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6" r:id="rId11"/>
    <p:sldId id="294" r:id="rId12"/>
    <p:sldId id="295" r:id="rId13"/>
    <p:sldId id="297" r:id="rId14"/>
    <p:sldId id="298" r:id="rId15"/>
    <p:sldId id="29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27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9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99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11127509" y="6138802"/>
            <a:ext cx="136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EB6BA3F-58A7-45E7-B607-1BD25114334C}" type="slidenum">
              <a:rPr lang="fr-FR" sz="2000" u="sng" smtClean="0">
                <a:solidFill>
                  <a:srgbClr val="C00000"/>
                </a:solidFill>
              </a:rPr>
              <a:t>‹N°›</a:t>
            </a:fld>
            <a:endParaRPr lang="fr-FR" sz="2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0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49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9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73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70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23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68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1EA9-95F0-43C0-A147-2EE0FFF2968F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6F7E5-BC2F-449B-A450-3AB35D143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11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ALERT beam background simulation with </a:t>
            </a:r>
            <a:r>
              <a:rPr lang="en-US" dirty="0" err="1" smtClean="0"/>
              <a:t>gemc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860568"/>
            <a:ext cx="9144000" cy="1655762"/>
          </a:xfrm>
        </p:spPr>
        <p:txBody>
          <a:bodyPr/>
          <a:lstStyle/>
          <a:p>
            <a:r>
              <a:rPr lang="en-US" dirty="0" err="1" smtClean="0"/>
              <a:t>Rong</a:t>
            </a:r>
            <a:r>
              <a:rPr lang="en-US" dirty="0" smtClean="0"/>
              <a:t> WANG</a:t>
            </a:r>
          </a:p>
          <a:p>
            <a:r>
              <a:rPr lang="en-US" dirty="0" smtClean="0"/>
              <a:t>IPN-</a:t>
            </a:r>
            <a:r>
              <a:rPr lang="en-US" dirty="0" err="1" smtClean="0"/>
              <a:t>Orsay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2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Backup-3: </a:t>
            </a:r>
            <a:r>
              <a:rPr lang="en-US" dirty="0" err="1"/>
              <a:t>Edep</a:t>
            </a:r>
            <a:r>
              <a:rPr lang="en-US" dirty="0"/>
              <a:t> dis. (design-v1, </a:t>
            </a:r>
            <a:r>
              <a:rPr lang="en-US" dirty="0" smtClean="0"/>
              <a:t>Solenoid=0.1</a:t>
            </a:r>
            <a:r>
              <a:rPr lang="en-US" dirty="0"/>
              <a:t>)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6870"/>
            <a:ext cx="5181600" cy="3528848"/>
          </a:xfrm>
        </p:spPr>
      </p:pic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5" name="ZoneTexte 4"/>
          <p:cNvSpPr txBox="1"/>
          <p:nvPr/>
        </p:nvSpPr>
        <p:spPr>
          <a:xfrm>
            <a:off x="2172929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Helium-bag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7910068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664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Backup-4: </a:t>
            </a:r>
            <a:r>
              <a:rPr lang="en-US" dirty="0" err="1"/>
              <a:t>Edep</a:t>
            </a:r>
            <a:r>
              <a:rPr lang="en-US" dirty="0"/>
              <a:t> dis. (</a:t>
            </a:r>
            <a:r>
              <a:rPr lang="en-US" dirty="0" smtClean="0"/>
              <a:t>design-v1</a:t>
            </a:r>
            <a:r>
              <a:rPr lang="en-US" dirty="0"/>
              <a:t>, </a:t>
            </a:r>
            <a:r>
              <a:rPr lang="en-US" dirty="0" smtClean="0"/>
              <a:t>Solenoid=1)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6870"/>
            <a:ext cx="5181600" cy="3528848"/>
          </a:xfrm>
        </p:spPr>
      </p:pic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5" name="ZoneTexte 4"/>
          <p:cNvSpPr txBox="1"/>
          <p:nvPr/>
        </p:nvSpPr>
        <p:spPr>
          <a:xfrm>
            <a:off x="2172929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Helium-bag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7910068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299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Backup-5: </a:t>
            </a:r>
            <a:r>
              <a:rPr lang="en-US" dirty="0" err="1"/>
              <a:t>Edep</a:t>
            </a:r>
            <a:r>
              <a:rPr lang="en-US" dirty="0"/>
              <a:t> dis. (</a:t>
            </a:r>
            <a:r>
              <a:rPr lang="en-US" dirty="0" smtClean="0"/>
              <a:t>design-v2, </a:t>
            </a:r>
            <a:r>
              <a:rPr lang="en-US" dirty="0"/>
              <a:t>Solenoid=0)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5" name="ZoneTexte 4"/>
          <p:cNvSpPr txBox="1"/>
          <p:nvPr/>
        </p:nvSpPr>
        <p:spPr>
          <a:xfrm>
            <a:off x="7910068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510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Backup-6: </a:t>
            </a:r>
            <a:r>
              <a:rPr lang="en-US" sz="4200" dirty="0" err="1"/>
              <a:t>Edep</a:t>
            </a:r>
            <a:r>
              <a:rPr lang="en-US" sz="4200" dirty="0"/>
              <a:t> dis. (</a:t>
            </a:r>
            <a:r>
              <a:rPr lang="en-US" sz="4200" dirty="0" smtClean="0"/>
              <a:t>design-v2, </a:t>
            </a:r>
            <a:r>
              <a:rPr lang="en-US" sz="4200" dirty="0"/>
              <a:t>Solenoid=0.01)</a:t>
            </a:r>
            <a:endParaRPr lang="fr-FR" sz="4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6" name="ZoneTexte 5"/>
          <p:cNvSpPr txBox="1"/>
          <p:nvPr/>
        </p:nvSpPr>
        <p:spPr>
          <a:xfrm>
            <a:off x="7910068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203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Backup-7: </a:t>
            </a:r>
            <a:r>
              <a:rPr lang="en-US" dirty="0" err="1"/>
              <a:t>Edep</a:t>
            </a:r>
            <a:r>
              <a:rPr lang="en-US" dirty="0"/>
              <a:t> dis. (design-v2, </a:t>
            </a:r>
            <a:r>
              <a:rPr lang="en-US" dirty="0" smtClean="0"/>
              <a:t>Solenoid=0.1)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7" name="ZoneTexte 6"/>
          <p:cNvSpPr txBox="1"/>
          <p:nvPr/>
        </p:nvSpPr>
        <p:spPr>
          <a:xfrm>
            <a:off x="7910068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736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Backup-8: </a:t>
            </a:r>
            <a:r>
              <a:rPr lang="en-US" dirty="0" err="1"/>
              <a:t>Edep</a:t>
            </a:r>
            <a:r>
              <a:rPr lang="en-US" dirty="0"/>
              <a:t> dis. (design-v2, </a:t>
            </a:r>
            <a:r>
              <a:rPr lang="en-US" dirty="0" smtClean="0"/>
              <a:t>Solenoid=1</a:t>
            </a:r>
            <a:r>
              <a:rPr lang="en-US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910068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</a:t>
            </a:r>
            <a:endParaRPr lang="fr-FR" sz="2400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</p:spTree>
    <p:extLst>
      <p:ext uri="{BB962C8B-B14F-4D97-AF65-F5344CB8AC3E}">
        <p14:creationId xmlns:p14="http://schemas.microsoft.com/office/powerpoint/2010/main" val="5246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and geometry - 1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Assume temperature = 300 K.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He gas at 1 </a:t>
            </a:r>
            <a:r>
              <a:rPr lang="en-US" dirty="0" err="1" smtClean="0">
                <a:solidFill>
                  <a:srgbClr val="0070C0"/>
                </a:solidFill>
              </a:rPr>
              <a:t>atm</a:t>
            </a:r>
            <a:r>
              <a:rPr lang="en-US" dirty="0" smtClean="0">
                <a:solidFill>
                  <a:srgbClr val="0070C0"/>
                </a:solidFill>
              </a:rPr>
              <a:t>: 0.0001642 g/cm3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He gas at 3 </a:t>
            </a:r>
            <a:r>
              <a:rPr lang="en-US" dirty="0" err="1" smtClean="0">
                <a:solidFill>
                  <a:srgbClr val="0070C0"/>
                </a:solidFill>
              </a:rPr>
              <a:t>atm</a:t>
            </a:r>
            <a:r>
              <a:rPr lang="en-US" dirty="0" smtClean="0">
                <a:solidFill>
                  <a:srgbClr val="0070C0"/>
                </a:solidFill>
              </a:rPr>
              <a:t>: 0.000487 g/cm3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Al foil: 15 um; 2.7 g/cm3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Kapton</a:t>
            </a:r>
            <a:r>
              <a:rPr lang="en-US" dirty="0" smtClean="0">
                <a:solidFill>
                  <a:srgbClr val="0070C0"/>
                </a:solidFill>
              </a:rPr>
              <a:t> foil: 55 um; 1.42 g/cm3; (C12 H10 O5 N2, mass fraction: C - 0.69, H - 0.026, O - 0.21, N – 0.073)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DC gas: 0.000487 g/cm3; (vol. fraction: 80% He, 20% CO2; mass fraction: He – 0.27, C – 0.2, O – 0.53)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geometry - </a:t>
            </a:r>
            <a:r>
              <a:rPr lang="en-US" dirty="0" smtClean="0"/>
              <a:t>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3833"/>
          </a:xfrm>
        </p:spPr>
        <p:txBody>
          <a:bodyPr/>
          <a:lstStyle/>
          <a:p>
            <a:r>
              <a:rPr lang="en-US" dirty="0" smtClean="0"/>
              <a:t>Target: length = 34 cm, radius = 0.6 cm, material = He at 3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smtClean="0"/>
              <a:t>Target window: Al foil</a:t>
            </a:r>
          </a:p>
          <a:p>
            <a:r>
              <a:rPr lang="en-US" dirty="0" smtClean="0"/>
              <a:t>Target wall: </a:t>
            </a:r>
            <a:r>
              <a:rPr lang="en-US" dirty="0" err="1" smtClean="0"/>
              <a:t>kapton</a:t>
            </a:r>
            <a:r>
              <a:rPr lang="en-US" dirty="0" smtClean="0"/>
              <a:t> foil</a:t>
            </a:r>
          </a:p>
          <a:p>
            <a:r>
              <a:rPr lang="en-US" dirty="0" smtClean="0"/>
              <a:t>DC sensitive volume: length = 30 cm, inner radius = 2.5 cm, </a:t>
            </a:r>
            <a:r>
              <a:rPr lang="en-US" dirty="0" err="1" smtClean="0"/>
              <a:t>outter</a:t>
            </a:r>
            <a:r>
              <a:rPr lang="en-US" dirty="0" smtClean="0"/>
              <a:t> radius = 8.5 cm, DC gas</a:t>
            </a:r>
          </a:p>
          <a:p>
            <a:r>
              <a:rPr lang="en-US" dirty="0" smtClean="0"/>
              <a:t>ALERT DC wall and window: </a:t>
            </a:r>
            <a:r>
              <a:rPr lang="en-US" dirty="0" err="1" smtClean="0"/>
              <a:t>kapton</a:t>
            </a:r>
            <a:r>
              <a:rPr lang="en-US" dirty="0" smtClean="0"/>
              <a:t> foil</a:t>
            </a:r>
          </a:p>
          <a:p>
            <a:r>
              <a:rPr lang="en-US" dirty="0" smtClean="0"/>
              <a:t>Helium bag: length = 60 cm, radius = 4 cm, He at 1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smtClean="0"/>
              <a:t>Helium bag wall: </a:t>
            </a:r>
            <a:r>
              <a:rPr lang="en-US" dirty="0" err="1" smtClean="0"/>
              <a:t>kapton</a:t>
            </a:r>
            <a:endParaRPr lang="en-US" dirty="0" smtClean="0"/>
          </a:p>
          <a:p>
            <a:r>
              <a:rPr lang="en-US" dirty="0" smtClean="0"/>
              <a:t>Helium bag window downstream: Al foil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48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geometry - </a:t>
            </a:r>
            <a:r>
              <a:rPr lang="en-US" dirty="0" smtClean="0"/>
              <a:t>3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CCE6FA"/>
              </a:clrFrom>
              <a:clrTo>
                <a:srgbClr val="CCE6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71" y="1825625"/>
            <a:ext cx="4351338" cy="4351338"/>
          </a:xfr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CCE6FA"/>
              </a:clrFrom>
              <a:clrTo>
                <a:srgbClr val="CCE6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728" y="877095"/>
            <a:ext cx="6017624" cy="6017624"/>
          </a:xfrm>
        </p:spPr>
      </p:pic>
      <p:sp>
        <p:nvSpPr>
          <p:cNvPr id="8" name="ZoneTexte 7"/>
          <p:cNvSpPr txBox="1"/>
          <p:nvPr/>
        </p:nvSpPr>
        <p:spPr>
          <a:xfrm>
            <a:off x="1012724" y="4139381"/>
            <a:ext cx="118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35279" y="6127234"/>
            <a:ext cx="117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1307692" y="5545394"/>
            <a:ext cx="698090" cy="540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290918" y="2458065"/>
            <a:ext cx="216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Helium bag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830678" y="5927179"/>
            <a:ext cx="4188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Clear space: the space between target and DC sensitive volume</a:t>
            </a:r>
            <a:endParaRPr lang="fr-FR" sz="2200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H="1" flipV="1">
            <a:off x="6351639" y="5201265"/>
            <a:ext cx="1435509" cy="884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205305" y="3639869"/>
            <a:ext cx="36081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ALERT-DC-UnsensitiveParts-v1.gdml: clear space is filled with DC gas!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ALERT-DC-UnsensitiveParts-v2.gdml</a:t>
            </a:r>
            <a:r>
              <a:rPr lang="en-US" dirty="0">
                <a:solidFill>
                  <a:srgbClr val="FF0000"/>
                </a:solidFill>
              </a:rPr>
              <a:t>: clear space is filled </a:t>
            </a:r>
            <a:r>
              <a:rPr lang="en-US" dirty="0" smtClean="0">
                <a:solidFill>
                  <a:srgbClr val="FF0000"/>
                </a:solidFill>
              </a:rPr>
              <a:t>with He at 1 </a:t>
            </a:r>
            <a:r>
              <a:rPr lang="en-US" dirty="0" err="1" smtClean="0">
                <a:solidFill>
                  <a:srgbClr val="FF0000"/>
                </a:solidFill>
              </a:rPr>
              <a:t>atm</a:t>
            </a:r>
            <a:r>
              <a:rPr lang="en-US" dirty="0" smtClean="0">
                <a:solidFill>
                  <a:srgbClr val="FF0000"/>
                </a:solidFill>
              </a:rPr>
              <a:t>; a division wall of </a:t>
            </a:r>
            <a:r>
              <a:rPr lang="en-US" dirty="0" err="1" smtClean="0">
                <a:solidFill>
                  <a:srgbClr val="FF0000"/>
                </a:solidFill>
              </a:rPr>
              <a:t>kapton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locates at R = 2.5 cm, additionally.</a:t>
            </a:r>
          </a:p>
        </p:txBody>
      </p:sp>
    </p:spTree>
    <p:extLst>
      <p:ext uri="{BB962C8B-B14F-4D97-AF65-F5344CB8AC3E}">
        <p14:creationId xmlns:p14="http://schemas.microsoft.com/office/powerpoint/2010/main" val="19154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deposition as a function of radius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6870"/>
            <a:ext cx="5181600" cy="3528848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7" name="ZoneTexte 6"/>
          <p:cNvSpPr txBox="1"/>
          <p:nvPr/>
        </p:nvSpPr>
        <p:spPr>
          <a:xfrm>
            <a:off x="1295397" y="5765718"/>
            <a:ext cx="4955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Without Helium-bag downstream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6889954" y="5765717"/>
            <a:ext cx="4955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 downstream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3429000" y="1641066"/>
            <a:ext cx="749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 is the </a:t>
            </a:r>
            <a:r>
              <a:rPr lang="en-US" sz="2400" dirty="0" err="1" smtClean="0"/>
              <a:t>Solenoid_field</a:t>
            </a:r>
            <a:r>
              <a:rPr lang="en-US" sz="2400" dirty="0" smtClean="0"/>
              <a:t> scale, 1 is the maximum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564625" y="6423405"/>
            <a:ext cx="717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clear space filled with DC gas mixture; beam = 1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of 1.25 </a:t>
            </a:r>
            <a:r>
              <a:rPr lang="en-US" dirty="0" err="1" smtClean="0">
                <a:solidFill>
                  <a:srgbClr val="FF0000"/>
                </a:solidFill>
              </a:rPr>
              <a:t>ms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6870"/>
            <a:ext cx="5181600" cy="3528848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rate at 1 </a:t>
            </a:r>
            <a:r>
              <a:rPr lang="en-US" dirty="0" err="1" smtClean="0"/>
              <a:t>nA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295397" y="5765718"/>
            <a:ext cx="4955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Without Helium-bag downstream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889954" y="5765717"/>
            <a:ext cx="4955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 downstream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8239431" y="1111045"/>
            <a:ext cx="2595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rad =  1 erg/gram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564625" y="6423405"/>
            <a:ext cx="717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clear space filled with DC gas mixture. Helium-bag is </a:t>
            </a:r>
            <a:r>
              <a:rPr lang="en-US" dirty="0" err="1" smtClean="0">
                <a:solidFill>
                  <a:srgbClr val="FF0000"/>
                </a:solidFill>
              </a:rPr>
              <a:t>perfered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Design-v2: </a:t>
            </a:r>
            <a:r>
              <a:rPr lang="fr-FR" dirty="0" err="1"/>
              <a:t>c</a:t>
            </a:r>
            <a:r>
              <a:rPr lang="fr-FR" dirty="0" err="1" smtClean="0"/>
              <a:t>lear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filled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/>
              <a:t> </a:t>
            </a:r>
            <a:r>
              <a:rPr lang="fr-FR" dirty="0" smtClean="0"/>
              <a:t>helium-4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6870"/>
            <a:ext cx="5181600" cy="3528848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7" name="ZoneTexte 6"/>
          <p:cNvSpPr txBox="1"/>
          <p:nvPr/>
        </p:nvSpPr>
        <p:spPr>
          <a:xfrm>
            <a:off x="838200" y="5896401"/>
            <a:ext cx="10530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Comparing</a:t>
            </a:r>
            <a:r>
              <a:rPr lang="fr-FR" sz="2400" dirty="0"/>
              <a:t> </a:t>
            </a:r>
            <a:r>
              <a:rPr lang="fr-FR" sz="2400" dirty="0" smtClean="0"/>
              <a:t>to the </a:t>
            </a:r>
            <a:r>
              <a:rPr lang="fr-FR" sz="2400" dirty="0" err="1" smtClean="0"/>
              <a:t>previous</a:t>
            </a:r>
            <a:r>
              <a:rPr lang="fr-FR" sz="2400" dirty="0" smtClean="0"/>
              <a:t> slides,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see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the </a:t>
            </a:r>
            <a:r>
              <a:rPr lang="fr-FR" sz="2400" dirty="0" err="1" smtClean="0"/>
              <a:t>clear</a:t>
            </a:r>
            <a:r>
              <a:rPr lang="fr-FR" sz="2400" dirty="0" smtClean="0"/>
              <a:t> </a:t>
            </a:r>
            <a:r>
              <a:rPr lang="fr-FR" sz="2400" dirty="0" err="1" smtClean="0"/>
              <a:t>space</a:t>
            </a:r>
            <a:r>
              <a:rPr lang="fr-FR" sz="2400" dirty="0" smtClean="0"/>
              <a:t> </a:t>
            </a:r>
            <a:r>
              <a:rPr lang="fr-FR" sz="2400" dirty="0" err="1" smtClean="0"/>
              <a:t>filled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either</a:t>
            </a:r>
            <a:r>
              <a:rPr lang="fr-FR" sz="2400" dirty="0" smtClean="0"/>
              <a:t> DC </a:t>
            </a:r>
            <a:r>
              <a:rPr lang="fr-FR" sz="2400" dirty="0" err="1" smtClean="0"/>
              <a:t>gas</a:t>
            </a:r>
            <a:r>
              <a:rPr lang="fr-FR" sz="2400" dirty="0" smtClean="0"/>
              <a:t> or helilum-4 </a:t>
            </a:r>
            <a:r>
              <a:rPr lang="fr-FR" sz="2400" dirty="0" err="1" smtClean="0"/>
              <a:t>won’t</a:t>
            </a:r>
            <a:r>
              <a:rPr lang="fr-FR" sz="2400" dirty="0" smtClean="0"/>
              <a:t> </a:t>
            </a:r>
            <a:r>
              <a:rPr lang="fr-FR" sz="2400" dirty="0" err="1" smtClean="0"/>
              <a:t>make</a:t>
            </a:r>
            <a:r>
              <a:rPr lang="fr-FR" sz="2400" dirty="0" smtClean="0"/>
              <a:t> </a:t>
            </a:r>
            <a:r>
              <a:rPr lang="fr-FR" sz="2400" dirty="0" err="1" smtClean="0"/>
              <a:t>big</a:t>
            </a:r>
            <a:r>
              <a:rPr lang="fr-FR" sz="2400" dirty="0" smtClean="0"/>
              <a:t> </a:t>
            </a:r>
            <a:r>
              <a:rPr lang="fr-FR" sz="2400" dirty="0" err="1" smtClean="0"/>
              <a:t>differences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293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Backup-1: </a:t>
            </a:r>
            <a:r>
              <a:rPr lang="en-US" dirty="0" err="1" smtClean="0"/>
              <a:t>Edep</a:t>
            </a:r>
            <a:r>
              <a:rPr lang="en-US" dirty="0" smtClean="0"/>
              <a:t> dis. (design-v1, Solenoid=0)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6870"/>
            <a:ext cx="5181600" cy="3528848"/>
          </a:xfrm>
        </p:spPr>
      </p:pic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6" name="ZoneTexte 5"/>
          <p:cNvSpPr txBox="1"/>
          <p:nvPr/>
        </p:nvSpPr>
        <p:spPr>
          <a:xfrm>
            <a:off x="2172929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Helium-bag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7910068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060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Backup-2: </a:t>
            </a:r>
            <a:r>
              <a:rPr lang="en-US" sz="4200" dirty="0" err="1"/>
              <a:t>Edep</a:t>
            </a:r>
            <a:r>
              <a:rPr lang="en-US" sz="4200" dirty="0"/>
              <a:t> dis. (</a:t>
            </a:r>
            <a:r>
              <a:rPr lang="en-US" sz="4200" dirty="0" smtClean="0"/>
              <a:t>design-v1</a:t>
            </a:r>
            <a:r>
              <a:rPr lang="en-US" sz="4200" dirty="0"/>
              <a:t>, </a:t>
            </a:r>
            <a:r>
              <a:rPr lang="en-US" sz="4200" dirty="0" smtClean="0"/>
              <a:t>Solenoid=0.01)</a:t>
            </a:r>
            <a:endParaRPr lang="fr-FR" sz="42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6870"/>
            <a:ext cx="5181600" cy="3528848"/>
          </a:xfrm>
        </p:spPr>
      </p:pic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6870"/>
            <a:ext cx="5181600" cy="3528848"/>
          </a:xfrm>
        </p:spPr>
      </p:pic>
      <p:sp>
        <p:nvSpPr>
          <p:cNvPr id="5" name="ZoneTexte 4"/>
          <p:cNvSpPr txBox="1"/>
          <p:nvPr/>
        </p:nvSpPr>
        <p:spPr>
          <a:xfrm>
            <a:off x="2172929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Helium-bag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7910068" y="6176963"/>
            <a:ext cx="362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Helium-bag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789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468</Words>
  <Application>Microsoft Office PowerPoint</Application>
  <PresentationFormat>Grand écran</PresentationFormat>
  <Paragraphs>59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ALERT beam background simulation with gemc</vt:lpstr>
      <vt:lpstr>Material and geometry - 1</vt:lpstr>
      <vt:lpstr>Material and geometry - 2</vt:lpstr>
      <vt:lpstr>Material and geometry - 3</vt:lpstr>
      <vt:lpstr>Energy deposition as a function of radius</vt:lpstr>
      <vt:lpstr>Dose rate at 1 nA</vt:lpstr>
      <vt:lpstr>Design-v2: clear space is filled with helium-4</vt:lpstr>
      <vt:lpstr>Backup-1: Edep dis. (design-v1, Solenoid=0)</vt:lpstr>
      <vt:lpstr>Backup-2: Edep dis. (design-v1, Solenoid=0.01)</vt:lpstr>
      <vt:lpstr>Backup-3: Edep dis. (design-v1, Solenoid=0.1)</vt:lpstr>
      <vt:lpstr>Backup-4: Edep dis. (design-v1, Solenoid=1)</vt:lpstr>
      <vt:lpstr>Backup-5: Edep dis. (design-v2, Solenoid=0)</vt:lpstr>
      <vt:lpstr>Backup-6: Edep dis. (design-v2, Solenoid=0.01)</vt:lpstr>
      <vt:lpstr>Backup-7: Edep dis. (design-v2, Solenoid=0.1)</vt:lpstr>
      <vt:lpstr>Backup-8: Edep dis. (design-v2, Solenoid=1)</vt:lpstr>
    </vt:vector>
  </TitlesOfParts>
  <Company>I.P.N.Orsay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ALERT beam background simulation with gemc</dc:title>
  <dc:creator>$wang</dc:creator>
  <cp:lastModifiedBy>$wang</cp:lastModifiedBy>
  <cp:revision>49</cp:revision>
  <dcterms:created xsi:type="dcterms:W3CDTF">2019-01-21T15:48:31Z</dcterms:created>
  <dcterms:modified xsi:type="dcterms:W3CDTF">2019-03-11T10:13:54Z</dcterms:modified>
</cp:coreProperties>
</file>