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6" r:id="rId11"/>
    <p:sldId id="294" r:id="rId12"/>
    <p:sldId id="295" r:id="rId13"/>
    <p:sldId id="297" r:id="rId14"/>
    <p:sldId id="298" r:id="rId15"/>
    <p:sldId id="299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EA9-95F0-43C0-A147-2EE0FFF2968F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7E5-BC2F-449B-A450-3AB35D1430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27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EA9-95F0-43C0-A147-2EE0FFF2968F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7E5-BC2F-449B-A450-3AB35D1430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39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EA9-95F0-43C0-A147-2EE0FFF2968F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7E5-BC2F-449B-A450-3AB35D1430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992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EA9-95F0-43C0-A147-2EE0FFF2968F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7E5-BC2F-449B-A450-3AB35D143081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1127509" y="6138802"/>
            <a:ext cx="1366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EB6BA3F-58A7-45E7-B607-1BD25114334C}" type="slidenum">
              <a:rPr lang="fr-FR" sz="2000" u="sng" smtClean="0">
                <a:solidFill>
                  <a:srgbClr val="C00000"/>
                </a:solidFill>
              </a:rPr>
              <a:t>‹N°›</a:t>
            </a:fld>
            <a:endParaRPr lang="fr-FR" sz="20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70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EA9-95F0-43C0-A147-2EE0FFF2968F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7E5-BC2F-449B-A450-3AB35D1430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49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EA9-95F0-43C0-A147-2EE0FFF2968F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7E5-BC2F-449B-A450-3AB35D1430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9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EA9-95F0-43C0-A147-2EE0FFF2968F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7E5-BC2F-449B-A450-3AB35D1430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73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EA9-95F0-43C0-A147-2EE0FFF2968F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7E5-BC2F-449B-A450-3AB35D1430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EA9-95F0-43C0-A147-2EE0FFF2968F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7E5-BC2F-449B-A450-3AB35D1430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703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EA9-95F0-43C0-A147-2EE0FFF2968F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7E5-BC2F-449B-A450-3AB35D1430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23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EA9-95F0-43C0-A147-2EE0FFF2968F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7E5-BC2F-449B-A450-3AB35D1430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68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31EA9-95F0-43C0-A147-2EE0FFF2968F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6F7E5-BC2F-449B-A450-3AB35D1430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11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ALERT beam background simulation with </a:t>
            </a:r>
            <a:r>
              <a:rPr lang="en-US" dirty="0" err="1" smtClean="0"/>
              <a:t>gemc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860568"/>
            <a:ext cx="9144000" cy="1655762"/>
          </a:xfrm>
        </p:spPr>
        <p:txBody>
          <a:bodyPr/>
          <a:lstStyle/>
          <a:p>
            <a:r>
              <a:rPr lang="en-US" dirty="0" err="1" smtClean="0"/>
              <a:t>Rong</a:t>
            </a:r>
            <a:r>
              <a:rPr lang="en-US" dirty="0" smtClean="0"/>
              <a:t> WANG</a:t>
            </a:r>
          </a:p>
          <a:p>
            <a:r>
              <a:rPr lang="en-US" dirty="0" smtClean="0"/>
              <a:t>IPN-</a:t>
            </a:r>
            <a:r>
              <a:rPr lang="en-US" dirty="0" err="1" smtClean="0"/>
              <a:t>Orsay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428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Backup-3: </a:t>
            </a:r>
            <a:r>
              <a:rPr lang="en-US" dirty="0" err="1"/>
              <a:t>Edep</a:t>
            </a:r>
            <a:r>
              <a:rPr lang="en-US" dirty="0"/>
              <a:t> dis. (design-v1, </a:t>
            </a:r>
            <a:r>
              <a:rPr lang="en-US" dirty="0" smtClean="0"/>
              <a:t>Solenoid=0.1</a:t>
            </a:r>
            <a:r>
              <a:rPr lang="en-US" dirty="0"/>
              <a:t>)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36870"/>
            <a:ext cx="5181600" cy="3528848"/>
          </a:xfrm>
        </p:spPr>
      </p:pic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36870"/>
            <a:ext cx="5181600" cy="3528848"/>
          </a:xfrm>
        </p:spPr>
      </p:pic>
      <p:sp>
        <p:nvSpPr>
          <p:cNvPr id="5" name="ZoneTexte 4"/>
          <p:cNvSpPr txBox="1"/>
          <p:nvPr/>
        </p:nvSpPr>
        <p:spPr>
          <a:xfrm>
            <a:off x="2172929" y="6176963"/>
            <a:ext cx="3628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 Helium-bag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7910068" y="6176963"/>
            <a:ext cx="3628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Helium-bag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76644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Backup-4: </a:t>
            </a:r>
            <a:r>
              <a:rPr lang="en-US" dirty="0" err="1"/>
              <a:t>Edep</a:t>
            </a:r>
            <a:r>
              <a:rPr lang="en-US" dirty="0"/>
              <a:t> dis. (</a:t>
            </a:r>
            <a:r>
              <a:rPr lang="en-US" dirty="0" smtClean="0"/>
              <a:t>design-v1</a:t>
            </a:r>
            <a:r>
              <a:rPr lang="en-US" dirty="0"/>
              <a:t>, </a:t>
            </a:r>
            <a:r>
              <a:rPr lang="en-US" dirty="0" smtClean="0"/>
              <a:t>Solenoid=1)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36870"/>
            <a:ext cx="5181600" cy="3528848"/>
          </a:xfrm>
        </p:spPr>
      </p:pic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36870"/>
            <a:ext cx="5181600" cy="3528848"/>
          </a:xfrm>
        </p:spPr>
      </p:pic>
      <p:sp>
        <p:nvSpPr>
          <p:cNvPr id="5" name="ZoneTexte 4"/>
          <p:cNvSpPr txBox="1"/>
          <p:nvPr/>
        </p:nvSpPr>
        <p:spPr>
          <a:xfrm>
            <a:off x="2172929" y="6176963"/>
            <a:ext cx="3628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 Helium-bag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7910068" y="6176963"/>
            <a:ext cx="3628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Helium-bag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2994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Backup-5: </a:t>
            </a:r>
            <a:r>
              <a:rPr lang="en-US" dirty="0" err="1"/>
              <a:t>Edep</a:t>
            </a:r>
            <a:r>
              <a:rPr lang="en-US" dirty="0"/>
              <a:t> dis. (</a:t>
            </a:r>
            <a:r>
              <a:rPr lang="en-US" dirty="0" smtClean="0"/>
              <a:t>design-v2, </a:t>
            </a:r>
            <a:r>
              <a:rPr lang="en-US" dirty="0"/>
              <a:t>Solenoid=0)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36870"/>
            <a:ext cx="5181600" cy="3528848"/>
          </a:xfrm>
        </p:spPr>
      </p:pic>
      <p:sp>
        <p:nvSpPr>
          <p:cNvPr id="5" name="ZoneTexte 4"/>
          <p:cNvSpPr txBox="1"/>
          <p:nvPr/>
        </p:nvSpPr>
        <p:spPr>
          <a:xfrm>
            <a:off x="7910068" y="6176963"/>
            <a:ext cx="3628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Helium-bag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15104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Backup-6: </a:t>
            </a:r>
            <a:r>
              <a:rPr lang="en-US" sz="4200" dirty="0" err="1"/>
              <a:t>Edep</a:t>
            </a:r>
            <a:r>
              <a:rPr lang="en-US" sz="4200" dirty="0"/>
              <a:t> dis. (</a:t>
            </a:r>
            <a:r>
              <a:rPr lang="en-US" sz="4200" dirty="0" smtClean="0"/>
              <a:t>design-v2, </a:t>
            </a:r>
            <a:r>
              <a:rPr lang="en-US" sz="4200" dirty="0"/>
              <a:t>Solenoid=0.01)</a:t>
            </a:r>
            <a:endParaRPr lang="fr-FR" sz="4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36870"/>
            <a:ext cx="5181600" cy="3528848"/>
          </a:xfrm>
        </p:spPr>
      </p:pic>
      <p:sp>
        <p:nvSpPr>
          <p:cNvPr id="6" name="ZoneTexte 5"/>
          <p:cNvSpPr txBox="1"/>
          <p:nvPr/>
        </p:nvSpPr>
        <p:spPr>
          <a:xfrm>
            <a:off x="7910068" y="6176963"/>
            <a:ext cx="3628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Helium-bag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203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Backup-7: </a:t>
            </a:r>
            <a:r>
              <a:rPr lang="en-US" dirty="0" err="1"/>
              <a:t>Edep</a:t>
            </a:r>
            <a:r>
              <a:rPr lang="en-US" dirty="0"/>
              <a:t> dis. (design-v2, </a:t>
            </a:r>
            <a:r>
              <a:rPr lang="en-US" dirty="0" smtClean="0"/>
              <a:t>Solenoid=0.1)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36870"/>
            <a:ext cx="5181600" cy="3528848"/>
          </a:xfrm>
        </p:spPr>
      </p:pic>
      <p:sp>
        <p:nvSpPr>
          <p:cNvPr id="7" name="ZoneTexte 6"/>
          <p:cNvSpPr txBox="1"/>
          <p:nvPr/>
        </p:nvSpPr>
        <p:spPr>
          <a:xfrm>
            <a:off x="7910068" y="6176963"/>
            <a:ext cx="3628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Helium-bag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7365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Backup-8: </a:t>
            </a:r>
            <a:r>
              <a:rPr lang="en-US" dirty="0" err="1"/>
              <a:t>Edep</a:t>
            </a:r>
            <a:r>
              <a:rPr lang="en-US" dirty="0"/>
              <a:t> dis. (design-v2, </a:t>
            </a:r>
            <a:r>
              <a:rPr lang="en-US" dirty="0" smtClean="0"/>
              <a:t>Solenoid=1</a:t>
            </a:r>
            <a:r>
              <a:rPr lang="en-US" dirty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910068" y="6176963"/>
            <a:ext cx="3628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Helium-bag</a:t>
            </a:r>
            <a:endParaRPr lang="fr-FR" sz="2400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36870"/>
            <a:ext cx="5181600" cy="3528848"/>
          </a:xfrm>
        </p:spPr>
      </p:pic>
    </p:spTree>
    <p:extLst>
      <p:ext uri="{BB962C8B-B14F-4D97-AF65-F5344CB8AC3E}">
        <p14:creationId xmlns:p14="http://schemas.microsoft.com/office/powerpoint/2010/main" val="52466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 and geometry - 1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Assume temperature = 300 K.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He gas at 1 </a:t>
            </a:r>
            <a:r>
              <a:rPr lang="en-US" dirty="0" err="1" smtClean="0">
                <a:solidFill>
                  <a:srgbClr val="0070C0"/>
                </a:solidFill>
              </a:rPr>
              <a:t>atm</a:t>
            </a:r>
            <a:r>
              <a:rPr lang="en-US" dirty="0" smtClean="0">
                <a:solidFill>
                  <a:srgbClr val="0070C0"/>
                </a:solidFill>
              </a:rPr>
              <a:t>: 0.0001642 g/cm3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He gas at 3 </a:t>
            </a:r>
            <a:r>
              <a:rPr lang="en-US" dirty="0" err="1" smtClean="0">
                <a:solidFill>
                  <a:srgbClr val="0070C0"/>
                </a:solidFill>
              </a:rPr>
              <a:t>atm</a:t>
            </a:r>
            <a:r>
              <a:rPr lang="en-US" dirty="0" smtClean="0">
                <a:solidFill>
                  <a:srgbClr val="0070C0"/>
                </a:solidFill>
              </a:rPr>
              <a:t>: 0.000487 g/cm3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Al foil: 15 um; 2.7 g/cm3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Kapton</a:t>
            </a:r>
            <a:r>
              <a:rPr lang="en-US" dirty="0" smtClean="0">
                <a:solidFill>
                  <a:srgbClr val="0070C0"/>
                </a:solidFill>
              </a:rPr>
              <a:t> foil: 55 um; 1.42 g/cm3; (C12 H10 O5 N2, mass fraction: C - 0.69, H - 0.026, O - 0.21, N – 0.073)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DC gas: 0.000487 g/cm3; (vol. fraction: 80% He, 20% CO2; mass fraction: He – 0.27, C – 0.2, O – 0.53)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37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and geometry - </a:t>
            </a:r>
            <a:r>
              <a:rPr lang="en-US" dirty="0" smtClean="0"/>
              <a:t>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53833"/>
          </a:xfrm>
        </p:spPr>
        <p:txBody>
          <a:bodyPr/>
          <a:lstStyle/>
          <a:p>
            <a:r>
              <a:rPr lang="en-US" dirty="0" smtClean="0"/>
              <a:t>Target: length = 34 cm, radius = 0.6 cm, material = He at 3 </a:t>
            </a:r>
            <a:r>
              <a:rPr lang="en-US" dirty="0" err="1" smtClean="0"/>
              <a:t>atm</a:t>
            </a:r>
            <a:endParaRPr lang="en-US" dirty="0" smtClean="0"/>
          </a:p>
          <a:p>
            <a:r>
              <a:rPr lang="en-US" dirty="0" smtClean="0"/>
              <a:t>Target window: Al foil</a:t>
            </a:r>
          </a:p>
          <a:p>
            <a:r>
              <a:rPr lang="en-US" dirty="0" smtClean="0"/>
              <a:t>Target wall: </a:t>
            </a:r>
            <a:r>
              <a:rPr lang="en-US" dirty="0" err="1" smtClean="0"/>
              <a:t>kapton</a:t>
            </a:r>
            <a:r>
              <a:rPr lang="en-US" dirty="0" smtClean="0"/>
              <a:t> foil</a:t>
            </a:r>
          </a:p>
          <a:p>
            <a:r>
              <a:rPr lang="en-US" dirty="0" smtClean="0"/>
              <a:t>DC sensitive volume: length = 30 cm, inner radius = 2.5 cm, </a:t>
            </a:r>
            <a:r>
              <a:rPr lang="en-US" dirty="0" err="1" smtClean="0"/>
              <a:t>outter</a:t>
            </a:r>
            <a:r>
              <a:rPr lang="en-US" dirty="0" smtClean="0"/>
              <a:t> radius = 8.5 cm, DC gas</a:t>
            </a:r>
          </a:p>
          <a:p>
            <a:r>
              <a:rPr lang="en-US" dirty="0" smtClean="0"/>
              <a:t>ALERT DC wall and window: </a:t>
            </a:r>
            <a:r>
              <a:rPr lang="en-US" dirty="0" err="1" smtClean="0"/>
              <a:t>kapton</a:t>
            </a:r>
            <a:r>
              <a:rPr lang="en-US" dirty="0" smtClean="0"/>
              <a:t> foil</a:t>
            </a:r>
          </a:p>
          <a:p>
            <a:r>
              <a:rPr lang="en-US" dirty="0" smtClean="0"/>
              <a:t>Helium bag: length = 60 cm, radius = 4 cm, He at 1 </a:t>
            </a:r>
            <a:r>
              <a:rPr lang="en-US" dirty="0" err="1" smtClean="0"/>
              <a:t>atm</a:t>
            </a:r>
            <a:endParaRPr lang="en-US" dirty="0" smtClean="0"/>
          </a:p>
          <a:p>
            <a:r>
              <a:rPr lang="en-US" dirty="0" smtClean="0"/>
              <a:t>Helium bag wall: </a:t>
            </a:r>
            <a:r>
              <a:rPr lang="en-US" dirty="0" err="1" smtClean="0"/>
              <a:t>kapton</a:t>
            </a:r>
            <a:endParaRPr lang="en-US" dirty="0" smtClean="0"/>
          </a:p>
          <a:p>
            <a:r>
              <a:rPr lang="en-US" dirty="0" smtClean="0"/>
              <a:t>Helium bag window downstream: Al foil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48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and geometry - </a:t>
            </a:r>
            <a:r>
              <a:rPr lang="en-US" dirty="0" smtClean="0"/>
              <a:t>3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sz="half" idx="1"/>
          </p:nvPr>
        </p:nvPicPr>
        <p:blipFill>
          <a:blip r:embed="rId2">
            <a:clrChange>
              <a:clrFrom>
                <a:srgbClr val="CCE6FA"/>
              </a:clrFrom>
              <a:clrTo>
                <a:srgbClr val="CCE6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71" y="1825625"/>
            <a:ext cx="4351338" cy="4351338"/>
          </a:xfrm>
        </p:spPr>
      </p:pic>
      <p:pic>
        <p:nvPicPr>
          <p:cNvPr id="7" name="Espace réservé du contenu 6"/>
          <p:cNvPicPr>
            <a:picLocks noGrp="1" noChangeAspect="1"/>
          </p:cNvPicPr>
          <p:nvPr>
            <p:ph sz="half" idx="2"/>
          </p:nvPr>
        </p:nvPicPr>
        <p:blipFill>
          <a:blip r:embed="rId3">
            <a:clrChange>
              <a:clrFrom>
                <a:srgbClr val="CCE6FA"/>
              </a:clrFrom>
              <a:clrTo>
                <a:srgbClr val="CCE6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728" y="877095"/>
            <a:ext cx="6017624" cy="6017624"/>
          </a:xfrm>
        </p:spPr>
      </p:pic>
      <p:sp>
        <p:nvSpPr>
          <p:cNvPr id="8" name="ZoneTexte 7"/>
          <p:cNvSpPr txBox="1"/>
          <p:nvPr/>
        </p:nvSpPr>
        <p:spPr>
          <a:xfrm>
            <a:off x="1012724" y="4139381"/>
            <a:ext cx="1189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DC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035279" y="6127234"/>
            <a:ext cx="117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Target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H="1" flipV="1">
            <a:off x="1307692" y="5545394"/>
            <a:ext cx="698090" cy="540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2290918" y="2458065"/>
            <a:ext cx="216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Helium bag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6830678" y="5927179"/>
            <a:ext cx="4188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Clear space: the space between target and DC sensitive volume</a:t>
            </a:r>
            <a:endParaRPr lang="fr-FR" sz="2200" dirty="0"/>
          </a:p>
        </p:txBody>
      </p:sp>
      <p:cxnSp>
        <p:nvCxnSpPr>
          <p:cNvPr id="15" name="Connecteur droit avec flèche 14"/>
          <p:cNvCxnSpPr/>
          <p:nvPr/>
        </p:nvCxnSpPr>
        <p:spPr>
          <a:xfrm flipH="1" flipV="1">
            <a:off x="6351639" y="5201265"/>
            <a:ext cx="1435509" cy="884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8205305" y="3639869"/>
            <a:ext cx="36081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ALERT-DC-UnsensitiveParts-v1.gdml: clear space is filled with DC gas!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ALERT-DC-UnsensitiveParts-v2.gdml</a:t>
            </a:r>
            <a:r>
              <a:rPr lang="en-US" dirty="0">
                <a:solidFill>
                  <a:srgbClr val="FF0000"/>
                </a:solidFill>
              </a:rPr>
              <a:t>: clear space is filled </a:t>
            </a:r>
            <a:r>
              <a:rPr lang="en-US" dirty="0" smtClean="0">
                <a:solidFill>
                  <a:srgbClr val="FF0000"/>
                </a:solidFill>
              </a:rPr>
              <a:t>with He at 1 </a:t>
            </a:r>
            <a:r>
              <a:rPr lang="en-US" dirty="0" err="1" smtClean="0">
                <a:solidFill>
                  <a:srgbClr val="FF0000"/>
                </a:solidFill>
              </a:rPr>
              <a:t>atm</a:t>
            </a:r>
            <a:r>
              <a:rPr lang="en-US" dirty="0" smtClean="0">
                <a:solidFill>
                  <a:srgbClr val="FF0000"/>
                </a:solidFill>
              </a:rPr>
              <a:t>; a division wall of </a:t>
            </a:r>
            <a:r>
              <a:rPr lang="en-US" dirty="0" err="1" smtClean="0">
                <a:solidFill>
                  <a:srgbClr val="FF0000"/>
                </a:solidFill>
              </a:rPr>
              <a:t>kapton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locates at R = 2.5 cm, additionally.</a:t>
            </a:r>
          </a:p>
        </p:txBody>
      </p:sp>
    </p:spTree>
    <p:extLst>
      <p:ext uri="{BB962C8B-B14F-4D97-AF65-F5344CB8AC3E}">
        <p14:creationId xmlns:p14="http://schemas.microsoft.com/office/powerpoint/2010/main" val="191548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deposition as a function of radius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36870"/>
            <a:ext cx="5181600" cy="3528848"/>
          </a:xfrm>
        </p:spPr>
      </p:pic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36870"/>
            <a:ext cx="5181600" cy="3528848"/>
          </a:xfrm>
        </p:spPr>
      </p:pic>
      <p:sp>
        <p:nvSpPr>
          <p:cNvPr id="7" name="ZoneTexte 6"/>
          <p:cNvSpPr txBox="1"/>
          <p:nvPr/>
        </p:nvSpPr>
        <p:spPr>
          <a:xfrm>
            <a:off x="1295397" y="5765718"/>
            <a:ext cx="4955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Without Helium-bag downstream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6889954" y="5765717"/>
            <a:ext cx="4955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Helium-bag downstream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3429000" y="1641066"/>
            <a:ext cx="7492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 is the </a:t>
            </a:r>
            <a:r>
              <a:rPr lang="en-US" sz="2400" dirty="0" err="1" smtClean="0"/>
              <a:t>Solenoid_field</a:t>
            </a:r>
            <a:r>
              <a:rPr lang="en-US" sz="2400" dirty="0" smtClean="0"/>
              <a:t> scale, 1 is the maximum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4564625" y="6423405"/>
            <a:ext cx="7175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Note: clear space filled with DC gas mixture; beam = 1 </a:t>
            </a:r>
            <a:r>
              <a:rPr lang="en-US" dirty="0" err="1" smtClean="0">
                <a:solidFill>
                  <a:srgbClr val="FF0000"/>
                </a:solidFill>
              </a:rPr>
              <a:t>nA</a:t>
            </a:r>
            <a:r>
              <a:rPr lang="en-US" dirty="0" smtClean="0">
                <a:solidFill>
                  <a:srgbClr val="FF0000"/>
                </a:solidFill>
              </a:rPr>
              <a:t> of 1.25 </a:t>
            </a:r>
            <a:r>
              <a:rPr lang="en-US" dirty="0" err="1" smtClean="0">
                <a:solidFill>
                  <a:srgbClr val="FF0000"/>
                </a:solidFill>
              </a:rPr>
              <a:t>ms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78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36870"/>
            <a:ext cx="5181600" cy="3528848"/>
          </a:xfrm>
        </p:spPr>
      </p:pic>
      <p:pic>
        <p:nvPicPr>
          <p:cNvPr id="7" name="Espace réservé du contenu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36870"/>
            <a:ext cx="5181600" cy="3528848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Dose rate at 1 </a:t>
            </a:r>
            <a:r>
              <a:rPr lang="en-US" dirty="0" err="1" smtClean="0"/>
              <a:t>nA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295397" y="5765718"/>
            <a:ext cx="4955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Without Helium-bag downstream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6889954" y="5765717"/>
            <a:ext cx="4955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Helium-bag downstream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8239431" y="1111045"/>
            <a:ext cx="2595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rad =  1 erg/gram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4564625" y="6423405"/>
            <a:ext cx="7175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Note: clear space filled with DC gas mixture. Helium-bag is </a:t>
            </a:r>
            <a:r>
              <a:rPr lang="en-US" dirty="0" err="1" smtClean="0">
                <a:solidFill>
                  <a:srgbClr val="FF0000"/>
                </a:solidFill>
              </a:rPr>
              <a:t>perfered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46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Design-v2: </a:t>
            </a:r>
            <a:r>
              <a:rPr lang="fr-FR" dirty="0" err="1"/>
              <a:t>c</a:t>
            </a:r>
            <a:r>
              <a:rPr lang="fr-FR" dirty="0" err="1" smtClean="0"/>
              <a:t>lear</a:t>
            </a:r>
            <a:r>
              <a:rPr lang="fr-FR" dirty="0" smtClean="0"/>
              <a:t> </a:t>
            </a:r>
            <a:r>
              <a:rPr lang="fr-FR" dirty="0" err="1" smtClean="0"/>
              <a:t>space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filled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/>
              <a:t> </a:t>
            </a:r>
            <a:r>
              <a:rPr lang="fr-FR" dirty="0" smtClean="0"/>
              <a:t>helium-4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36870"/>
            <a:ext cx="5181600" cy="3528848"/>
          </a:xfrm>
        </p:spPr>
      </p:pic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36870"/>
            <a:ext cx="5181600" cy="3528848"/>
          </a:xfrm>
        </p:spPr>
      </p:pic>
      <p:sp>
        <p:nvSpPr>
          <p:cNvPr id="7" name="ZoneTexte 6"/>
          <p:cNvSpPr txBox="1"/>
          <p:nvPr/>
        </p:nvSpPr>
        <p:spPr>
          <a:xfrm>
            <a:off x="838200" y="5896401"/>
            <a:ext cx="105303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/>
              <a:t>Comparing</a:t>
            </a:r>
            <a:r>
              <a:rPr lang="fr-FR" sz="2400" dirty="0"/>
              <a:t> </a:t>
            </a:r>
            <a:r>
              <a:rPr lang="fr-FR" sz="2400" dirty="0" smtClean="0"/>
              <a:t>to the </a:t>
            </a:r>
            <a:r>
              <a:rPr lang="fr-FR" sz="2400" dirty="0" err="1" smtClean="0"/>
              <a:t>previous</a:t>
            </a:r>
            <a:r>
              <a:rPr lang="fr-FR" sz="2400" dirty="0" smtClean="0"/>
              <a:t> slides, </a:t>
            </a:r>
            <a:r>
              <a:rPr lang="fr-FR" sz="2400" dirty="0" err="1" smtClean="0"/>
              <a:t>we</a:t>
            </a:r>
            <a:r>
              <a:rPr lang="fr-FR" sz="2400" dirty="0" smtClean="0"/>
              <a:t> </a:t>
            </a:r>
            <a:r>
              <a:rPr lang="fr-FR" sz="2400" dirty="0" err="1" smtClean="0"/>
              <a:t>can</a:t>
            </a:r>
            <a:r>
              <a:rPr lang="fr-FR" sz="2400" dirty="0" smtClean="0"/>
              <a:t> </a:t>
            </a:r>
            <a:r>
              <a:rPr lang="fr-FR" sz="2400" dirty="0" err="1" smtClean="0"/>
              <a:t>see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the </a:t>
            </a:r>
            <a:r>
              <a:rPr lang="fr-FR" sz="2400" dirty="0" err="1" smtClean="0"/>
              <a:t>clear</a:t>
            </a:r>
            <a:r>
              <a:rPr lang="fr-FR" sz="2400" dirty="0" smtClean="0"/>
              <a:t> </a:t>
            </a:r>
            <a:r>
              <a:rPr lang="fr-FR" sz="2400" dirty="0" err="1" smtClean="0"/>
              <a:t>space</a:t>
            </a:r>
            <a:r>
              <a:rPr lang="fr-FR" sz="2400" dirty="0" smtClean="0"/>
              <a:t> </a:t>
            </a:r>
            <a:r>
              <a:rPr lang="fr-FR" sz="2400" dirty="0" err="1" smtClean="0"/>
              <a:t>filled</a:t>
            </a:r>
            <a:r>
              <a:rPr lang="fr-FR" sz="2400" dirty="0" smtClean="0"/>
              <a:t> </a:t>
            </a:r>
            <a:r>
              <a:rPr lang="fr-FR" sz="2400" dirty="0" err="1" smtClean="0"/>
              <a:t>with</a:t>
            </a:r>
            <a:r>
              <a:rPr lang="fr-FR" sz="2400" dirty="0" smtClean="0"/>
              <a:t> </a:t>
            </a:r>
            <a:r>
              <a:rPr lang="fr-FR" sz="2400" dirty="0" err="1" smtClean="0"/>
              <a:t>either</a:t>
            </a:r>
            <a:r>
              <a:rPr lang="fr-FR" sz="2400" dirty="0" smtClean="0"/>
              <a:t> DC </a:t>
            </a:r>
            <a:r>
              <a:rPr lang="fr-FR" sz="2400" dirty="0" err="1" smtClean="0"/>
              <a:t>gas</a:t>
            </a:r>
            <a:r>
              <a:rPr lang="fr-FR" sz="2400" dirty="0" smtClean="0"/>
              <a:t> or helilum-4 </a:t>
            </a:r>
            <a:r>
              <a:rPr lang="fr-FR" sz="2400" dirty="0" err="1" smtClean="0"/>
              <a:t>won’t</a:t>
            </a:r>
            <a:r>
              <a:rPr lang="fr-FR" sz="2400" dirty="0" smtClean="0"/>
              <a:t> </a:t>
            </a:r>
            <a:r>
              <a:rPr lang="fr-FR" sz="2400" dirty="0" err="1" smtClean="0"/>
              <a:t>make</a:t>
            </a:r>
            <a:r>
              <a:rPr lang="fr-FR" sz="2400" dirty="0" smtClean="0"/>
              <a:t> </a:t>
            </a:r>
            <a:r>
              <a:rPr lang="fr-FR" sz="2400" dirty="0" err="1" smtClean="0"/>
              <a:t>big</a:t>
            </a:r>
            <a:r>
              <a:rPr lang="fr-FR" sz="2400" dirty="0" smtClean="0"/>
              <a:t> </a:t>
            </a:r>
            <a:r>
              <a:rPr lang="fr-FR" sz="2400" dirty="0" err="1" smtClean="0"/>
              <a:t>differences</a:t>
            </a:r>
            <a:r>
              <a:rPr lang="fr-FR" sz="2400" dirty="0" smtClean="0"/>
              <a:t>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2937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Backup-1: </a:t>
            </a:r>
            <a:r>
              <a:rPr lang="en-US" dirty="0" err="1" smtClean="0"/>
              <a:t>Edep</a:t>
            </a:r>
            <a:r>
              <a:rPr lang="en-US" dirty="0" smtClean="0"/>
              <a:t> dis. (design-v1, Solenoid=0)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36870"/>
            <a:ext cx="5181600" cy="3528848"/>
          </a:xfrm>
        </p:spPr>
      </p:pic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36870"/>
            <a:ext cx="5181600" cy="3528848"/>
          </a:xfrm>
        </p:spPr>
      </p:pic>
      <p:sp>
        <p:nvSpPr>
          <p:cNvPr id="6" name="ZoneTexte 5"/>
          <p:cNvSpPr txBox="1"/>
          <p:nvPr/>
        </p:nvSpPr>
        <p:spPr>
          <a:xfrm>
            <a:off x="2172929" y="6176963"/>
            <a:ext cx="3628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 Helium-bag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7910068" y="6176963"/>
            <a:ext cx="3628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Helium-bag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0602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Backup-2: </a:t>
            </a:r>
            <a:r>
              <a:rPr lang="en-US" sz="4200" dirty="0" err="1"/>
              <a:t>Edep</a:t>
            </a:r>
            <a:r>
              <a:rPr lang="en-US" sz="4200" dirty="0"/>
              <a:t> dis. (</a:t>
            </a:r>
            <a:r>
              <a:rPr lang="en-US" sz="4200" dirty="0" smtClean="0"/>
              <a:t>design-v1</a:t>
            </a:r>
            <a:r>
              <a:rPr lang="en-US" sz="4200" dirty="0"/>
              <a:t>, </a:t>
            </a:r>
            <a:r>
              <a:rPr lang="en-US" sz="4200" dirty="0" smtClean="0"/>
              <a:t>Solenoid=0.01)</a:t>
            </a:r>
            <a:endParaRPr lang="fr-FR" sz="4200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36870"/>
            <a:ext cx="5181600" cy="3528848"/>
          </a:xfrm>
        </p:spPr>
      </p:pic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36870"/>
            <a:ext cx="5181600" cy="3528848"/>
          </a:xfrm>
        </p:spPr>
      </p:pic>
      <p:sp>
        <p:nvSpPr>
          <p:cNvPr id="5" name="ZoneTexte 4"/>
          <p:cNvSpPr txBox="1"/>
          <p:nvPr/>
        </p:nvSpPr>
        <p:spPr>
          <a:xfrm>
            <a:off x="2172929" y="6176963"/>
            <a:ext cx="3628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 Helium-bag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7910068" y="6176963"/>
            <a:ext cx="3628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Helium-bag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07892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468</Words>
  <Application>Microsoft Office PowerPoint</Application>
  <PresentationFormat>Grand écran</PresentationFormat>
  <Paragraphs>59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Thème Office</vt:lpstr>
      <vt:lpstr>ALERT beam background simulation with gemc</vt:lpstr>
      <vt:lpstr>Material and geometry - 1</vt:lpstr>
      <vt:lpstr>Material and geometry - 2</vt:lpstr>
      <vt:lpstr>Material and geometry - 3</vt:lpstr>
      <vt:lpstr>Energy deposition as a function of radius</vt:lpstr>
      <vt:lpstr>Dose rate at 1 nA</vt:lpstr>
      <vt:lpstr>Design-v2: clear space is filled with helium-4</vt:lpstr>
      <vt:lpstr>Backup-1: Edep dis. (design-v1, Solenoid=0)</vt:lpstr>
      <vt:lpstr>Backup-2: Edep dis. (design-v1, Solenoid=0.01)</vt:lpstr>
      <vt:lpstr>Backup-3: Edep dis. (design-v1, Solenoid=0.1)</vt:lpstr>
      <vt:lpstr>Backup-4: Edep dis. (design-v1, Solenoid=1)</vt:lpstr>
      <vt:lpstr>Backup-5: Edep dis. (design-v2, Solenoid=0)</vt:lpstr>
      <vt:lpstr>Backup-6: Edep dis. (design-v2, Solenoid=0.01)</vt:lpstr>
      <vt:lpstr>Backup-7: Edep dis. (design-v2, Solenoid=0.1)</vt:lpstr>
      <vt:lpstr>Backup-8: Edep dis. (design-v2, Solenoid=1)</vt:lpstr>
    </vt:vector>
  </TitlesOfParts>
  <Company>I.P.N.Orsay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ALERT beam background simulation with gemc</dc:title>
  <dc:creator>$wang</dc:creator>
  <cp:lastModifiedBy>$wang</cp:lastModifiedBy>
  <cp:revision>49</cp:revision>
  <dcterms:created xsi:type="dcterms:W3CDTF">2019-01-21T15:48:31Z</dcterms:created>
  <dcterms:modified xsi:type="dcterms:W3CDTF">2019-03-11T10:13:54Z</dcterms:modified>
</cp:coreProperties>
</file>