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0" r:id="rId2"/>
    <p:sldId id="259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30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2F7F0-D438-4E93-ADE3-DBAEB250C825}" type="datetimeFigureOut">
              <a:rPr lang="en-US" smtClean="0"/>
              <a:pPr/>
              <a:t>11/10/2009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9523E-340A-48C4-92C8-64E29C526E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9523E-340A-48C4-92C8-64E29C526E3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549" y="8685712"/>
            <a:ext cx="2971903" cy="456733"/>
          </a:xfrm>
          <a:prstGeom prst="rect">
            <a:avLst/>
          </a:prstGeom>
          <a:noFill/>
        </p:spPr>
        <p:txBody>
          <a:bodyPr/>
          <a:lstStyle/>
          <a:p>
            <a:fld id="{1CDC4A68-826D-4496-92B1-237AAC02F963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87388"/>
            <a:ext cx="4567237" cy="342582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1185743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ACCEL ORG 11/01 JJ OYER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E980D6-9548-4306-A834-0BB321158F16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0"/>
            <a:ext cx="19621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340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0813" cy="19796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3213"/>
            <a:ext cx="7770813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914400"/>
            <a:ext cx="9144000" cy="54102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defRPr>
                <a:latin typeface="Arial" pitchFamily="34" charset="0"/>
                <a:cs typeface="Arial" pitchFamily="34" charset="0"/>
              </a:defRPr>
            </a:lvl1pPr>
            <a:lvl2pPr marL="914400" indent="-457200">
              <a:defRPr>
                <a:latin typeface="Arial" pitchFamily="34" charset="0"/>
                <a:cs typeface="Arial" pitchFamily="34" charset="0"/>
              </a:defRPr>
            </a:lvl2pPr>
            <a:lvl3pPr marL="1257300" indent="-342900">
              <a:tabLst/>
              <a:defRPr>
                <a:latin typeface="Arial" pitchFamily="34" charset="0"/>
                <a:cs typeface="Arial" pitchFamily="34" charset="0"/>
              </a:defRPr>
            </a:lvl3pPr>
            <a:lvl4pPr marL="1714500" indent="-342900"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914400"/>
            <a:ext cx="7772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3581400" y="6553200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fld id="{95C3ACB1-9D5B-4C50-8733-64C120A39E65}" type="slidenum">
              <a:rPr lang="en-US" sz="1200" i="1">
                <a:solidFill>
                  <a:srgbClr val="FFFFFF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i="1" dirty="0">
              <a:solidFill>
                <a:srgbClr val="FFFFFF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5837454"/>
            <a:ext cx="1524000" cy="563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3" name="Straight Connector 92"/>
          <p:cNvCxnSpPr/>
          <p:nvPr/>
        </p:nvCxnSpPr>
        <p:spPr bwMode="auto">
          <a:xfrm rot="16200000" flipH="1">
            <a:off x="5032132" y="3352800"/>
            <a:ext cx="304800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 rot="16200000" flipH="1">
            <a:off x="5843955" y="3352800"/>
            <a:ext cx="304800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rot="16200000" flipH="1">
            <a:off x="6705601" y="3352800"/>
            <a:ext cx="304800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rot="16200000" flipH="1">
            <a:off x="7505701" y="3352800"/>
            <a:ext cx="304800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 rot="16200000" flipH="1">
            <a:off x="8458201" y="3352800"/>
            <a:ext cx="304800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rot="16200000" flipH="1">
            <a:off x="304801" y="3352800"/>
            <a:ext cx="304800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rot="16200000" flipH="1">
            <a:off x="1192824" y="3352800"/>
            <a:ext cx="304800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rot="16200000" flipH="1">
            <a:off x="2054470" y="3352800"/>
            <a:ext cx="304800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rot="16200000" flipH="1">
            <a:off x="3124199" y="3352800"/>
            <a:ext cx="304800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rot="16200000" flipH="1">
            <a:off x="3930162" y="3352800"/>
            <a:ext cx="304800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/>
          <p:cNvCxnSpPr/>
          <p:nvPr/>
        </p:nvCxnSpPr>
        <p:spPr bwMode="auto">
          <a:xfrm rot="10800000">
            <a:off x="2286000" y="1219201"/>
            <a:ext cx="1219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rot="5400000">
            <a:off x="7256587" y="4953000"/>
            <a:ext cx="2133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/>
          <p:nvPr/>
        </p:nvCxnSpPr>
        <p:spPr bwMode="auto">
          <a:xfrm rot="5400000">
            <a:off x="5814649" y="4686300"/>
            <a:ext cx="160019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rot="5400000">
            <a:off x="3859823" y="4838701"/>
            <a:ext cx="1905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5400000">
            <a:off x="3423138" y="4267200"/>
            <a:ext cx="76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 rot="5400000">
            <a:off x="2362200" y="4343401"/>
            <a:ext cx="106680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rot="5400000">
            <a:off x="8792" y="4914900"/>
            <a:ext cx="205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rot="5400000">
            <a:off x="-990601" y="4953001"/>
            <a:ext cx="213360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524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Jefferson Lab Organization –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December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2009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276600" y="990600"/>
            <a:ext cx="22860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8600" y="990600"/>
            <a:ext cx="1143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0" dirty="0" smtClean="0">
                <a:latin typeface="Arial" pitchFamily="34" charset="0"/>
                <a:cs typeface="Arial" pitchFamily="34" charset="0"/>
              </a:rPr>
              <a:t>Director</a:t>
            </a:r>
            <a:endParaRPr lang="en-US" sz="8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09600" y="914400"/>
            <a:ext cx="1295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9600" y="1447800"/>
            <a:ext cx="1295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09600" y="1981200"/>
            <a:ext cx="1295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9600" y="2538046"/>
            <a:ext cx="1295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6892" y="3429001"/>
            <a:ext cx="791308" cy="4689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55430" y="3429001"/>
            <a:ext cx="791308" cy="4689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808284" y="3429001"/>
            <a:ext cx="934916" cy="4689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801815" y="3429001"/>
            <a:ext cx="855785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710353" y="3429001"/>
            <a:ext cx="791308" cy="4689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765431" y="3429001"/>
            <a:ext cx="791308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673969" y="3429001"/>
            <a:ext cx="791308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526823" y="3429001"/>
            <a:ext cx="791308" cy="4689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379676" y="3429001"/>
            <a:ext cx="791308" cy="4689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8276492" y="3429001"/>
            <a:ext cx="791308" cy="4689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9601" y="914400"/>
            <a:ext cx="12954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Accelerator Science</a:t>
            </a:r>
          </a:p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Advisory Comm.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9600" y="1447800"/>
            <a:ext cx="12954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Nuclear Physics</a:t>
            </a:r>
          </a:p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Program Adv. Comm.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9601" y="1981200"/>
            <a:ext cx="12954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Photon Science</a:t>
            </a:r>
          </a:p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Program Adv. Comm.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62000" y="2532185"/>
            <a:ext cx="100818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dirty="0">
                <a:latin typeface="Arial" pitchFamily="34" charset="0"/>
                <a:cs typeface="Arial" pitchFamily="34" charset="0"/>
              </a:rPr>
              <a:t>U</a:t>
            </a:r>
            <a:r>
              <a:rPr lang="en-US" sz="850" dirty="0" smtClean="0">
                <a:latin typeface="Arial" pitchFamily="34" charset="0"/>
                <a:cs typeface="Arial" pitchFamily="34" charset="0"/>
              </a:rPr>
              <a:t>niversity Relations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76600" y="1230868"/>
            <a:ext cx="100818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Deputy Director</a:t>
            </a:r>
          </a:p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Science &amp; Tech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67200" y="1219200"/>
            <a:ext cx="1295400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0" dirty="0" smtClean="0">
                <a:latin typeface="Arial" pitchFamily="34" charset="0"/>
                <a:cs typeface="Arial" pitchFamily="34" charset="0"/>
              </a:rPr>
              <a:t>Deputy Director</a:t>
            </a:r>
          </a:p>
          <a:p>
            <a:r>
              <a:rPr lang="en-US" sz="850" dirty="0" smtClean="0">
                <a:latin typeface="Arial" pitchFamily="34" charset="0"/>
                <a:cs typeface="Arial" pitchFamily="34" charset="0"/>
              </a:rPr>
              <a:t>Operations and Chief Operating Officer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0" y="3505201"/>
            <a:ext cx="87336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Experimental Physics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64223" y="3505201"/>
            <a:ext cx="797170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Accelerator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752600" y="3429001"/>
            <a:ext cx="990600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Theoretical &amp; Computational Physics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19400" y="3505201"/>
            <a:ext cx="9144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Free Electron</a:t>
            </a:r>
          </a:p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Laser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01562" y="3429000"/>
            <a:ext cx="797170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12 </a:t>
            </a:r>
            <a:r>
              <a:rPr lang="en-US" sz="850" dirty="0" err="1" smtClean="0">
                <a:latin typeface="Arial" pitchFamily="34" charset="0"/>
                <a:cs typeface="Arial" pitchFamily="34" charset="0"/>
              </a:rPr>
              <a:t>GeV</a:t>
            </a:r>
            <a:r>
              <a:rPr lang="en-US" sz="850" dirty="0" smtClean="0">
                <a:latin typeface="Arial" pitchFamily="34" charset="0"/>
                <a:cs typeface="Arial" pitchFamily="34" charset="0"/>
              </a:rPr>
              <a:t> Project Office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24400" y="3429001"/>
            <a:ext cx="91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Chief Financial Officer  &amp; Business Srvs.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38800" y="3429001"/>
            <a:ext cx="844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Arial" pitchFamily="34" charset="0"/>
                <a:cs typeface="Arial" pitchFamily="34" charset="0"/>
              </a:rPr>
              <a:t>Environmental Safety, Health &amp; Quality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41830" y="3471447"/>
            <a:ext cx="102577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dirty="0" smtClean="0">
                <a:latin typeface="Arial" pitchFamily="34" charset="0"/>
                <a:cs typeface="Arial" pitchFamily="34" charset="0"/>
              </a:rPr>
              <a:t>Chief Information Officer/Chief </a:t>
            </a:r>
          </a:p>
          <a:p>
            <a:pPr algn="ctr"/>
            <a:r>
              <a:rPr lang="en-US" sz="750" dirty="0" smtClean="0">
                <a:latin typeface="Arial" pitchFamily="34" charset="0"/>
                <a:cs typeface="Arial" pitchFamily="34" charset="0"/>
              </a:rPr>
              <a:t>Technical Officer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373816" y="3505201"/>
            <a:ext cx="7971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Engineering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270631" y="3505201"/>
            <a:ext cx="79717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Facilities &amp;</a:t>
            </a:r>
          </a:p>
          <a:p>
            <a:pPr algn="ctr"/>
            <a:r>
              <a:rPr lang="en-US" sz="850" dirty="0" smtClean="0">
                <a:latin typeface="Arial" pitchFamily="34" charset="0"/>
                <a:cs typeface="Arial" pitchFamily="34" charset="0"/>
              </a:rPr>
              <a:t>Logistics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0" y="3962401"/>
            <a:ext cx="91439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Hall A Group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Hall B Group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Hall C Group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Hall </a:t>
            </a:r>
            <a:r>
              <a:rPr lang="en-US" sz="750" smtClean="0">
                <a:latin typeface="Arial" pitchFamily="34" charset="0"/>
                <a:cs typeface="Arial" pitchFamily="34" charset="0"/>
              </a:rPr>
              <a:t>D Group</a:t>
            </a:r>
            <a:endParaRPr lang="en-US" sz="75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endParaRPr lang="en-US" sz="40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Polarized Target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Data Acquisition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Fast Electronics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Radiation, Detector &amp; Imaging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5430" y="3962401"/>
            <a:ext cx="873370" cy="206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Accelerator Operations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Experimental Coordinator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Center for </a:t>
            </a:r>
            <a:br>
              <a:rPr lang="en-US" sz="750" dirty="0" smtClean="0">
                <a:latin typeface="Arial" pitchFamily="34" charset="0"/>
                <a:cs typeface="Arial" pitchFamily="34" charset="0"/>
              </a:rPr>
            </a:br>
            <a:r>
              <a:rPr lang="en-US" sz="750" dirty="0" smtClean="0">
                <a:latin typeface="Arial" pitchFamily="34" charset="0"/>
                <a:cs typeface="Arial" pitchFamily="34" charset="0"/>
              </a:rPr>
              <a:t>Injectors &amp;</a:t>
            </a:r>
          </a:p>
          <a:p>
            <a:pPr marL="114300" indent="-114300"/>
            <a:r>
              <a:rPr lang="en-US" sz="750" dirty="0" smtClean="0">
                <a:latin typeface="Arial" pitchFamily="34" charset="0"/>
                <a:cs typeface="Arial" pitchFamily="34" charset="0"/>
              </a:rPr>
              <a:t>	Sources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SRF Institute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Center for Advanced Studies of Accelerators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Education Outreach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819400" y="3976554"/>
            <a:ext cx="9906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Operations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FEL Physics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Major Programs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User Support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713284" y="3962401"/>
            <a:ext cx="85871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Civil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Accelerator</a:t>
            </a:r>
          </a:p>
          <a:p>
            <a:pPr marL="114300" indent="-114300"/>
            <a:endParaRPr lang="en-US" sz="75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Physics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724400" y="3962401"/>
            <a:ext cx="914400" cy="182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Budget Office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Contract Mgmt.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Procurement Srvs.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Payroll/Fixed Assets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Accounting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Travel Services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520963" y="3979986"/>
            <a:ext cx="9466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Computing </a:t>
            </a:r>
          </a:p>
          <a:p>
            <a:pPr marL="114300" indent="-114300"/>
            <a:r>
              <a:rPr lang="en-US" sz="750" dirty="0" smtClean="0">
                <a:latin typeface="Arial" pitchFamily="34" charset="0"/>
                <a:cs typeface="Arial" pitchFamily="34" charset="0"/>
              </a:rPr>
              <a:t>	&amp; Network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Management</a:t>
            </a:r>
          </a:p>
          <a:p>
            <a:pPr marL="114300" indent="-114300"/>
            <a:r>
              <a:rPr lang="en-US" sz="750" dirty="0" smtClean="0">
                <a:latin typeface="Arial" pitchFamily="34" charset="0"/>
                <a:cs typeface="Arial" pitchFamily="34" charset="0"/>
              </a:rPr>
              <a:t>	Info. Systems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Scientific</a:t>
            </a:r>
          </a:p>
          <a:p>
            <a:pPr marL="114300" indent="-114300"/>
            <a:r>
              <a:rPr lang="en-US" sz="750" dirty="0" smtClean="0">
                <a:latin typeface="Arial" pitchFamily="34" charset="0"/>
                <a:cs typeface="Arial" pitchFamily="34" charset="0"/>
              </a:rPr>
              <a:t>	Computing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Tech Transfer</a:t>
            </a:r>
          </a:p>
          <a:p>
            <a:pPr marL="114300" indent="-114300"/>
            <a:r>
              <a:rPr lang="en-US" sz="750" dirty="0" smtClean="0">
                <a:latin typeface="Arial" pitchFamily="34" charset="0"/>
                <a:cs typeface="Arial" pitchFamily="34" charset="0"/>
              </a:rPr>
              <a:t>	Commerciali-zation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91400" y="3886200"/>
            <a:ext cx="870437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Electrical</a:t>
            </a:r>
          </a:p>
          <a:p>
            <a:pPr marL="114300" indent="-114300"/>
            <a:r>
              <a:rPr lang="en-US" sz="750" dirty="0" smtClean="0">
                <a:latin typeface="Arial" pitchFamily="34" charset="0"/>
                <a:cs typeface="Arial" pitchFamily="34" charset="0"/>
              </a:rPr>
              <a:t>	Engineering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Mechanical Engineering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Cryogenics</a:t>
            </a:r>
            <a:endParaRPr lang="en-US" sz="7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229600" y="3979986"/>
            <a:ext cx="870437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Fac. Fire Protection &amp; Mat.Handling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Security &amp; Services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Fac. Maint. &amp; Construction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Fac. Mech. Eng. Syst.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Fac. Elec.</a:t>
            </a:r>
            <a:r>
              <a:rPr lang="en-US" sz="75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750" dirty="0" smtClean="0">
                <a:latin typeface="Arial" pitchFamily="34" charset="0"/>
                <a:cs typeface="Arial" pitchFamily="34" charset="0"/>
              </a:rPr>
              <a:t>Systems &amp; Energy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40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Property &amp; Logistics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0800000">
            <a:off x="5562600" y="1447801"/>
            <a:ext cx="1219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rot="5400000">
            <a:off x="1485900" y="1943100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>
            <a:off x="1905000" y="1143000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rot="5400000">
            <a:off x="3619500" y="2476500"/>
            <a:ext cx="1447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457200" y="3200401"/>
            <a:ext cx="3886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>
            <a:off x="5184531" y="3200401"/>
            <a:ext cx="342606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 rot="5400000">
            <a:off x="5905500" y="2324100"/>
            <a:ext cx="1752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4267200" y="1770185"/>
            <a:ext cx="1447800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/>
            <a:r>
              <a:rPr lang="en-US" sz="750" dirty="0" smtClean="0">
                <a:latin typeface="Arial" pitchFamily="34" charset="0"/>
                <a:cs typeface="Arial" pitchFamily="34" charset="0"/>
              </a:rPr>
              <a:t>	Legal Counsel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>
              <a:latin typeface="Arial" pitchFamily="34" charset="0"/>
              <a:cs typeface="Arial" pitchFamily="34" charset="0"/>
            </a:endParaRPr>
          </a:p>
          <a:p>
            <a:pPr marL="114300" indent="-114300"/>
            <a:r>
              <a:rPr lang="en-US" sz="750" dirty="0" smtClean="0">
                <a:latin typeface="Arial" pitchFamily="34" charset="0"/>
                <a:cs typeface="Arial" pitchFamily="34" charset="0"/>
              </a:rPr>
              <a:t>	Project Management and Integrated Planning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>
              <a:latin typeface="Arial" pitchFamily="34" charset="0"/>
              <a:cs typeface="Arial" pitchFamily="34" charset="0"/>
            </a:endParaRPr>
          </a:p>
          <a:p>
            <a:pPr marL="114300" indent="-114300"/>
            <a:r>
              <a:rPr lang="en-US" sz="750" dirty="0" smtClean="0">
                <a:latin typeface="Arial" pitchFamily="34" charset="0"/>
                <a:cs typeface="Arial" pitchFamily="34" charset="0"/>
              </a:rPr>
              <a:t>	Community Outreach, Science Education and Public Affairs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819400" y="1770185"/>
            <a:ext cx="1447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 algn="r"/>
            <a:r>
              <a:rPr lang="en-US" sz="750" dirty="0" smtClean="0">
                <a:latin typeface="Arial" pitchFamily="34" charset="0"/>
                <a:cs typeface="Arial" pitchFamily="34" charset="0"/>
              </a:rPr>
              <a:t>Human Resources</a:t>
            </a:r>
            <a:endParaRPr lang="en-US" sz="750" dirty="0">
              <a:latin typeface="Arial" pitchFamily="34" charset="0"/>
              <a:cs typeface="Arial" pitchFamily="34" charset="0"/>
            </a:endParaRPr>
          </a:p>
          <a:p>
            <a:pPr marL="114300" indent="-114300" algn="r"/>
            <a:endParaRPr lang="en-US" sz="750" dirty="0" smtClean="0">
              <a:latin typeface="Arial" pitchFamily="34" charset="0"/>
              <a:cs typeface="Arial" pitchFamily="34" charset="0"/>
            </a:endParaRPr>
          </a:p>
          <a:p>
            <a:pPr marL="114300" indent="-114300" algn="r"/>
            <a:r>
              <a:rPr lang="en-US" sz="750" dirty="0" smtClean="0">
                <a:latin typeface="Arial" pitchFamily="34" charset="0"/>
                <a:cs typeface="Arial" pitchFamily="34" charset="0"/>
              </a:rPr>
              <a:t>Internal Audit</a:t>
            </a:r>
          </a:p>
          <a:p>
            <a:pPr marL="114300" indent="-114300" algn="r">
              <a:buFont typeface="Arial" pitchFamily="34" charset="0"/>
              <a:buChar char="–"/>
            </a:pPr>
            <a:endParaRPr lang="en-US" sz="75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6" name="Straight Connector 135"/>
          <p:cNvCxnSpPr/>
          <p:nvPr/>
        </p:nvCxnSpPr>
        <p:spPr bwMode="auto">
          <a:xfrm rot="10800000">
            <a:off x="4267200" y="2133600"/>
            <a:ext cx="152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 rot="10800000">
            <a:off x="4343400" y="2455985"/>
            <a:ext cx="76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/>
          <p:cNvCxnSpPr/>
          <p:nvPr/>
        </p:nvCxnSpPr>
        <p:spPr bwMode="auto">
          <a:xfrm rot="10800000">
            <a:off x="4267200" y="1875692"/>
            <a:ext cx="152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/>
          <p:nvPr/>
        </p:nvCxnSpPr>
        <p:spPr bwMode="auto">
          <a:xfrm rot="5400000">
            <a:off x="4812323" y="4800601"/>
            <a:ext cx="1828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2" name="TextBox 141"/>
          <p:cNvSpPr txBox="1"/>
          <p:nvPr/>
        </p:nvSpPr>
        <p:spPr>
          <a:xfrm>
            <a:off x="5638800" y="3979986"/>
            <a:ext cx="914400" cy="182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Radiological Control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Health &amp; Safety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Environ.</a:t>
            </a:r>
          </a:p>
          <a:p>
            <a:pPr marL="114300" indent="-114300"/>
            <a:r>
              <a:rPr lang="en-US" sz="750" dirty="0" smtClean="0">
                <a:latin typeface="Arial" pitchFamily="34" charset="0"/>
                <a:cs typeface="Arial" pitchFamily="34" charset="0"/>
              </a:rPr>
              <a:t>	Program</a:t>
            </a:r>
          </a:p>
          <a:p>
            <a:pPr marL="114300" indent="-114300">
              <a:buFont typeface="Arial" pitchFamily="34" charset="0"/>
              <a:buChar char="–"/>
            </a:pPr>
            <a:endParaRPr lang="en-US" sz="750" dirty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Quality Assurance</a:t>
            </a:r>
          </a:p>
          <a:p>
            <a:pPr marL="114300" indent="-114300"/>
            <a:r>
              <a:rPr lang="en-US" sz="750" dirty="0" smtClean="0">
                <a:latin typeface="Arial" pitchFamily="34" charset="0"/>
                <a:cs typeface="Arial" pitchFamily="34" charset="0"/>
              </a:rPr>
              <a:t>	Cont. Improv.</a:t>
            </a:r>
          </a:p>
          <a:p>
            <a:pPr marL="114300" indent="-114300"/>
            <a:endParaRPr lang="en-US" sz="750" dirty="0" smtClean="0">
              <a:latin typeface="Arial" pitchFamily="34" charset="0"/>
              <a:cs typeface="Arial" pitchFamily="34" charset="0"/>
            </a:endParaRPr>
          </a:p>
          <a:p>
            <a:pPr marL="114300" indent="-114300">
              <a:buFont typeface="Arial" pitchFamily="34" charset="0"/>
              <a:buChar char="–"/>
            </a:pPr>
            <a:r>
              <a:rPr lang="en-US" sz="750" dirty="0" smtClean="0">
                <a:latin typeface="Arial" pitchFamily="34" charset="0"/>
                <a:cs typeface="Arial" pitchFamily="34" charset="0"/>
              </a:rPr>
              <a:t>Occ. Med.</a:t>
            </a:r>
          </a:p>
          <a:p>
            <a:pPr marL="114300" indent="-114300"/>
            <a:endParaRPr lang="en-US" sz="75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5" name="Straight Connector 144"/>
          <p:cNvCxnSpPr/>
          <p:nvPr/>
        </p:nvCxnSpPr>
        <p:spPr bwMode="auto">
          <a:xfrm>
            <a:off x="1905000" y="1682262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/>
          <p:cNvCxnSpPr/>
          <p:nvPr/>
        </p:nvCxnSpPr>
        <p:spPr bwMode="auto">
          <a:xfrm>
            <a:off x="1905000" y="2209800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/>
          <p:nvPr/>
        </p:nvCxnSpPr>
        <p:spPr bwMode="auto">
          <a:xfrm>
            <a:off x="1905000" y="2743200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8" name="Group 97"/>
          <p:cNvGrpSpPr/>
          <p:nvPr/>
        </p:nvGrpSpPr>
        <p:grpSpPr>
          <a:xfrm>
            <a:off x="1828800" y="6199257"/>
            <a:ext cx="3200400" cy="353943"/>
            <a:chOff x="152400" y="6172200"/>
            <a:chExt cx="3200400" cy="353943"/>
          </a:xfrm>
        </p:grpSpPr>
        <p:cxnSp>
          <p:nvCxnSpPr>
            <p:cNvPr id="83" name="Straight Connector 82"/>
            <p:cNvCxnSpPr/>
            <p:nvPr/>
          </p:nvCxnSpPr>
          <p:spPr bwMode="auto">
            <a:xfrm>
              <a:off x="228600" y="6172200"/>
              <a:ext cx="31242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TextBox 84"/>
            <p:cNvSpPr txBox="1"/>
            <p:nvPr/>
          </p:nvSpPr>
          <p:spPr>
            <a:xfrm>
              <a:off x="152400" y="6172200"/>
              <a:ext cx="31242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514600" algn="l"/>
                </a:tabLst>
              </a:pPr>
              <a:r>
                <a:rPr lang="en-US" sz="850" dirty="0" smtClean="0">
                  <a:latin typeface="Arial" pitchFamily="34" charset="0"/>
                  <a:cs typeface="Arial" pitchFamily="34" charset="0"/>
                </a:rPr>
                <a:t>Director	Date		</a:t>
              </a:r>
              <a:endParaRPr lang="en-US" sz="85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10" name="Straight Connector 109"/>
          <p:cNvCxnSpPr/>
          <p:nvPr/>
        </p:nvCxnSpPr>
        <p:spPr bwMode="auto">
          <a:xfrm rot="5400000">
            <a:off x="7010400" y="4343400"/>
            <a:ext cx="914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4191000" y="5971401"/>
            <a:ext cx="6783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12/01/09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1600"/>
            <a:ext cx="9144000" cy="660400"/>
          </a:xfrm>
        </p:spPr>
        <p:txBody>
          <a:bodyPr/>
          <a:lstStyle/>
          <a:p>
            <a:pPr eaLnBrk="1" hangingPunct="1"/>
            <a:r>
              <a:rPr lang="en-US" dirty="0" smtClean="0"/>
              <a:t>Jefferson Lab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941487"/>
            <a:ext cx="6858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0" lvl="2" indent="-457200" algn="just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Project Management and Integrated Planning</a:t>
            </a:r>
          </a:p>
          <a:p>
            <a:pPr lvl="2"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provides support for:</a:t>
            </a:r>
          </a:p>
          <a:p>
            <a:pPr marL="1371600" lvl="2" indent="-457200"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1371600" lvl="2" indent="-457200" algn="just">
              <a:lnSpc>
                <a:spcPct val="150000"/>
              </a:lnSpc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Annual Work Plan/Reporting</a:t>
            </a:r>
          </a:p>
          <a:p>
            <a:pPr marL="1371600" lvl="2" indent="-457200" algn="just">
              <a:lnSpc>
                <a:spcPct val="150000"/>
              </a:lnSpc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SC Strategic Plan</a:t>
            </a:r>
          </a:p>
          <a:p>
            <a:pPr marL="1371600" lvl="2" indent="-457200" algn="just">
              <a:lnSpc>
                <a:spcPct val="150000"/>
              </a:lnSpc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Director’s Annual Budget Review with ONP</a:t>
            </a:r>
          </a:p>
          <a:p>
            <a:pPr marL="1371600" lvl="2" indent="-457200" algn="just">
              <a:lnSpc>
                <a:spcPct val="150000"/>
              </a:lnSpc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Mission Readiness</a:t>
            </a:r>
          </a:p>
          <a:p>
            <a:pPr marL="1371600" lvl="2" indent="-457200" algn="just">
              <a:lnSpc>
                <a:spcPct val="150000"/>
              </a:lnSpc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Project Management/Project Reviews</a:t>
            </a:r>
          </a:p>
          <a:p>
            <a:pPr marL="1371600" lvl="2" indent="-457200" algn="just">
              <a:lnSpc>
                <a:spcPct val="150000"/>
              </a:lnSpc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S&amp;T Review</a:t>
            </a:r>
          </a:p>
          <a:p>
            <a:pPr marL="1371600" lvl="2" indent="-457200" algn="just">
              <a:lnSpc>
                <a:spcPct val="150000"/>
              </a:lnSpc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Performance Management &amp; Reporting</a:t>
            </a:r>
          </a:p>
          <a:p>
            <a:pPr marL="1371600" lvl="2" indent="-457200" algn="just">
              <a:lnSpc>
                <a:spcPct val="150000"/>
              </a:lnSpc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PEMP</a:t>
            </a:r>
          </a:p>
          <a:p>
            <a:pPr marL="1371600" lvl="2" indent="-457200" algn="just">
              <a:lnSpc>
                <a:spcPct val="150000"/>
              </a:lnSpc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Directorate Projects</a:t>
            </a:r>
          </a:p>
          <a:p>
            <a:pPr marL="1371600" lvl="2" indent="-457200" algn="just">
              <a:lnSpc>
                <a:spcPct val="150000"/>
              </a:lnSpc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Institutional Planning</a:t>
            </a:r>
          </a:p>
          <a:p>
            <a:pPr marL="1371600" lvl="2" indent="-457200" algn="just">
              <a:lnSpc>
                <a:spcPct val="150000"/>
              </a:lnSpc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Division Projects and Planning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traight Connector 92"/>
          <p:cNvCxnSpPr>
            <a:stCxn id="6189" idx="0"/>
          </p:cNvCxnSpPr>
          <p:nvPr/>
        </p:nvCxnSpPr>
        <p:spPr>
          <a:xfrm rot="16200000" flipV="1">
            <a:off x="1745456" y="2083891"/>
            <a:ext cx="236538" cy="635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838200"/>
          </a:xfrm>
        </p:spPr>
        <p:txBody>
          <a:bodyPr/>
          <a:lstStyle/>
          <a:p>
            <a:r>
              <a:rPr lang="en-US" sz="2400" b="1" dirty="0" smtClean="0"/>
              <a:t>PROJECT MANAGEMENT &amp; INTEGRATED PLANNING</a:t>
            </a:r>
            <a:endParaRPr lang="en-US" sz="2400" b="1" dirty="0"/>
          </a:p>
        </p:txBody>
      </p:sp>
      <p:cxnSp>
        <p:nvCxnSpPr>
          <p:cNvPr id="82" name="Straight Connector 81"/>
          <p:cNvCxnSpPr/>
          <p:nvPr/>
        </p:nvCxnSpPr>
        <p:spPr>
          <a:xfrm rot="5400000">
            <a:off x="1676400" y="5451773"/>
            <a:ext cx="1587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3656350" y="833735"/>
            <a:ext cx="2057400" cy="38100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DIRECTOR/DEPUTY/</a:t>
            </a:r>
          </a:p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COO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9" name="Rectangle 918"/>
          <p:cNvSpPr>
            <a:spLocks noChangeArrowheads="1"/>
          </p:cNvSpPr>
          <p:nvPr/>
        </p:nvSpPr>
        <p:spPr bwMode="auto">
          <a:xfrm>
            <a:off x="3657600" y="1976735"/>
            <a:ext cx="2057400" cy="30480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1200" dirty="0"/>
              <a:t>L.</a:t>
            </a:r>
            <a:r>
              <a:rPr lang="en-US" sz="900" dirty="0"/>
              <a:t> </a:t>
            </a:r>
            <a:r>
              <a:rPr lang="en-US" sz="1200" dirty="0"/>
              <a:t>WELLS, PMP</a:t>
            </a:r>
          </a:p>
        </p:txBody>
      </p:sp>
      <p:sp>
        <p:nvSpPr>
          <p:cNvPr id="6165" name="Rectangle 918"/>
          <p:cNvSpPr>
            <a:spLocks noChangeArrowheads="1"/>
          </p:cNvSpPr>
          <p:nvPr/>
        </p:nvSpPr>
        <p:spPr bwMode="auto">
          <a:xfrm>
            <a:off x="7086600" y="1519535"/>
            <a:ext cx="1447800" cy="762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900" dirty="0"/>
              <a:t>W. FUNK, </a:t>
            </a:r>
            <a:r>
              <a:rPr lang="en-US" sz="900" dirty="0" smtClean="0"/>
              <a:t>PMP</a:t>
            </a:r>
            <a:r>
              <a:rPr lang="en-US" sz="900" dirty="0"/>
              <a:t>,</a:t>
            </a:r>
            <a:r>
              <a:rPr lang="en-US" sz="900" dirty="0" smtClean="0"/>
              <a:t>Matrix </a:t>
            </a:r>
            <a:r>
              <a:rPr lang="en-US" sz="900" dirty="0"/>
              <a:t>40%</a:t>
            </a:r>
          </a:p>
          <a:p>
            <a:pPr algn="ctr"/>
            <a:r>
              <a:rPr lang="en-US" sz="900" dirty="0"/>
              <a:t>6 GeV </a:t>
            </a:r>
            <a:r>
              <a:rPr lang="en-US" sz="900" dirty="0" smtClean="0"/>
              <a:t>BIA, EVMS Support</a:t>
            </a:r>
            <a:endParaRPr lang="en-US" sz="900" dirty="0"/>
          </a:p>
          <a:p>
            <a:endParaRPr lang="en-US" sz="900" dirty="0" smtClean="0"/>
          </a:p>
          <a:p>
            <a:pPr algn="ctr"/>
            <a:r>
              <a:rPr lang="en-US" sz="900" dirty="0" smtClean="0"/>
              <a:t>Eng Dept– </a:t>
            </a:r>
            <a:r>
              <a:rPr lang="en-US" sz="900" dirty="0"/>
              <a:t>50% Matrix Planner </a:t>
            </a:r>
          </a:p>
        </p:txBody>
      </p:sp>
      <p:cxnSp>
        <p:nvCxnSpPr>
          <p:cNvPr id="89" name="Elbow Connector 88"/>
          <p:cNvCxnSpPr>
            <a:stCxn id="6168" idx="3"/>
            <a:endCxn id="6165" idx="1"/>
          </p:cNvCxnSpPr>
          <p:nvPr/>
        </p:nvCxnSpPr>
        <p:spPr>
          <a:xfrm>
            <a:off x="5715000" y="1710035"/>
            <a:ext cx="1371600" cy="190500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lg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8" name="Rectangle 918"/>
          <p:cNvSpPr>
            <a:spLocks noChangeArrowheads="1"/>
          </p:cNvSpPr>
          <p:nvPr/>
        </p:nvSpPr>
        <p:spPr bwMode="auto">
          <a:xfrm>
            <a:off x="3657600" y="1443335"/>
            <a:ext cx="2057400" cy="53340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1200" b="1" dirty="0" smtClean="0"/>
              <a:t>PROJECT MANAGEMENT &amp; INTEGRATED PLANNING</a:t>
            </a:r>
            <a:endParaRPr lang="en-US" sz="1200" b="1" dirty="0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1828800" y="2586335"/>
            <a:ext cx="6324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5400000">
            <a:off x="1715294" y="2852241"/>
            <a:ext cx="228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16200000" flipH="1">
            <a:off x="4551946" y="2855042"/>
            <a:ext cx="272718" cy="802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7" name="Rectangle 918"/>
          <p:cNvSpPr>
            <a:spLocks noChangeArrowheads="1"/>
          </p:cNvSpPr>
          <p:nvPr/>
        </p:nvSpPr>
        <p:spPr bwMode="auto">
          <a:xfrm>
            <a:off x="609600" y="2662535"/>
            <a:ext cx="1752600" cy="762000"/>
          </a:xfrm>
          <a:prstGeom prst="rect">
            <a:avLst/>
          </a:prstGeom>
          <a:solidFill>
            <a:srgbClr val="FBC78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t"/>
          <a:lstStyle/>
          <a:p>
            <a:pPr algn="ctr"/>
            <a:r>
              <a:rPr lang="en-US" sz="900" u="sng" dirty="0" smtClean="0"/>
              <a:t>Financial Management</a:t>
            </a:r>
            <a:r>
              <a:rPr lang="en-US" sz="900" dirty="0" smtClean="0"/>
              <a:t>:</a:t>
            </a:r>
          </a:p>
          <a:p>
            <a:r>
              <a:rPr lang="en-US" sz="900" dirty="0" smtClean="0"/>
              <a:t>EVMS/Project Reports/Analysis</a:t>
            </a:r>
          </a:p>
          <a:p>
            <a:r>
              <a:rPr lang="en-US" sz="900" dirty="0" smtClean="0"/>
              <a:t>AWP Process Reports/Analysis/Change Control</a:t>
            </a:r>
          </a:p>
          <a:p>
            <a:r>
              <a:rPr lang="en-US" sz="900" dirty="0" smtClean="0"/>
              <a:t>AdHoc Reports/Charts</a:t>
            </a:r>
            <a:endParaRPr lang="en-US" sz="900" dirty="0"/>
          </a:p>
        </p:txBody>
      </p:sp>
      <p:sp>
        <p:nvSpPr>
          <p:cNvPr id="6158" name="Rectangle 918"/>
          <p:cNvSpPr>
            <a:spLocks noChangeArrowheads="1"/>
          </p:cNvSpPr>
          <p:nvPr/>
        </p:nvSpPr>
        <p:spPr bwMode="auto">
          <a:xfrm>
            <a:off x="609600" y="3424535"/>
            <a:ext cx="1752600" cy="1143000"/>
          </a:xfrm>
          <a:prstGeom prst="rect">
            <a:avLst/>
          </a:prstGeom>
          <a:solidFill>
            <a:srgbClr val="FBC7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900" dirty="0"/>
              <a:t>K. KRUG (PMP</a:t>
            </a:r>
            <a:r>
              <a:rPr lang="en-US" sz="900" dirty="0" smtClean="0"/>
              <a:t>)</a:t>
            </a:r>
          </a:p>
          <a:p>
            <a:pPr algn="ctr"/>
            <a:endParaRPr lang="en-US" sz="900" dirty="0" smtClean="0"/>
          </a:p>
          <a:p>
            <a:pPr algn="ctr"/>
            <a:r>
              <a:rPr lang="en-US" sz="900" dirty="0" smtClean="0"/>
              <a:t>FINANCIAL ANALYSTS</a:t>
            </a:r>
          </a:p>
          <a:p>
            <a:pPr algn="ctr"/>
            <a:r>
              <a:rPr lang="en-US" sz="900" dirty="0" smtClean="0"/>
              <a:t>V. JAMES</a:t>
            </a:r>
          </a:p>
          <a:p>
            <a:pPr algn="ctr"/>
            <a:r>
              <a:rPr lang="en-US" sz="900" dirty="0" smtClean="0"/>
              <a:t>N. PHILLIPS</a:t>
            </a:r>
          </a:p>
          <a:p>
            <a:pPr algn="ctr"/>
            <a:r>
              <a:rPr lang="en-US" sz="900" dirty="0" smtClean="0"/>
              <a:t>T. KING</a:t>
            </a:r>
          </a:p>
          <a:p>
            <a:pPr algn="ctr"/>
            <a:endParaRPr lang="en-US" sz="900" dirty="0"/>
          </a:p>
        </p:txBody>
      </p:sp>
      <p:sp>
        <p:nvSpPr>
          <p:cNvPr id="6185" name="Rectangle 918"/>
          <p:cNvSpPr>
            <a:spLocks noChangeArrowheads="1"/>
          </p:cNvSpPr>
          <p:nvPr/>
        </p:nvSpPr>
        <p:spPr bwMode="auto">
          <a:xfrm>
            <a:off x="1143000" y="1519535"/>
            <a:ext cx="1447800" cy="533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900" dirty="0"/>
              <a:t>C. RODE, PMP </a:t>
            </a:r>
          </a:p>
          <a:p>
            <a:pPr algn="ctr"/>
            <a:r>
              <a:rPr lang="en-US" sz="900" dirty="0" smtClean="0"/>
              <a:t>Matrix </a:t>
            </a:r>
            <a:r>
              <a:rPr lang="en-US" sz="900" dirty="0"/>
              <a:t>30%</a:t>
            </a:r>
          </a:p>
          <a:p>
            <a:pPr algn="ctr"/>
            <a:r>
              <a:rPr lang="en-US" sz="900" dirty="0"/>
              <a:t>JLab Program Integration</a:t>
            </a:r>
          </a:p>
        </p:txBody>
      </p:sp>
      <p:cxnSp>
        <p:nvCxnSpPr>
          <p:cNvPr id="43" name="Elbow Connector 42"/>
          <p:cNvCxnSpPr>
            <a:stCxn id="6185" idx="3"/>
            <a:endCxn id="6168" idx="1"/>
          </p:cNvCxnSpPr>
          <p:nvPr/>
        </p:nvCxnSpPr>
        <p:spPr>
          <a:xfrm flipV="1">
            <a:off x="2590800" y="1710035"/>
            <a:ext cx="1066800" cy="76200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75"/>
          <p:cNvGrpSpPr/>
          <p:nvPr/>
        </p:nvGrpSpPr>
        <p:grpSpPr>
          <a:xfrm>
            <a:off x="4876800" y="4724400"/>
            <a:ext cx="2590800" cy="1680865"/>
            <a:chOff x="5105400" y="5024735"/>
            <a:chExt cx="2438400" cy="2138063"/>
          </a:xfrm>
        </p:grpSpPr>
        <p:sp>
          <p:nvSpPr>
            <p:cNvPr id="6187" name="TextBox 43"/>
            <p:cNvSpPr txBox="1">
              <a:spLocks noChangeArrowheads="1"/>
            </p:cNvSpPr>
            <p:nvPr/>
          </p:nvSpPr>
          <p:spPr bwMode="auto">
            <a:xfrm>
              <a:off x="5105400" y="5024735"/>
              <a:ext cx="24384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dirty="0"/>
                <a:t>Colors represent change from the current structure</a:t>
              </a:r>
              <a:r>
                <a:rPr lang="en-US" sz="1200" dirty="0" smtClean="0"/>
                <a:t>:</a:t>
              </a:r>
              <a:endParaRPr lang="en-US" sz="1200" dirty="0"/>
            </a:p>
          </p:txBody>
        </p:sp>
        <p:grpSp>
          <p:nvGrpSpPr>
            <p:cNvPr id="3" name="Group 55"/>
            <p:cNvGrpSpPr>
              <a:grpSpLocks/>
            </p:cNvGrpSpPr>
            <p:nvPr/>
          </p:nvGrpSpPr>
          <p:grpSpPr bwMode="auto">
            <a:xfrm>
              <a:off x="5105400" y="5029199"/>
              <a:ext cx="2438400" cy="2133599"/>
              <a:chOff x="3429000" y="4648200"/>
              <a:chExt cx="3733800" cy="1975555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3581400" y="5286583"/>
                <a:ext cx="762000" cy="228600"/>
              </a:xfrm>
              <a:prstGeom prst="rect">
                <a:avLst/>
              </a:prstGeom>
              <a:solidFill>
                <a:srgbClr val="ABF1F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3581400" y="5591383"/>
                <a:ext cx="762000" cy="228600"/>
              </a:xfrm>
              <a:prstGeom prst="rect">
                <a:avLst/>
              </a:prstGeom>
              <a:solidFill>
                <a:srgbClr val="FBC7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3581402" y="5893362"/>
                <a:ext cx="762000" cy="228600"/>
              </a:xfrm>
              <a:prstGeom prst="rect">
                <a:avLst/>
              </a:prstGeom>
              <a:solidFill>
                <a:srgbClr val="FBFE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581402" y="6198162"/>
                <a:ext cx="762000" cy="228600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6202" name="TextBox 49"/>
              <p:cNvSpPr txBox="1">
                <a:spLocks noChangeArrowheads="1"/>
              </p:cNvSpPr>
              <p:nvPr/>
            </p:nvSpPr>
            <p:spPr bwMode="auto">
              <a:xfrm>
                <a:off x="4495801" y="5187807"/>
                <a:ext cx="2590800" cy="3704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000" dirty="0"/>
                  <a:t>Merge two </a:t>
                </a:r>
                <a:r>
                  <a:rPr lang="en-US" sz="1000" dirty="0" smtClean="0"/>
                  <a:t>functions (Metrics/Strategic Planning)</a:t>
                </a:r>
                <a:endParaRPr lang="en-US" sz="1000" dirty="0"/>
              </a:p>
            </p:txBody>
          </p:sp>
          <p:sp>
            <p:nvSpPr>
              <p:cNvPr id="6204" name="TextBox 51"/>
              <p:cNvSpPr txBox="1">
                <a:spLocks noChangeArrowheads="1"/>
              </p:cNvSpPr>
              <p:nvPr/>
            </p:nvSpPr>
            <p:spPr bwMode="auto">
              <a:xfrm>
                <a:off x="4495801" y="5893363"/>
                <a:ext cx="1966912" cy="2279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000" dirty="0"/>
                  <a:t>Merge two functions</a:t>
                </a:r>
              </a:p>
            </p:txBody>
          </p:sp>
          <p:sp>
            <p:nvSpPr>
              <p:cNvPr id="6205" name="TextBox 52"/>
              <p:cNvSpPr txBox="1">
                <a:spLocks noChangeArrowheads="1"/>
              </p:cNvSpPr>
              <p:nvPr/>
            </p:nvSpPr>
            <p:spPr bwMode="auto">
              <a:xfrm>
                <a:off x="4495801" y="5591383"/>
                <a:ext cx="2057400" cy="2279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000" dirty="0"/>
                  <a:t>Combine Analysts </a:t>
                </a:r>
              </a:p>
            </p:txBody>
          </p:sp>
          <p:sp>
            <p:nvSpPr>
              <p:cNvPr id="6206" name="TextBox 53"/>
              <p:cNvSpPr txBox="1">
                <a:spLocks noChangeArrowheads="1"/>
              </p:cNvSpPr>
              <p:nvPr/>
            </p:nvSpPr>
            <p:spPr bwMode="auto">
              <a:xfrm>
                <a:off x="4495801" y="6198162"/>
                <a:ext cx="2200274" cy="2279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000" dirty="0"/>
                  <a:t>Management change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3429000" y="4648200"/>
                <a:ext cx="3733800" cy="197555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</p:grpSp>
      </p:grpSp>
      <p:sp>
        <p:nvSpPr>
          <p:cNvPr id="6189" name="Rectangle 918"/>
          <p:cNvSpPr>
            <a:spLocks noChangeArrowheads="1"/>
          </p:cNvSpPr>
          <p:nvPr/>
        </p:nvSpPr>
        <p:spPr bwMode="auto">
          <a:xfrm>
            <a:off x="1143000" y="2205335"/>
            <a:ext cx="1447800" cy="3000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900" dirty="0"/>
              <a:t>Admin Support: </a:t>
            </a:r>
          </a:p>
          <a:p>
            <a:pPr algn="ctr"/>
            <a:r>
              <a:rPr lang="en-US" sz="900" dirty="0"/>
              <a:t>C. Hummel</a:t>
            </a:r>
          </a:p>
        </p:txBody>
      </p:sp>
      <p:sp>
        <p:nvSpPr>
          <p:cNvPr id="6150" name="Rectangle 930"/>
          <p:cNvSpPr>
            <a:spLocks noChangeArrowheads="1"/>
          </p:cNvSpPr>
          <p:nvPr/>
        </p:nvSpPr>
        <p:spPr bwMode="auto">
          <a:xfrm>
            <a:off x="2514600" y="3043535"/>
            <a:ext cx="1295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endParaRPr lang="en-US" sz="900" dirty="0"/>
          </a:p>
          <a:p>
            <a:pPr algn="ctr"/>
            <a:r>
              <a:rPr lang="en-US" sz="900" dirty="0"/>
              <a:t>D. MINER (PMP)</a:t>
            </a:r>
          </a:p>
          <a:p>
            <a:endParaRPr lang="en-US" sz="900" dirty="0"/>
          </a:p>
        </p:txBody>
      </p:sp>
      <p:sp>
        <p:nvSpPr>
          <p:cNvPr id="6154" name="Rectangle 918"/>
          <p:cNvSpPr>
            <a:spLocks noChangeArrowheads="1"/>
          </p:cNvSpPr>
          <p:nvPr/>
        </p:nvSpPr>
        <p:spPr bwMode="auto">
          <a:xfrm>
            <a:off x="3924925" y="2662535"/>
            <a:ext cx="1524000" cy="7620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t"/>
          <a:lstStyle/>
          <a:p>
            <a:pPr algn="ctr"/>
            <a:r>
              <a:rPr lang="en-US" sz="900" u="sng" dirty="0"/>
              <a:t>PROJECT </a:t>
            </a:r>
            <a:r>
              <a:rPr lang="en-US" sz="900" u="sng" dirty="0" smtClean="0"/>
              <a:t>PLANNING &amp; SYSTEMS MAINTENANCE</a:t>
            </a:r>
            <a:r>
              <a:rPr lang="en-US" sz="900" dirty="0" smtClean="0"/>
              <a:t>:</a:t>
            </a:r>
          </a:p>
          <a:p>
            <a:pPr algn="ctr"/>
            <a:r>
              <a:rPr lang="en-US" sz="900" dirty="0" smtClean="0"/>
              <a:t>Project P6 schedules, COSTPOINT upkeep, Manpower analysis/Staffing</a:t>
            </a:r>
          </a:p>
          <a:p>
            <a:pPr algn="ctr"/>
            <a:endParaRPr lang="en-US" sz="900" dirty="0"/>
          </a:p>
        </p:txBody>
      </p:sp>
      <p:sp>
        <p:nvSpPr>
          <p:cNvPr id="6155" name="Rectangle 918"/>
          <p:cNvSpPr>
            <a:spLocks noChangeArrowheads="1"/>
          </p:cNvSpPr>
          <p:nvPr/>
        </p:nvSpPr>
        <p:spPr bwMode="auto">
          <a:xfrm>
            <a:off x="3923675" y="3424535"/>
            <a:ext cx="1524000" cy="300038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900" dirty="0"/>
              <a:t>H. DERBY (CPA)</a:t>
            </a:r>
          </a:p>
        </p:txBody>
      </p:sp>
      <p:sp>
        <p:nvSpPr>
          <p:cNvPr id="6156" name="Rectangle 918"/>
          <p:cNvSpPr>
            <a:spLocks noChangeArrowheads="1"/>
          </p:cNvSpPr>
          <p:nvPr/>
        </p:nvSpPr>
        <p:spPr bwMode="auto">
          <a:xfrm>
            <a:off x="2514600" y="2662535"/>
            <a:ext cx="12954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t"/>
          <a:lstStyle/>
          <a:p>
            <a:pPr algn="ctr"/>
            <a:r>
              <a:rPr lang="en-US" sz="900" u="sng" dirty="0" smtClean="0"/>
              <a:t>Program Development Engineer</a:t>
            </a:r>
            <a:endParaRPr lang="en-US" sz="900" u="sng" dirty="0"/>
          </a:p>
        </p:txBody>
      </p:sp>
      <p:sp>
        <p:nvSpPr>
          <p:cNvPr id="6160" name="Rectangle 918"/>
          <p:cNvSpPr>
            <a:spLocks noChangeArrowheads="1"/>
          </p:cNvSpPr>
          <p:nvPr/>
        </p:nvSpPr>
        <p:spPr bwMode="auto">
          <a:xfrm>
            <a:off x="3352800" y="4123035"/>
            <a:ext cx="1447800" cy="368300"/>
          </a:xfrm>
          <a:prstGeom prst="rect">
            <a:avLst/>
          </a:prstGeom>
          <a:solidFill>
            <a:srgbClr val="FBFE86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endParaRPr lang="en-US" sz="900" dirty="0" smtClean="0"/>
          </a:p>
          <a:p>
            <a:pPr algn="ctr"/>
            <a:r>
              <a:rPr lang="en-US" sz="900" dirty="0" smtClean="0"/>
              <a:t>LEAD PLANNER</a:t>
            </a:r>
          </a:p>
          <a:p>
            <a:pPr algn="ctr"/>
            <a:r>
              <a:rPr lang="en-US" sz="900" dirty="0" smtClean="0"/>
              <a:t>P. COLLINS</a:t>
            </a:r>
          </a:p>
          <a:p>
            <a:pPr algn="ctr"/>
            <a:endParaRPr lang="en-US" sz="900" dirty="0"/>
          </a:p>
        </p:txBody>
      </p:sp>
      <p:sp>
        <p:nvSpPr>
          <p:cNvPr id="6162" name="Rectangle 685"/>
          <p:cNvSpPr>
            <a:spLocks noChangeArrowheads="1"/>
          </p:cNvSpPr>
          <p:nvPr/>
        </p:nvSpPr>
        <p:spPr bwMode="auto">
          <a:xfrm>
            <a:off x="3352800" y="4491335"/>
            <a:ext cx="1447800" cy="685800"/>
          </a:xfrm>
          <a:prstGeom prst="rect">
            <a:avLst/>
          </a:prstGeom>
          <a:solidFill>
            <a:srgbClr val="FBFE86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900" dirty="0" smtClean="0"/>
              <a:t>PLANNERS</a:t>
            </a:r>
          </a:p>
          <a:p>
            <a:pPr algn="ctr"/>
            <a:r>
              <a:rPr lang="en-US" sz="900" dirty="0" smtClean="0"/>
              <a:t>J. PARKINSON</a:t>
            </a:r>
          </a:p>
          <a:p>
            <a:pPr algn="ctr"/>
            <a:r>
              <a:rPr lang="en-US" sz="900" dirty="0" smtClean="0"/>
              <a:t>P. KESSLER</a:t>
            </a:r>
          </a:p>
          <a:p>
            <a:pPr algn="ctr"/>
            <a:r>
              <a:rPr lang="en-US" sz="900" dirty="0" smtClean="0"/>
              <a:t>J. GORDON</a:t>
            </a:r>
            <a:endParaRPr lang="en-US" sz="900" dirty="0"/>
          </a:p>
        </p:txBody>
      </p:sp>
      <p:sp>
        <p:nvSpPr>
          <p:cNvPr id="6164" name="Rectangle 918"/>
          <p:cNvSpPr>
            <a:spLocks noChangeArrowheads="1"/>
          </p:cNvSpPr>
          <p:nvPr/>
        </p:nvSpPr>
        <p:spPr bwMode="auto">
          <a:xfrm>
            <a:off x="4953000" y="4123035"/>
            <a:ext cx="1447800" cy="300038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900" dirty="0"/>
              <a:t>FINANCIAL </a:t>
            </a:r>
            <a:r>
              <a:rPr lang="en-US" sz="900" dirty="0" smtClean="0"/>
              <a:t>SYSTEMS (COSTPOINT)</a:t>
            </a:r>
            <a:endParaRPr lang="en-US" sz="9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3962400" y="3881735"/>
            <a:ext cx="16764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rot="5400000">
            <a:off x="3848894" y="4007941"/>
            <a:ext cx="228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rot="5400000">
            <a:off x="5525294" y="4007941"/>
            <a:ext cx="228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95" name="Rectangle 918"/>
          <p:cNvSpPr>
            <a:spLocks noChangeArrowheads="1"/>
          </p:cNvSpPr>
          <p:nvPr/>
        </p:nvSpPr>
        <p:spPr bwMode="auto">
          <a:xfrm>
            <a:off x="7543800" y="2662535"/>
            <a:ext cx="1371600" cy="2133600"/>
          </a:xfrm>
          <a:prstGeom prst="rect">
            <a:avLst/>
          </a:prstGeom>
          <a:solidFill>
            <a:srgbClr val="B7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t"/>
          <a:lstStyle/>
          <a:p>
            <a:pPr algn="ctr"/>
            <a:r>
              <a:rPr lang="en-US" sz="900" u="sng" dirty="0"/>
              <a:t>PLANNING &amp; STRATEGIC </a:t>
            </a:r>
            <a:r>
              <a:rPr lang="en-US" sz="900" u="sng" dirty="0" smtClean="0"/>
              <a:t>PROJECTS: </a:t>
            </a:r>
          </a:p>
          <a:p>
            <a:r>
              <a:rPr lang="en-US" sz="900" dirty="0" smtClean="0"/>
              <a:t>ONP Annual Brief, SC Strategic Planning, Mission Readiness, S&amp;T Review, Performance Management</a:t>
            </a:r>
          </a:p>
          <a:p>
            <a:pPr algn="ctr"/>
            <a:endParaRPr lang="en-US" sz="900" dirty="0" smtClean="0"/>
          </a:p>
          <a:p>
            <a:pPr algn="ctr"/>
            <a:r>
              <a:rPr lang="en-US" sz="900" dirty="0" smtClean="0"/>
              <a:t>D. DOWD </a:t>
            </a:r>
          </a:p>
          <a:p>
            <a:pPr algn="ctr"/>
            <a:r>
              <a:rPr lang="en-US" sz="900" dirty="0" smtClean="0"/>
              <a:t>T. FOREMASTER</a:t>
            </a:r>
          </a:p>
          <a:p>
            <a:pPr algn="ctr"/>
            <a:r>
              <a:rPr lang="en-US" sz="900" dirty="0" smtClean="0"/>
              <a:t>J. BACON</a:t>
            </a:r>
          </a:p>
          <a:p>
            <a:pPr algn="ctr"/>
            <a:r>
              <a:rPr lang="en-US" sz="900" dirty="0" smtClean="0"/>
              <a:t>S. BROWN</a:t>
            </a:r>
          </a:p>
          <a:p>
            <a:pPr algn="ctr"/>
            <a:r>
              <a:rPr lang="en-US" sz="900" dirty="0" smtClean="0"/>
              <a:t>T. FRAITES</a:t>
            </a:r>
          </a:p>
          <a:p>
            <a:pPr algn="ctr"/>
            <a:endParaRPr lang="en-US" sz="900" dirty="0" smtClean="0"/>
          </a:p>
          <a:p>
            <a:pPr algn="ctr"/>
            <a:r>
              <a:rPr lang="en-US" sz="900" dirty="0" smtClean="0"/>
              <a:t>ROTATING SCIENTIST</a:t>
            </a:r>
            <a:endParaRPr lang="en-US" sz="900" dirty="0"/>
          </a:p>
        </p:txBody>
      </p:sp>
      <p:cxnSp>
        <p:nvCxnSpPr>
          <p:cNvPr id="75" name="Shape 74"/>
          <p:cNvCxnSpPr>
            <a:stCxn id="6189" idx="3"/>
            <a:endCxn id="6159" idx="1"/>
          </p:cNvCxnSpPr>
          <p:nvPr/>
        </p:nvCxnSpPr>
        <p:spPr>
          <a:xfrm flipV="1">
            <a:off x="2590800" y="2129135"/>
            <a:ext cx="1066800" cy="226219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6200000" flipV="1">
            <a:off x="4496113" y="2471722"/>
            <a:ext cx="381000" cy="62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03" idx="2"/>
            <a:endCxn id="6168" idx="0"/>
          </p:cNvCxnSpPr>
          <p:nvPr/>
        </p:nvCxnSpPr>
        <p:spPr>
          <a:xfrm rot="16200000" flipH="1">
            <a:off x="4571375" y="1328410"/>
            <a:ext cx="228600" cy="12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6155" idx="2"/>
          </p:cNvCxnSpPr>
          <p:nvPr/>
        </p:nvCxnSpPr>
        <p:spPr>
          <a:xfrm rot="5400000">
            <a:off x="4607095" y="3794413"/>
            <a:ext cx="148421" cy="87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hape 110"/>
          <p:cNvCxnSpPr>
            <a:stCxn id="6185" idx="0"/>
            <a:endCxn id="103" idx="1"/>
          </p:cNvCxnSpPr>
          <p:nvPr/>
        </p:nvCxnSpPr>
        <p:spPr>
          <a:xfrm rot="5400000" flipH="1" flipV="1">
            <a:off x="2513975" y="377160"/>
            <a:ext cx="495300" cy="1789450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5400000">
            <a:off x="1790700" y="2624435"/>
            <a:ext cx="76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5400000">
            <a:off x="8115300" y="2624435"/>
            <a:ext cx="76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5400000">
            <a:off x="6438900" y="2624435"/>
            <a:ext cx="76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547811" y="3532819"/>
            <a:ext cx="1371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09600" y="3729335"/>
            <a:ext cx="1752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930"/>
          <p:cNvSpPr>
            <a:spLocks noChangeArrowheads="1"/>
          </p:cNvSpPr>
          <p:nvPr/>
        </p:nvSpPr>
        <p:spPr bwMode="auto">
          <a:xfrm>
            <a:off x="5867400" y="3043535"/>
            <a:ext cx="1295400" cy="381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endParaRPr lang="en-US" sz="900" dirty="0"/>
          </a:p>
          <a:p>
            <a:pPr algn="ctr"/>
            <a:r>
              <a:rPr lang="en-US" sz="900" dirty="0" smtClean="0"/>
              <a:t>P. STROOP</a:t>
            </a:r>
          </a:p>
          <a:p>
            <a:pPr algn="ctr"/>
            <a:r>
              <a:rPr lang="en-US" sz="900" dirty="0" smtClean="0"/>
              <a:t>M.B. STEWART</a:t>
            </a:r>
            <a:endParaRPr lang="en-US" sz="900" dirty="0"/>
          </a:p>
          <a:p>
            <a:endParaRPr lang="en-US" sz="900" dirty="0"/>
          </a:p>
        </p:txBody>
      </p:sp>
      <p:sp>
        <p:nvSpPr>
          <p:cNvPr id="52" name="Rectangle 918"/>
          <p:cNvSpPr>
            <a:spLocks noChangeArrowheads="1"/>
          </p:cNvSpPr>
          <p:nvPr/>
        </p:nvSpPr>
        <p:spPr bwMode="auto">
          <a:xfrm>
            <a:off x="5867400" y="2662535"/>
            <a:ext cx="1295400" cy="38100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 anchor="t"/>
          <a:lstStyle/>
          <a:p>
            <a:pPr algn="ctr"/>
            <a:r>
              <a:rPr lang="en-US" sz="900" u="sng" dirty="0" smtClean="0"/>
              <a:t>Directorate Administrative Support</a:t>
            </a:r>
            <a:endParaRPr lang="en-US" sz="9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JLab_PowerPoint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429</Words>
  <Application>Microsoft Office PowerPoint</Application>
  <PresentationFormat>On-screen Show (4:3)</PresentationFormat>
  <Paragraphs>201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2_JLab_PowerPoint1</vt:lpstr>
      <vt:lpstr>Slide 1</vt:lpstr>
      <vt:lpstr>Jefferson Lab</vt:lpstr>
      <vt:lpstr>PROJECT MANAGEMENT &amp; INTEGRATED PLANNING</vt:lpstr>
    </vt:vector>
  </TitlesOfParts>
  <Company>Jefferson Science Associates,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stewartm</dc:creator>
  <cp:lastModifiedBy>stewartm</cp:lastModifiedBy>
  <cp:revision>73</cp:revision>
  <dcterms:created xsi:type="dcterms:W3CDTF">2009-10-06T12:31:57Z</dcterms:created>
  <dcterms:modified xsi:type="dcterms:W3CDTF">2009-11-10T19:09:23Z</dcterms:modified>
</cp:coreProperties>
</file>