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674" r:id="rId4"/>
    <p:sldMasterId id="2147483687" r:id="rId5"/>
    <p:sldMasterId id="2147483700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320" r:id="rId9"/>
    <p:sldId id="321" r:id="rId10"/>
    <p:sldId id="305" r:id="rId11"/>
    <p:sldId id="309" r:id="rId12"/>
    <p:sldId id="310" r:id="rId13"/>
    <p:sldId id="311" r:id="rId14"/>
    <p:sldId id="314" r:id="rId15"/>
    <p:sldId id="285" r:id="rId16"/>
    <p:sldId id="286" r:id="rId17"/>
  </p:sldIdLst>
  <p:sldSz cx="9144000" cy="5143500" type="screen16x9"/>
  <p:notesSz cx="7023100" cy="93091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1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77614" autoAdjust="0"/>
  </p:normalViewPr>
  <p:slideViewPr>
    <p:cSldViewPr snapToGrid="0" snapToObjects="1">
      <p:cViewPr>
        <p:scale>
          <a:sx n="140" d="100"/>
          <a:sy n="140" d="100"/>
        </p:scale>
        <p:origin x="448" y="-43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376"/>
    </p:cViewPr>
  </p:sorterViewPr>
  <p:notesViewPr>
    <p:cSldViewPr snapToGrid="0" snapToObjects="1">
      <p:cViewPr>
        <p:scale>
          <a:sx n="99" d="100"/>
          <a:sy n="99" d="100"/>
        </p:scale>
        <p:origin x="-1216" y="96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23939673335"/>
          <c:y val="0.0854750117318785"/>
          <c:w val="0.566013921339186"/>
          <c:h val="0.7922894874046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0.02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0.15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77145538712"/>
          <c:y val="0.128767000369414"/>
          <c:w val="0.551113192755155"/>
          <c:h val="0.7714318897966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0.304621848739496</c:v>
                </c:pt>
                <c:pt idx="1">
                  <c:v>0.460084033613445</c:v>
                </c:pt>
                <c:pt idx="2">
                  <c:v>0.189075630252101</c:v>
                </c:pt>
                <c:pt idx="3">
                  <c:v>0.046218487394958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46519203208"/>
          <c:y val="0.113045378580575"/>
          <c:w val="0.543640496858368"/>
          <c:h val="0.7647191205559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0.44</c:v>
                </c:pt>
                <c:pt idx="2">
                  <c:v>0.21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0.705882352941176</c:v>
                </c:pt>
                <c:pt idx="1">
                  <c:v>0.0609243697478991</c:v>
                </c:pt>
                <c:pt idx="2">
                  <c:v>0.178571428571429</c:v>
                </c:pt>
                <c:pt idx="3">
                  <c:v>0.0546218487394958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DOE Diversity Strategy</c:v>
                </c:pt>
                <c:pt idx="1">
                  <c:v>JLab D&amp;I Council</c:v>
                </c:pt>
                <c:pt idx="2">
                  <c:v>Mont's All-Hands Mtg</c:v>
                </c:pt>
                <c:pt idx="3">
                  <c:v>Training &amp; Dev</c:v>
                </c:pt>
                <c:pt idx="4">
                  <c:v>Recruiting Panel Interviews</c:v>
                </c:pt>
                <c:pt idx="5">
                  <c:v>Recent media coverage</c:v>
                </c:pt>
                <c:pt idx="6">
                  <c:v>JLab D&amp;I Web site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15.0</c:v>
                </c:pt>
                <c:pt idx="1">
                  <c:v>25.9</c:v>
                </c:pt>
                <c:pt idx="2">
                  <c:v>26.7</c:v>
                </c:pt>
                <c:pt idx="3">
                  <c:v>33.8</c:v>
                </c:pt>
                <c:pt idx="4">
                  <c:v>13.5</c:v>
                </c:pt>
                <c:pt idx="5">
                  <c:v>39.5</c:v>
                </c:pt>
                <c:pt idx="6">
                  <c:v>9.8</c:v>
                </c:pt>
                <c:pt idx="7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3-4D2A-9743-7B32EC824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311872"/>
        <c:axId val="912456368"/>
      </c:barChart>
      <c:catAx>
        <c:axId val="9123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456368"/>
        <c:crosses val="autoZero"/>
        <c:auto val="1"/>
        <c:lblAlgn val="ctr"/>
        <c:lblOffset val="100"/>
        <c:noMultiLvlLbl val="0"/>
      </c:catAx>
      <c:valAx>
        <c:axId val="91245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31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46519203208"/>
          <c:y val="0.0808799505904292"/>
          <c:w val="0.566506970030259"/>
          <c:h val="0.796884548546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-0.106237017038995"/>
                  <c:y val="0.174612323375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3344107240415"/>
                  <c:y val="0.00459506114144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0.92</c:v>
                </c:pt>
                <c:pt idx="1">
                  <c:v>0.02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0.59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-0.106237017038995"/>
                  <c:y val="0.174612323375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3344107240415"/>
                  <c:y val="0.00459506114144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0.37</c:v>
                </c:pt>
                <c:pt idx="2">
                  <c:v>0.27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62664992963"/>
          <c:y val="0.142285525521223"/>
          <c:w val="0.600107993900852"/>
          <c:h val="0.8400133582407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0.277310924369748</c:v>
                </c:pt>
                <c:pt idx="1">
                  <c:v>0.407563025210084</c:v>
                </c:pt>
                <c:pt idx="2">
                  <c:v>0.281512605042017</c:v>
                </c:pt>
                <c:pt idx="3">
                  <c:v>0.0336134453781513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46321519157"/>
          <c:y val="0.0670947671660811"/>
          <c:w val="0.576307035339127"/>
          <c:h val="0.8106697319704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0.61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152649397086"/>
          <c:y val="0.0582111028978916"/>
          <c:w val="0.543651067518934"/>
          <c:h val="0.7609866283720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Answer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0.64</c:v>
                </c:pt>
                <c:pt idx="2">
                  <c:v>0.228991596638655</c:v>
                </c:pt>
                <c:pt idx="3">
                  <c:v>0.0483193277310924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0.11</c:v>
                </c:pt>
                <c:pt idx="2">
                  <c:v>0.21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65918644767"/>
          <c:y val="0.0945146186262069"/>
          <c:w val="0.544905740555639"/>
          <c:h val="0.76274288244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3"/>
              <c:layout>
                <c:manualLayout>
                  <c:x val="-0.179343025902252"/>
                  <c:y val="0.0459506114144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0.447478991596639</c:v>
                </c:pt>
                <c:pt idx="1">
                  <c:v>0.15546218487395</c:v>
                </c:pt>
                <c:pt idx="2">
                  <c:v>0.271008403361345</c:v>
                </c:pt>
                <c:pt idx="3">
                  <c:v>0.126050420168067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532766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0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9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4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4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0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6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9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9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6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34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5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5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15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64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9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6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186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2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21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126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138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17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580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555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893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420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165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79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936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2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749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03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3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9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E7C-8A4F-4370-809B-64031597F508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4.xml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5.xml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February 13,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/>
              <a:t>February 13,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February 13, 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February 13, 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3" y="2494609"/>
            <a:ext cx="5966885" cy="1234730"/>
          </a:xfrm>
        </p:spPr>
        <p:txBody>
          <a:bodyPr>
            <a:normAutofit/>
          </a:bodyPr>
          <a:lstStyle/>
          <a:p>
            <a:r>
              <a:rPr dirty="0">
                <a:latin typeface="Calibri"/>
                <a:cs typeface="Calibri"/>
              </a:rPr>
              <a:t>Diversity &amp; Inclusion (D&amp;I) </a:t>
            </a:r>
            <a:r>
              <a:rPr lang="en-US" dirty="0" smtClean="0">
                <a:latin typeface="Calibri"/>
                <a:cs typeface="Calibri"/>
              </a:rPr>
              <a:t>Climate </a:t>
            </a:r>
            <a:r>
              <a:rPr dirty="0" smtClean="0">
                <a:latin typeface="Calibri"/>
                <a:cs typeface="Calibri"/>
              </a:rPr>
              <a:t>Survey 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dirty="0" smtClean="0">
                <a:latin typeface="Calibri"/>
                <a:cs typeface="Calibri"/>
              </a:rPr>
              <a:t> 2016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January 24, 2017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37888868"/>
              </p:ext>
            </p:extLst>
          </p:nvPr>
        </p:nvGraphicFramePr>
        <p:xfrm>
          <a:off x="177421" y="1269242"/>
          <a:ext cx="8720919" cy="362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72"/>
            <a:ext cx="9144000" cy="994172"/>
          </a:xfrm>
        </p:spPr>
        <p:txBody>
          <a:bodyPr>
            <a:noAutofit/>
          </a:bodyPr>
          <a:lstStyle/>
          <a:p>
            <a:r>
              <a:rPr sz="2800" u="sng" dirty="0" smtClean="0"/>
              <a:t>Q: </a:t>
            </a:r>
            <a:r>
              <a:rPr sz="2800" u="sng" dirty="0"/>
              <a:t>What has increased your awareness of Diversity &amp; Inclusion over the past  2 </a:t>
            </a:r>
            <a:r>
              <a:rPr sz="2800" u="sng" dirty="0" smtClean="0"/>
              <a:t>years</a:t>
            </a:r>
            <a:endParaRPr sz="1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82786"/>
            <a:ext cx="104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% who chose each answer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765095"/>
            <a:ext cx="8492067" cy="400216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2016 survey showed improvement across the board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Higher participation rate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Higher awareness of key D&amp;I issues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Reduced incidence of bias observed vs. 2014</a:t>
            </a:r>
          </a:p>
          <a:p>
            <a:r>
              <a:rPr lang="en-US" sz="2600" dirty="0" smtClean="0"/>
              <a:t>Initiatives to increase awareness seem to have been effective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Training targeted at supervisors and managers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Vocal support from Mont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Visibility of D&amp;I Council</a:t>
            </a:r>
          </a:p>
          <a:p>
            <a:r>
              <a:rPr lang="en-US" sz="2600" dirty="0" smtClean="0"/>
              <a:t>Bias seems to be recognized, now need to be addressed</a:t>
            </a:r>
          </a:p>
          <a:p>
            <a:r>
              <a:rPr lang="en-US" sz="2600" dirty="0" smtClean="0"/>
              <a:t>Possible next steps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Reach out to those who expressed an interest in furthering D&amp;I to explore solutions to evidence of bias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Make training available to line employees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Share with Users Group Board of Directors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Apply for a second Diversity Value Index (DVI)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788" y="2402237"/>
            <a:ext cx="8229600" cy="789764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Calibri Light"/>
                <a:cs typeface="Calibri Light"/>
              </a:rPr>
              <a:t>2016: 570 total responses </a:t>
            </a:r>
            <a:br>
              <a:rPr lang="en-US" sz="2800" b="0" dirty="0" smtClean="0">
                <a:latin typeface="Calibri Light"/>
                <a:cs typeface="Calibri Light"/>
              </a:rPr>
            </a:br>
            <a:r>
              <a:rPr lang="en-US" sz="2800" b="0" dirty="0" smtClean="0">
                <a:latin typeface="Calibri Light"/>
                <a:cs typeface="Calibri Light"/>
              </a:rPr>
              <a:t/>
            </a:r>
            <a:br>
              <a:rPr lang="en-US" sz="2800" b="0" dirty="0" smtClean="0">
                <a:latin typeface="Calibri Light"/>
                <a:cs typeface="Calibri Light"/>
              </a:rPr>
            </a:br>
            <a:r>
              <a:rPr lang="en-US" sz="2800" b="0" dirty="0" smtClean="0">
                <a:latin typeface="Calibri Light"/>
                <a:cs typeface="Calibri Light"/>
              </a:rPr>
              <a:t/>
            </a:r>
            <a:br>
              <a:rPr lang="en-US" sz="2800" b="0" dirty="0" smtClean="0">
                <a:latin typeface="Calibri Light"/>
                <a:cs typeface="Calibri Light"/>
              </a:rPr>
            </a:br>
            <a:r>
              <a:rPr lang="en-US" sz="2800" b="0" dirty="0" smtClean="0">
                <a:latin typeface="Calibri Light"/>
                <a:cs typeface="Calibri Light"/>
              </a:rPr>
              <a:t>2014: 317 total responses </a:t>
            </a:r>
            <a:endParaRPr sz="2800" b="0" dirty="0">
              <a:latin typeface="Calibri Light"/>
              <a:cs typeface="Calibri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7988" y="2378899"/>
            <a:ext cx="6253612" cy="1387099"/>
          </a:xfrm>
        </p:spPr>
        <p:txBody>
          <a:bodyPr/>
          <a:lstStyle/>
          <a:p>
            <a:r>
              <a:rPr lang="en-US" sz="2000" b="0" dirty="0" smtClean="0">
                <a:latin typeface="Calibri Light"/>
                <a:cs typeface="Calibri Light"/>
              </a:rPr>
              <a:t>Includes 99 non-employees</a:t>
            </a:r>
            <a:endParaRPr lang="en-US" sz="2000" b="0" dirty="0">
              <a:latin typeface="Calibri Light"/>
              <a:cs typeface="Calibri Light"/>
            </a:endParaRPr>
          </a:p>
          <a:p>
            <a:r>
              <a:rPr lang="en-US" sz="2000" b="0" dirty="0" smtClean="0">
                <a:latin typeface="Calibri Light"/>
                <a:cs typeface="Calibri Light"/>
              </a:rPr>
              <a:t>471 employee respondents = 64% of eligible population</a:t>
            </a:r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2000" b="0" dirty="0" smtClean="0">
                <a:latin typeface="Calibri Light"/>
                <a:cs typeface="Calibri Light"/>
              </a:rPr>
              <a:t>315 employee respondents = 44% of eligible population</a:t>
            </a:r>
            <a:endParaRPr lang="en-US" sz="2000" b="0" dirty="0"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200" y="185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>
                <a:latin typeface="Calibri Light"/>
                <a:cs typeface="Calibri Light"/>
              </a:rPr>
              <a:t>Response Rate</a:t>
            </a:r>
            <a:endParaRPr lang="en-US" sz="4400" dirty="0">
              <a:latin typeface="Calibri Light"/>
              <a:cs typeface="Calibri Light"/>
            </a:endParaRPr>
          </a:p>
        </p:txBody>
      </p:sp>
      <p:sp>
        <p:nvSpPr>
          <p:cNvPr id="9" name="Striped Right Arrow 8"/>
          <p:cNvSpPr/>
          <p:nvPr/>
        </p:nvSpPr>
        <p:spPr>
          <a:xfrm rot="16200000">
            <a:off x="6703017" y="1828800"/>
            <a:ext cx="2146515" cy="17048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20%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r>
              <a:rPr lang="en-US" sz="2800" u="sng" dirty="0"/>
              <a:t>Q: Success in the workplace is dependent on a professional, ethical, tolerant, &amp; respectful work </a:t>
            </a:r>
            <a:r>
              <a:rPr lang="en-US" sz="2800" u="sng" dirty="0" smtClean="0"/>
              <a:t>environment</a:t>
            </a:r>
            <a:endParaRPr lang="en-US" sz="28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0253623"/>
              </p:ext>
            </p:extLst>
          </p:nvPr>
        </p:nvGraphicFramePr>
        <p:xfrm>
          <a:off x="630238" y="1878013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8118535"/>
              </p:ext>
            </p:extLst>
          </p:nvPr>
        </p:nvGraphicFramePr>
        <p:xfrm>
          <a:off x="4629150" y="1878013"/>
          <a:ext cx="3887788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7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r>
              <a:rPr lang="en-US" sz="2800" u="sng" dirty="0"/>
              <a:t>Q: Sometimes a woman's ideas or opinions are ignored when the same ideas or opinions from a man would not </a:t>
            </a:r>
            <a:r>
              <a:rPr lang="en-US" sz="2800" u="sng" dirty="0" smtClean="0"/>
              <a:t>be</a:t>
            </a:r>
            <a:endParaRPr lang="en-US" sz="28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7117421"/>
              </p:ext>
            </p:extLst>
          </p:nvPr>
        </p:nvGraphicFramePr>
        <p:xfrm>
          <a:off x="630238" y="1878013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5223933"/>
              </p:ext>
            </p:extLst>
          </p:nvPr>
        </p:nvGraphicFramePr>
        <p:xfrm>
          <a:off x="4629150" y="1878013"/>
          <a:ext cx="3887788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8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2415"/>
            <a:ext cx="8971643" cy="994172"/>
          </a:xfrm>
        </p:spPr>
        <p:txBody>
          <a:bodyPr>
            <a:normAutofit/>
          </a:bodyPr>
          <a:lstStyle/>
          <a:p>
            <a:r>
              <a:rPr lang="en-US" sz="2800" u="sng" dirty="0"/>
              <a:t>Q: Sometimes a person's cultural or ethnic background causes his or her ideas to be </a:t>
            </a:r>
            <a:r>
              <a:rPr lang="en-US" sz="2800" u="sng" dirty="0" smtClean="0"/>
              <a:t>discounted</a:t>
            </a:r>
            <a:endParaRPr lang="en-US" sz="28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7705967"/>
              </p:ext>
            </p:extLst>
          </p:nvPr>
        </p:nvGraphicFramePr>
        <p:xfrm>
          <a:off x="4865518" y="1643968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6070359"/>
              </p:ext>
            </p:extLst>
          </p:nvPr>
        </p:nvGraphicFramePr>
        <p:xfrm>
          <a:off x="630238" y="1878013"/>
          <a:ext cx="388778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9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2416"/>
            <a:ext cx="9026071" cy="994172"/>
          </a:xfrm>
        </p:spPr>
        <p:txBody>
          <a:bodyPr>
            <a:normAutofit/>
          </a:bodyPr>
          <a:lstStyle/>
          <a:p>
            <a:r>
              <a:rPr lang="en-US" sz="2800" u="sng" dirty="0"/>
              <a:t>Q: I have neither bias nor preference for one group over </a:t>
            </a:r>
            <a:r>
              <a:rPr lang="en-US" sz="2800" u="sng" dirty="0" smtClean="0"/>
              <a:t>another</a:t>
            </a:r>
            <a:endParaRPr lang="en-US" sz="28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216547"/>
              </p:ext>
            </p:extLst>
          </p:nvPr>
        </p:nvGraphicFramePr>
        <p:xfrm>
          <a:off x="4498182" y="2110923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34755468"/>
              </p:ext>
            </p:extLst>
          </p:nvPr>
        </p:nvGraphicFramePr>
        <p:xfrm>
          <a:off x="611188" y="1889125"/>
          <a:ext cx="3887787" cy="27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5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4"/>
            <a:ext cx="8980714" cy="994172"/>
          </a:xfrm>
        </p:spPr>
        <p:txBody>
          <a:bodyPr>
            <a:noAutofit/>
          </a:bodyPr>
          <a:lstStyle/>
          <a:p>
            <a:r>
              <a:rPr lang="en-US" sz="2800" u="sng" dirty="0"/>
              <a:t>Q: I am aware I have some unconscious biases or preferences, but I know what they are and consciously try to overcome </a:t>
            </a:r>
            <a:r>
              <a:rPr lang="en-US" sz="2800" u="sng" dirty="0" smtClean="0"/>
              <a:t>them</a:t>
            </a:r>
            <a:endParaRPr lang="en-US" sz="28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742511"/>
              </p:ext>
            </p:extLst>
          </p:nvPr>
        </p:nvGraphicFramePr>
        <p:xfrm>
          <a:off x="4784953" y="2003426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1536435"/>
              </p:ext>
            </p:extLst>
          </p:nvPr>
        </p:nvGraphicFramePr>
        <p:xfrm>
          <a:off x="630238" y="1879600"/>
          <a:ext cx="3887787" cy="27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4" y="11377"/>
            <a:ext cx="9056026" cy="994172"/>
          </a:xfrm>
        </p:spPr>
        <p:txBody>
          <a:bodyPr>
            <a:noAutofit/>
          </a:bodyPr>
          <a:lstStyle/>
          <a:p>
            <a:r>
              <a:rPr lang="en-US" sz="2800" u="sng" dirty="0"/>
              <a:t>Q: During the past 12 months, I have observed someone at JLab do or say something I found offensive or exclusionary, to me or another member of the Lab </a:t>
            </a:r>
            <a:r>
              <a:rPr lang="en-US" sz="2800" u="sng" dirty="0" smtClean="0"/>
              <a:t>community </a:t>
            </a:r>
            <a:endParaRPr lang="en-US" sz="28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9730362"/>
              </p:ext>
            </p:extLst>
          </p:nvPr>
        </p:nvGraphicFramePr>
        <p:xfrm>
          <a:off x="4498182" y="2065793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547" y="1260872"/>
            <a:ext cx="3887391" cy="617934"/>
          </a:xfrm>
        </p:spPr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5148766"/>
              </p:ext>
            </p:extLst>
          </p:nvPr>
        </p:nvGraphicFramePr>
        <p:xfrm>
          <a:off x="519792" y="2030867"/>
          <a:ext cx="3887788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4116"/>
            <a:ext cx="9007929" cy="994172"/>
          </a:xfrm>
        </p:spPr>
        <p:txBody>
          <a:bodyPr>
            <a:noAutofit/>
          </a:bodyPr>
          <a:lstStyle/>
          <a:p>
            <a:r>
              <a:rPr lang="en-US" sz="2800" u="sng" dirty="0"/>
              <a:t>Q: </a:t>
            </a:r>
            <a:r>
              <a:rPr lang="en-US" sz="2800" u="sng" dirty="0" smtClean="0">
                <a:solidFill>
                  <a:srgbClr val="000000"/>
                </a:solidFill>
                <a:ea typeface="Lucida Grande"/>
                <a:cs typeface="Lucida Grande"/>
              </a:rPr>
              <a:t>Increasing </a:t>
            </a:r>
            <a:r>
              <a:rPr lang="en-US" sz="2800" u="sng" dirty="0">
                <a:solidFill>
                  <a:srgbClr val="000000"/>
                </a:solidFill>
                <a:ea typeface="Lucida Grande"/>
                <a:cs typeface="Lucida Grande"/>
              </a:rPr>
              <a:t>awareness about both the presence and effects of bias and preference is well worth everyone's time and </a:t>
            </a:r>
            <a:r>
              <a:rPr lang="en-US" sz="2800" u="sng" dirty="0" smtClean="0">
                <a:solidFill>
                  <a:srgbClr val="000000"/>
                </a:solidFill>
                <a:ea typeface="Lucida Grande"/>
                <a:cs typeface="Lucida Grande"/>
              </a:rPr>
              <a:t>effort</a:t>
            </a:r>
            <a:endParaRPr lang="en-US" sz="2800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19194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25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9e25a8af38aa5d29a0c47f91bea2e0ac859a1f"/>
</p:tagLst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5032</TotalTime>
  <Words>339</Words>
  <Application>Microsoft Macintosh PowerPoint</Application>
  <PresentationFormat>On-screen Show (16:9)</PresentationFormat>
  <Paragraphs>62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Lucida Grande</vt:lpstr>
      <vt:lpstr>SM-template-20140529</vt:lpstr>
      <vt:lpstr>Data slides</vt:lpstr>
      <vt:lpstr>Response Summary</vt:lpstr>
      <vt:lpstr>Office Theme</vt:lpstr>
      <vt:lpstr>1_Office Theme</vt:lpstr>
      <vt:lpstr>2_Office Theme</vt:lpstr>
      <vt:lpstr>PowerPoint Presentation</vt:lpstr>
      <vt:lpstr>2016: 570 total responses    2014: 317 total responses </vt:lpstr>
      <vt:lpstr>Q: Success in the workplace is dependent on a professional, ethical, tolerant, &amp; respectful work environment</vt:lpstr>
      <vt:lpstr>Q: Sometimes a woman's ideas or opinions are ignored when the same ideas or opinions from a man would not be</vt:lpstr>
      <vt:lpstr>Q: Sometimes a person's cultural or ethnic background causes his or her ideas to be discounted</vt:lpstr>
      <vt:lpstr>Q: I have neither bias nor preference for one group over another</vt:lpstr>
      <vt:lpstr>Q: I am aware I have some unconscious biases or preferences, but I know what they are and consciously try to overcome them</vt:lpstr>
      <vt:lpstr>Q: During the past 12 months, I have observed someone at JLab do or say something I found offensive or exclusionary, to me or another member of the Lab community </vt:lpstr>
      <vt:lpstr>Q: Increasing awareness about both the presence and effects of bias and preference is well worth everyone's time and effort</vt:lpstr>
      <vt:lpstr>Q: What has increased your awareness of Diversity &amp; Inclusion over the past  2 years</vt:lpstr>
      <vt:lpstr>Summary</vt:lpstr>
    </vt:vector>
  </TitlesOfParts>
  <Company>SurveyMonkey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Microsoft Office User</cp:lastModifiedBy>
  <cp:revision>195</cp:revision>
  <cp:lastPrinted>2017-01-23T16:58:57Z</cp:lastPrinted>
  <dcterms:created xsi:type="dcterms:W3CDTF">2014-01-30T23:18:11Z</dcterms:created>
  <dcterms:modified xsi:type="dcterms:W3CDTF">2017-02-13T16:25:08Z</dcterms:modified>
</cp:coreProperties>
</file>