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35"/>
  </p:notesMasterIdLst>
  <p:sldIdLst>
    <p:sldId id="375" r:id="rId2"/>
    <p:sldId id="269" r:id="rId3"/>
    <p:sldId id="335" r:id="rId4"/>
    <p:sldId id="342" r:id="rId5"/>
    <p:sldId id="349" r:id="rId6"/>
    <p:sldId id="350" r:id="rId7"/>
    <p:sldId id="351" r:id="rId8"/>
    <p:sldId id="352" r:id="rId9"/>
    <p:sldId id="353" r:id="rId10"/>
    <p:sldId id="372" r:id="rId11"/>
    <p:sldId id="358" r:id="rId12"/>
    <p:sldId id="359" r:id="rId13"/>
    <p:sldId id="360" r:id="rId14"/>
    <p:sldId id="361" r:id="rId15"/>
    <p:sldId id="362" r:id="rId16"/>
    <p:sldId id="363" r:id="rId17"/>
    <p:sldId id="364" r:id="rId18"/>
    <p:sldId id="365" r:id="rId19"/>
    <p:sldId id="366" r:id="rId20"/>
    <p:sldId id="367" r:id="rId21"/>
    <p:sldId id="368" r:id="rId22"/>
    <p:sldId id="369" r:id="rId23"/>
    <p:sldId id="370" r:id="rId24"/>
    <p:sldId id="371" r:id="rId25"/>
    <p:sldId id="296" r:id="rId26"/>
    <p:sldId id="347" r:id="rId27"/>
    <p:sldId id="338" r:id="rId28"/>
    <p:sldId id="354" r:id="rId29"/>
    <p:sldId id="339" r:id="rId30"/>
    <p:sldId id="355" r:id="rId31"/>
    <p:sldId id="341" r:id="rId32"/>
    <p:sldId id="357" r:id="rId33"/>
    <p:sldId id="356" r:id="rId34"/>
  </p:sldIdLst>
  <p:sldSz cx="9144000" cy="6858000" type="screen4x3"/>
  <p:notesSz cx="69469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dallas" initials="m" lastIdx="18"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CC3F2"/>
    <a:srgbClr val="4B87B5"/>
    <a:srgbClr val="C5EE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8" autoAdjust="0"/>
    <p:restoredTop sz="90893" autoAdjust="0"/>
  </p:normalViewPr>
  <p:slideViewPr>
    <p:cSldViewPr>
      <p:cViewPr>
        <p:scale>
          <a:sx n="90" d="100"/>
          <a:sy n="90" d="100"/>
        </p:scale>
        <p:origin x="-606" y="-5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0323" cy="461010"/>
          </a:xfrm>
          <a:prstGeom prst="rect">
            <a:avLst/>
          </a:prstGeom>
        </p:spPr>
        <p:txBody>
          <a:bodyPr vert="horz" lIns="92382" tIns="46191" rIns="92382" bIns="46191" rtlCol="0"/>
          <a:lstStyle>
            <a:lvl1pPr algn="l">
              <a:defRPr sz="1200"/>
            </a:lvl1pPr>
          </a:lstStyle>
          <a:p>
            <a:endParaRPr lang="en-US" dirty="0"/>
          </a:p>
        </p:txBody>
      </p:sp>
      <p:sp>
        <p:nvSpPr>
          <p:cNvPr id="3" name="Date Placeholder 2"/>
          <p:cNvSpPr>
            <a:spLocks noGrp="1"/>
          </p:cNvSpPr>
          <p:nvPr>
            <p:ph type="dt" idx="1"/>
          </p:nvPr>
        </p:nvSpPr>
        <p:spPr>
          <a:xfrm>
            <a:off x="3934969" y="0"/>
            <a:ext cx="3010323" cy="461010"/>
          </a:xfrm>
          <a:prstGeom prst="rect">
            <a:avLst/>
          </a:prstGeom>
        </p:spPr>
        <p:txBody>
          <a:bodyPr vert="horz" lIns="92382" tIns="46191" rIns="92382" bIns="46191" rtlCol="0"/>
          <a:lstStyle>
            <a:lvl1pPr algn="r">
              <a:defRPr sz="1200"/>
            </a:lvl1pPr>
          </a:lstStyle>
          <a:p>
            <a:fld id="{A60FF40A-EF49-42A8-8DB9-8731A7BC2D08}" type="datetimeFigureOut">
              <a:rPr lang="en-US" smtClean="0"/>
              <a:pPr/>
              <a:t>10/24/2013</a:t>
            </a:fld>
            <a:endParaRPr lang="en-US" dirty="0"/>
          </a:p>
        </p:txBody>
      </p:sp>
      <p:sp>
        <p:nvSpPr>
          <p:cNvPr id="4" name="Slide Image Placeholder 3"/>
          <p:cNvSpPr>
            <a:spLocks noGrp="1" noRot="1" noChangeAspect="1"/>
          </p:cNvSpPr>
          <p:nvPr>
            <p:ph type="sldImg" idx="2"/>
          </p:nvPr>
        </p:nvSpPr>
        <p:spPr>
          <a:xfrm>
            <a:off x="1168400" y="692150"/>
            <a:ext cx="4610100" cy="3457575"/>
          </a:xfrm>
          <a:prstGeom prst="rect">
            <a:avLst/>
          </a:prstGeom>
          <a:noFill/>
          <a:ln w="12700">
            <a:solidFill>
              <a:prstClr val="black"/>
            </a:solidFill>
          </a:ln>
        </p:spPr>
        <p:txBody>
          <a:bodyPr vert="horz" lIns="92382" tIns="46191" rIns="92382" bIns="46191" rtlCol="0" anchor="ctr"/>
          <a:lstStyle/>
          <a:p>
            <a:endParaRPr lang="en-US" dirty="0"/>
          </a:p>
        </p:txBody>
      </p:sp>
      <p:sp>
        <p:nvSpPr>
          <p:cNvPr id="5" name="Notes Placeholder 4"/>
          <p:cNvSpPr>
            <a:spLocks noGrp="1"/>
          </p:cNvSpPr>
          <p:nvPr>
            <p:ph type="body" sz="quarter" idx="3"/>
          </p:nvPr>
        </p:nvSpPr>
        <p:spPr>
          <a:xfrm>
            <a:off x="694690" y="4379595"/>
            <a:ext cx="5557520" cy="4149090"/>
          </a:xfrm>
          <a:prstGeom prst="rect">
            <a:avLst/>
          </a:prstGeom>
        </p:spPr>
        <p:txBody>
          <a:bodyPr vert="horz" lIns="92382" tIns="46191" rIns="92382" bIns="4619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10323" cy="461010"/>
          </a:xfrm>
          <a:prstGeom prst="rect">
            <a:avLst/>
          </a:prstGeom>
        </p:spPr>
        <p:txBody>
          <a:bodyPr vert="horz" lIns="92382" tIns="46191" rIns="92382" bIns="4619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4969" y="8757590"/>
            <a:ext cx="3010323" cy="461010"/>
          </a:xfrm>
          <a:prstGeom prst="rect">
            <a:avLst/>
          </a:prstGeom>
        </p:spPr>
        <p:txBody>
          <a:bodyPr vert="horz" lIns="92382" tIns="46191" rIns="92382" bIns="46191" rtlCol="0" anchor="b"/>
          <a:lstStyle>
            <a:lvl1pPr algn="r">
              <a:defRPr sz="1200"/>
            </a:lvl1pPr>
          </a:lstStyle>
          <a:p>
            <a:fld id="{4BFFFDB4-2FFE-441F-B083-66E6E94DAD52}" type="slidenum">
              <a:rPr lang="en-US" smtClean="0"/>
              <a:pPr/>
              <a:t>‹#›</a:t>
            </a:fld>
            <a:endParaRPr lang="en-US" dirty="0"/>
          </a:p>
        </p:txBody>
      </p:sp>
    </p:spTree>
    <p:extLst>
      <p:ext uri="{BB962C8B-B14F-4D97-AF65-F5344CB8AC3E}">
        <p14:creationId xmlns:p14="http://schemas.microsoft.com/office/powerpoint/2010/main" val="3326619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20E622-35C3-4374-9235-4FEE6A558408}" type="slidenum">
              <a:rPr lang="en-US">
                <a:solidFill>
                  <a:srgbClr val="000000"/>
                </a:solidFill>
              </a:rPr>
              <a:pPr/>
              <a:t>1</a:t>
            </a:fld>
            <a:endParaRPr lang="en-US" dirty="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20E622-35C3-4374-9235-4FEE6A558408}" type="slidenum">
              <a:rPr lang="en-US">
                <a:solidFill>
                  <a:srgbClr val="000000"/>
                </a:solidFill>
              </a:rPr>
              <a:pPr/>
              <a:t>10</a:t>
            </a:fld>
            <a:endParaRPr lang="en-US" dirty="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FFFDB4-2FFE-441F-B083-66E6E94DAD52}" type="slidenum">
              <a:rPr lang="en-US" smtClean="0"/>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FFFDB4-2FFE-441F-B083-66E6E94DAD52}"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25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20E622-35C3-4374-9235-4FEE6A558408}" type="slidenum">
              <a:rPr lang="en-US">
                <a:solidFill>
                  <a:srgbClr val="000000"/>
                </a:solidFill>
              </a:rPr>
              <a:pPr/>
              <a:t>2</a:t>
            </a:fld>
            <a:endParaRPr lang="en-US" dirty="0">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26</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27</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28</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29</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30</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31</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32</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33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FFFDB4-2FFE-441F-B083-66E6E94DAD52}"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FFFDB4-2FFE-441F-B083-66E6E94DAD52}"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FFFDB4-2FFE-441F-B083-66E6E94DAD52}"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FFFDB4-2FFE-441F-B083-66E6E94DAD52}"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FFFDB4-2FFE-441F-B083-66E6E94DAD52}"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FFFDB4-2FFE-441F-B083-66E6E94DAD5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0"/>
            <a:ext cx="196215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0"/>
            <a:ext cx="573405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11414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7770813" cy="19796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4113213"/>
            <a:ext cx="7770813" cy="19812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40386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0" y="914400"/>
            <a:ext cx="9144000" cy="5410200"/>
          </a:xfrm>
        </p:spPr>
        <p:txBody>
          <a:bodyPr/>
          <a:lstStyle/>
          <a:p>
            <a:pPr lvl="0"/>
            <a:endParaRPr lang="en-US"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457200" indent="-457200">
              <a:defRPr>
                <a:latin typeface="Arial" pitchFamily="34" charset="0"/>
                <a:cs typeface="Arial" pitchFamily="34" charset="0"/>
              </a:defRPr>
            </a:lvl1pPr>
            <a:lvl2pPr marL="914400" indent="-457200">
              <a:defRPr>
                <a:latin typeface="Arial" pitchFamily="34" charset="0"/>
                <a:cs typeface="Arial" pitchFamily="34" charset="0"/>
              </a:defRPr>
            </a:lvl2pPr>
            <a:lvl3pPr marL="1257300" indent="-342900">
              <a:tabLst/>
              <a:defRPr>
                <a:latin typeface="Arial" pitchFamily="34" charset="0"/>
                <a:cs typeface="Arial" pitchFamily="34" charset="0"/>
              </a:defRPr>
            </a:lvl3pPr>
            <a:lvl4pPr marL="1714500" indent="-342900">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Box 5"/>
          <p:cNvSpPr txBox="1">
            <a:spLocks noChangeArrowheads="1"/>
          </p:cNvSpPr>
          <p:nvPr userDrawn="1"/>
        </p:nvSpPr>
        <p:spPr bwMode="auto">
          <a:xfrm>
            <a:off x="1066800" y="6597134"/>
            <a:ext cx="4114800" cy="215444"/>
          </a:xfrm>
          <a:prstGeom prst="rect">
            <a:avLst/>
          </a:prstGeom>
          <a:noFill/>
          <a:ln w="9525">
            <a:noFill/>
            <a:miter lim="800000"/>
            <a:headEnd/>
            <a:tailEnd/>
          </a:ln>
          <a:effectLst/>
        </p:spPr>
        <p:txBody>
          <a:bodyPr wrap="square">
            <a:spAutoFit/>
          </a:bodyPr>
          <a:lstStyle/>
          <a:p>
            <a:pPr algn="r" fontAlgn="base">
              <a:spcBef>
                <a:spcPct val="50000"/>
              </a:spcBef>
              <a:spcAft>
                <a:spcPct val="0"/>
              </a:spcAft>
              <a:defRPr/>
            </a:pPr>
            <a:r>
              <a:rPr lang="en-US" sz="800" i="1" dirty="0" smtClean="0">
                <a:solidFill>
                  <a:srgbClr val="FFFFFF"/>
                </a:solidFill>
              </a:rPr>
              <a:t>ARR Readiness</a:t>
            </a:r>
            <a:r>
              <a:rPr lang="en-US" sz="800" i="1" baseline="0" dirty="0" smtClean="0">
                <a:solidFill>
                  <a:srgbClr val="FFFFFF"/>
                </a:solidFill>
              </a:rPr>
              <a:t>                                                 </a:t>
            </a:r>
            <a:r>
              <a:rPr lang="en-US" sz="800" i="1" dirty="0" smtClean="0">
                <a:solidFill>
                  <a:srgbClr val="FFFFFF"/>
                </a:solidFill>
              </a:rPr>
              <a:t>Page </a:t>
            </a:r>
            <a:fld id="{90D66C53-FD60-4B76-87AB-8CA91569D26A}" type="slidenum">
              <a:rPr lang="en-US" sz="800" i="1">
                <a:solidFill>
                  <a:srgbClr val="FFFFFF"/>
                </a:solidFill>
              </a:rPr>
              <a:pPr algn="r" fontAlgn="base">
                <a:spcBef>
                  <a:spcPct val="50000"/>
                </a:spcBef>
                <a:spcAft>
                  <a:spcPct val="0"/>
                </a:spcAft>
                <a:defRPr/>
              </a:pPr>
              <a:t>‹#›</a:t>
            </a:fld>
            <a:endParaRPr lang="en-US" sz="800" dirty="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914400"/>
            <a:ext cx="3810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914400"/>
            <a:ext cx="3810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5"/>
          <p:cNvSpPr txBox="1">
            <a:spLocks noChangeArrowheads="1"/>
          </p:cNvSpPr>
          <p:nvPr userDrawn="1"/>
        </p:nvSpPr>
        <p:spPr bwMode="auto">
          <a:xfrm>
            <a:off x="1066800" y="6597134"/>
            <a:ext cx="4114800" cy="215444"/>
          </a:xfrm>
          <a:prstGeom prst="rect">
            <a:avLst/>
          </a:prstGeom>
          <a:noFill/>
          <a:ln w="9525">
            <a:noFill/>
            <a:miter lim="800000"/>
            <a:headEnd/>
            <a:tailEnd/>
          </a:ln>
          <a:effectLst/>
        </p:spPr>
        <p:txBody>
          <a:bodyPr wrap="square">
            <a:spAutoFit/>
          </a:bodyPr>
          <a:lstStyle/>
          <a:p>
            <a:pPr algn="r" fontAlgn="base">
              <a:spcBef>
                <a:spcPct val="50000"/>
              </a:spcBef>
              <a:spcAft>
                <a:spcPct val="0"/>
              </a:spcAft>
              <a:defRPr/>
            </a:pPr>
            <a:r>
              <a:rPr lang="en-US" sz="800" i="1" dirty="0" smtClean="0">
                <a:solidFill>
                  <a:srgbClr val="FFFFFF"/>
                </a:solidFill>
              </a:rPr>
              <a:t>ARR Readiness                                                Page </a:t>
            </a:r>
            <a:fld id="{90D66C53-FD60-4B76-87AB-8CA91569D26A}" type="slidenum">
              <a:rPr lang="en-US" sz="800" i="1">
                <a:solidFill>
                  <a:srgbClr val="FFFFFF"/>
                </a:solidFill>
              </a:rPr>
              <a:pPr algn="r" fontAlgn="base">
                <a:spcBef>
                  <a:spcPct val="50000"/>
                </a:spcBef>
                <a:spcAft>
                  <a:spcPct val="0"/>
                </a:spcAft>
                <a:defRPr/>
              </a:pPr>
              <a:t>‹#›</a:t>
            </a:fld>
            <a:endParaRPr lang="en-US" sz="800"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ChangeArrowheads="1"/>
          </p:cNvSpPr>
          <p:nvPr userDrawn="1"/>
        </p:nvSpPr>
        <p:spPr bwMode="auto">
          <a:xfrm>
            <a:off x="1066800" y="6597134"/>
            <a:ext cx="4114800" cy="215444"/>
          </a:xfrm>
          <a:prstGeom prst="rect">
            <a:avLst/>
          </a:prstGeom>
          <a:noFill/>
          <a:ln w="9525">
            <a:noFill/>
            <a:miter lim="800000"/>
            <a:headEnd/>
            <a:tailEnd/>
          </a:ln>
          <a:effectLst/>
        </p:spPr>
        <p:txBody>
          <a:bodyPr wrap="square">
            <a:spAutoFit/>
          </a:bodyPr>
          <a:lstStyle/>
          <a:p>
            <a:pPr algn="r" fontAlgn="base">
              <a:spcBef>
                <a:spcPct val="50000"/>
              </a:spcBef>
              <a:spcAft>
                <a:spcPct val="0"/>
              </a:spcAft>
              <a:defRPr/>
            </a:pPr>
            <a:r>
              <a:rPr lang="en-US" sz="800" i="1" dirty="0" smtClean="0">
                <a:solidFill>
                  <a:srgbClr val="FFFFFF"/>
                </a:solidFill>
              </a:rPr>
              <a:t>Contractor</a:t>
            </a:r>
            <a:r>
              <a:rPr lang="en-US" sz="800" i="1" baseline="0" dirty="0" smtClean="0">
                <a:solidFill>
                  <a:srgbClr val="FFFFFF"/>
                </a:solidFill>
              </a:rPr>
              <a:t> </a:t>
            </a:r>
            <a:r>
              <a:rPr lang="en-US" sz="800" i="1" dirty="0" smtClean="0">
                <a:solidFill>
                  <a:srgbClr val="FFFFFF"/>
                </a:solidFill>
              </a:rPr>
              <a:t>Assurance  System Briefing M Dallas  October 2010                   Page </a:t>
            </a:r>
            <a:fld id="{90D66C53-FD60-4B76-87AB-8CA91569D26A}" type="slidenum">
              <a:rPr lang="en-US" sz="800" i="1">
                <a:solidFill>
                  <a:srgbClr val="FFFFFF"/>
                </a:solidFill>
              </a:rPr>
              <a:pPr algn="r" fontAlgn="base">
                <a:spcBef>
                  <a:spcPct val="50000"/>
                </a:spcBef>
                <a:spcAft>
                  <a:spcPct val="0"/>
                </a:spcAft>
                <a:defRPr/>
              </a:pPr>
              <a:t>‹#›</a:t>
            </a:fld>
            <a:endParaRPr lang="en-US" sz="800"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685800" y="0"/>
            <a:ext cx="77724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7411" name="Rectangle 3"/>
          <p:cNvSpPr>
            <a:spLocks noGrp="1" noChangeArrowheads="1"/>
          </p:cNvSpPr>
          <p:nvPr>
            <p:ph type="body" idx="1"/>
          </p:nvPr>
        </p:nvSpPr>
        <p:spPr bwMode="auto">
          <a:xfrm>
            <a:off x="762000" y="914400"/>
            <a:ext cx="7772400" cy="533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p:timing>
    <p:tnLst>
      <p:par>
        <p:cTn id="1" dur="indefinite" restart="never" nodeType="tmRoot"/>
      </p:par>
    </p:tnLst>
  </p:timing>
  <p:txStyles>
    <p:titleStyle>
      <a:lvl1pPr algn="ctr" rtl="0" fontAlgn="base">
        <a:spcBef>
          <a:spcPct val="0"/>
        </a:spcBef>
        <a:spcAft>
          <a:spcPct val="0"/>
        </a:spcAft>
        <a:defRPr sz="3200" b="1">
          <a:solidFill>
            <a:schemeClr val="tx2"/>
          </a:solidFill>
          <a:latin typeface="Arial" pitchFamily="34" charset="0"/>
          <a:ea typeface="+mj-ea"/>
          <a:cs typeface="Arial" pitchFamily="34" charset="0"/>
        </a:defRPr>
      </a:lvl1pPr>
      <a:lvl2pPr algn="ctr" rtl="0" fontAlgn="base">
        <a:spcBef>
          <a:spcPct val="0"/>
        </a:spcBef>
        <a:spcAft>
          <a:spcPct val="0"/>
        </a:spcAft>
        <a:defRPr sz="3200" b="1">
          <a:solidFill>
            <a:schemeClr val="tx2"/>
          </a:solidFill>
          <a:latin typeface="Arial" charset="0"/>
          <a:cs typeface="Arial" charset="0"/>
        </a:defRPr>
      </a:lvl2pPr>
      <a:lvl3pPr algn="ctr" rtl="0" fontAlgn="base">
        <a:spcBef>
          <a:spcPct val="0"/>
        </a:spcBef>
        <a:spcAft>
          <a:spcPct val="0"/>
        </a:spcAft>
        <a:defRPr sz="3200" b="1">
          <a:solidFill>
            <a:schemeClr val="tx2"/>
          </a:solidFill>
          <a:latin typeface="Arial" charset="0"/>
          <a:cs typeface="Arial" charset="0"/>
        </a:defRPr>
      </a:lvl3pPr>
      <a:lvl4pPr algn="ctr" rtl="0" fontAlgn="base">
        <a:spcBef>
          <a:spcPct val="0"/>
        </a:spcBef>
        <a:spcAft>
          <a:spcPct val="0"/>
        </a:spcAft>
        <a:defRPr sz="3200" b="1">
          <a:solidFill>
            <a:schemeClr val="tx2"/>
          </a:solidFill>
          <a:latin typeface="Arial" charset="0"/>
          <a:cs typeface="Arial" charset="0"/>
        </a:defRPr>
      </a:lvl4pPr>
      <a:lvl5pPr algn="ctr" rtl="0" fontAlgn="base">
        <a:spcBef>
          <a:spcPct val="0"/>
        </a:spcBef>
        <a:spcAft>
          <a:spcPct val="0"/>
        </a:spcAft>
        <a:defRPr sz="3200" b="1">
          <a:solidFill>
            <a:schemeClr val="tx2"/>
          </a:solidFill>
          <a:latin typeface="Arial" charset="0"/>
          <a:cs typeface="Arial" charset="0"/>
        </a:defRPr>
      </a:lvl5pPr>
      <a:lvl6pPr marL="457200" algn="ctr" rtl="0" eaLnBrk="1" fontAlgn="base" hangingPunct="1">
        <a:spcBef>
          <a:spcPct val="0"/>
        </a:spcBef>
        <a:spcAft>
          <a:spcPct val="0"/>
        </a:spcAft>
        <a:defRPr sz="3600" b="1">
          <a:solidFill>
            <a:schemeClr val="tx2"/>
          </a:solidFill>
          <a:latin typeface="Times" pitchFamily="18" charset="0"/>
        </a:defRPr>
      </a:lvl6pPr>
      <a:lvl7pPr marL="914400" algn="ctr" rtl="0" eaLnBrk="1" fontAlgn="base" hangingPunct="1">
        <a:spcBef>
          <a:spcPct val="0"/>
        </a:spcBef>
        <a:spcAft>
          <a:spcPct val="0"/>
        </a:spcAft>
        <a:defRPr sz="3600" b="1">
          <a:solidFill>
            <a:schemeClr val="tx2"/>
          </a:solidFill>
          <a:latin typeface="Times" pitchFamily="18" charset="0"/>
        </a:defRPr>
      </a:lvl7pPr>
      <a:lvl8pPr marL="1371600" algn="ctr" rtl="0" eaLnBrk="1" fontAlgn="base" hangingPunct="1">
        <a:spcBef>
          <a:spcPct val="0"/>
        </a:spcBef>
        <a:spcAft>
          <a:spcPct val="0"/>
        </a:spcAft>
        <a:defRPr sz="3600" b="1">
          <a:solidFill>
            <a:schemeClr val="tx2"/>
          </a:solidFill>
          <a:latin typeface="Times" pitchFamily="18" charset="0"/>
        </a:defRPr>
      </a:lvl8pPr>
      <a:lvl9pPr marL="1828800" algn="ctr" rtl="0" eaLnBrk="1" fontAlgn="base" hangingPunct="1">
        <a:spcBef>
          <a:spcPct val="0"/>
        </a:spcBef>
        <a:spcAft>
          <a:spcPct val="0"/>
        </a:spcAft>
        <a:defRPr sz="3600" b="1">
          <a:solidFill>
            <a:schemeClr val="tx2"/>
          </a:solidFill>
          <a:latin typeface="Times" pitchFamily="18" charset="0"/>
        </a:defRPr>
      </a:lvl9pPr>
    </p:titleStyle>
    <p:bodyStyle>
      <a:lvl1pPr marL="342900" indent="-342900" algn="l" rtl="0" fontAlgn="base">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Char char="–"/>
        <a:defRPr sz="2400">
          <a:solidFill>
            <a:schemeClr val="tx1"/>
          </a:solidFill>
          <a:latin typeface="Arial" pitchFamily="34" charset="0"/>
          <a:cs typeface="Arial" pitchFamily="34" charset="0"/>
        </a:defRPr>
      </a:lvl2pPr>
      <a:lvl3pPr marL="1143000" indent="-228600" algn="l" rtl="0" fontAlgn="base">
        <a:spcBef>
          <a:spcPct val="20000"/>
        </a:spcBef>
        <a:spcAft>
          <a:spcPct val="0"/>
        </a:spcAft>
        <a:buChar char="•"/>
        <a:defRPr sz="2400">
          <a:solidFill>
            <a:schemeClr val="tx1"/>
          </a:solidFill>
          <a:latin typeface="Arial" pitchFamily="34" charset="0"/>
          <a:cs typeface="Arial" pitchFamily="34" charset="0"/>
        </a:defRPr>
      </a:lvl3pPr>
      <a:lvl4pPr marL="1600200" indent="-228600" algn="l" rtl="0" fontAlgn="base">
        <a:spcBef>
          <a:spcPct val="20000"/>
        </a:spcBef>
        <a:spcAft>
          <a:spcPct val="0"/>
        </a:spcAft>
        <a:buChar char="–"/>
        <a:defRPr sz="2400">
          <a:solidFill>
            <a:schemeClr val="tx1"/>
          </a:solidFill>
          <a:latin typeface="Arial" pitchFamily="34" charset="0"/>
          <a:cs typeface="Arial" pitchFamily="34" charset="0"/>
        </a:defRPr>
      </a:lvl4pPr>
      <a:lvl5pPr marL="2057400" indent="-228600" algn="l" rtl="0" fontAlgn="base">
        <a:spcBef>
          <a:spcPct val="20000"/>
        </a:spcBef>
        <a:spcAft>
          <a:spcPct val="0"/>
        </a:spcAft>
        <a:buChar char="»"/>
        <a:defRPr sz="2400">
          <a:solidFill>
            <a:schemeClr val="tx1"/>
          </a:solidFill>
          <a:latin typeface="Arial" pitchFamily="34" charset="0"/>
          <a:cs typeface="Arial" pitchFamily="34" charset="0"/>
        </a:defRPr>
      </a:lvl5pPr>
      <a:lvl6pPr marL="2514600" indent="-228600" algn="l" rtl="0" eaLnBrk="1" fontAlgn="base" hangingPunct="1">
        <a:spcBef>
          <a:spcPct val="20000"/>
        </a:spcBef>
        <a:spcAft>
          <a:spcPct val="0"/>
        </a:spcAft>
        <a:buChar char="»"/>
        <a:defRPr sz="2400">
          <a:solidFill>
            <a:schemeClr val="tx1"/>
          </a:solidFill>
          <a:latin typeface="+mn-lt"/>
        </a:defRPr>
      </a:lvl6pPr>
      <a:lvl7pPr marL="2971800" indent="-228600" algn="l" rtl="0" eaLnBrk="1" fontAlgn="base" hangingPunct="1">
        <a:spcBef>
          <a:spcPct val="20000"/>
        </a:spcBef>
        <a:spcAft>
          <a:spcPct val="0"/>
        </a:spcAft>
        <a:buChar char="»"/>
        <a:defRPr sz="2400">
          <a:solidFill>
            <a:schemeClr val="tx1"/>
          </a:solidFill>
          <a:latin typeface="+mn-lt"/>
        </a:defRPr>
      </a:lvl7pPr>
      <a:lvl8pPr marL="3429000" indent="-228600" algn="l" rtl="0" eaLnBrk="1" fontAlgn="base" hangingPunct="1">
        <a:spcBef>
          <a:spcPct val="20000"/>
        </a:spcBef>
        <a:spcAft>
          <a:spcPct val="0"/>
        </a:spcAft>
        <a:buChar char="»"/>
        <a:defRPr sz="2400">
          <a:solidFill>
            <a:schemeClr val="tx1"/>
          </a:solidFill>
          <a:latin typeface="+mn-lt"/>
        </a:defRPr>
      </a:lvl8pPr>
      <a:lvl9pPr marL="3886200" indent="-228600" algn="l" rtl="0" eaLnBrk="1" fontAlgn="base" hangingPunct="1">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4818" name="Rectangle 4"/>
          <p:cNvSpPr>
            <a:spLocks noChangeArrowheads="1"/>
          </p:cNvSpPr>
          <p:nvPr/>
        </p:nvSpPr>
        <p:spPr bwMode="auto">
          <a:xfrm>
            <a:off x="4419600" y="6553200"/>
            <a:ext cx="228600" cy="228600"/>
          </a:xfrm>
          <a:prstGeom prst="rect">
            <a:avLst/>
          </a:prstGeom>
          <a:solidFill>
            <a:schemeClr val="tx1"/>
          </a:solidFill>
          <a:ln w="9525" algn="ctr">
            <a:solidFill>
              <a:schemeClr val="tx1"/>
            </a:solidFill>
            <a:round/>
            <a:headEnd/>
            <a:tailEnd/>
          </a:ln>
        </p:spPr>
        <p:txBody>
          <a:bodyPr/>
          <a:lstStyle/>
          <a:p>
            <a:pPr eaLnBrk="0" fontAlgn="base" hangingPunct="0">
              <a:spcBef>
                <a:spcPct val="0"/>
              </a:spcBef>
              <a:spcAft>
                <a:spcPct val="0"/>
              </a:spcAft>
            </a:pPr>
            <a:endParaRPr lang="en-US" sz="2400" dirty="0">
              <a:solidFill>
                <a:srgbClr val="000000"/>
              </a:solidFill>
            </a:endParaRPr>
          </a:p>
        </p:txBody>
      </p:sp>
      <p:sp>
        <p:nvSpPr>
          <p:cNvPr id="34819" name="Title 3"/>
          <p:cNvSpPr>
            <a:spLocks noGrp="1"/>
          </p:cNvSpPr>
          <p:nvPr>
            <p:ph type="ctrTitle"/>
          </p:nvPr>
        </p:nvSpPr>
        <p:spPr>
          <a:xfrm>
            <a:off x="533400" y="1600200"/>
            <a:ext cx="7772400" cy="1470025"/>
          </a:xfrm>
        </p:spPr>
        <p:txBody>
          <a:bodyPr/>
          <a:lstStyle/>
          <a:p>
            <a:r>
              <a:rPr lang="en-US" sz="3600" dirty="0" smtClean="0">
                <a:latin typeface="Arial" charset="0"/>
                <a:cs typeface="Arial" charset="0"/>
              </a:rPr>
              <a:t>Jefferson Lab 12 GeV Upgrade</a:t>
            </a:r>
            <a:br>
              <a:rPr lang="en-US" sz="3600" dirty="0" smtClean="0">
                <a:latin typeface="Arial" charset="0"/>
                <a:cs typeface="Arial" charset="0"/>
              </a:rPr>
            </a:br>
            <a:r>
              <a:rPr lang="en-US" sz="3600" dirty="0" smtClean="0">
                <a:latin typeface="Arial" charset="0"/>
                <a:cs typeface="Arial" charset="0"/>
              </a:rPr>
              <a:t>Accelerator Readiness Review</a:t>
            </a:r>
            <a:br>
              <a:rPr lang="en-US" sz="3600" dirty="0" smtClean="0">
                <a:latin typeface="Arial" charset="0"/>
                <a:cs typeface="Arial" charset="0"/>
              </a:rPr>
            </a:br>
            <a:r>
              <a:rPr lang="en-US" sz="3600" dirty="0" smtClean="0">
                <a:latin typeface="Arial" charset="0"/>
                <a:cs typeface="Arial" charset="0"/>
              </a:rPr>
              <a:t>Phase 1B</a:t>
            </a:r>
          </a:p>
        </p:txBody>
      </p:sp>
      <p:sp>
        <p:nvSpPr>
          <p:cNvPr id="34820" name="Subtitle 4"/>
          <p:cNvSpPr>
            <a:spLocks noGrp="1"/>
          </p:cNvSpPr>
          <p:nvPr>
            <p:ph type="subTitle" idx="1"/>
          </p:nvPr>
        </p:nvSpPr>
        <p:spPr>
          <a:xfrm>
            <a:off x="1219200" y="3581400"/>
            <a:ext cx="6400800" cy="990600"/>
          </a:xfrm>
        </p:spPr>
        <p:txBody>
          <a:bodyPr/>
          <a:lstStyle/>
          <a:p>
            <a:endParaRPr lang="en-US" dirty="0" smtClean="0">
              <a:solidFill>
                <a:srgbClr val="C00000"/>
              </a:solidFill>
              <a:latin typeface="Arial" charset="0"/>
              <a:cs typeface="Arial" charset="0"/>
            </a:endParaRPr>
          </a:p>
          <a:p>
            <a:r>
              <a:rPr lang="en-US" dirty="0" smtClean="0">
                <a:latin typeface="Arial" charset="0"/>
                <a:cs typeface="Arial" charset="0"/>
              </a:rPr>
              <a:t>October 22-24, 2013</a:t>
            </a:r>
          </a:p>
        </p:txBody>
      </p:sp>
    </p:spTree>
    <p:extLst>
      <p:ext uri="{BB962C8B-B14F-4D97-AF65-F5344CB8AC3E}">
        <p14:creationId xmlns:p14="http://schemas.microsoft.com/office/powerpoint/2010/main" val="591478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ChangeArrowheads="1"/>
          </p:cNvSpPr>
          <p:nvPr/>
        </p:nvSpPr>
        <p:spPr bwMode="auto">
          <a:xfrm>
            <a:off x="4419600" y="6553200"/>
            <a:ext cx="228600" cy="228600"/>
          </a:xfrm>
          <a:prstGeom prst="rect">
            <a:avLst/>
          </a:prstGeom>
          <a:solidFill>
            <a:schemeClr val="tx1"/>
          </a:solidFill>
          <a:ln w="9525" algn="ctr">
            <a:solidFill>
              <a:schemeClr val="tx1"/>
            </a:solidFill>
            <a:round/>
            <a:headEnd/>
            <a:tailEnd/>
          </a:ln>
        </p:spPr>
        <p:txBody>
          <a:bodyPr/>
          <a:lstStyle/>
          <a:p>
            <a:pPr eaLnBrk="0" fontAlgn="base" hangingPunct="0">
              <a:spcBef>
                <a:spcPct val="0"/>
              </a:spcBef>
              <a:spcAft>
                <a:spcPct val="0"/>
              </a:spcAft>
            </a:pPr>
            <a:endParaRPr lang="en-US" sz="2400" dirty="0">
              <a:solidFill>
                <a:srgbClr val="000000"/>
              </a:solidFill>
            </a:endParaRPr>
          </a:p>
        </p:txBody>
      </p:sp>
      <p:sp>
        <p:nvSpPr>
          <p:cNvPr id="34819" name="Title 3"/>
          <p:cNvSpPr>
            <a:spLocks noGrp="1"/>
          </p:cNvSpPr>
          <p:nvPr>
            <p:ph type="ctrTitle"/>
          </p:nvPr>
        </p:nvSpPr>
        <p:spPr>
          <a:xfrm>
            <a:off x="533400" y="1600200"/>
            <a:ext cx="7772400" cy="1470025"/>
          </a:xfrm>
        </p:spPr>
        <p:txBody>
          <a:bodyPr/>
          <a:lstStyle/>
          <a:p>
            <a:r>
              <a:rPr lang="en-US" sz="3600" dirty="0" smtClean="0">
                <a:latin typeface="Arial" charset="0"/>
                <a:cs typeface="Arial" charset="0"/>
              </a:rPr>
              <a:t>12GeV Accelerator Readiness Review, Phase 1B</a:t>
            </a:r>
          </a:p>
        </p:txBody>
      </p:sp>
      <p:sp>
        <p:nvSpPr>
          <p:cNvPr id="34820" name="Subtitle 4"/>
          <p:cNvSpPr>
            <a:spLocks noGrp="1"/>
          </p:cNvSpPr>
          <p:nvPr>
            <p:ph type="subTitle" idx="1"/>
          </p:nvPr>
        </p:nvSpPr>
        <p:spPr>
          <a:xfrm>
            <a:off x="1219200" y="3581400"/>
            <a:ext cx="6400800" cy="990600"/>
          </a:xfrm>
        </p:spPr>
        <p:txBody>
          <a:bodyPr/>
          <a:lstStyle/>
          <a:p>
            <a:r>
              <a:rPr lang="en-US" dirty="0" smtClean="0">
                <a:solidFill>
                  <a:srgbClr val="C00000"/>
                </a:solidFill>
                <a:latin typeface="Arial" charset="0"/>
                <a:cs typeface="Arial" charset="0"/>
              </a:rPr>
              <a:t>Ian Evans, SLAC</a:t>
            </a:r>
          </a:p>
          <a:p>
            <a:endParaRPr lang="en-US" dirty="0" smtClean="0">
              <a:solidFill>
                <a:srgbClr val="C00000"/>
              </a:solidFill>
              <a:latin typeface="Arial" charset="0"/>
              <a:cs typeface="Arial" charset="0"/>
            </a:endParaRPr>
          </a:p>
          <a:p>
            <a:r>
              <a:rPr lang="en-US" dirty="0" smtClean="0">
                <a:latin typeface="Arial" charset="0"/>
                <a:cs typeface="Arial" charset="0"/>
              </a:rPr>
              <a:t>October, 2013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dirty="0" smtClean="0"/>
              <a:t>Finding </a:t>
            </a:r>
            <a:endParaRPr lang="en-US" dirty="0"/>
          </a:p>
        </p:txBody>
      </p:sp>
      <p:sp>
        <p:nvSpPr>
          <p:cNvPr id="7" name="Content Placeholder 2"/>
          <p:cNvSpPr>
            <a:spLocks noGrp="1"/>
          </p:cNvSpPr>
          <p:nvPr>
            <p:ph idx="1"/>
          </p:nvPr>
        </p:nvSpPr>
        <p:spPr>
          <a:xfrm>
            <a:off x="228600" y="762000"/>
            <a:ext cx="8534400" cy="5257800"/>
          </a:xfrm>
        </p:spPr>
        <p:txBody>
          <a:bodyPr/>
          <a:lstStyle/>
          <a:p>
            <a:pPr marL="0" indent="0">
              <a:buNone/>
            </a:pPr>
            <a:r>
              <a:rPr lang="en-US" sz="2000" b="1" dirty="0" smtClean="0"/>
              <a:t>F.1 Populate Hot Checkout (HCO) Checklist data base with 100% of required elements needed for Phase1 start up &amp; commissioning.</a:t>
            </a:r>
          </a:p>
          <a:p>
            <a:pPr marL="0" indent="0">
              <a:buNone/>
            </a:pPr>
            <a:endParaRPr lang="en-US" sz="2000" b="1" dirty="0" smtClean="0"/>
          </a:p>
          <a:p>
            <a:pPr marL="0" indent="0">
              <a:buNone/>
            </a:pPr>
            <a:r>
              <a:rPr lang="en-US" sz="2000" b="1" dirty="0" smtClean="0"/>
              <a:t>Observation:</a:t>
            </a:r>
          </a:p>
          <a:p>
            <a:pPr marL="0" indent="0">
              <a:buNone/>
            </a:pPr>
            <a:endParaRPr lang="en-US" sz="2000" b="1" dirty="0" smtClean="0"/>
          </a:p>
          <a:p>
            <a:r>
              <a:rPr lang="en-US" sz="2000" dirty="0" smtClean="0"/>
              <a:t>Reviewed Hot Checkout Database and remaining open items.</a:t>
            </a:r>
          </a:p>
          <a:p>
            <a:pPr lvl="1"/>
            <a:r>
              <a:rPr lang="en-US" sz="2000" dirty="0" smtClean="0"/>
              <a:t>Checklists are written by the subject matter experts</a:t>
            </a:r>
          </a:p>
          <a:p>
            <a:pPr lvl="1"/>
            <a:r>
              <a:rPr lang="en-US" sz="2000" dirty="0" smtClean="0"/>
              <a:t>Approved and published by the group leader</a:t>
            </a:r>
          </a:p>
          <a:p>
            <a:pPr lvl="1"/>
            <a:r>
              <a:rPr lang="en-US" sz="2000" dirty="0" smtClean="0"/>
              <a:t>Independently reviewed by the HCO team</a:t>
            </a:r>
            <a:endParaRPr lang="en-US" sz="2000" b="1" dirty="0" smtClean="0"/>
          </a:p>
          <a:p>
            <a:pPr marL="0" indent="0">
              <a:buNone/>
            </a:pPr>
            <a:endParaRPr lang="en-US" sz="2000" b="1" dirty="0" smtClean="0"/>
          </a:p>
          <a:p>
            <a:pPr marL="0" indent="0">
              <a:buNone/>
            </a:pPr>
            <a:r>
              <a:rPr lang="en-US" sz="2000" b="1" dirty="0" smtClean="0"/>
              <a:t>Status: </a:t>
            </a:r>
            <a:r>
              <a:rPr lang="en-US" sz="2000" dirty="0" smtClean="0"/>
              <a:t>Pre-Start Finding</a:t>
            </a:r>
            <a:endParaRPr lang="en-US" sz="2000" b="1" dirty="0" smtClean="0"/>
          </a:p>
          <a:p>
            <a:pPr marL="0" indent="0">
              <a:buNone/>
            </a:pPr>
            <a:endParaRPr lang="en-US" sz="2000" b="1" dirty="0" smtClean="0"/>
          </a:p>
          <a:p>
            <a:r>
              <a:rPr lang="en-US" sz="2000" dirty="0" smtClean="0"/>
              <a:t>Continue to populate and implement checklists</a:t>
            </a:r>
          </a:p>
          <a:p>
            <a:pPr marL="0" indent="0">
              <a:buNone/>
            </a:pPr>
            <a:endParaRPr lang="en-US" sz="2000" dirty="0" smtClean="0"/>
          </a:p>
          <a:p>
            <a:pPr marL="461963" indent="-4763">
              <a:spcBef>
                <a:spcPts val="1800"/>
              </a:spcBef>
              <a:buSzPct val="125000"/>
              <a:buNone/>
            </a:pPr>
            <a:endParaRPr lang="en-US" sz="2000" dirty="0" smtClean="0"/>
          </a:p>
          <a:p>
            <a:pPr marL="461963" indent="-461963">
              <a:spcBef>
                <a:spcPts val="1800"/>
              </a:spcBef>
              <a:buSzPct val="125000"/>
              <a:buFont typeface="Arial"/>
              <a:buChar char="•"/>
            </a:pPr>
            <a:endParaRPr lang="en-US"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dirty="0" smtClean="0"/>
              <a:t>Finding</a:t>
            </a:r>
            <a:endParaRPr lang="en-US" dirty="0"/>
          </a:p>
        </p:txBody>
      </p:sp>
      <p:sp>
        <p:nvSpPr>
          <p:cNvPr id="7" name="Content Placeholder 2"/>
          <p:cNvSpPr>
            <a:spLocks noGrp="1"/>
          </p:cNvSpPr>
          <p:nvPr>
            <p:ph idx="1"/>
          </p:nvPr>
        </p:nvSpPr>
        <p:spPr>
          <a:xfrm>
            <a:off x="228600" y="914400"/>
            <a:ext cx="8763000" cy="5105400"/>
          </a:xfrm>
        </p:spPr>
        <p:txBody>
          <a:bodyPr/>
          <a:lstStyle/>
          <a:p>
            <a:pPr marL="0" indent="0">
              <a:buNone/>
            </a:pPr>
            <a:r>
              <a:rPr lang="en-US" sz="2000" b="1" dirty="0" smtClean="0"/>
              <a:t>F.3 Assess whether there are any other instrument or equipment specific commissioning plans, in addition to the radiological controls and surveys, that need to be integrated into the 12 </a:t>
            </a:r>
            <a:r>
              <a:rPr lang="en-US" sz="2000" b="1" dirty="0" err="1" smtClean="0"/>
              <a:t>GeV</a:t>
            </a:r>
            <a:r>
              <a:rPr lang="en-US" sz="2000" b="1" dirty="0" smtClean="0"/>
              <a:t> Commissioning Plan. Finalize and approve the plan</a:t>
            </a:r>
          </a:p>
          <a:p>
            <a:endParaRPr lang="en-US" sz="1600" dirty="0" smtClean="0"/>
          </a:p>
          <a:p>
            <a:pPr marL="0" indent="0">
              <a:buNone/>
            </a:pPr>
            <a:r>
              <a:rPr lang="en-US" sz="2000" b="1" dirty="0" smtClean="0"/>
              <a:t>Observation:</a:t>
            </a:r>
          </a:p>
          <a:p>
            <a:pPr marL="0" indent="0">
              <a:buNone/>
            </a:pPr>
            <a:endParaRPr lang="en-US" sz="1600" b="1" dirty="0" smtClean="0"/>
          </a:p>
          <a:p>
            <a:r>
              <a:rPr lang="en-US" sz="2000" dirty="0" smtClean="0"/>
              <a:t>Reviewed 12 </a:t>
            </a:r>
            <a:r>
              <a:rPr lang="en-US" sz="2000" dirty="0" err="1" smtClean="0"/>
              <a:t>GeV</a:t>
            </a:r>
            <a:r>
              <a:rPr lang="en-US" sz="2000" dirty="0" smtClean="0"/>
              <a:t> Commissioning Plan</a:t>
            </a:r>
          </a:p>
          <a:p>
            <a:r>
              <a:rPr lang="en-US" sz="2000" dirty="0" smtClean="0"/>
              <a:t>Radiological hold points have been added</a:t>
            </a:r>
          </a:p>
          <a:p>
            <a:r>
              <a:rPr lang="en-US" sz="2000" dirty="0" smtClean="0"/>
              <a:t>Details added on beam based calibrations and commissioning</a:t>
            </a:r>
          </a:p>
          <a:p>
            <a:pPr marL="0" indent="0">
              <a:buNone/>
            </a:pPr>
            <a:endParaRPr lang="en-US" sz="1600" b="1" dirty="0" smtClean="0"/>
          </a:p>
          <a:p>
            <a:pPr marL="0" indent="0">
              <a:buNone/>
            </a:pPr>
            <a:r>
              <a:rPr lang="en-US" sz="2000" b="1" dirty="0" smtClean="0"/>
              <a:t>Status:</a:t>
            </a:r>
          </a:p>
          <a:p>
            <a:pPr marL="0" indent="0">
              <a:buNone/>
            </a:pPr>
            <a:endParaRPr lang="en-US" sz="1600" b="1" dirty="0" smtClean="0"/>
          </a:p>
          <a:p>
            <a:r>
              <a:rPr lang="en-US" sz="2000" dirty="0" smtClean="0"/>
              <a:t>Closed</a:t>
            </a:r>
          </a:p>
          <a:p>
            <a:pPr lvl="1"/>
            <a:r>
              <a:rPr lang="en-US" sz="2000" dirty="0" smtClean="0"/>
              <a:t>Plan approved and issued</a:t>
            </a:r>
          </a:p>
          <a:p>
            <a:pPr marL="461963" indent="-461963">
              <a:spcBef>
                <a:spcPts val="1800"/>
              </a:spcBef>
              <a:buSzPct val="125000"/>
              <a:buFont typeface="Arial"/>
              <a:buChar char="•"/>
            </a:pPr>
            <a:endParaRPr lang="en-US"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dirty="0" smtClean="0"/>
              <a:t>Finding</a:t>
            </a:r>
            <a:endParaRPr lang="en-US" dirty="0"/>
          </a:p>
        </p:txBody>
      </p:sp>
      <p:sp>
        <p:nvSpPr>
          <p:cNvPr id="7" name="Content Placeholder 2"/>
          <p:cNvSpPr>
            <a:spLocks noGrp="1"/>
          </p:cNvSpPr>
          <p:nvPr>
            <p:ph idx="1"/>
          </p:nvPr>
        </p:nvSpPr>
        <p:spPr>
          <a:xfrm>
            <a:off x="228600" y="914400"/>
            <a:ext cx="8763000" cy="5105400"/>
          </a:xfrm>
        </p:spPr>
        <p:txBody>
          <a:bodyPr/>
          <a:lstStyle/>
          <a:p>
            <a:pPr marL="0" indent="0">
              <a:buNone/>
            </a:pPr>
            <a:r>
              <a:rPr lang="en-US" sz="2000" b="1" dirty="0" smtClean="0"/>
              <a:t>F.4 Update and approve all procedures for Phase 1 start up and commissioning.</a:t>
            </a:r>
          </a:p>
          <a:p>
            <a:endParaRPr lang="en-US" sz="2000" b="1" dirty="0" smtClean="0"/>
          </a:p>
          <a:p>
            <a:pPr marL="0" indent="0">
              <a:buNone/>
            </a:pPr>
            <a:r>
              <a:rPr lang="en-US" sz="2000" b="1" dirty="0" smtClean="0"/>
              <a:t>Observation:</a:t>
            </a:r>
          </a:p>
          <a:p>
            <a:pPr marL="0" indent="0">
              <a:buNone/>
            </a:pPr>
            <a:endParaRPr lang="en-US" sz="2000" dirty="0" smtClean="0"/>
          </a:p>
          <a:p>
            <a:r>
              <a:rPr lang="en-US" sz="2000" dirty="0" smtClean="0"/>
              <a:t>28 procedures identified as “required” for beam operations.</a:t>
            </a:r>
          </a:p>
          <a:p>
            <a:r>
              <a:rPr lang="en-US" sz="2000" dirty="0" smtClean="0"/>
              <a:t>All have been revised for 12 </a:t>
            </a:r>
            <a:r>
              <a:rPr lang="en-US" sz="2000" dirty="0" err="1" smtClean="0"/>
              <a:t>GeV</a:t>
            </a:r>
            <a:r>
              <a:rPr lang="en-US" sz="2000" dirty="0" smtClean="0"/>
              <a:t> operations</a:t>
            </a:r>
          </a:p>
          <a:p>
            <a:r>
              <a:rPr lang="en-US" sz="2000" dirty="0" smtClean="0"/>
              <a:t>All have been issued/released by Operations Document Coordinator</a:t>
            </a:r>
          </a:p>
          <a:p>
            <a:pPr marL="0" indent="0">
              <a:buNone/>
            </a:pPr>
            <a:endParaRPr lang="en-US" sz="2000" b="1" dirty="0" smtClean="0"/>
          </a:p>
          <a:p>
            <a:pPr marL="0" indent="0">
              <a:buNone/>
            </a:pPr>
            <a:r>
              <a:rPr lang="en-US" sz="2000" b="1" dirty="0" smtClean="0"/>
              <a:t>Status:</a:t>
            </a:r>
          </a:p>
          <a:p>
            <a:pPr marL="0" indent="0">
              <a:buNone/>
            </a:pPr>
            <a:endParaRPr lang="en-US" sz="2000" b="1" dirty="0" smtClean="0"/>
          </a:p>
          <a:p>
            <a:r>
              <a:rPr lang="en-US" sz="2000" dirty="0" smtClean="0"/>
              <a:t>Closed</a:t>
            </a:r>
          </a:p>
          <a:p>
            <a:endParaRPr lang="en-US" sz="2200" dirty="0" smtClean="0"/>
          </a:p>
          <a:p>
            <a:pPr marL="0" indent="1588">
              <a:spcBef>
                <a:spcPts val="1800"/>
              </a:spcBef>
              <a:buSzPct val="125000"/>
              <a:buNone/>
            </a:pPr>
            <a:endParaRPr lang="en-US" dirty="0" smtClean="0"/>
          </a:p>
          <a:p>
            <a:pPr marL="0" indent="1588">
              <a:spcBef>
                <a:spcPts val="1800"/>
              </a:spcBef>
              <a:buSzPct val="125000"/>
              <a:buNone/>
            </a:pPr>
            <a:endParaRPr lang="en-US" dirty="0" smtClean="0"/>
          </a:p>
          <a:p>
            <a:pPr marL="461963" indent="-461963">
              <a:spcBef>
                <a:spcPts val="1800"/>
              </a:spcBef>
              <a:buSzPct val="125000"/>
              <a:buFont typeface="Arial"/>
              <a:buChar char="•"/>
            </a:pPr>
            <a:endParaRPr lang="en-US" sz="2000" dirty="0" smtClean="0"/>
          </a:p>
          <a:p>
            <a:pPr marL="461963" indent="-461963">
              <a:spcBef>
                <a:spcPts val="1800"/>
              </a:spcBef>
              <a:buSzPct val="125000"/>
              <a:buFont typeface="Arial"/>
              <a:buChar char="•"/>
            </a:pPr>
            <a:endParaRPr lang="en-US" sz="2000" dirty="0" smtClean="0"/>
          </a:p>
          <a:p>
            <a:pPr marL="461963" indent="-461963">
              <a:spcBef>
                <a:spcPts val="1800"/>
              </a:spcBef>
              <a:buSzPct val="125000"/>
              <a:buFont typeface="Arial"/>
              <a:buChar char="•"/>
            </a:pPr>
            <a:endParaRPr lang="en-US" sz="2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381000" y="0"/>
            <a:ext cx="8458200" cy="914400"/>
          </a:xfrm>
        </p:spPr>
        <p:txBody>
          <a:bodyPr/>
          <a:lstStyle/>
          <a:p>
            <a:r>
              <a:rPr lang="en-US" dirty="0" smtClean="0"/>
              <a:t>Finding</a:t>
            </a:r>
            <a:endParaRPr lang="en-US" dirty="0"/>
          </a:p>
        </p:txBody>
      </p:sp>
      <p:sp>
        <p:nvSpPr>
          <p:cNvPr id="7" name="Content Placeholder 2"/>
          <p:cNvSpPr>
            <a:spLocks noGrp="1"/>
          </p:cNvSpPr>
          <p:nvPr>
            <p:ph idx="1"/>
          </p:nvPr>
        </p:nvSpPr>
        <p:spPr>
          <a:xfrm>
            <a:off x="228600" y="914400"/>
            <a:ext cx="8610600" cy="5410200"/>
          </a:xfrm>
        </p:spPr>
        <p:txBody>
          <a:bodyPr/>
          <a:lstStyle/>
          <a:p>
            <a:pPr marL="0" indent="0">
              <a:buNone/>
            </a:pPr>
            <a:r>
              <a:rPr lang="en-US" sz="2000" b="1" dirty="0" smtClean="0"/>
              <a:t>F.5 Include guidance in the 12 </a:t>
            </a:r>
            <a:r>
              <a:rPr lang="en-US" sz="2000" b="1" dirty="0" err="1" smtClean="0"/>
              <a:t>GeV</a:t>
            </a:r>
            <a:r>
              <a:rPr lang="en-US" sz="2000" b="1" dirty="0" smtClean="0"/>
              <a:t> Beam Commissioning Plan on how to proceed during the execution phase if a step is found to be unclear or if steps need to be changed to continue commissioning.</a:t>
            </a:r>
            <a:endParaRPr lang="en-US" sz="2000" dirty="0" smtClean="0"/>
          </a:p>
          <a:p>
            <a:pPr marL="461963" indent="-461963">
              <a:spcBef>
                <a:spcPts val="600"/>
              </a:spcBef>
              <a:buSzPct val="125000"/>
              <a:buNone/>
            </a:pPr>
            <a:endParaRPr lang="en-US" sz="1000" dirty="0" smtClean="0"/>
          </a:p>
          <a:p>
            <a:pPr marL="0" indent="0">
              <a:buNone/>
            </a:pPr>
            <a:r>
              <a:rPr lang="en-US" sz="2000" b="1" dirty="0" smtClean="0"/>
              <a:t>Observation:</a:t>
            </a:r>
          </a:p>
          <a:p>
            <a:pPr marL="0" indent="0">
              <a:buNone/>
            </a:pPr>
            <a:endParaRPr lang="en-US" sz="1000" b="1" dirty="0" smtClean="0"/>
          </a:p>
          <a:p>
            <a:r>
              <a:rPr lang="en-US" sz="2000" dirty="0" smtClean="0"/>
              <a:t>Accelerator Operations Directives (AOD) and the AOD Supplement for 12GeV Commissioning provides necessary guidance on program creation, execution and modification.</a:t>
            </a:r>
          </a:p>
          <a:p>
            <a:r>
              <a:rPr lang="en-US" sz="2000" dirty="0" smtClean="0"/>
              <a:t>The Beam Commissioning Plan has been updated to include references to these over-arching documents. </a:t>
            </a:r>
          </a:p>
          <a:p>
            <a:r>
              <a:rPr lang="en-US" sz="2000" dirty="0" smtClean="0"/>
              <a:t>Required training for identified staff includes course modules on the AOD and AOD Supplement.</a:t>
            </a:r>
          </a:p>
          <a:p>
            <a:pPr marL="0" indent="0">
              <a:buNone/>
            </a:pPr>
            <a:endParaRPr lang="en-US" sz="1000" b="1" dirty="0" smtClean="0"/>
          </a:p>
          <a:p>
            <a:pPr marL="0" indent="0">
              <a:buNone/>
            </a:pPr>
            <a:r>
              <a:rPr lang="en-US" sz="2000" b="1" dirty="0" smtClean="0"/>
              <a:t>Status:</a:t>
            </a:r>
          </a:p>
          <a:p>
            <a:pPr marL="0" indent="0">
              <a:buNone/>
            </a:pPr>
            <a:endParaRPr lang="en-US" sz="1000" b="1" dirty="0" smtClean="0"/>
          </a:p>
          <a:p>
            <a:r>
              <a:rPr lang="en-US" sz="2000" dirty="0" smtClean="0"/>
              <a:t>Closed</a:t>
            </a:r>
          </a:p>
          <a:p>
            <a:pPr marL="461963" indent="-461963">
              <a:spcBef>
                <a:spcPts val="600"/>
              </a:spcBef>
              <a:buSzPct val="125000"/>
              <a:buFont typeface="Arial"/>
              <a:buChar char="•"/>
            </a:pPr>
            <a:endParaRPr lang="en-US"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381000" y="0"/>
            <a:ext cx="8458200" cy="914400"/>
          </a:xfrm>
        </p:spPr>
        <p:txBody>
          <a:bodyPr/>
          <a:lstStyle/>
          <a:p>
            <a:r>
              <a:rPr lang="en-US" dirty="0" smtClean="0"/>
              <a:t>Finding</a:t>
            </a:r>
            <a:endParaRPr lang="en-US" dirty="0"/>
          </a:p>
        </p:txBody>
      </p:sp>
      <p:sp>
        <p:nvSpPr>
          <p:cNvPr id="7" name="Content Placeholder 2"/>
          <p:cNvSpPr>
            <a:spLocks noGrp="1"/>
          </p:cNvSpPr>
          <p:nvPr>
            <p:ph idx="1"/>
          </p:nvPr>
        </p:nvSpPr>
        <p:spPr>
          <a:xfrm>
            <a:off x="228600" y="914400"/>
            <a:ext cx="8610600" cy="5410200"/>
          </a:xfrm>
        </p:spPr>
        <p:txBody>
          <a:bodyPr/>
          <a:lstStyle/>
          <a:p>
            <a:pPr marL="0" indent="0">
              <a:buNone/>
            </a:pPr>
            <a:r>
              <a:rPr lang="en-US" sz="2000" b="1" dirty="0" smtClean="0"/>
              <a:t>F.7 Define the minimum required training elements for commissioning operations and ensure operations staff (operators, accelerator physicists etc.) are fully trained</a:t>
            </a:r>
          </a:p>
          <a:p>
            <a:endParaRPr lang="en-US" sz="2000" b="1" dirty="0" smtClean="0"/>
          </a:p>
          <a:p>
            <a:pPr marL="0" indent="0">
              <a:buNone/>
            </a:pPr>
            <a:r>
              <a:rPr lang="en-US" sz="2000" b="1" dirty="0" smtClean="0"/>
              <a:t>Observation:</a:t>
            </a:r>
          </a:p>
          <a:p>
            <a:pPr marL="0" indent="0">
              <a:buNone/>
            </a:pPr>
            <a:endParaRPr lang="en-US" sz="2000" b="1" dirty="0" smtClean="0"/>
          </a:p>
          <a:p>
            <a:r>
              <a:rPr lang="en-US" sz="2000" dirty="0" smtClean="0"/>
              <a:t>Minimum training elements have been defined for both Accelerator Operators and Scientific support staff.</a:t>
            </a:r>
          </a:p>
          <a:p>
            <a:r>
              <a:rPr lang="en-US" sz="2000" dirty="0" smtClean="0"/>
              <a:t>Staff required for operating the machine have been identified.</a:t>
            </a:r>
          </a:p>
          <a:p>
            <a:r>
              <a:rPr lang="en-US" sz="2000" dirty="0" smtClean="0"/>
              <a:t>Training has been completed for all identified individuals.</a:t>
            </a:r>
          </a:p>
          <a:p>
            <a:pPr marL="0" indent="0">
              <a:buNone/>
            </a:pPr>
            <a:endParaRPr lang="en-US" sz="2000" b="1" dirty="0" smtClean="0"/>
          </a:p>
          <a:p>
            <a:pPr marL="0" indent="0">
              <a:buNone/>
            </a:pPr>
            <a:r>
              <a:rPr lang="en-US" sz="2000" b="1" dirty="0" smtClean="0"/>
              <a:t>Status:</a:t>
            </a:r>
          </a:p>
          <a:p>
            <a:pPr marL="0" indent="0">
              <a:buNone/>
            </a:pPr>
            <a:endParaRPr lang="en-US" sz="2000" b="1" dirty="0" smtClean="0"/>
          </a:p>
          <a:p>
            <a:r>
              <a:rPr lang="en-US" sz="2000" dirty="0" smtClean="0"/>
              <a:t>Closed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381000" y="0"/>
            <a:ext cx="8458200" cy="914400"/>
          </a:xfrm>
        </p:spPr>
        <p:txBody>
          <a:bodyPr/>
          <a:lstStyle/>
          <a:p>
            <a:r>
              <a:rPr lang="en-US" smtClean="0"/>
              <a:t>Conclusion</a:t>
            </a:r>
            <a:endParaRPr lang="en-US" dirty="0"/>
          </a:p>
        </p:txBody>
      </p:sp>
      <p:pic>
        <p:nvPicPr>
          <p:cNvPr id="4" name="Content Placeholder 3" descr="imagesCAJYT7C3.jpg"/>
          <p:cNvPicPr>
            <a:picLocks noGrp="1" noChangeAspect="1"/>
          </p:cNvPicPr>
          <p:nvPr>
            <p:ph idx="1"/>
          </p:nvPr>
        </p:nvPicPr>
        <p:blipFill>
          <a:blip r:embed="rId3" cstate="print"/>
          <a:stretch>
            <a:fillRect/>
          </a:stretch>
        </p:blipFill>
        <p:spPr>
          <a:xfrm>
            <a:off x="0" y="1066800"/>
            <a:ext cx="9063940" cy="4503467"/>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Minion Pro"/>
              </a:rPr>
              <a:t>Radiation Control</a:t>
            </a:r>
            <a:endParaRPr lang="en-US" dirty="0">
              <a:latin typeface="Minion Pro"/>
            </a:endParaRPr>
          </a:p>
        </p:txBody>
      </p:sp>
      <p:sp>
        <p:nvSpPr>
          <p:cNvPr id="3" name="Subtitle 2"/>
          <p:cNvSpPr>
            <a:spLocks noGrp="1"/>
          </p:cNvSpPr>
          <p:nvPr>
            <p:ph type="subTitle" idx="1"/>
          </p:nvPr>
        </p:nvSpPr>
        <p:spPr/>
        <p:txBody>
          <a:bodyPr/>
          <a:lstStyle/>
          <a:p>
            <a:r>
              <a:rPr lang="en-US" dirty="0" smtClean="0">
                <a:latin typeface="Minion Pro"/>
              </a:rPr>
              <a:t>Jim Floyd</a:t>
            </a:r>
            <a:endParaRPr lang="en-US" dirty="0">
              <a:latin typeface="Minion Pro"/>
            </a:endParaRPr>
          </a:p>
        </p:txBody>
      </p:sp>
    </p:spTree>
    <p:extLst>
      <p:ext uri="{BB962C8B-B14F-4D97-AF65-F5344CB8AC3E}">
        <p14:creationId xmlns:p14="http://schemas.microsoft.com/office/powerpoint/2010/main" val="1439775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sz="2800" dirty="0" smtClean="0"/>
              <a:t>F11.  Complete/Integrate </a:t>
            </a:r>
            <a:r>
              <a:rPr lang="en-US" sz="2800" dirty="0" err="1" smtClean="0"/>
              <a:t>RadCon</a:t>
            </a:r>
            <a:r>
              <a:rPr lang="en-US" sz="2800" dirty="0" smtClean="0"/>
              <a:t> Plans</a:t>
            </a:r>
            <a:endParaRPr lang="en-US" sz="2800" dirty="0"/>
          </a:p>
        </p:txBody>
      </p:sp>
      <p:sp>
        <p:nvSpPr>
          <p:cNvPr id="7" name="Content Placeholder 2"/>
          <p:cNvSpPr>
            <a:spLocks noGrp="1"/>
          </p:cNvSpPr>
          <p:nvPr>
            <p:ph idx="1"/>
          </p:nvPr>
        </p:nvSpPr>
        <p:spPr>
          <a:xfrm>
            <a:off x="228600" y="914400"/>
            <a:ext cx="8534400" cy="5486400"/>
          </a:xfrm>
        </p:spPr>
        <p:txBody>
          <a:bodyPr/>
          <a:lstStyle/>
          <a:p>
            <a:pPr marL="0" indent="0">
              <a:spcBef>
                <a:spcPts val="1800"/>
              </a:spcBef>
              <a:buSzPct val="125000"/>
              <a:buNone/>
            </a:pPr>
            <a:r>
              <a:rPr lang="en-US" b="1" dirty="0" smtClean="0"/>
              <a:t>1A Finding:</a:t>
            </a:r>
          </a:p>
          <a:p>
            <a:pPr marL="0" indent="0">
              <a:spcBef>
                <a:spcPts val="1800"/>
              </a:spcBef>
              <a:buSzPct val="125000"/>
              <a:buNone/>
            </a:pPr>
            <a:r>
              <a:rPr lang="en-US" sz="2000" b="1" dirty="0"/>
              <a:t>Complete the plan for radiological control and survey activities needed for </a:t>
            </a:r>
            <a:r>
              <a:rPr lang="en-US" sz="2000" b="1" dirty="0" smtClean="0"/>
              <a:t>commissioning </a:t>
            </a:r>
            <a:r>
              <a:rPr lang="en-US" sz="2000" b="1" dirty="0"/>
              <a:t>and integrate it into the Commissioning Plan. </a:t>
            </a:r>
          </a:p>
          <a:p>
            <a:pPr marL="0" indent="0">
              <a:spcBef>
                <a:spcPts val="1800"/>
              </a:spcBef>
              <a:buSzPct val="125000"/>
              <a:buNone/>
            </a:pPr>
            <a:r>
              <a:rPr lang="en-US" b="1" dirty="0" smtClean="0"/>
              <a:t>Observations</a:t>
            </a:r>
            <a:r>
              <a:rPr lang="en-US" sz="2000" b="1" dirty="0" smtClean="0"/>
              <a:t>:</a:t>
            </a:r>
          </a:p>
          <a:p>
            <a:pPr>
              <a:spcBef>
                <a:spcPts val="1800"/>
              </a:spcBef>
              <a:buSzPct val="125000"/>
            </a:pPr>
            <a:r>
              <a:rPr lang="en-US" sz="2000" dirty="0" smtClean="0"/>
              <a:t>Monitoring plan has been completed</a:t>
            </a:r>
          </a:p>
          <a:p>
            <a:pPr lvl="1">
              <a:spcBef>
                <a:spcPts val="1800"/>
              </a:spcBef>
              <a:buSzPct val="125000"/>
            </a:pPr>
            <a:r>
              <a:rPr lang="en-US" sz="2000" dirty="0" smtClean="0"/>
              <a:t>Good integration with Physics and Operations</a:t>
            </a:r>
          </a:p>
          <a:p>
            <a:pPr>
              <a:spcBef>
                <a:spcPts val="1800"/>
              </a:spcBef>
              <a:buSzPct val="125000"/>
            </a:pPr>
            <a:r>
              <a:rPr lang="en-US" sz="2000" dirty="0" smtClean="0"/>
              <a:t>Plan has been integrated into Commissioning Plan</a:t>
            </a:r>
          </a:p>
          <a:p>
            <a:pPr>
              <a:spcBef>
                <a:spcPts val="1800"/>
              </a:spcBef>
              <a:buSzPct val="125000"/>
            </a:pPr>
            <a:r>
              <a:rPr lang="en-US" sz="2000" dirty="0" err="1" smtClean="0"/>
              <a:t>ATLis</a:t>
            </a:r>
            <a:r>
              <a:rPr lang="en-US" sz="2000" dirty="0" smtClean="0"/>
              <a:t> work items are created</a:t>
            </a:r>
            <a:endParaRPr lang="en-US" b="1" dirty="0" smtClean="0"/>
          </a:p>
          <a:p>
            <a:pPr marL="0" indent="0">
              <a:spcBef>
                <a:spcPts val="1800"/>
              </a:spcBef>
              <a:buSzPct val="125000"/>
              <a:buNone/>
            </a:pPr>
            <a:r>
              <a:rPr lang="en-US" b="1" dirty="0" smtClean="0"/>
              <a:t>Status:  </a:t>
            </a:r>
            <a:r>
              <a:rPr lang="en-US" sz="2000" i="1" dirty="0" smtClean="0"/>
              <a:t>Closed</a:t>
            </a:r>
          </a:p>
        </p:txBody>
      </p:sp>
    </p:spTree>
    <p:extLst>
      <p:ext uri="{BB962C8B-B14F-4D97-AF65-F5344CB8AC3E}">
        <p14:creationId xmlns:p14="http://schemas.microsoft.com/office/powerpoint/2010/main" val="5971565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sz="2800" dirty="0" smtClean="0"/>
              <a:t>F12.  Develop Shielding Process</a:t>
            </a:r>
            <a:endParaRPr lang="en-US" sz="2800" dirty="0"/>
          </a:p>
        </p:txBody>
      </p:sp>
      <p:sp>
        <p:nvSpPr>
          <p:cNvPr id="7" name="Content Placeholder 2"/>
          <p:cNvSpPr>
            <a:spLocks noGrp="1"/>
          </p:cNvSpPr>
          <p:nvPr>
            <p:ph idx="1"/>
          </p:nvPr>
        </p:nvSpPr>
        <p:spPr>
          <a:xfrm>
            <a:off x="228600" y="914400"/>
            <a:ext cx="8763000" cy="5334000"/>
          </a:xfrm>
        </p:spPr>
        <p:txBody>
          <a:bodyPr/>
          <a:lstStyle/>
          <a:p>
            <a:pPr marL="0" indent="0">
              <a:spcBef>
                <a:spcPts val="1800"/>
              </a:spcBef>
              <a:buSzPct val="125000"/>
              <a:buNone/>
            </a:pPr>
            <a:r>
              <a:rPr lang="en-US" b="1" dirty="0" smtClean="0"/>
              <a:t>1A Finding:</a:t>
            </a:r>
          </a:p>
          <a:p>
            <a:pPr marL="0" indent="0">
              <a:spcBef>
                <a:spcPts val="1800"/>
              </a:spcBef>
              <a:buSzPct val="125000"/>
              <a:buNone/>
            </a:pPr>
            <a:r>
              <a:rPr lang="en-US" sz="2000" b="1" dirty="0" err="1"/>
              <a:t>JLab</a:t>
            </a:r>
            <a:r>
              <a:rPr lang="en-US" sz="2000" b="1" dirty="0"/>
              <a:t> should ensure that all parts of the shielding analysis, review, approval, </a:t>
            </a:r>
            <a:r>
              <a:rPr lang="en-US" sz="2000" b="1" dirty="0" smtClean="0"/>
              <a:t>validation</a:t>
            </a:r>
            <a:r>
              <a:rPr lang="en-US" sz="2000" b="1" dirty="0"/>
              <a:t>, installation, and configuration control are integrated for each of the </a:t>
            </a:r>
            <a:r>
              <a:rPr lang="en-US" sz="2000" b="1" dirty="0" smtClean="0"/>
              <a:t>processes </a:t>
            </a:r>
            <a:r>
              <a:rPr lang="en-US" sz="2000" b="1" dirty="0"/>
              <a:t>(experiment, temporary, and permanent)</a:t>
            </a:r>
            <a:r>
              <a:rPr lang="en-US" sz="2000" b="1" dirty="0" smtClean="0"/>
              <a:t>.</a:t>
            </a:r>
            <a:endParaRPr lang="en-US" b="1" dirty="0"/>
          </a:p>
          <a:p>
            <a:pPr marL="0" indent="0">
              <a:spcBef>
                <a:spcPts val="1800"/>
              </a:spcBef>
              <a:buSzPct val="125000"/>
              <a:buNone/>
            </a:pPr>
            <a:r>
              <a:rPr lang="en-US" b="1" dirty="0" smtClean="0"/>
              <a:t>Observations</a:t>
            </a:r>
            <a:r>
              <a:rPr lang="en-US" sz="2000" b="1" dirty="0" smtClean="0"/>
              <a:t>:</a:t>
            </a:r>
          </a:p>
          <a:p>
            <a:pPr>
              <a:spcBef>
                <a:spcPts val="1800"/>
              </a:spcBef>
              <a:buSzPct val="125000"/>
            </a:pPr>
            <a:r>
              <a:rPr lang="en-US" sz="2000" dirty="0" smtClean="0"/>
              <a:t>Procedure has been drafted</a:t>
            </a:r>
            <a:endParaRPr lang="en-US" sz="2000" dirty="0"/>
          </a:p>
          <a:p>
            <a:pPr lvl="1">
              <a:spcBef>
                <a:spcPts val="1800"/>
              </a:spcBef>
              <a:buSzPct val="125000"/>
            </a:pPr>
            <a:r>
              <a:rPr lang="en-US" sz="2000" dirty="0" smtClean="0"/>
              <a:t>Scope includes all shielding (experiment, temporary, permanent) </a:t>
            </a:r>
          </a:p>
          <a:p>
            <a:pPr lvl="1">
              <a:spcBef>
                <a:spcPts val="1800"/>
              </a:spcBef>
              <a:buSzPct val="125000"/>
            </a:pPr>
            <a:r>
              <a:rPr lang="en-US" sz="2000" dirty="0" smtClean="0"/>
              <a:t>Integrates all elements (analysis, review, construction, validation)</a:t>
            </a:r>
          </a:p>
          <a:p>
            <a:pPr lvl="1">
              <a:spcBef>
                <a:spcPts val="1800"/>
              </a:spcBef>
              <a:buSzPct val="125000"/>
            </a:pPr>
            <a:r>
              <a:rPr lang="en-US" sz="2000" dirty="0" smtClean="0"/>
              <a:t>Addresses concern from 1A review</a:t>
            </a:r>
          </a:p>
          <a:p>
            <a:pPr marL="0" indent="0">
              <a:spcBef>
                <a:spcPts val="1800"/>
              </a:spcBef>
              <a:buSzPct val="125000"/>
              <a:buNone/>
            </a:pPr>
            <a:r>
              <a:rPr lang="en-US" b="1" dirty="0" smtClean="0"/>
              <a:t>Status:</a:t>
            </a:r>
            <a:r>
              <a:rPr lang="en-US" sz="2000" b="1" dirty="0"/>
              <a:t> </a:t>
            </a:r>
            <a:r>
              <a:rPr lang="en-US" sz="2000" b="1" dirty="0" smtClean="0"/>
              <a:t>  </a:t>
            </a:r>
            <a:r>
              <a:rPr lang="en-US" sz="2000" i="1" dirty="0" smtClean="0"/>
              <a:t>Continue development </a:t>
            </a:r>
            <a:r>
              <a:rPr lang="en-US" sz="2000" dirty="0" smtClean="0"/>
              <a:t>	</a:t>
            </a:r>
            <a:r>
              <a:rPr lang="en-US" sz="2000" i="1" dirty="0" smtClean="0"/>
              <a:t>(Post-Start)</a:t>
            </a:r>
          </a:p>
        </p:txBody>
      </p:sp>
    </p:spTree>
    <p:extLst>
      <p:ext uri="{BB962C8B-B14F-4D97-AF65-F5344CB8AC3E}">
        <p14:creationId xmlns:p14="http://schemas.microsoft.com/office/powerpoint/2010/main" val="409603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4818" name="Rectangle 4"/>
          <p:cNvSpPr>
            <a:spLocks noChangeArrowheads="1"/>
          </p:cNvSpPr>
          <p:nvPr/>
        </p:nvSpPr>
        <p:spPr bwMode="auto">
          <a:xfrm>
            <a:off x="4419600" y="6553200"/>
            <a:ext cx="228600" cy="228600"/>
          </a:xfrm>
          <a:prstGeom prst="rect">
            <a:avLst/>
          </a:prstGeom>
          <a:solidFill>
            <a:schemeClr val="tx1"/>
          </a:solidFill>
          <a:ln w="9525" algn="ctr">
            <a:solidFill>
              <a:schemeClr val="tx1"/>
            </a:solidFill>
            <a:round/>
            <a:headEnd/>
            <a:tailEnd/>
          </a:ln>
        </p:spPr>
        <p:txBody>
          <a:bodyPr/>
          <a:lstStyle/>
          <a:p>
            <a:pPr eaLnBrk="0" fontAlgn="base" hangingPunct="0">
              <a:spcBef>
                <a:spcPct val="0"/>
              </a:spcBef>
              <a:spcAft>
                <a:spcPct val="0"/>
              </a:spcAft>
            </a:pPr>
            <a:endParaRPr lang="en-US" sz="2400" dirty="0">
              <a:solidFill>
                <a:srgbClr val="000000"/>
              </a:solidFill>
            </a:endParaRPr>
          </a:p>
        </p:txBody>
      </p:sp>
      <p:sp>
        <p:nvSpPr>
          <p:cNvPr id="34819" name="Title 3"/>
          <p:cNvSpPr>
            <a:spLocks noGrp="1"/>
          </p:cNvSpPr>
          <p:nvPr>
            <p:ph type="ctrTitle"/>
          </p:nvPr>
        </p:nvSpPr>
        <p:spPr>
          <a:xfrm>
            <a:off x="533400" y="1600200"/>
            <a:ext cx="7772400" cy="1470025"/>
          </a:xfrm>
        </p:spPr>
        <p:txBody>
          <a:bodyPr/>
          <a:lstStyle/>
          <a:p>
            <a:r>
              <a:rPr lang="en-US" sz="3600" dirty="0" smtClean="0">
                <a:latin typeface="Arial" charset="0"/>
                <a:cs typeface="Arial" charset="0"/>
              </a:rPr>
              <a:t>Jefferson Lab 12 GeV Upgrade</a:t>
            </a:r>
            <a:br>
              <a:rPr lang="en-US" sz="3600" dirty="0" smtClean="0">
                <a:latin typeface="Arial" charset="0"/>
                <a:cs typeface="Arial" charset="0"/>
              </a:rPr>
            </a:br>
            <a:r>
              <a:rPr lang="en-US" sz="3600" dirty="0" smtClean="0">
                <a:latin typeface="Arial" charset="0"/>
                <a:cs typeface="Arial" charset="0"/>
              </a:rPr>
              <a:t>Accelerator Readiness Review</a:t>
            </a:r>
            <a:br>
              <a:rPr lang="en-US" sz="3600" dirty="0" smtClean="0">
                <a:latin typeface="Arial" charset="0"/>
                <a:cs typeface="Arial" charset="0"/>
              </a:rPr>
            </a:br>
            <a:r>
              <a:rPr lang="en-US" sz="3600" dirty="0" smtClean="0">
                <a:latin typeface="Arial" charset="0"/>
                <a:cs typeface="Arial" charset="0"/>
              </a:rPr>
              <a:t>Phase 1B</a:t>
            </a:r>
          </a:p>
        </p:txBody>
      </p:sp>
      <p:sp>
        <p:nvSpPr>
          <p:cNvPr id="34820" name="Subtitle 4"/>
          <p:cNvSpPr>
            <a:spLocks noGrp="1"/>
          </p:cNvSpPr>
          <p:nvPr>
            <p:ph type="subTitle" idx="1"/>
          </p:nvPr>
        </p:nvSpPr>
        <p:spPr>
          <a:xfrm>
            <a:off x="1219200" y="3581400"/>
            <a:ext cx="6400800" cy="990600"/>
          </a:xfrm>
        </p:spPr>
        <p:txBody>
          <a:bodyPr/>
          <a:lstStyle/>
          <a:p>
            <a:r>
              <a:rPr lang="en-US" dirty="0" smtClean="0">
                <a:solidFill>
                  <a:srgbClr val="C00000"/>
                </a:solidFill>
                <a:latin typeface="Arial" charset="0"/>
                <a:cs typeface="Arial" charset="0"/>
              </a:rPr>
              <a:t>Roger Erickson</a:t>
            </a:r>
          </a:p>
          <a:p>
            <a:r>
              <a:rPr lang="en-US" dirty="0" smtClean="0">
                <a:solidFill>
                  <a:srgbClr val="C00000"/>
                </a:solidFill>
                <a:latin typeface="Arial" charset="0"/>
                <a:cs typeface="Arial" charset="0"/>
              </a:rPr>
              <a:t>SLAC National Accelerator Laboratory</a:t>
            </a:r>
          </a:p>
          <a:p>
            <a:r>
              <a:rPr lang="en-US" dirty="0" smtClean="0">
                <a:solidFill>
                  <a:srgbClr val="C00000"/>
                </a:solidFill>
                <a:latin typeface="Arial" charset="0"/>
                <a:cs typeface="Arial" charset="0"/>
              </a:rPr>
              <a:t>ARR Team Chairman</a:t>
            </a:r>
          </a:p>
          <a:p>
            <a:endParaRPr lang="en-US" dirty="0" smtClean="0">
              <a:solidFill>
                <a:srgbClr val="C00000"/>
              </a:solidFill>
              <a:latin typeface="Arial" charset="0"/>
              <a:cs typeface="Arial" charset="0"/>
            </a:endParaRPr>
          </a:p>
          <a:p>
            <a:r>
              <a:rPr lang="en-US" dirty="0" smtClean="0">
                <a:latin typeface="Arial" charset="0"/>
                <a:cs typeface="Arial" charset="0"/>
              </a:rPr>
              <a:t>October 22-24, 2013</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Minion Pro"/>
              </a:rPr>
              <a:t>Resolution of ARR 1A Finding</a:t>
            </a:r>
            <a:endParaRPr lang="en-US" dirty="0">
              <a:latin typeface="Minion Pro"/>
            </a:endParaRPr>
          </a:p>
        </p:txBody>
      </p:sp>
      <p:sp>
        <p:nvSpPr>
          <p:cNvPr id="3" name="Subtitle 2"/>
          <p:cNvSpPr>
            <a:spLocks noGrp="1"/>
          </p:cNvSpPr>
          <p:nvPr>
            <p:ph type="subTitle" idx="1"/>
          </p:nvPr>
        </p:nvSpPr>
        <p:spPr/>
        <p:txBody>
          <a:bodyPr/>
          <a:lstStyle/>
          <a:p>
            <a:r>
              <a:rPr lang="en-US" dirty="0" smtClean="0">
                <a:latin typeface="Minion Pro"/>
              </a:rPr>
              <a:t>Dennis </a:t>
            </a:r>
            <a:r>
              <a:rPr lang="en-US" dirty="0" err="1" smtClean="0">
                <a:latin typeface="Minion Pro"/>
              </a:rPr>
              <a:t>Parzyk</a:t>
            </a:r>
            <a:endParaRPr lang="en-US" dirty="0">
              <a:latin typeface="Minion Pro"/>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554"/>
            <a:ext cx="8229600" cy="365040"/>
          </a:xfrm>
        </p:spPr>
        <p:txBody>
          <a:bodyPr>
            <a:noAutofit/>
          </a:bodyPr>
          <a:lstStyle/>
          <a:p>
            <a:r>
              <a:rPr lang="en-US" sz="4000" b="1" dirty="0" smtClean="0"/>
              <a:t>ARR </a:t>
            </a:r>
            <a:r>
              <a:rPr lang="en-US" sz="4000" b="1" dirty="0"/>
              <a:t>1A VOIP Risk </a:t>
            </a:r>
            <a:r>
              <a:rPr lang="en-US" sz="4000" b="1" dirty="0" smtClean="0"/>
              <a:t>Assessment</a:t>
            </a:r>
            <a:endParaRPr lang="en-US" sz="4000" dirty="0">
              <a:latin typeface="Minion Pro"/>
            </a:endParaRPr>
          </a:p>
        </p:txBody>
      </p:sp>
      <p:sp>
        <p:nvSpPr>
          <p:cNvPr id="3" name="Content Placeholder 2"/>
          <p:cNvSpPr>
            <a:spLocks noGrp="1"/>
          </p:cNvSpPr>
          <p:nvPr>
            <p:ph idx="1"/>
          </p:nvPr>
        </p:nvSpPr>
        <p:spPr>
          <a:xfrm>
            <a:off x="457200" y="1148508"/>
            <a:ext cx="8229600" cy="4525963"/>
          </a:xfrm>
        </p:spPr>
        <p:txBody>
          <a:bodyPr/>
          <a:lstStyle/>
          <a:p>
            <a:r>
              <a:rPr lang="en-US" b="1" dirty="0" smtClean="0"/>
              <a:t>ARR </a:t>
            </a:r>
            <a:r>
              <a:rPr lang="en-US" b="1" dirty="0"/>
              <a:t>1A Finding: </a:t>
            </a:r>
            <a:endParaRPr lang="en-US" dirty="0"/>
          </a:p>
          <a:p>
            <a:r>
              <a:rPr lang="en-US" dirty="0"/>
              <a:t>The Emergency Management Team should perform a risk assessment to evaluate emergency communications capabilities in light of the move to VOIP telephones.</a:t>
            </a:r>
          </a:p>
        </p:txBody>
      </p:sp>
      <p:sp>
        <p:nvSpPr>
          <p:cNvPr id="4" name="Date Placeholder 3"/>
          <p:cNvSpPr>
            <a:spLocks noGrp="1"/>
          </p:cNvSpPr>
          <p:nvPr>
            <p:ph type="dt" sz="half" idx="4294967295"/>
          </p:nvPr>
        </p:nvSpPr>
        <p:spPr>
          <a:xfrm>
            <a:off x="3505200" y="6394375"/>
            <a:ext cx="2133600" cy="365125"/>
          </a:xfrm>
          <a:prstGeom prst="rect">
            <a:avLst/>
          </a:prstGeom>
        </p:spPr>
        <p:txBody>
          <a:bodyPr/>
          <a:lstStyle/>
          <a:p>
            <a:fld id="{3A9A663D-15F8-9A44-9712-59ED5784CF5E}" type="datetime1">
              <a:rPr lang="en-US" smtClean="0"/>
              <a:pPr/>
              <a:t>10/24/2013</a:t>
            </a:fld>
            <a:endParaRPr lang="en-US"/>
          </a:p>
        </p:txBody>
      </p:sp>
      <p:sp>
        <p:nvSpPr>
          <p:cNvPr id="5" name="Slide Number Placeholder 4"/>
          <p:cNvSpPr>
            <a:spLocks noGrp="1"/>
          </p:cNvSpPr>
          <p:nvPr>
            <p:ph type="sldNum" sz="quarter" idx="4294967295"/>
          </p:nvPr>
        </p:nvSpPr>
        <p:spPr>
          <a:xfrm>
            <a:off x="3505200" y="6645425"/>
            <a:ext cx="2133600" cy="190125"/>
          </a:xfrm>
          <a:prstGeom prst="rect">
            <a:avLst/>
          </a:prstGeom>
        </p:spPr>
        <p:txBody>
          <a:bodyPr/>
          <a:lstStyle/>
          <a:p>
            <a:fld id="{B58F48A6-A3E1-4848-9AC3-B43F560BE4FE}"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253" y="194726"/>
            <a:ext cx="8813494" cy="397933"/>
          </a:xfrm>
        </p:spPr>
        <p:txBody>
          <a:bodyPr/>
          <a:lstStyle/>
          <a:p>
            <a:r>
              <a:rPr lang="en-US" sz="4400" b="1" dirty="0"/>
              <a:t>VOIP Risk </a:t>
            </a:r>
            <a:r>
              <a:rPr lang="en-US" sz="4400" b="1" dirty="0" smtClean="0"/>
              <a:t>Assessment, cont’d.</a:t>
            </a:r>
            <a:endParaRPr lang="en-US" dirty="0"/>
          </a:p>
        </p:txBody>
      </p:sp>
      <p:sp>
        <p:nvSpPr>
          <p:cNvPr id="3" name="Content Placeholder 2"/>
          <p:cNvSpPr>
            <a:spLocks noGrp="1"/>
          </p:cNvSpPr>
          <p:nvPr>
            <p:ph idx="1"/>
          </p:nvPr>
        </p:nvSpPr>
        <p:spPr>
          <a:xfrm>
            <a:off x="473725" y="1090670"/>
            <a:ext cx="8229600" cy="5035493"/>
          </a:xfrm>
        </p:spPr>
        <p:txBody>
          <a:bodyPr>
            <a:normAutofit/>
          </a:bodyPr>
          <a:lstStyle/>
          <a:p>
            <a:r>
              <a:rPr lang="en-US" b="1" dirty="0"/>
              <a:t>ARR 1B Review:</a:t>
            </a:r>
            <a:endParaRPr lang="en-US" dirty="0"/>
          </a:p>
          <a:p>
            <a:pPr lvl="0"/>
            <a:r>
              <a:rPr lang="en-US" sz="2800" dirty="0"/>
              <a:t>Jefferson Lab has performed a risk assessment of emergency communications, a mitigation plan developed and a training program initiated.</a:t>
            </a:r>
          </a:p>
          <a:p>
            <a:pPr lvl="0"/>
            <a:r>
              <a:rPr lang="en-US" sz="2800" dirty="0"/>
              <a:t>The risk assessment concluded that providing multi cellular repeaters was the preferred alternative with signals going straight to a cell tower. </a:t>
            </a:r>
          </a:p>
        </p:txBody>
      </p:sp>
    </p:spTree>
    <p:extLst>
      <p:ext uri="{BB962C8B-B14F-4D97-AF65-F5344CB8AC3E}">
        <p14:creationId xmlns:p14="http://schemas.microsoft.com/office/powerpoint/2010/main" val="40300178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VOIP Risk Assessment, cont’d.</a:t>
            </a:r>
            <a:endParaRPr lang="en-US" dirty="0"/>
          </a:p>
        </p:txBody>
      </p:sp>
      <p:sp>
        <p:nvSpPr>
          <p:cNvPr id="3" name="Content Placeholder 2"/>
          <p:cNvSpPr>
            <a:spLocks noGrp="1"/>
          </p:cNvSpPr>
          <p:nvPr>
            <p:ph idx="1"/>
          </p:nvPr>
        </p:nvSpPr>
        <p:spPr>
          <a:xfrm>
            <a:off x="457200" y="1112704"/>
            <a:ext cx="8229600" cy="5013459"/>
          </a:xfrm>
        </p:spPr>
        <p:txBody>
          <a:bodyPr>
            <a:normAutofit/>
          </a:bodyPr>
          <a:lstStyle/>
          <a:p>
            <a:r>
              <a:rPr lang="en-US" b="1" dirty="0"/>
              <a:t>ARR 1B </a:t>
            </a:r>
            <a:r>
              <a:rPr lang="en-US" b="1" dirty="0" smtClean="0"/>
              <a:t>Review, cont’d:</a:t>
            </a:r>
            <a:endParaRPr lang="en-US" dirty="0"/>
          </a:p>
          <a:p>
            <a:pPr lvl="0"/>
            <a:r>
              <a:rPr lang="en-US" sz="2800" dirty="0" smtClean="0"/>
              <a:t>Efforts </a:t>
            </a:r>
            <a:r>
              <a:rPr lang="en-US" sz="2800" dirty="0"/>
              <a:t>continue to replace tunnel wiring, deploy cell phone repeaters, and investigate the possibility of a separate router.  </a:t>
            </a:r>
          </a:p>
          <a:p>
            <a:pPr lvl="0"/>
            <a:r>
              <a:rPr lang="en-US" sz="2800" dirty="0"/>
              <a:t>Jefferson lab will continue with plans to provide </a:t>
            </a:r>
            <a:r>
              <a:rPr lang="en-US" sz="2800" dirty="0" smtClean="0"/>
              <a:t>VOIP </a:t>
            </a:r>
            <a:r>
              <a:rPr lang="en-US" sz="2800" dirty="0"/>
              <a:t>service on Smart Phones. </a:t>
            </a:r>
          </a:p>
          <a:p>
            <a:r>
              <a:rPr lang="en-US" sz="2800" dirty="0"/>
              <a:t>IT and ESH&amp;Q organizations are tasked with developing training regarding the communication options available for emergency communications.</a:t>
            </a:r>
          </a:p>
          <a:p>
            <a:endParaRPr lang="en-US" dirty="0"/>
          </a:p>
        </p:txBody>
      </p:sp>
    </p:spTree>
    <p:extLst>
      <p:ext uri="{BB962C8B-B14F-4D97-AF65-F5344CB8AC3E}">
        <p14:creationId xmlns:p14="http://schemas.microsoft.com/office/powerpoint/2010/main" val="42341788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37" y="194726"/>
            <a:ext cx="8714343" cy="397933"/>
          </a:xfrm>
        </p:spPr>
        <p:txBody>
          <a:bodyPr/>
          <a:lstStyle/>
          <a:p>
            <a:r>
              <a:rPr lang="en-US" sz="4400" b="1" dirty="0"/>
              <a:t>VOIP Risk Assessment, cont’d.</a:t>
            </a:r>
            <a:endParaRPr lang="en-US" dirty="0"/>
          </a:p>
        </p:txBody>
      </p:sp>
      <p:sp>
        <p:nvSpPr>
          <p:cNvPr id="3" name="Content Placeholder 2"/>
          <p:cNvSpPr>
            <a:spLocks noGrp="1"/>
          </p:cNvSpPr>
          <p:nvPr>
            <p:ph idx="1"/>
          </p:nvPr>
        </p:nvSpPr>
        <p:spPr/>
        <p:txBody>
          <a:bodyPr/>
          <a:lstStyle/>
          <a:p>
            <a:r>
              <a:rPr lang="en-US" b="1" dirty="0"/>
              <a:t>ARR 1B Conclusion:</a:t>
            </a:r>
            <a:endParaRPr lang="en-US" dirty="0"/>
          </a:p>
          <a:p>
            <a:r>
              <a:rPr lang="en-US" sz="2800" dirty="0"/>
              <a:t>The Finding on the VOIP Risk Assessment is considered closed with the completion of the aforementioned risk assessment and initiation of the associated mitigation steps.</a:t>
            </a:r>
          </a:p>
        </p:txBody>
      </p:sp>
    </p:spTree>
    <p:extLst>
      <p:ext uri="{BB962C8B-B14F-4D97-AF65-F5344CB8AC3E}">
        <p14:creationId xmlns:p14="http://schemas.microsoft.com/office/powerpoint/2010/main" val="26729241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dirty="0" smtClean="0"/>
              <a:t>Charge to the Committee: Six Issues</a:t>
            </a:r>
            <a:endParaRPr lang="en-US" dirty="0"/>
          </a:p>
        </p:txBody>
      </p:sp>
      <p:sp>
        <p:nvSpPr>
          <p:cNvPr id="7" name="Content Placeholder 2"/>
          <p:cNvSpPr>
            <a:spLocks noGrp="1"/>
          </p:cNvSpPr>
          <p:nvPr>
            <p:ph idx="1"/>
          </p:nvPr>
        </p:nvSpPr>
        <p:spPr>
          <a:xfrm>
            <a:off x="228600" y="914400"/>
            <a:ext cx="8534400" cy="1600200"/>
          </a:xfrm>
        </p:spPr>
        <p:txBody>
          <a:bodyPr/>
          <a:lstStyle/>
          <a:p>
            <a:pPr>
              <a:buNone/>
            </a:pPr>
            <a:r>
              <a:rPr lang="en-US" sz="2000" dirty="0" smtClean="0"/>
              <a:t> </a:t>
            </a:r>
          </a:p>
          <a:p>
            <a:pPr>
              <a:buNone/>
            </a:pPr>
            <a:r>
              <a:rPr lang="en-US" sz="1800" dirty="0" smtClean="0"/>
              <a:t>1.  	Commissioning and routine operational procedures necessary for the safe operation of the activity have been developed, reviewed, and approved, and an appropriate process for the development, review, and approval of new and revised procedures is in place.</a:t>
            </a:r>
          </a:p>
          <a:p>
            <a:pPr>
              <a:buNone/>
            </a:pPr>
            <a:endParaRPr lang="en-US" sz="1800" dirty="0" smtClean="0"/>
          </a:p>
          <a:p>
            <a:pPr>
              <a:buNone/>
            </a:pPr>
            <a:r>
              <a:rPr lang="en-US" sz="1800" dirty="0" smtClean="0">
                <a:solidFill>
                  <a:srgbClr val="FF0000"/>
                </a:solidFill>
              </a:rPr>
              <a:t>	</a:t>
            </a:r>
            <a:r>
              <a:rPr lang="en-US" sz="1800" dirty="0" smtClean="0"/>
              <a:t>August:  </a:t>
            </a:r>
            <a:r>
              <a:rPr lang="en-US" sz="1800" dirty="0" smtClean="0">
                <a:solidFill>
                  <a:srgbClr val="FF0000"/>
                </a:solidFill>
              </a:rPr>
              <a:t>Not yet.  </a:t>
            </a:r>
            <a:r>
              <a:rPr lang="en-US" sz="1800" dirty="0" smtClean="0">
                <a:solidFill>
                  <a:srgbClr val="FFC000"/>
                </a:solidFill>
              </a:rPr>
              <a:t>All the routine operational procedures necessary for the safe  commissioning are not yet ready; </a:t>
            </a:r>
            <a:r>
              <a:rPr lang="en-US" sz="1800" dirty="0" smtClean="0"/>
              <a:t>however, </a:t>
            </a:r>
            <a:r>
              <a:rPr lang="en-US" sz="1800" dirty="0" smtClean="0">
                <a:solidFill>
                  <a:srgbClr val="00B050"/>
                </a:solidFill>
              </a:rPr>
              <a:t>a program is in place to identify and manage the preparation of all procedures needed to begin safe commissioning.</a:t>
            </a:r>
          </a:p>
          <a:p>
            <a:pPr>
              <a:buNone/>
            </a:pPr>
            <a:endParaRPr lang="en-US" sz="1800" dirty="0" smtClean="0">
              <a:solidFill>
                <a:srgbClr val="00B050"/>
              </a:solidFill>
            </a:endParaRPr>
          </a:p>
          <a:p>
            <a:pPr>
              <a:buNone/>
            </a:pPr>
            <a:r>
              <a:rPr lang="en-US" sz="1800" dirty="0" smtClean="0">
                <a:solidFill>
                  <a:srgbClr val="00B050"/>
                </a:solidFill>
              </a:rPr>
              <a:t>	</a:t>
            </a:r>
            <a:r>
              <a:rPr lang="en-US" dirty="0" smtClean="0">
                <a:solidFill>
                  <a:schemeClr val="tx2"/>
                </a:solidFill>
              </a:rPr>
              <a:t>October:  </a:t>
            </a:r>
            <a:r>
              <a:rPr lang="en-US" dirty="0" smtClean="0">
                <a:solidFill>
                  <a:srgbClr val="00B050"/>
                </a:solidFill>
              </a:rPr>
              <a:t>Yes!</a:t>
            </a:r>
          </a:p>
          <a:p>
            <a:pPr>
              <a:buNone/>
            </a:pPr>
            <a:endParaRPr lang="en-US" sz="1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dirty="0" smtClean="0"/>
              <a:t>Charge to the Committee: Six Issues</a:t>
            </a:r>
            <a:endParaRPr lang="en-US" dirty="0"/>
          </a:p>
        </p:txBody>
      </p:sp>
      <p:sp>
        <p:nvSpPr>
          <p:cNvPr id="7" name="Content Placeholder 2"/>
          <p:cNvSpPr>
            <a:spLocks noGrp="1"/>
          </p:cNvSpPr>
          <p:nvPr>
            <p:ph idx="1"/>
          </p:nvPr>
        </p:nvSpPr>
        <p:spPr>
          <a:xfrm>
            <a:off x="228600" y="914400"/>
            <a:ext cx="8534400" cy="1600200"/>
          </a:xfrm>
        </p:spPr>
        <p:txBody>
          <a:bodyPr/>
          <a:lstStyle/>
          <a:p>
            <a:pPr>
              <a:buNone/>
            </a:pPr>
            <a:r>
              <a:rPr lang="en-US" sz="2000" dirty="0" smtClean="0"/>
              <a:t> </a:t>
            </a:r>
            <a:endParaRPr lang="en-US" sz="1800" dirty="0" smtClean="0"/>
          </a:p>
          <a:p>
            <a:pPr>
              <a:buNone/>
            </a:pPr>
            <a:r>
              <a:rPr lang="en-US" sz="1800" dirty="0" smtClean="0"/>
              <a:t>2.  	Procedures to deal with abnormal and emergency situations have been prepared, reviewed, and approved for use.</a:t>
            </a:r>
          </a:p>
          <a:p>
            <a:pPr>
              <a:buNone/>
            </a:pPr>
            <a:endParaRPr lang="en-US" sz="1800" dirty="0" smtClean="0"/>
          </a:p>
          <a:p>
            <a:pPr>
              <a:buNone/>
            </a:pPr>
            <a:r>
              <a:rPr lang="en-US" sz="1800" dirty="0" smtClean="0"/>
              <a:t>	August:  </a:t>
            </a:r>
            <a:r>
              <a:rPr lang="en-US" sz="1800" dirty="0" smtClean="0">
                <a:solidFill>
                  <a:srgbClr val="00B050"/>
                </a:solidFill>
              </a:rPr>
              <a:t>Yes.  Procedures for dealing with general emergency situations are ready; </a:t>
            </a:r>
            <a:r>
              <a:rPr lang="en-US" sz="1800" dirty="0" smtClean="0"/>
              <a:t>however</a:t>
            </a:r>
            <a:r>
              <a:rPr lang="en-US" sz="1800" dirty="0" smtClean="0">
                <a:solidFill>
                  <a:srgbClr val="FFC000"/>
                </a:solidFill>
              </a:rPr>
              <a:t>, reliability of critical communications infrastructure should be evaluated.</a:t>
            </a:r>
          </a:p>
          <a:p>
            <a:pPr>
              <a:buNone/>
            </a:pPr>
            <a:endParaRPr lang="en-US" sz="1800" dirty="0" smtClean="0">
              <a:solidFill>
                <a:srgbClr val="FFC000"/>
              </a:solidFill>
            </a:endParaRPr>
          </a:p>
          <a:p>
            <a:pPr>
              <a:buNone/>
            </a:pPr>
            <a:r>
              <a:rPr lang="en-US" sz="1800" dirty="0" smtClean="0">
                <a:solidFill>
                  <a:srgbClr val="FFC000"/>
                </a:solidFill>
              </a:rPr>
              <a:t>	</a:t>
            </a:r>
            <a:r>
              <a:rPr lang="en-US" sz="1800" dirty="0" smtClean="0"/>
              <a:t>October:  </a:t>
            </a:r>
            <a:r>
              <a:rPr lang="en-US" sz="1800" dirty="0" smtClean="0">
                <a:solidFill>
                  <a:srgbClr val="00B050"/>
                </a:solidFill>
              </a:rPr>
              <a:t>Yes!  </a:t>
            </a:r>
          </a:p>
          <a:p>
            <a:endParaRPr lang="en-US"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dirty="0" smtClean="0"/>
              <a:t>Charge to the Committee</a:t>
            </a:r>
            <a:endParaRPr lang="en-US" dirty="0"/>
          </a:p>
        </p:txBody>
      </p:sp>
      <p:sp>
        <p:nvSpPr>
          <p:cNvPr id="7" name="Content Placeholder 2"/>
          <p:cNvSpPr>
            <a:spLocks noGrp="1"/>
          </p:cNvSpPr>
          <p:nvPr>
            <p:ph idx="1"/>
          </p:nvPr>
        </p:nvSpPr>
        <p:spPr>
          <a:xfrm>
            <a:off x="228600" y="914400"/>
            <a:ext cx="8534400" cy="1600200"/>
          </a:xfrm>
        </p:spPr>
        <p:txBody>
          <a:bodyPr/>
          <a:lstStyle/>
          <a:p>
            <a:pPr>
              <a:buNone/>
            </a:pPr>
            <a:r>
              <a:rPr lang="en-US" sz="2000" dirty="0" smtClean="0"/>
              <a:t> </a:t>
            </a:r>
            <a:r>
              <a:rPr lang="en-US" sz="1800" dirty="0" smtClean="0"/>
              <a:t> </a:t>
            </a:r>
          </a:p>
          <a:p>
            <a:pPr>
              <a:buNone/>
            </a:pPr>
            <a:r>
              <a:rPr lang="en-US" sz="1800" dirty="0" smtClean="0"/>
              <a:t>3.  	Records important for pre-operational, operational, and post-operational activities are adequately managed and controlled.</a:t>
            </a:r>
          </a:p>
          <a:p>
            <a:pPr>
              <a:buNone/>
            </a:pPr>
            <a:endParaRPr lang="en-US" sz="1800" dirty="0" smtClean="0"/>
          </a:p>
          <a:p>
            <a:pPr>
              <a:buNone/>
            </a:pPr>
            <a:r>
              <a:rPr lang="en-US" sz="1800" dirty="0" smtClean="0"/>
              <a:t>	August:  </a:t>
            </a:r>
            <a:r>
              <a:rPr lang="en-US" sz="1800" dirty="0" smtClean="0">
                <a:solidFill>
                  <a:srgbClr val="00B050"/>
                </a:solidFill>
              </a:rPr>
              <a:t>Yes!  Processes for managing and controlling critical records are in place.</a:t>
            </a:r>
          </a:p>
          <a:p>
            <a:pPr>
              <a:buNone/>
            </a:pPr>
            <a:r>
              <a:rPr lang="en-US" sz="1800" dirty="0" smtClean="0"/>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dirty="0" smtClean="0"/>
              <a:t>Charge to the Committee</a:t>
            </a:r>
            <a:endParaRPr lang="en-US" dirty="0"/>
          </a:p>
        </p:txBody>
      </p:sp>
      <p:sp>
        <p:nvSpPr>
          <p:cNvPr id="7" name="Content Placeholder 2"/>
          <p:cNvSpPr>
            <a:spLocks noGrp="1"/>
          </p:cNvSpPr>
          <p:nvPr>
            <p:ph idx="1"/>
          </p:nvPr>
        </p:nvSpPr>
        <p:spPr>
          <a:xfrm>
            <a:off x="228600" y="914400"/>
            <a:ext cx="8534400" cy="1600200"/>
          </a:xfrm>
        </p:spPr>
        <p:txBody>
          <a:bodyPr/>
          <a:lstStyle/>
          <a:p>
            <a:pPr>
              <a:buNone/>
            </a:pPr>
            <a:r>
              <a:rPr lang="en-US" sz="2000" dirty="0" smtClean="0"/>
              <a:t> </a:t>
            </a:r>
            <a:r>
              <a:rPr lang="en-US" sz="1800" dirty="0" smtClean="0"/>
              <a:t> </a:t>
            </a:r>
          </a:p>
          <a:p>
            <a:pPr>
              <a:buNone/>
            </a:pPr>
            <a:r>
              <a:rPr lang="en-US" sz="1800" dirty="0" smtClean="0"/>
              <a:t>4.  	Equipment and systems having safety significance meet criteria established in the SAD and are fully operational and are managed as part of the laboratory's configuration management process.</a:t>
            </a:r>
          </a:p>
          <a:p>
            <a:pPr>
              <a:buNone/>
            </a:pPr>
            <a:endParaRPr lang="en-US" sz="1800" dirty="0" smtClean="0"/>
          </a:p>
          <a:p>
            <a:pPr>
              <a:buNone/>
            </a:pPr>
            <a:r>
              <a:rPr lang="en-US" sz="1800" dirty="0" smtClean="0"/>
              <a:t>	August:  </a:t>
            </a:r>
            <a:r>
              <a:rPr lang="en-US" sz="1800" dirty="0" smtClean="0">
                <a:solidFill>
                  <a:srgbClr val="FF0000"/>
                </a:solidFill>
              </a:rPr>
              <a:t>Not yet.  Many systems are ready, but some are not ready yet.  </a:t>
            </a:r>
          </a:p>
          <a:p>
            <a:pPr>
              <a:buNone/>
            </a:pPr>
            <a:r>
              <a:rPr lang="en-US" sz="1800" dirty="0" smtClean="0">
                <a:solidFill>
                  <a:srgbClr val="FF0000"/>
                </a:solidFill>
              </a:rPr>
              <a:t>	</a:t>
            </a:r>
            <a:r>
              <a:rPr lang="en-US" sz="1800" dirty="0" smtClean="0"/>
              <a:t>Configuration management of safety systems is effective.</a:t>
            </a:r>
          </a:p>
          <a:p>
            <a:pPr>
              <a:buNone/>
            </a:pPr>
            <a:r>
              <a:rPr lang="en-US" sz="1800" dirty="0" smtClean="0"/>
              <a:t>	</a:t>
            </a:r>
          </a:p>
          <a:p>
            <a:pPr>
              <a:buNone/>
            </a:pPr>
            <a:r>
              <a:rPr lang="en-US" sz="1800" dirty="0" smtClean="0"/>
              <a:t>	</a:t>
            </a:r>
            <a:r>
              <a:rPr lang="en-US" dirty="0" smtClean="0"/>
              <a:t>October:  </a:t>
            </a:r>
            <a:r>
              <a:rPr lang="en-US" dirty="0" smtClean="0">
                <a:solidFill>
                  <a:srgbClr val="00B050"/>
                </a:solidFill>
              </a:rPr>
              <a:t>Yes!</a:t>
            </a:r>
          </a:p>
          <a:p>
            <a:pPr>
              <a:buNone/>
            </a:pPr>
            <a:r>
              <a:rPr lang="en-US" sz="1800" dirty="0" smtClean="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dirty="0" smtClean="0"/>
              <a:t>Charge to the Committee</a:t>
            </a:r>
            <a:endParaRPr lang="en-US" dirty="0"/>
          </a:p>
        </p:txBody>
      </p:sp>
      <p:sp>
        <p:nvSpPr>
          <p:cNvPr id="7" name="Content Placeholder 2"/>
          <p:cNvSpPr>
            <a:spLocks noGrp="1"/>
          </p:cNvSpPr>
          <p:nvPr>
            <p:ph idx="1"/>
          </p:nvPr>
        </p:nvSpPr>
        <p:spPr>
          <a:xfrm>
            <a:off x="228600" y="914400"/>
            <a:ext cx="8534400" cy="1600200"/>
          </a:xfrm>
        </p:spPr>
        <p:txBody>
          <a:bodyPr/>
          <a:lstStyle/>
          <a:p>
            <a:pPr>
              <a:buNone/>
            </a:pPr>
            <a:r>
              <a:rPr lang="en-US" sz="2000" dirty="0" smtClean="0"/>
              <a:t> </a:t>
            </a:r>
            <a:r>
              <a:rPr lang="en-US" sz="1800" dirty="0" smtClean="0"/>
              <a:t>  </a:t>
            </a:r>
          </a:p>
          <a:p>
            <a:pPr>
              <a:buNone/>
            </a:pPr>
            <a:r>
              <a:rPr lang="en-US" sz="1800" dirty="0" smtClean="0"/>
              <a:t>5.  	Training and qualification programs necessary for safe accelerator operations are in place in compliance with the ASO and JLab Integrated Safety Management (ISM) program.</a:t>
            </a:r>
          </a:p>
          <a:p>
            <a:pPr>
              <a:buNone/>
            </a:pPr>
            <a:endParaRPr lang="en-US" sz="1800" dirty="0" smtClean="0"/>
          </a:p>
          <a:p>
            <a:pPr>
              <a:buNone/>
            </a:pPr>
            <a:r>
              <a:rPr lang="en-US" sz="1800" dirty="0" smtClean="0"/>
              <a:t>	August:  </a:t>
            </a:r>
            <a:r>
              <a:rPr lang="en-US" sz="1800" dirty="0" smtClean="0">
                <a:solidFill>
                  <a:srgbClr val="FFC000"/>
                </a:solidFill>
              </a:rPr>
              <a:t>On going.  </a:t>
            </a:r>
            <a:r>
              <a:rPr lang="en-US" sz="1800" dirty="0" smtClean="0">
                <a:solidFill>
                  <a:srgbClr val="00B050"/>
                </a:solidFill>
              </a:rPr>
              <a:t>Systems for managing training activities are ready, and training activities have started; </a:t>
            </a:r>
            <a:r>
              <a:rPr lang="en-US" sz="1800" dirty="0" smtClean="0"/>
              <a:t>however, </a:t>
            </a:r>
            <a:r>
              <a:rPr lang="en-US" sz="1800" dirty="0" smtClean="0">
                <a:solidFill>
                  <a:srgbClr val="FF0000"/>
                </a:solidFill>
              </a:rPr>
              <a:t>most operations staff have not yet received minimum refresher training.</a:t>
            </a:r>
          </a:p>
          <a:p>
            <a:pPr>
              <a:buNone/>
            </a:pPr>
            <a:endParaRPr lang="en-US" sz="1800" dirty="0" smtClean="0">
              <a:solidFill>
                <a:srgbClr val="FF0000"/>
              </a:solidFill>
            </a:endParaRPr>
          </a:p>
          <a:p>
            <a:pPr>
              <a:buNone/>
            </a:pPr>
            <a:r>
              <a:rPr lang="en-US" sz="1800" dirty="0" smtClean="0">
                <a:solidFill>
                  <a:srgbClr val="FF0000"/>
                </a:solidFill>
              </a:rPr>
              <a:t>	</a:t>
            </a:r>
            <a:r>
              <a:rPr lang="en-US" dirty="0" smtClean="0"/>
              <a:t>October:  </a:t>
            </a:r>
            <a:r>
              <a:rPr lang="en-US" dirty="0" smtClean="0">
                <a:solidFill>
                  <a:srgbClr val="00B050"/>
                </a:solidFill>
              </a:rPr>
              <a:t>Yes!</a:t>
            </a:r>
          </a:p>
          <a:p>
            <a:pPr>
              <a:buNone/>
            </a:pPr>
            <a:endParaRPr lang="en-US" sz="1800" dirty="0" smtClean="0">
              <a:solidFill>
                <a:srgbClr val="00B05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381000" y="0"/>
            <a:ext cx="8458200" cy="914400"/>
          </a:xfrm>
        </p:spPr>
        <p:txBody>
          <a:bodyPr/>
          <a:lstStyle/>
          <a:p>
            <a:r>
              <a:rPr lang="en-US" dirty="0" smtClean="0"/>
              <a:t>The ARR Team</a:t>
            </a:r>
            <a:endParaRPr lang="en-US" dirty="0"/>
          </a:p>
        </p:txBody>
      </p:sp>
      <p:sp>
        <p:nvSpPr>
          <p:cNvPr id="7" name="Content Placeholder 2"/>
          <p:cNvSpPr>
            <a:spLocks noGrp="1"/>
          </p:cNvSpPr>
          <p:nvPr>
            <p:ph idx="1"/>
          </p:nvPr>
        </p:nvSpPr>
        <p:spPr>
          <a:xfrm>
            <a:off x="228600" y="1295400"/>
            <a:ext cx="8458200" cy="838200"/>
          </a:xfrm>
        </p:spPr>
        <p:txBody>
          <a:bodyPr/>
          <a:lstStyle/>
          <a:p>
            <a:pPr marL="461963" indent="0">
              <a:spcBef>
                <a:spcPts val="1800"/>
              </a:spcBef>
              <a:buSzPct val="125000"/>
              <a:buNone/>
            </a:pPr>
            <a:r>
              <a:rPr lang="en-US" sz="2000" dirty="0" smtClean="0"/>
              <a:t>Roger Erickson, SLAC – Chair</a:t>
            </a:r>
          </a:p>
          <a:p>
            <a:pPr marL="461963" indent="0">
              <a:spcBef>
                <a:spcPts val="0"/>
              </a:spcBef>
              <a:buSzPct val="125000"/>
              <a:buNone/>
            </a:pPr>
            <a:r>
              <a:rPr lang="en-US" sz="2000" dirty="0" smtClean="0">
                <a:solidFill>
                  <a:schemeClr val="bg1">
                    <a:lumMod val="75000"/>
                  </a:schemeClr>
                </a:solidFill>
              </a:rPr>
              <a:t>John Anderson, FNAL</a:t>
            </a:r>
          </a:p>
          <a:p>
            <a:pPr marL="461963" indent="0">
              <a:spcBef>
                <a:spcPts val="0"/>
              </a:spcBef>
              <a:buSzPct val="125000"/>
              <a:buNone/>
            </a:pPr>
            <a:r>
              <a:rPr lang="en-US" sz="2000" dirty="0" smtClean="0"/>
              <a:t>Roger Carlini, JLab</a:t>
            </a:r>
            <a:br>
              <a:rPr lang="en-US" sz="2000" dirty="0" smtClean="0"/>
            </a:br>
            <a:r>
              <a:rPr lang="en-US" sz="2000" dirty="0" smtClean="0"/>
              <a:t>Ian Evans, SLAC</a:t>
            </a:r>
            <a:br>
              <a:rPr lang="en-US" sz="2000" dirty="0" smtClean="0"/>
            </a:br>
            <a:r>
              <a:rPr lang="en-US" sz="2000" dirty="0" smtClean="0"/>
              <a:t>Harry Fanning, JLab</a:t>
            </a:r>
          </a:p>
          <a:p>
            <a:pPr marL="461963" indent="0">
              <a:spcBef>
                <a:spcPts val="0"/>
              </a:spcBef>
              <a:buSzPct val="125000"/>
              <a:buNone/>
            </a:pPr>
            <a:r>
              <a:rPr lang="en-US" sz="2000" dirty="0" smtClean="0"/>
              <a:t>Jim Floyd, LBNL</a:t>
            </a:r>
          </a:p>
          <a:p>
            <a:pPr marL="461963" indent="0">
              <a:spcBef>
                <a:spcPts val="0"/>
              </a:spcBef>
              <a:buSzPct val="125000"/>
              <a:buNone/>
            </a:pPr>
            <a:r>
              <a:rPr lang="en-US" sz="2000" dirty="0" smtClean="0"/>
              <a:t>Dennis Parzyck, Consultant</a:t>
            </a:r>
            <a:br>
              <a:rPr lang="en-US" sz="2000" dirty="0" smtClean="0"/>
            </a:br>
            <a:r>
              <a:rPr lang="en-US" sz="2000" dirty="0" smtClean="0">
                <a:solidFill>
                  <a:schemeClr val="bg1">
                    <a:lumMod val="75000"/>
                  </a:schemeClr>
                </a:solidFill>
              </a:rPr>
              <a:t>Karen White, ORNL</a:t>
            </a:r>
            <a:r>
              <a:rPr lang="en-US" sz="2000" dirty="0" smtClean="0"/>
              <a:t/>
            </a:r>
            <a:br>
              <a:rPr lang="en-US" sz="2000" dirty="0" smtClean="0"/>
            </a:br>
            <a:r>
              <a:rPr lang="en-US" sz="2000" dirty="0" smtClean="0"/>
              <a:t/>
            </a:r>
            <a:br>
              <a:rPr lang="en-US" sz="2000" dirty="0" smtClean="0"/>
            </a:br>
            <a:r>
              <a:rPr lang="en-US" sz="2000" dirty="0" smtClean="0"/>
              <a:t>Facilitator:</a:t>
            </a:r>
            <a:br>
              <a:rPr lang="en-US" sz="2000" dirty="0" smtClean="0"/>
            </a:br>
            <a:r>
              <a:rPr lang="en-US" sz="2000" dirty="0" smtClean="0"/>
              <a:t>Robert May, JLab</a:t>
            </a:r>
          </a:p>
          <a:p>
            <a:pPr marL="461963" indent="0">
              <a:spcBef>
                <a:spcPts val="0"/>
              </a:spcBef>
              <a:buSzPct val="125000"/>
              <a:buNone/>
            </a:pPr>
            <a:endParaRPr lang="en-US" sz="2000" dirty="0" smtClean="0"/>
          </a:p>
          <a:p>
            <a:pPr marL="461963" indent="0">
              <a:spcBef>
                <a:spcPts val="0"/>
              </a:spcBef>
              <a:buSzPct val="125000"/>
              <a:buNone/>
            </a:pPr>
            <a:r>
              <a:rPr lang="en-US" sz="2000" dirty="0" smtClean="0"/>
              <a:t>DOE Observers:</a:t>
            </a:r>
          </a:p>
          <a:p>
            <a:pPr marL="461963" indent="0">
              <a:spcBef>
                <a:spcPts val="0"/>
              </a:spcBef>
              <a:buSzPct val="125000"/>
              <a:buNone/>
            </a:pPr>
            <a:r>
              <a:rPr lang="en-US" sz="2000" dirty="0" smtClean="0">
                <a:solidFill>
                  <a:schemeClr val="bg1">
                    <a:lumMod val="75000"/>
                  </a:schemeClr>
                </a:solidFill>
              </a:rPr>
              <a:t>Salma El-</a:t>
            </a:r>
            <a:r>
              <a:rPr lang="en-US" sz="2000" dirty="0" err="1" smtClean="0">
                <a:solidFill>
                  <a:schemeClr val="bg1">
                    <a:lumMod val="75000"/>
                  </a:schemeClr>
                </a:solidFill>
              </a:rPr>
              <a:t>Safwany</a:t>
            </a:r>
            <a:r>
              <a:rPr lang="en-US" sz="2000" dirty="0" smtClean="0">
                <a:solidFill>
                  <a:schemeClr val="bg1">
                    <a:lumMod val="75000"/>
                  </a:schemeClr>
                </a:solidFill>
              </a:rPr>
              <a:t>, LBNL Site Office</a:t>
            </a:r>
          </a:p>
          <a:p>
            <a:pPr marL="461963" indent="0">
              <a:spcBef>
                <a:spcPts val="0"/>
              </a:spcBef>
              <a:buSzPct val="125000"/>
              <a:buNone/>
            </a:pPr>
            <a:r>
              <a:rPr lang="en-US" sz="2000" dirty="0" smtClean="0"/>
              <a:t>Several from </a:t>
            </a:r>
            <a:r>
              <a:rPr lang="en-US" sz="2000" dirty="0" err="1" smtClean="0"/>
              <a:t>JLab</a:t>
            </a:r>
            <a:r>
              <a:rPr lang="en-US" sz="2000" dirty="0" smtClean="0"/>
              <a:t> DOE Site Office and from DOE Oak Ridge Office.</a:t>
            </a:r>
          </a:p>
          <a:p>
            <a:pPr marL="461963" indent="0">
              <a:spcBef>
                <a:spcPts val="0"/>
              </a:spcBef>
              <a:buSzPct val="125000"/>
              <a:buNone/>
            </a:pPr>
            <a:r>
              <a:rPr lang="en-US" sz="2000" dirty="0" smtClean="0"/>
              <a:t/>
            </a:r>
            <a:br>
              <a:rPr lang="en-US" sz="2000" dirty="0" smtClean="0"/>
            </a:br>
            <a:endParaRPr lang="en-US"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dirty="0" smtClean="0"/>
              <a:t>Charge to the Committee</a:t>
            </a:r>
            <a:endParaRPr lang="en-US" dirty="0"/>
          </a:p>
        </p:txBody>
      </p:sp>
      <p:sp>
        <p:nvSpPr>
          <p:cNvPr id="7" name="Content Placeholder 2"/>
          <p:cNvSpPr>
            <a:spLocks noGrp="1"/>
          </p:cNvSpPr>
          <p:nvPr>
            <p:ph idx="1"/>
          </p:nvPr>
        </p:nvSpPr>
        <p:spPr>
          <a:xfrm>
            <a:off x="228600" y="914400"/>
            <a:ext cx="8534400" cy="1600200"/>
          </a:xfrm>
        </p:spPr>
        <p:txBody>
          <a:bodyPr/>
          <a:lstStyle/>
          <a:p>
            <a:pPr>
              <a:buNone/>
            </a:pPr>
            <a:r>
              <a:rPr lang="en-US" sz="2000" dirty="0" smtClean="0"/>
              <a:t> </a:t>
            </a:r>
            <a:r>
              <a:rPr lang="en-US" sz="1800" dirty="0" smtClean="0"/>
              <a:t> </a:t>
            </a:r>
            <a:endParaRPr lang="en-US" sz="1800" dirty="0" smtClean="0">
              <a:solidFill>
                <a:srgbClr val="00B050"/>
              </a:solidFill>
            </a:endParaRPr>
          </a:p>
          <a:p>
            <a:pPr>
              <a:buNone/>
            </a:pPr>
            <a:r>
              <a:rPr lang="en-US" sz="1800" dirty="0" smtClean="0"/>
              <a:t> </a:t>
            </a:r>
          </a:p>
          <a:p>
            <a:pPr>
              <a:buNone/>
            </a:pPr>
            <a:r>
              <a:rPr lang="en-US" sz="1800" dirty="0" smtClean="0"/>
              <a:t>6.  	Staffing requirements specified in the ASE are met.</a:t>
            </a:r>
          </a:p>
          <a:p>
            <a:pPr>
              <a:buNone/>
            </a:pPr>
            <a:endParaRPr lang="en-US" sz="1800" dirty="0" smtClean="0"/>
          </a:p>
          <a:p>
            <a:pPr>
              <a:buNone/>
            </a:pPr>
            <a:r>
              <a:rPr lang="en-US" sz="1800" dirty="0" smtClean="0"/>
              <a:t>	August:  </a:t>
            </a:r>
            <a:r>
              <a:rPr lang="en-US" sz="1800" dirty="0" smtClean="0">
                <a:solidFill>
                  <a:srgbClr val="00B050"/>
                </a:solidFill>
              </a:rPr>
              <a:t>Yes!  </a:t>
            </a:r>
            <a:r>
              <a:rPr lang="en-US" sz="1800" dirty="0" smtClean="0"/>
              <a:t>The ASE requires at least one operator on duty in MCC when accelerator is operating. </a:t>
            </a:r>
            <a:endParaRPr lang="en-US" sz="1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58200" cy="1600200"/>
          </a:xfrm>
        </p:spPr>
        <p:txBody>
          <a:bodyPr/>
          <a:lstStyle/>
          <a:p>
            <a:pPr marL="461963" indent="-461963">
              <a:spcBef>
                <a:spcPts val="1800"/>
              </a:spcBef>
              <a:buSzPct val="125000"/>
              <a:buFont typeface="Arial"/>
              <a:buChar char="•"/>
            </a:pPr>
            <a:r>
              <a:rPr lang="en-US" sz="2000" dirty="0" smtClean="0"/>
              <a:t>The 12 </a:t>
            </a:r>
            <a:r>
              <a:rPr lang="en-US" sz="2000" dirty="0" err="1" smtClean="0"/>
              <a:t>GeV</a:t>
            </a:r>
            <a:r>
              <a:rPr lang="en-US" sz="2000" dirty="0" smtClean="0"/>
              <a:t> Upgrade Project is nearly ready for beam, pending close out of a few remaining items.</a:t>
            </a:r>
          </a:p>
          <a:p>
            <a:pPr marL="461963" indent="-461963">
              <a:spcBef>
                <a:spcPts val="1800"/>
              </a:spcBef>
              <a:buSzPct val="125000"/>
              <a:buFont typeface="Arial"/>
              <a:buChar char="•"/>
            </a:pPr>
            <a:r>
              <a:rPr lang="en-US" sz="2000" dirty="0" smtClean="0"/>
              <a:t>The processes for managing this work are well developed and on track for successful completion within a few days.</a:t>
            </a:r>
          </a:p>
          <a:p>
            <a:pPr marL="461963" indent="-461963">
              <a:spcBef>
                <a:spcPts val="1800"/>
              </a:spcBef>
              <a:buSzPct val="125000"/>
              <a:buFont typeface="Arial"/>
              <a:buChar char="•"/>
            </a:pPr>
            <a:r>
              <a:rPr lang="en-US" sz="2000" dirty="0" smtClean="0"/>
              <a:t>The team has prepared a letter to Laboratory Director Dr. Hugh Montgomery recommending that </a:t>
            </a:r>
            <a:r>
              <a:rPr lang="en-US" sz="2000" dirty="0" err="1" smtClean="0"/>
              <a:t>Jlab</a:t>
            </a:r>
            <a:r>
              <a:rPr lang="en-US" sz="2000" dirty="0" smtClean="0"/>
              <a:t> and the DOE Site Office partner to approve initial commissioning:</a:t>
            </a:r>
          </a:p>
          <a:p>
            <a:pPr marL="1366838" indent="-461963">
              <a:spcBef>
                <a:spcPts val="1800"/>
              </a:spcBef>
              <a:buSzPct val="125000"/>
              <a:buFont typeface="Arial"/>
              <a:buChar char="•"/>
            </a:pPr>
            <a:r>
              <a:rPr lang="en-US" sz="2000" dirty="0" smtClean="0"/>
              <a:t>Full duty cycle </a:t>
            </a:r>
            <a:r>
              <a:rPr lang="en-US" sz="2000" dirty="0" err="1" smtClean="0"/>
              <a:t>cw</a:t>
            </a:r>
            <a:r>
              <a:rPr lang="en-US" sz="2000" dirty="0" smtClean="0"/>
              <a:t> beam in the injector.</a:t>
            </a:r>
          </a:p>
          <a:p>
            <a:pPr marL="1366838" indent="-461963">
              <a:spcBef>
                <a:spcPts val="1800"/>
              </a:spcBef>
              <a:buSzPct val="125000"/>
              <a:buFont typeface="Arial"/>
              <a:buChar char="•"/>
            </a:pPr>
            <a:r>
              <a:rPr lang="en-US" sz="2000" dirty="0" smtClean="0"/>
              <a:t>Tune mode beam to R2 </a:t>
            </a:r>
            <a:r>
              <a:rPr lang="en-US" sz="2000" dirty="0" err="1" smtClean="0"/>
              <a:t>dumplette</a:t>
            </a:r>
            <a:r>
              <a:rPr lang="en-US" sz="2000" dirty="0" smtClean="0"/>
              <a:t>.</a:t>
            </a:r>
          </a:p>
        </p:txBody>
      </p:sp>
      <p:sp>
        <p:nvSpPr>
          <p:cNvPr id="10" name="Title 1"/>
          <p:cNvSpPr>
            <a:spLocks noGrp="1"/>
          </p:cNvSpPr>
          <p:nvPr>
            <p:ph type="title"/>
          </p:nvPr>
        </p:nvSpPr>
        <p:spPr>
          <a:xfrm>
            <a:off x="381000" y="0"/>
            <a:ext cx="8458200" cy="914400"/>
          </a:xfrm>
        </p:spPr>
        <p:txBody>
          <a:bodyPr/>
          <a:lstStyle/>
          <a:p>
            <a:r>
              <a:rPr lang="en-US" dirty="0" smtClean="0"/>
              <a:t>Conclusions of Phase 1</a:t>
            </a:r>
            <a:endParaRPr lang="en-US" dirty="0"/>
          </a:p>
        </p:txBody>
      </p:sp>
    </p:spTree>
    <p:extLst>
      <p:ext uri="{BB962C8B-B14F-4D97-AF65-F5344CB8AC3E}">
        <p14:creationId xmlns:p14="http://schemas.microsoft.com/office/powerpoint/2010/main" val="19318402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58200" cy="1600200"/>
          </a:xfrm>
        </p:spPr>
        <p:txBody>
          <a:bodyPr/>
          <a:lstStyle/>
          <a:p>
            <a:pPr marL="461963" indent="-461963">
              <a:spcBef>
                <a:spcPts val="1800"/>
              </a:spcBef>
              <a:buSzPct val="125000"/>
              <a:buFont typeface="Arial"/>
              <a:buChar char="•"/>
            </a:pPr>
            <a:r>
              <a:rPr lang="en-US" sz="2000" dirty="0" smtClean="0"/>
              <a:t>Preparations for multi-pass operation are progressing well.</a:t>
            </a:r>
          </a:p>
          <a:p>
            <a:pPr marL="461963" indent="-461963">
              <a:spcBef>
                <a:spcPts val="1800"/>
              </a:spcBef>
              <a:buSzPct val="125000"/>
              <a:buFont typeface="Arial"/>
              <a:buChar char="•"/>
            </a:pPr>
            <a:r>
              <a:rPr lang="en-US" sz="2000" dirty="0" smtClean="0"/>
              <a:t>Credited safety systems for multi-pass operation are ready.</a:t>
            </a:r>
          </a:p>
          <a:p>
            <a:pPr marL="461963" indent="-461963">
              <a:spcBef>
                <a:spcPts val="1800"/>
              </a:spcBef>
              <a:buSzPct val="125000"/>
              <a:buFont typeface="Arial"/>
              <a:buChar char="•"/>
            </a:pPr>
            <a:r>
              <a:rPr lang="en-US" sz="2000" dirty="0" smtClean="0"/>
              <a:t>The team recommends that </a:t>
            </a:r>
            <a:r>
              <a:rPr lang="en-US" sz="2000" dirty="0" err="1" smtClean="0"/>
              <a:t>JLab</a:t>
            </a:r>
            <a:r>
              <a:rPr lang="en-US" sz="2000" dirty="0" smtClean="0"/>
              <a:t> management and the DOE Site Office partner to approve multi-pass operation with tune-mode beam as soon as remaining installation work is complete.</a:t>
            </a:r>
          </a:p>
        </p:txBody>
      </p:sp>
      <p:sp>
        <p:nvSpPr>
          <p:cNvPr id="10" name="Title 1"/>
          <p:cNvSpPr>
            <a:spLocks noGrp="1"/>
          </p:cNvSpPr>
          <p:nvPr>
            <p:ph type="title"/>
          </p:nvPr>
        </p:nvSpPr>
        <p:spPr>
          <a:xfrm>
            <a:off x="381000" y="0"/>
            <a:ext cx="8458200" cy="914400"/>
          </a:xfrm>
        </p:spPr>
        <p:txBody>
          <a:bodyPr/>
          <a:lstStyle/>
          <a:p>
            <a:r>
              <a:rPr lang="en-US" dirty="0" smtClean="0"/>
              <a:t>Conclusions of Phase 1</a:t>
            </a:r>
            <a:endParaRPr lang="en-US" dirty="0"/>
          </a:p>
        </p:txBody>
      </p:sp>
    </p:spTree>
    <p:extLst>
      <p:ext uri="{BB962C8B-B14F-4D97-AF65-F5344CB8AC3E}">
        <p14:creationId xmlns:p14="http://schemas.microsoft.com/office/powerpoint/2010/main" val="19318402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58200" cy="1600200"/>
          </a:xfrm>
        </p:spPr>
        <p:txBody>
          <a:bodyPr/>
          <a:lstStyle/>
          <a:p>
            <a:pPr marL="461963" indent="-461963">
              <a:spcBef>
                <a:spcPts val="1800"/>
              </a:spcBef>
              <a:buSzPct val="125000"/>
              <a:buFont typeface="Arial"/>
              <a:buChar char="•"/>
            </a:pPr>
            <a:r>
              <a:rPr lang="en-US" sz="2000" dirty="0" smtClean="0"/>
              <a:t>The ARR Team appreciates the efforts by the JLab staff to prepare for this review.</a:t>
            </a:r>
          </a:p>
          <a:p>
            <a:pPr marL="461963" indent="-461963">
              <a:spcBef>
                <a:spcPts val="1800"/>
              </a:spcBef>
              <a:buSzPct val="125000"/>
              <a:buFont typeface="Arial"/>
              <a:buChar char="•"/>
            </a:pPr>
            <a:r>
              <a:rPr lang="en-US" sz="2000" dirty="0" smtClean="0"/>
              <a:t>The presentations were clear and comprehensive.</a:t>
            </a:r>
          </a:p>
          <a:p>
            <a:pPr marL="461963" indent="-461963">
              <a:spcBef>
                <a:spcPts val="1800"/>
              </a:spcBef>
              <a:buSzPct val="125000"/>
              <a:buFont typeface="Arial"/>
              <a:buChar char="•"/>
            </a:pPr>
            <a:r>
              <a:rPr lang="en-US" sz="2000" dirty="0" smtClean="0"/>
              <a:t>The supporting material was well organized and made available to the team members.</a:t>
            </a:r>
          </a:p>
          <a:p>
            <a:pPr marL="461963" indent="-461963">
              <a:spcBef>
                <a:spcPts val="1800"/>
              </a:spcBef>
              <a:buSzPct val="125000"/>
              <a:buFont typeface="Arial"/>
              <a:buChar char="•"/>
            </a:pPr>
            <a:r>
              <a:rPr lang="en-US" sz="2000" dirty="0" smtClean="0"/>
              <a:t>Thanks to all the JLab staff who helped make this visit an enjoyable and educational experience.</a:t>
            </a:r>
          </a:p>
          <a:p>
            <a:pPr marL="461963" indent="-461963">
              <a:spcBef>
                <a:spcPts val="1800"/>
              </a:spcBef>
              <a:buSzPct val="125000"/>
              <a:buFont typeface="Arial"/>
              <a:buChar char="•"/>
            </a:pPr>
            <a:r>
              <a:rPr lang="en-US" sz="2000" dirty="0" smtClean="0"/>
              <a:t>Special thanks to Bob May for making this review process enjoyable and productive.</a:t>
            </a:r>
          </a:p>
        </p:txBody>
      </p:sp>
      <p:sp>
        <p:nvSpPr>
          <p:cNvPr id="10" name="Title 1"/>
          <p:cNvSpPr>
            <a:spLocks noGrp="1"/>
          </p:cNvSpPr>
          <p:nvPr>
            <p:ph type="title"/>
          </p:nvPr>
        </p:nvSpPr>
        <p:spPr>
          <a:xfrm>
            <a:off x="381000" y="0"/>
            <a:ext cx="8458200" cy="914400"/>
          </a:xfrm>
        </p:spPr>
        <p:txBody>
          <a:bodyPr/>
          <a:lstStyle/>
          <a:p>
            <a:r>
              <a:rPr lang="en-US" dirty="0" smtClean="0"/>
              <a:t>Closing Thoughts</a:t>
            </a:r>
            <a:endParaRPr lang="en-US" dirty="0"/>
          </a:p>
        </p:txBody>
      </p:sp>
    </p:spTree>
    <p:extLst>
      <p:ext uri="{BB962C8B-B14F-4D97-AF65-F5344CB8AC3E}">
        <p14:creationId xmlns:p14="http://schemas.microsoft.com/office/powerpoint/2010/main" val="1931840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458200" cy="1600200"/>
          </a:xfrm>
        </p:spPr>
        <p:txBody>
          <a:bodyPr/>
          <a:lstStyle/>
          <a:p>
            <a:pPr marL="461963" indent="-461963">
              <a:spcBef>
                <a:spcPts val="1800"/>
              </a:spcBef>
              <a:buSzPct val="125000"/>
              <a:buFont typeface="Arial"/>
              <a:buChar char="•"/>
            </a:pPr>
            <a:r>
              <a:rPr lang="en-US" sz="2000" dirty="0" smtClean="0"/>
              <a:t>Two Phases: Phase 1A (August 19-23) and Phase 1B (now</a:t>
            </a:r>
            <a:r>
              <a:rPr lang="en-US" sz="2000" dirty="0"/>
              <a:t>).</a:t>
            </a:r>
            <a:endParaRPr lang="en-US" sz="2000" dirty="0" smtClean="0"/>
          </a:p>
          <a:p>
            <a:pPr marL="461963" indent="-461963">
              <a:spcBef>
                <a:spcPts val="1800"/>
              </a:spcBef>
              <a:buSzPct val="125000"/>
              <a:buFont typeface="Arial"/>
              <a:buChar char="•"/>
            </a:pPr>
            <a:r>
              <a:rPr lang="en-US" sz="2000" dirty="0" smtClean="0"/>
              <a:t>No new activity was expected to be authorized in response to the week’s Phase 1A Review, regardless of outcome.</a:t>
            </a:r>
          </a:p>
          <a:p>
            <a:pPr marL="461963" indent="-461963">
              <a:spcBef>
                <a:spcPts val="1800"/>
              </a:spcBef>
              <a:buSzPct val="125000"/>
              <a:buFont typeface="Arial"/>
              <a:buChar char="•"/>
            </a:pPr>
            <a:r>
              <a:rPr lang="en-US" sz="2000" dirty="0" smtClean="0"/>
              <a:t>The decision to commence beam commissioning to be based partly on the recommendations from the Phase 1B Review.</a:t>
            </a:r>
          </a:p>
          <a:p>
            <a:pPr marL="461963" indent="-461963">
              <a:spcBef>
                <a:spcPts val="1800"/>
              </a:spcBef>
              <a:buSzPct val="125000"/>
              <a:buFont typeface="Arial"/>
              <a:buChar char="•"/>
            </a:pPr>
            <a:r>
              <a:rPr lang="en-US" sz="2000" dirty="0" smtClean="0"/>
              <a:t>The Phase 1B Review focused on the findings of the Phase 1A Review.</a:t>
            </a:r>
          </a:p>
          <a:p>
            <a:pPr marL="461963" indent="-461963">
              <a:spcBef>
                <a:spcPts val="1800"/>
              </a:spcBef>
              <a:buSzPct val="125000"/>
              <a:buFont typeface="Arial"/>
              <a:buChar char="•"/>
            </a:pPr>
            <a:r>
              <a:rPr lang="en-US" sz="2000" dirty="0" smtClean="0"/>
              <a:t>It was agreed that pre-beam “Hot Check-Out” would proceed, under control of JLab line management and subject to established safety processes, while the ARR process unfolded.</a:t>
            </a:r>
          </a:p>
          <a:p>
            <a:pPr marL="461963" indent="-461963">
              <a:spcBef>
                <a:spcPts val="1800"/>
              </a:spcBef>
              <a:buSzPct val="125000"/>
              <a:buFont typeface="Arial"/>
              <a:buChar char="•"/>
            </a:pPr>
            <a:r>
              <a:rPr lang="en-US" sz="2000" dirty="0" smtClean="0"/>
              <a:t>The ARR team agreed with this approach.</a:t>
            </a:r>
          </a:p>
          <a:p>
            <a:pPr marL="461963" indent="-461963">
              <a:spcBef>
                <a:spcPts val="1800"/>
              </a:spcBef>
              <a:buSzPct val="125000"/>
              <a:buNone/>
            </a:pPr>
            <a:endParaRPr lang="en-US" sz="2000" dirty="0" smtClean="0"/>
          </a:p>
        </p:txBody>
      </p:sp>
      <p:sp>
        <p:nvSpPr>
          <p:cNvPr id="10" name="Title 1"/>
          <p:cNvSpPr>
            <a:spLocks noGrp="1"/>
          </p:cNvSpPr>
          <p:nvPr>
            <p:ph type="title"/>
          </p:nvPr>
        </p:nvSpPr>
        <p:spPr>
          <a:xfrm>
            <a:off x="381000" y="0"/>
            <a:ext cx="8458200" cy="914400"/>
          </a:xfrm>
        </p:spPr>
        <p:txBody>
          <a:bodyPr/>
          <a:lstStyle/>
          <a:p>
            <a:r>
              <a:rPr lang="en-US" dirty="0" smtClean="0"/>
              <a:t>The ARR Plan</a:t>
            </a:r>
            <a:endParaRPr lang="en-US" dirty="0"/>
          </a:p>
        </p:txBody>
      </p:sp>
    </p:spTree>
    <p:extLst>
      <p:ext uri="{BB962C8B-B14F-4D97-AF65-F5344CB8AC3E}">
        <p14:creationId xmlns:p14="http://schemas.microsoft.com/office/powerpoint/2010/main" val="2109943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sz="2800" dirty="0" smtClean="0"/>
              <a:t>F2.  Close out upgrade activities</a:t>
            </a:r>
            <a:endParaRPr lang="en-US" sz="2800" dirty="0"/>
          </a:p>
        </p:txBody>
      </p:sp>
      <p:sp>
        <p:nvSpPr>
          <p:cNvPr id="7" name="Content Placeholder 2"/>
          <p:cNvSpPr>
            <a:spLocks noGrp="1"/>
          </p:cNvSpPr>
          <p:nvPr>
            <p:ph idx="1"/>
          </p:nvPr>
        </p:nvSpPr>
        <p:spPr>
          <a:xfrm>
            <a:off x="228600" y="914400"/>
            <a:ext cx="8534400" cy="5486400"/>
          </a:xfrm>
        </p:spPr>
        <p:txBody>
          <a:bodyPr/>
          <a:lstStyle/>
          <a:p>
            <a:pPr marL="0" indent="0">
              <a:spcBef>
                <a:spcPts val="1800"/>
              </a:spcBef>
              <a:buSzPct val="125000"/>
              <a:buNone/>
            </a:pPr>
            <a:r>
              <a:rPr lang="en-US" b="1" dirty="0" smtClean="0"/>
              <a:t>Phase 1A Finding:</a:t>
            </a:r>
          </a:p>
          <a:p>
            <a:pPr marL="0" indent="0">
              <a:spcBef>
                <a:spcPts val="1800"/>
              </a:spcBef>
              <a:buSzPct val="125000"/>
              <a:buNone/>
            </a:pPr>
            <a:r>
              <a:rPr lang="en-US" sz="2000" b="1" dirty="0" smtClean="0"/>
              <a:t>Close out completed upgrade related activities needed for initial commissioning operation with beam. </a:t>
            </a:r>
            <a:endParaRPr lang="en-US" sz="2000" b="1" dirty="0"/>
          </a:p>
          <a:p>
            <a:pPr marL="0" indent="0">
              <a:spcBef>
                <a:spcPts val="1800"/>
              </a:spcBef>
              <a:buSzPct val="125000"/>
              <a:buNone/>
            </a:pPr>
            <a:r>
              <a:rPr lang="en-US" b="1" dirty="0" smtClean="0"/>
              <a:t>Observations</a:t>
            </a:r>
            <a:r>
              <a:rPr lang="en-US" sz="2000" b="1" dirty="0" smtClean="0"/>
              <a:t>:</a:t>
            </a:r>
          </a:p>
          <a:p>
            <a:pPr>
              <a:spcBef>
                <a:spcPts val="1800"/>
              </a:spcBef>
              <a:buSzPct val="125000"/>
            </a:pPr>
            <a:r>
              <a:rPr lang="en-US" sz="2000" dirty="0" smtClean="0"/>
              <a:t>All safety-credited systems are ready.</a:t>
            </a:r>
          </a:p>
          <a:p>
            <a:pPr>
              <a:spcBef>
                <a:spcPts val="1800"/>
              </a:spcBef>
              <a:buSzPct val="125000"/>
            </a:pPr>
            <a:r>
              <a:rPr lang="en-US" sz="2000" dirty="0" smtClean="0"/>
              <a:t>The remaining incomplete hardware and tasks are well defined and are being tracked to completion.</a:t>
            </a:r>
          </a:p>
          <a:p>
            <a:pPr marL="0" indent="0">
              <a:spcBef>
                <a:spcPts val="1800"/>
              </a:spcBef>
              <a:buSzPct val="125000"/>
              <a:buNone/>
            </a:pPr>
            <a:r>
              <a:rPr lang="en-US" b="1" dirty="0" smtClean="0"/>
              <a:t>Status:  </a:t>
            </a:r>
            <a:r>
              <a:rPr lang="en-US" sz="2000" i="1" dirty="0" smtClean="0"/>
              <a:t>Pre-start finding:</a:t>
            </a:r>
          </a:p>
          <a:p>
            <a:pPr marL="0" indent="0">
              <a:spcBef>
                <a:spcPts val="1800"/>
              </a:spcBef>
              <a:buSzPct val="125000"/>
              <a:buNone/>
            </a:pPr>
            <a:r>
              <a:rPr lang="en-US" sz="2000" i="1" dirty="0" smtClean="0"/>
              <a:t>Use Hot Checkout, </a:t>
            </a:r>
            <a:r>
              <a:rPr lang="en-US" sz="2000" i="1" dirty="0" err="1" smtClean="0"/>
              <a:t>ATLis</a:t>
            </a:r>
            <a:r>
              <a:rPr lang="en-US" sz="2000" i="1" dirty="0" smtClean="0"/>
              <a:t>, and associated processes to manage remaining work needed for initial commissioning.</a:t>
            </a:r>
          </a:p>
        </p:txBody>
      </p:sp>
    </p:spTree>
    <p:extLst>
      <p:ext uri="{BB962C8B-B14F-4D97-AF65-F5344CB8AC3E}">
        <p14:creationId xmlns:p14="http://schemas.microsoft.com/office/powerpoint/2010/main" val="597156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sz="2800" dirty="0" smtClean="0"/>
              <a:t>F6.  Beam Authorization</a:t>
            </a:r>
            <a:endParaRPr lang="en-US" sz="2800" dirty="0"/>
          </a:p>
        </p:txBody>
      </p:sp>
      <p:sp>
        <p:nvSpPr>
          <p:cNvPr id="7" name="Content Placeholder 2"/>
          <p:cNvSpPr>
            <a:spLocks noGrp="1"/>
          </p:cNvSpPr>
          <p:nvPr>
            <p:ph idx="1"/>
          </p:nvPr>
        </p:nvSpPr>
        <p:spPr>
          <a:xfrm>
            <a:off x="228600" y="914400"/>
            <a:ext cx="8534400" cy="5486400"/>
          </a:xfrm>
        </p:spPr>
        <p:txBody>
          <a:bodyPr/>
          <a:lstStyle/>
          <a:p>
            <a:pPr marL="0" indent="0">
              <a:spcBef>
                <a:spcPts val="1800"/>
              </a:spcBef>
              <a:buSzPct val="125000"/>
              <a:buNone/>
            </a:pPr>
            <a:r>
              <a:rPr lang="en-US" b="1" dirty="0" smtClean="0"/>
              <a:t>Phase 1A Finding:</a:t>
            </a:r>
          </a:p>
          <a:p>
            <a:pPr marL="0" indent="0">
              <a:spcBef>
                <a:spcPts val="1800"/>
              </a:spcBef>
              <a:buSzPct val="125000"/>
              <a:buNone/>
            </a:pPr>
            <a:r>
              <a:rPr lang="en-US" sz="2000" dirty="0" smtClean="0"/>
              <a:t>Formalize how controls needed to ensure operations within the ASE are incorporated into the beam operations authorization process</a:t>
            </a:r>
            <a:r>
              <a:rPr lang="en-US" sz="2000" b="1" dirty="0" smtClean="0"/>
              <a:t>. </a:t>
            </a:r>
            <a:endParaRPr lang="en-US" sz="2000" b="1" dirty="0"/>
          </a:p>
          <a:p>
            <a:pPr marL="0" indent="0">
              <a:spcBef>
                <a:spcPts val="1800"/>
              </a:spcBef>
              <a:buSzPct val="125000"/>
              <a:buNone/>
            </a:pPr>
            <a:r>
              <a:rPr lang="en-US" b="1" dirty="0" smtClean="0"/>
              <a:t>Observations</a:t>
            </a:r>
            <a:r>
              <a:rPr lang="en-US" sz="2000" b="1" dirty="0" smtClean="0"/>
              <a:t>:</a:t>
            </a:r>
          </a:p>
          <a:p>
            <a:pPr>
              <a:spcBef>
                <a:spcPts val="1800"/>
              </a:spcBef>
              <a:buSzPct val="125000"/>
            </a:pPr>
            <a:r>
              <a:rPr lang="en-US" sz="2000" dirty="0" smtClean="0"/>
              <a:t>A new software tool has been developed to capture credited controls and track readiness for authorizing beam operations.</a:t>
            </a:r>
          </a:p>
          <a:p>
            <a:pPr marL="0" indent="0">
              <a:spcBef>
                <a:spcPts val="1800"/>
              </a:spcBef>
              <a:buSzPct val="125000"/>
              <a:buNone/>
            </a:pPr>
            <a:r>
              <a:rPr lang="en-US" b="1" dirty="0" smtClean="0"/>
              <a:t>Status:  </a:t>
            </a:r>
            <a:r>
              <a:rPr lang="en-US" sz="2000" i="1" dirty="0" smtClean="0"/>
              <a:t>Complete.</a:t>
            </a:r>
          </a:p>
        </p:txBody>
      </p:sp>
    </p:spTree>
    <p:extLst>
      <p:ext uri="{BB962C8B-B14F-4D97-AF65-F5344CB8AC3E}">
        <p14:creationId xmlns:p14="http://schemas.microsoft.com/office/powerpoint/2010/main" val="597156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sz="2800" dirty="0" smtClean="0"/>
              <a:t>F8.  CEBAF Element Database</a:t>
            </a:r>
            <a:endParaRPr lang="en-US" sz="2800" dirty="0"/>
          </a:p>
        </p:txBody>
      </p:sp>
      <p:sp>
        <p:nvSpPr>
          <p:cNvPr id="7" name="Content Placeholder 2"/>
          <p:cNvSpPr>
            <a:spLocks noGrp="1"/>
          </p:cNvSpPr>
          <p:nvPr>
            <p:ph idx="1"/>
          </p:nvPr>
        </p:nvSpPr>
        <p:spPr>
          <a:xfrm>
            <a:off x="228600" y="914400"/>
            <a:ext cx="8534400" cy="5486400"/>
          </a:xfrm>
        </p:spPr>
        <p:txBody>
          <a:bodyPr/>
          <a:lstStyle/>
          <a:p>
            <a:pPr marL="0" indent="0">
              <a:spcBef>
                <a:spcPts val="1800"/>
              </a:spcBef>
              <a:buSzPct val="125000"/>
              <a:buNone/>
            </a:pPr>
            <a:r>
              <a:rPr lang="en-US" b="1" dirty="0" smtClean="0"/>
              <a:t>Phase 1A Finding:</a:t>
            </a:r>
          </a:p>
          <a:p>
            <a:pPr marL="0" indent="0">
              <a:spcBef>
                <a:spcPts val="1800"/>
              </a:spcBef>
              <a:buSzPct val="125000"/>
              <a:buNone/>
            </a:pPr>
            <a:r>
              <a:rPr lang="en-US" sz="2000" dirty="0" smtClean="0"/>
              <a:t>Populate the CEBAF Element Database with all elements needed for initial commissioning</a:t>
            </a:r>
            <a:r>
              <a:rPr lang="en-US" sz="2000" b="1" dirty="0" smtClean="0"/>
              <a:t>. </a:t>
            </a:r>
            <a:endParaRPr lang="en-US" sz="2000" b="1" dirty="0"/>
          </a:p>
          <a:p>
            <a:pPr marL="0" indent="0">
              <a:spcBef>
                <a:spcPts val="1800"/>
              </a:spcBef>
              <a:buSzPct val="125000"/>
              <a:buNone/>
            </a:pPr>
            <a:r>
              <a:rPr lang="en-US" b="1" dirty="0" smtClean="0"/>
              <a:t>Observations</a:t>
            </a:r>
            <a:r>
              <a:rPr lang="en-US" sz="2000" b="1" dirty="0" smtClean="0"/>
              <a:t>:</a:t>
            </a:r>
          </a:p>
          <a:p>
            <a:pPr>
              <a:spcBef>
                <a:spcPts val="1800"/>
              </a:spcBef>
              <a:buSzPct val="125000"/>
            </a:pPr>
            <a:r>
              <a:rPr lang="en-US" sz="2000" dirty="0" smtClean="0"/>
              <a:t>The CED is a powerful tool for ensuring consistency among optical design, hardware implementation, and controls development.</a:t>
            </a:r>
          </a:p>
          <a:p>
            <a:pPr marL="0" indent="0">
              <a:spcBef>
                <a:spcPts val="1800"/>
              </a:spcBef>
              <a:buSzPct val="125000"/>
              <a:buNone/>
            </a:pPr>
            <a:r>
              <a:rPr lang="en-US" b="1" dirty="0" smtClean="0"/>
              <a:t>Status:  </a:t>
            </a:r>
            <a:r>
              <a:rPr lang="en-US" sz="2000" i="1" dirty="0" smtClean="0"/>
              <a:t>Complete for initial commissioning.</a:t>
            </a:r>
          </a:p>
        </p:txBody>
      </p:sp>
    </p:spTree>
    <p:extLst>
      <p:ext uri="{BB962C8B-B14F-4D97-AF65-F5344CB8AC3E}">
        <p14:creationId xmlns:p14="http://schemas.microsoft.com/office/powerpoint/2010/main" val="597156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sz="2800" dirty="0" smtClean="0"/>
              <a:t>F9.  Cyber Security of Conventional Facilities</a:t>
            </a:r>
            <a:endParaRPr lang="en-US" sz="2800" dirty="0"/>
          </a:p>
        </p:txBody>
      </p:sp>
      <p:sp>
        <p:nvSpPr>
          <p:cNvPr id="7" name="Content Placeholder 2"/>
          <p:cNvSpPr>
            <a:spLocks noGrp="1"/>
          </p:cNvSpPr>
          <p:nvPr>
            <p:ph idx="1"/>
          </p:nvPr>
        </p:nvSpPr>
        <p:spPr>
          <a:xfrm>
            <a:off x="228600" y="914400"/>
            <a:ext cx="8534400" cy="5486400"/>
          </a:xfrm>
        </p:spPr>
        <p:txBody>
          <a:bodyPr/>
          <a:lstStyle/>
          <a:p>
            <a:pPr marL="0" indent="0">
              <a:spcBef>
                <a:spcPts val="1800"/>
              </a:spcBef>
              <a:buSzPct val="125000"/>
              <a:buNone/>
            </a:pPr>
            <a:r>
              <a:rPr lang="en-US" b="1" dirty="0" smtClean="0"/>
              <a:t>Phase 1A Finding:</a:t>
            </a:r>
          </a:p>
          <a:p>
            <a:pPr marL="0" indent="0">
              <a:spcBef>
                <a:spcPts val="1800"/>
              </a:spcBef>
              <a:buSzPct val="125000"/>
              <a:buNone/>
            </a:pPr>
            <a:r>
              <a:rPr lang="en-US" sz="2000" dirty="0" smtClean="0"/>
              <a:t>The cyber security and SQA of Conventional Facilities (CF) control systems should be reviewed and steps taken to manage remote access</a:t>
            </a:r>
            <a:r>
              <a:rPr lang="en-US" sz="2000" b="1" dirty="0" smtClean="0"/>
              <a:t>. </a:t>
            </a:r>
            <a:endParaRPr lang="en-US" sz="2000" b="1" dirty="0"/>
          </a:p>
          <a:p>
            <a:pPr marL="0" indent="0">
              <a:spcBef>
                <a:spcPts val="1800"/>
              </a:spcBef>
              <a:buSzPct val="125000"/>
              <a:buNone/>
            </a:pPr>
            <a:r>
              <a:rPr lang="en-US" b="1" dirty="0" smtClean="0"/>
              <a:t>Observations</a:t>
            </a:r>
            <a:r>
              <a:rPr lang="en-US" sz="2000" b="1" dirty="0" smtClean="0"/>
              <a:t>:</a:t>
            </a:r>
          </a:p>
          <a:p>
            <a:pPr>
              <a:spcBef>
                <a:spcPts val="1800"/>
              </a:spcBef>
              <a:buSzPct val="125000"/>
            </a:pPr>
            <a:r>
              <a:rPr lang="en-US" sz="2000" dirty="0" smtClean="0"/>
              <a:t>A formal review covering these issues was conducted on August 23, shortly after the ARR Phase 1A review.</a:t>
            </a:r>
          </a:p>
          <a:p>
            <a:pPr>
              <a:spcBef>
                <a:spcPts val="1800"/>
              </a:spcBef>
              <a:buSzPct val="125000"/>
            </a:pPr>
            <a:r>
              <a:rPr lang="en-US" sz="2000" dirty="0" smtClean="0"/>
              <a:t>Findings from that review are being tracked in the CATS system.</a:t>
            </a:r>
          </a:p>
          <a:p>
            <a:pPr marL="0" indent="0">
              <a:spcBef>
                <a:spcPts val="1800"/>
              </a:spcBef>
              <a:buSzPct val="125000"/>
              <a:buNone/>
            </a:pPr>
            <a:r>
              <a:rPr lang="en-US" b="1" dirty="0" smtClean="0"/>
              <a:t>Status:  </a:t>
            </a:r>
            <a:r>
              <a:rPr lang="en-US" sz="2000" i="1" dirty="0" smtClean="0"/>
              <a:t>Complete.</a:t>
            </a:r>
          </a:p>
        </p:txBody>
      </p:sp>
    </p:spTree>
    <p:extLst>
      <p:ext uri="{BB962C8B-B14F-4D97-AF65-F5344CB8AC3E}">
        <p14:creationId xmlns:p14="http://schemas.microsoft.com/office/powerpoint/2010/main" val="597156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914400"/>
          </a:xfrm>
        </p:spPr>
        <p:txBody>
          <a:bodyPr/>
          <a:lstStyle/>
          <a:p>
            <a:r>
              <a:rPr lang="en-US" sz="2800" dirty="0" smtClean="0"/>
              <a:t>F10. Conventional Facilities Controls</a:t>
            </a:r>
            <a:endParaRPr lang="en-US" sz="2800" dirty="0"/>
          </a:p>
        </p:txBody>
      </p:sp>
      <p:sp>
        <p:nvSpPr>
          <p:cNvPr id="7" name="Content Placeholder 2"/>
          <p:cNvSpPr>
            <a:spLocks noGrp="1"/>
          </p:cNvSpPr>
          <p:nvPr>
            <p:ph idx="1"/>
          </p:nvPr>
        </p:nvSpPr>
        <p:spPr>
          <a:xfrm>
            <a:off x="228600" y="914400"/>
            <a:ext cx="8534400" cy="5486400"/>
          </a:xfrm>
        </p:spPr>
        <p:txBody>
          <a:bodyPr/>
          <a:lstStyle/>
          <a:p>
            <a:pPr marL="0" indent="0">
              <a:spcBef>
                <a:spcPts val="1800"/>
              </a:spcBef>
              <a:buSzPct val="125000"/>
              <a:buNone/>
            </a:pPr>
            <a:r>
              <a:rPr lang="en-US" b="1" dirty="0" smtClean="0"/>
              <a:t>Phase 1A Finding:</a:t>
            </a:r>
          </a:p>
          <a:p>
            <a:pPr marL="0" indent="0">
              <a:spcBef>
                <a:spcPts val="1800"/>
              </a:spcBef>
              <a:buSzPct val="125000"/>
              <a:buNone/>
            </a:pPr>
            <a:r>
              <a:rPr lang="en-US" sz="2000" dirty="0" smtClean="0"/>
              <a:t>Changes to controls software of CF systems that directly serve the accelerator should be planned, coordinated, and communicated with attention to cyber security and SQA similar to that of other accelerator systems</a:t>
            </a:r>
            <a:r>
              <a:rPr lang="en-US" sz="2000" b="1" dirty="0" smtClean="0"/>
              <a:t>. </a:t>
            </a:r>
            <a:endParaRPr lang="en-US" sz="2000" b="1" dirty="0"/>
          </a:p>
          <a:p>
            <a:pPr marL="0" indent="0">
              <a:spcBef>
                <a:spcPts val="1800"/>
              </a:spcBef>
              <a:buSzPct val="125000"/>
              <a:buNone/>
            </a:pPr>
            <a:r>
              <a:rPr lang="en-US" b="1" dirty="0" smtClean="0"/>
              <a:t>Observations</a:t>
            </a:r>
            <a:r>
              <a:rPr lang="en-US" sz="2000" b="1" dirty="0" smtClean="0"/>
              <a:t>:</a:t>
            </a:r>
          </a:p>
          <a:p>
            <a:pPr>
              <a:spcBef>
                <a:spcPts val="1800"/>
              </a:spcBef>
              <a:buSzPct val="125000"/>
            </a:pPr>
            <a:r>
              <a:rPr lang="en-US" sz="2000" dirty="0" smtClean="0"/>
              <a:t>These concerns were addressed in the August 23 review.</a:t>
            </a:r>
          </a:p>
          <a:p>
            <a:pPr>
              <a:spcBef>
                <a:spcPts val="1800"/>
              </a:spcBef>
              <a:buSzPct val="125000"/>
            </a:pPr>
            <a:r>
              <a:rPr lang="en-US" sz="2000" dirty="0" smtClean="0"/>
              <a:t>Findings from that review are being tracked in the CATS system.</a:t>
            </a:r>
          </a:p>
          <a:p>
            <a:pPr marL="0" indent="0">
              <a:spcBef>
                <a:spcPts val="1800"/>
              </a:spcBef>
              <a:buSzPct val="125000"/>
              <a:buNone/>
            </a:pPr>
            <a:r>
              <a:rPr lang="en-US" b="1" dirty="0" smtClean="0"/>
              <a:t>Status:  </a:t>
            </a:r>
            <a:r>
              <a:rPr lang="en-US" sz="2000" i="1" dirty="0" smtClean="0"/>
              <a:t>Complete.</a:t>
            </a:r>
          </a:p>
        </p:txBody>
      </p:sp>
    </p:spTree>
    <p:extLst>
      <p:ext uri="{BB962C8B-B14F-4D97-AF65-F5344CB8AC3E}">
        <p14:creationId xmlns:p14="http://schemas.microsoft.com/office/powerpoint/2010/main" val="597156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3_JLab_PowerPoint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4110</TotalTime>
  <Words>1434</Words>
  <Application>Microsoft Office PowerPoint</Application>
  <PresentationFormat>On-screen Show (4:3)</PresentationFormat>
  <Paragraphs>257</Paragraphs>
  <Slides>33</Slides>
  <Notes>27</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3_JLab_PowerPoint1</vt:lpstr>
      <vt:lpstr>Jefferson Lab 12 GeV Upgrade Accelerator Readiness Review Phase 1B</vt:lpstr>
      <vt:lpstr>Jefferson Lab 12 GeV Upgrade Accelerator Readiness Review Phase 1B</vt:lpstr>
      <vt:lpstr>The ARR Team</vt:lpstr>
      <vt:lpstr>The ARR Plan</vt:lpstr>
      <vt:lpstr>F2.  Close out upgrade activities</vt:lpstr>
      <vt:lpstr>F6.  Beam Authorization</vt:lpstr>
      <vt:lpstr>F8.  CEBAF Element Database</vt:lpstr>
      <vt:lpstr>F9.  Cyber Security of Conventional Facilities</vt:lpstr>
      <vt:lpstr>F10. Conventional Facilities Controls</vt:lpstr>
      <vt:lpstr>12GeV Accelerator Readiness Review, Phase 1B</vt:lpstr>
      <vt:lpstr>Finding </vt:lpstr>
      <vt:lpstr>Finding</vt:lpstr>
      <vt:lpstr>Finding</vt:lpstr>
      <vt:lpstr>Finding</vt:lpstr>
      <vt:lpstr>Finding</vt:lpstr>
      <vt:lpstr>Conclusion</vt:lpstr>
      <vt:lpstr>Radiation Control</vt:lpstr>
      <vt:lpstr>F11.  Complete/Integrate RadCon Plans</vt:lpstr>
      <vt:lpstr>F12.  Develop Shielding Process</vt:lpstr>
      <vt:lpstr>Resolution of ARR 1A Finding</vt:lpstr>
      <vt:lpstr>ARR 1A VOIP Risk Assessment</vt:lpstr>
      <vt:lpstr>VOIP Risk Assessment, cont’d.</vt:lpstr>
      <vt:lpstr>VOIP Risk Assessment, cont’d.</vt:lpstr>
      <vt:lpstr>VOIP Risk Assessment, cont’d.</vt:lpstr>
      <vt:lpstr>Charge to the Committee: Six Issues</vt:lpstr>
      <vt:lpstr>Charge to the Committee: Six Issues</vt:lpstr>
      <vt:lpstr>Charge to the Committee</vt:lpstr>
      <vt:lpstr>Charge to the Committee</vt:lpstr>
      <vt:lpstr>Charge to the Committee</vt:lpstr>
      <vt:lpstr>Charge to the Committee</vt:lpstr>
      <vt:lpstr>Conclusions of Phase 1</vt:lpstr>
      <vt:lpstr>Conclusions of Phase 1</vt:lpstr>
      <vt:lpstr>Closing Thoughts</vt:lpstr>
    </vt:vector>
  </TitlesOfParts>
  <Company>Jefferson Science Associates,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stewartm</dc:creator>
  <cp:lastModifiedBy>JLab Conference Guest Account</cp:lastModifiedBy>
  <cp:revision>340</cp:revision>
  <cp:lastPrinted>2013-08-02T15:23:33Z</cp:lastPrinted>
  <dcterms:created xsi:type="dcterms:W3CDTF">2013-08-15T13:22:00Z</dcterms:created>
  <dcterms:modified xsi:type="dcterms:W3CDTF">2013-10-24T14:55:45Z</dcterms:modified>
</cp:coreProperties>
</file>