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60" r:id="rId4"/>
    <p:sldId id="258" r:id="rId5"/>
    <p:sldId id="259" r:id="rId6"/>
    <p:sldId id="261" r:id="rId7"/>
    <p:sldId id="262" r:id="rId8"/>
    <p:sldId id="263" r:id="rId9"/>
    <p:sldId id="264" r:id="rId10"/>
    <p:sldId id="265" r:id="rId11"/>
    <p:sldId id="266"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95" d="100"/>
          <a:sy n="95" d="100"/>
        </p:scale>
        <p:origin x="-259"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88714B6-797E-4F5F-9094-D023B530AB71}" type="datetimeFigureOut">
              <a:rPr lang="en-US"/>
              <a:pPr>
                <a:defRPr/>
              </a:pPr>
              <a:t>8/1/2014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B07B850-40B2-4F2E-AF73-7E1CD3CF82B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Calculate slope</a:t>
            </a:r>
            <a:r>
              <a:rPr lang="en-US" baseline="0" dirty="0" smtClean="0"/>
              <a:t> ratios for old and new models and compare to calibration factor ratios.  Also compare two day interval values appropriately normalized.</a:t>
            </a:r>
            <a:endParaRPr lang="en-US" dirty="0"/>
          </a:p>
        </p:txBody>
      </p:sp>
      <p:sp>
        <p:nvSpPr>
          <p:cNvPr id="4" name="Slide Number Placeholder 3"/>
          <p:cNvSpPr>
            <a:spLocks noGrp="1"/>
          </p:cNvSpPr>
          <p:nvPr>
            <p:ph type="sldNum" sz="quarter" idx="10"/>
          </p:nvPr>
        </p:nvSpPr>
        <p:spPr/>
        <p:txBody>
          <a:bodyPr/>
          <a:lstStyle/>
          <a:p>
            <a:pPr>
              <a:defRPr/>
            </a:pPr>
            <a:fld id="{3B07B850-40B2-4F2E-AF73-7E1CD3CF82B8}"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aseline="0">
                <a:latin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tint val="75000"/>
                  </a:schemeClr>
                </a:solidFill>
                <a:latin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A63E207C-A65C-4685-867F-995A97386A71}" type="datetimeFigureOut">
              <a:rPr lang="en-US"/>
              <a:pPr>
                <a:defRPr/>
              </a:pPr>
              <a:t>8/1/2014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59DE17-8F11-42E2-AA64-D5A9572EB5B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5EC53F-9091-47C6-810B-F079FFDF5BC2}" type="datetimeFigureOut">
              <a:rPr lang="en-US"/>
              <a:pPr>
                <a:defRPr/>
              </a:pPr>
              <a:t>8/1/2014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248D930-3EC3-4F0B-81B7-042FD368EE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871C55-6116-4693-A542-43EE9609F22B}" type="datetimeFigureOut">
              <a:rPr lang="en-US"/>
              <a:pPr>
                <a:defRPr/>
              </a:pPr>
              <a:t>8/1/2014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1A0A6B-65A7-489C-904F-EBD57592275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036A85-6937-44E2-8F72-774F7057C8DD}" type="datetimeFigureOut">
              <a:rPr lang="en-US"/>
              <a:pPr>
                <a:defRPr/>
              </a:pPr>
              <a:t>8/1/2014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E8C725-0269-4B43-960D-164F86ED113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99E5C6-2623-4284-B12B-F2A8FEE716CB}" type="datetimeFigureOut">
              <a:rPr lang="en-US"/>
              <a:pPr>
                <a:defRPr/>
              </a:pPr>
              <a:t>8/1/2014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463833-8FBF-421D-9D5B-C3C4141386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059E1C1-3CF8-4B61-B91D-39F9121E03F1}" type="datetimeFigureOut">
              <a:rPr lang="en-US"/>
              <a:pPr>
                <a:defRPr/>
              </a:pPr>
              <a:t>8/1/2014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6E83577-24A3-4E85-9FB6-D2EE38EAD3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915E44D9-4DBC-41F8-BB40-FDAC0B81E836}" type="datetimeFigureOut">
              <a:rPr lang="en-US"/>
              <a:pPr>
                <a:defRPr/>
              </a:pPr>
              <a:t>8/1/2014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97E07C57-36F2-4669-A94B-A9C1CF54453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B799DB24-B63D-484A-AA7D-D4FF3B9E4547}" type="datetimeFigureOut">
              <a:rPr lang="en-US"/>
              <a:pPr>
                <a:defRPr/>
              </a:pPr>
              <a:t>8/1/2014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884E1A6F-ADB8-43B6-94EC-DF070ECD20C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1755454-0734-4199-9226-CA95A34D88ED}" type="datetimeFigureOut">
              <a:rPr lang="en-US"/>
              <a:pPr>
                <a:defRPr/>
              </a:pPr>
              <a:t>8/1/2014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4526B3E-F018-448A-BA1B-131CB0AA3DF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C2402388-44C8-4896-BFE2-89816DD20C13}" type="datetimeFigureOut">
              <a:rPr lang="en-US"/>
              <a:pPr>
                <a:defRPr/>
              </a:pPr>
              <a:t>8/1/2014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C91D0B0-648F-4CD2-9BA7-D0ADC931B0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F80BD2F6-B0F2-49F1-A8B6-C73B9FB001C2}" type="datetimeFigureOut">
              <a:rPr lang="en-US"/>
              <a:pPr>
                <a:defRPr/>
              </a:pPr>
              <a:t>8/1/2014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EA2D2B3-5D8B-47EE-85CB-BCA99D9C428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95263"/>
            <a:ext cx="8229600" cy="396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505200" y="6394450"/>
            <a:ext cx="2133600" cy="365125"/>
          </a:xfrm>
          <a:prstGeom prst="rect">
            <a:avLst/>
          </a:prstGeom>
        </p:spPr>
        <p:txBody>
          <a:bodyPr vert="horz" lIns="91440" tIns="45720" rIns="91440" bIns="45720" rtlCol="0" anchor="ctr"/>
          <a:lstStyle>
            <a:lvl1pPr algn="ctr" fontAlgn="auto">
              <a:spcBef>
                <a:spcPts val="0"/>
              </a:spcBef>
              <a:spcAft>
                <a:spcPts val="0"/>
              </a:spcAft>
              <a:defRPr sz="1000">
                <a:solidFill>
                  <a:schemeClr val="bg1"/>
                </a:solidFill>
                <a:latin typeface="Minion Pro"/>
                <a:cs typeface="+mn-cs"/>
              </a:defRPr>
            </a:lvl1pPr>
          </a:lstStyle>
          <a:p>
            <a:pPr>
              <a:defRPr/>
            </a:pPr>
            <a:fld id="{E8ECE4D5-B872-4213-AC67-BD7277BFAF42}" type="datetimeFigureOut">
              <a:rPr lang="en-US"/>
              <a:pPr>
                <a:defRPr/>
              </a:pPr>
              <a:t>8/1/2014</a:t>
            </a:fld>
            <a:endParaRPr lang="en-US" dirty="0"/>
          </a:p>
        </p:txBody>
      </p:sp>
      <p:sp>
        <p:nvSpPr>
          <p:cNvPr id="6" name="Slide Number Placeholder 5"/>
          <p:cNvSpPr>
            <a:spLocks noGrp="1"/>
          </p:cNvSpPr>
          <p:nvPr>
            <p:ph type="sldNum" sz="quarter" idx="4"/>
          </p:nvPr>
        </p:nvSpPr>
        <p:spPr>
          <a:xfrm>
            <a:off x="3505200" y="6645275"/>
            <a:ext cx="2133600" cy="190500"/>
          </a:xfrm>
          <a:prstGeom prst="rect">
            <a:avLst/>
          </a:prstGeom>
        </p:spPr>
        <p:txBody>
          <a:bodyPr vert="horz" lIns="91440" tIns="45720" rIns="91440" bIns="45720" rtlCol="0" anchor="ctr"/>
          <a:lstStyle>
            <a:lvl1pPr algn="ctr" fontAlgn="auto">
              <a:spcBef>
                <a:spcPts val="0"/>
              </a:spcBef>
              <a:spcAft>
                <a:spcPts val="0"/>
              </a:spcAft>
              <a:defRPr sz="1000">
                <a:solidFill>
                  <a:schemeClr val="bg1"/>
                </a:solidFill>
                <a:latin typeface="Minion Pro"/>
                <a:cs typeface="+mn-cs"/>
              </a:defRPr>
            </a:lvl1pPr>
          </a:lstStyle>
          <a:p>
            <a:pPr>
              <a:defRPr/>
            </a:pPr>
            <a:fld id="{6B3D1934-9123-4DCF-8F66-A3B166AA078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457200" rtl="0" eaLnBrk="0" fontAlgn="base" hangingPunct="0">
        <a:spcBef>
          <a:spcPct val="0"/>
        </a:spcBef>
        <a:spcAft>
          <a:spcPct val="0"/>
        </a:spcAft>
        <a:defRPr sz="4200" kern="1200">
          <a:solidFill>
            <a:schemeClr val="tx1"/>
          </a:solidFill>
          <a:latin typeface="Times New Roman" pitchFamily="18" charset="0"/>
          <a:ea typeface="+mj-ea"/>
          <a:cs typeface="+mj-cs"/>
        </a:defRPr>
      </a:lvl1pPr>
      <a:lvl2pPr algn="ctr" defTabSz="457200" rtl="0" eaLnBrk="0" fontAlgn="base" hangingPunct="0">
        <a:spcBef>
          <a:spcPct val="0"/>
        </a:spcBef>
        <a:spcAft>
          <a:spcPct val="0"/>
        </a:spcAft>
        <a:defRPr sz="4200">
          <a:solidFill>
            <a:schemeClr val="tx1"/>
          </a:solidFill>
          <a:latin typeface="Times New Roman" pitchFamily="18" charset="0"/>
        </a:defRPr>
      </a:lvl2pPr>
      <a:lvl3pPr algn="ctr" defTabSz="457200" rtl="0" eaLnBrk="0" fontAlgn="base" hangingPunct="0">
        <a:spcBef>
          <a:spcPct val="0"/>
        </a:spcBef>
        <a:spcAft>
          <a:spcPct val="0"/>
        </a:spcAft>
        <a:defRPr sz="4200">
          <a:solidFill>
            <a:schemeClr val="tx1"/>
          </a:solidFill>
          <a:latin typeface="Times New Roman" pitchFamily="18" charset="0"/>
        </a:defRPr>
      </a:lvl3pPr>
      <a:lvl4pPr algn="ctr" defTabSz="457200" rtl="0" eaLnBrk="0" fontAlgn="base" hangingPunct="0">
        <a:spcBef>
          <a:spcPct val="0"/>
        </a:spcBef>
        <a:spcAft>
          <a:spcPct val="0"/>
        </a:spcAft>
        <a:defRPr sz="4200">
          <a:solidFill>
            <a:schemeClr val="tx1"/>
          </a:solidFill>
          <a:latin typeface="Times New Roman" pitchFamily="18" charset="0"/>
        </a:defRPr>
      </a:lvl4pPr>
      <a:lvl5pPr algn="ctr" defTabSz="457200" rtl="0" eaLnBrk="0" fontAlgn="base" hangingPunct="0">
        <a:spcBef>
          <a:spcPct val="0"/>
        </a:spcBef>
        <a:spcAft>
          <a:spcPct val="0"/>
        </a:spcAft>
        <a:defRPr sz="4200">
          <a:solidFill>
            <a:schemeClr val="tx1"/>
          </a:solidFill>
          <a:latin typeface="Times New Roman" pitchFamily="18" charset="0"/>
        </a:defRPr>
      </a:lvl5pPr>
      <a:lvl6pPr marL="457200" algn="ctr" defTabSz="457200" rtl="0" fontAlgn="base">
        <a:spcBef>
          <a:spcPct val="0"/>
        </a:spcBef>
        <a:spcAft>
          <a:spcPct val="0"/>
        </a:spcAft>
        <a:defRPr sz="4200">
          <a:solidFill>
            <a:schemeClr val="tx1"/>
          </a:solidFill>
          <a:latin typeface="Minion Pro"/>
        </a:defRPr>
      </a:lvl6pPr>
      <a:lvl7pPr marL="914400" algn="ctr" defTabSz="457200" rtl="0" fontAlgn="base">
        <a:spcBef>
          <a:spcPct val="0"/>
        </a:spcBef>
        <a:spcAft>
          <a:spcPct val="0"/>
        </a:spcAft>
        <a:defRPr sz="4200">
          <a:solidFill>
            <a:schemeClr val="tx1"/>
          </a:solidFill>
          <a:latin typeface="Minion Pro"/>
        </a:defRPr>
      </a:lvl7pPr>
      <a:lvl8pPr marL="1371600" algn="ctr" defTabSz="457200" rtl="0" fontAlgn="base">
        <a:spcBef>
          <a:spcPct val="0"/>
        </a:spcBef>
        <a:spcAft>
          <a:spcPct val="0"/>
        </a:spcAft>
        <a:defRPr sz="4200">
          <a:solidFill>
            <a:schemeClr val="tx1"/>
          </a:solidFill>
          <a:latin typeface="Minion Pro"/>
        </a:defRPr>
      </a:lvl8pPr>
      <a:lvl9pPr marL="1828800" algn="ctr" defTabSz="457200" rtl="0" fontAlgn="base">
        <a:spcBef>
          <a:spcPct val="0"/>
        </a:spcBef>
        <a:spcAft>
          <a:spcPct val="0"/>
        </a:spcAft>
        <a:defRPr sz="4200">
          <a:solidFill>
            <a:schemeClr val="tx1"/>
          </a:solidFill>
          <a:latin typeface="Minion Pro"/>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Times New Roman" pitchFamily="18"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Times New Roman" pitchFamily="18"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Times New Roman" pitchFamily="18"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Times New Roman" pitchFamily="18"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Times New Roman" pitchFamily="18"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labdoc.jlab.org/docushare/dsweb/View/Collection-1967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RF Gradient Calibration</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r>
              <a:rPr lang="en-US" dirty="0" smtClean="0"/>
              <a:t>Jay Benesch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457200" y="962526"/>
            <a:ext cx="8229600" cy="5494421"/>
          </a:xfrm>
        </p:spPr>
        <p:txBody>
          <a:bodyPr/>
          <a:lstStyle/>
          <a:p>
            <a:r>
              <a:rPr lang="en-US" sz="2800" dirty="0" smtClean="0"/>
              <a:t>Revert to 2012 gset_prob and gmes_prob values to restore connection to 17 year cavity fault record. </a:t>
            </a:r>
          </a:p>
          <a:p>
            <a:r>
              <a:rPr lang="en-US" sz="2800" dirty="0" smtClean="0"/>
              <a:t>As resource (M. Erb) permits, use RFCM download database to correct fault data obtained FY14 so it can be used to help determine how the long down affected cavity performance.   Significant effort required because there were multiple changes.  </a:t>
            </a:r>
          </a:p>
          <a:p>
            <a:r>
              <a:rPr lang="en-US" sz="2800" dirty="0" smtClean="0"/>
              <a:t>Try other methods of beam-based calibration in order to get standard deviation of repeated measurements on single cavity down to a percent.  See Tiefenback TN-13-050 for some ideas. </a:t>
            </a:r>
          </a:p>
          <a:p>
            <a:r>
              <a:rPr lang="en-US" sz="2800" dirty="0" smtClean="0"/>
              <a:t>New Q(E) method also needed (no RT valve)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Raw data</a:t>
            </a:r>
            <a:endParaRPr lang="en-US" dirty="0"/>
          </a:p>
        </p:txBody>
      </p:sp>
      <p:sp>
        <p:nvSpPr>
          <p:cNvPr id="3" name="Content Placeholder 2"/>
          <p:cNvSpPr>
            <a:spLocks noGrp="1"/>
          </p:cNvSpPr>
          <p:nvPr>
            <p:ph idx="1"/>
          </p:nvPr>
        </p:nvSpPr>
        <p:spPr>
          <a:xfrm>
            <a:off x="457200" y="1050758"/>
            <a:ext cx="8229600" cy="4525963"/>
          </a:xfrm>
        </p:spPr>
        <p:txBody>
          <a:bodyPr/>
          <a:lstStyle/>
          <a:p>
            <a:r>
              <a:rPr lang="en-US" dirty="0" smtClean="0"/>
              <a:t>Operators used shared spreadsheets I created in ~benesch/gradcal2014 as the repositories for the data obtained during the measurement process.  Anyone with an ops account should be able to access them.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38125"/>
            <a:ext cx="8229600" cy="365125"/>
          </a:xfrm>
        </p:spPr>
        <p:txBody>
          <a:bodyPr/>
          <a:lstStyle/>
          <a:p>
            <a:pPr eaLnBrk="1" hangingPunct="1"/>
            <a:r>
              <a:rPr lang="en-US" sz="3600" dirty="0" smtClean="0"/>
              <a:t>Outline</a:t>
            </a:r>
          </a:p>
        </p:txBody>
      </p:sp>
      <p:sp>
        <p:nvSpPr>
          <p:cNvPr id="14339" name="Content Placeholder 2"/>
          <p:cNvSpPr>
            <a:spLocks noGrp="1"/>
          </p:cNvSpPr>
          <p:nvPr>
            <p:ph idx="1"/>
          </p:nvPr>
        </p:nvSpPr>
        <p:spPr>
          <a:xfrm>
            <a:off x="457200" y="1130968"/>
            <a:ext cx="8229600" cy="4525963"/>
          </a:xfrm>
        </p:spPr>
        <p:txBody>
          <a:bodyPr/>
          <a:lstStyle/>
          <a:p>
            <a:pPr eaLnBrk="1" hangingPunct="1"/>
            <a:r>
              <a:rPr lang="en-US" dirty="0" smtClean="0"/>
              <a:t>SRF actions</a:t>
            </a:r>
          </a:p>
          <a:p>
            <a:pPr eaLnBrk="1" hangingPunct="1"/>
            <a:r>
              <a:rPr lang="en-US" dirty="0" smtClean="0"/>
              <a:t>Confusing  and sorry status</a:t>
            </a:r>
            <a:endParaRPr lang="en-US" dirty="0" smtClean="0"/>
          </a:p>
          <a:p>
            <a:pPr eaLnBrk="1" hangingPunct="1"/>
            <a:r>
              <a:rPr lang="en-US" dirty="0" smtClean="0"/>
              <a:t>Recommendations</a:t>
            </a:r>
          </a:p>
          <a:p>
            <a:pPr eaLnBrk="1" hangingPunct="1"/>
            <a:r>
              <a:rPr lang="en-US" dirty="0" smtClean="0"/>
              <a:t>Raw data location</a:t>
            </a:r>
            <a:endParaRPr lang="en-US" dirty="0" smtClean="0"/>
          </a:p>
        </p:txBody>
      </p:sp>
      <p:sp>
        <p:nvSpPr>
          <p:cNvPr id="14340" name="Date Placeholder 3"/>
          <p:cNvSpPr>
            <a:spLocks noGrp="1"/>
          </p:cNvSpPr>
          <p:nvPr>
            <p:ph type="dt" sz="quarter" idx="10"/>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C2F99A-58EF-41B1-9D1A-0C7276903D9F}" type="datetime1">
              <a:rPr lang="en-US" smtClean="0"/>
              <a:pPr fontAlgn="base">
                <a:spcBef>
                  <a:spcPct val="0"/>
                </a:spcBef>
                <a:spcAft>
                  <a:spcPct val="0"/>
                </a:spcAft>
                <a:defRPr/>
              </a:pPr>
              <a:t>8/1/2014</a:t>
            </a:fld>
            <a:endParaRPr lang="en-US" smtClean="0"/>
          </a:p>
        </p:txBody>
      </p:sp>
      <p:sp>
        <p:nvSpPr>
          <p:cNvPr id="14341"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D3AB2C-B585-472F-86CB-B7FC5C3C90C5}" type="slidenum">
              <a:rPr lang="en-US" smtClean="0"/>
              <a:pPr fontAlgn="base">
                <a:spcBef>
                  <a:spcPct val="0"/>
                </a:spcBef>
                <a:spcAft>
                  <a:spcPct val="0"/>
                </a:spcAft>
                <a:defRPr/>
              </a:pPr>
              <a:t>2</a:t>
            </a:fld>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SRF actions</a:t>
            </a:r>
            <a:endParaRPr lang="en-US" dirty="0"/>
          </a:p>
        </p:txBody>
      </p:sp>
      <p:sp>
        <p:nvSpPr>
          <p:cNvPr id="3" name="Content Placeholder 2"/>
          <p:cNvSpPr>
            <a:spLocks noGrp="1"/>
          </p:cNvSpPr>
          <p:nvPr>
            <p:ph idx="1"/>
          </p:nvPr>
        </p:nvSpPr>
        <p:spPr>
          <a:xfrm>
            <a:off x="457200" y="930442"/>
            <a:ext cx="8229600" cy="4973053"/>
          </a:xfrm>
        </p:spPr>
        <p:txBody>
          <a:bodyPr/>
          <a:lstStyle/>
          <a:p>
            <a:r>
              <a:rPr lang="en-US" sz="2800" dirty="0" smtClean="0"/>
              <a:t>SRF insisted on recommissioning everything over my objections at the July 2012 RF-PIT meeting</a:t>
            </a:r>
          </a:p>
          <a:p>
            <a:r>
              <a:rPr lang="en-US" sz="2800" dirty="0" smtClean="0"/>
              <a:t>M. Drury claimed to have recalibrated all old RF</a:t>
            </a:r>
          </a:p>
          <a:p>
            <a:r>
              <a:rPr lang="en-US" sz="2800" dirty="0" smtClean="0"/>
              <a:t>M. </a:t>
            </a:r>
            <a:r>
              <a:rPr lang="en-US" sz="2800" dirty="0" smtClean="0"/>
              <a:t>Drury promised to put all commissioning data in </a:t>
            </a:r>
            <a:r>
              <a:rPr lang="en-US" sz="2000" dirty="0" smtClean="0">
                <a:hlinkClick r:id="rId2"/>
              </a:rPr>
              <a:t>https://</a:t>
            </a:r>
            <a:r>
              <a:rPr lang="en-US" sz="2000" dirty="0" smtClean="0">
                <a:hlinkClick r:id="rId2"/>
              </a:rPr>
              <a:t>jlabdoc.jlab.org/docushare/dsweb/View/Collection-19670</a:t>
            </a:r>
            <a:endParaRPr lang="en-US" sz="2000" dirty="0" smtClean="0"/>
          </a:p>
          <a:p>
            <a:r>
              <a:rPr lang="en-US" sz="2800" dirty="0" smtClean="0"/>
              <a:t>J. Preble stated that would be complete 7/1/14</a:t>
            </a:r>
          </a:p>
          <a:p>
            <a:r>
              <a:rPr lang="en-US" sz="2800" dirty="0" smtClean="0"/>
              <a:t>D</a:t>
            </a:r>
            <a:r>
              <a:rPr lang="en-US" sz="2800" dirty="0" smtClean="0"/>
              <a:t>ata for only two cavities and the incomplete summary spreadsheet are available there 8/2/14.  </a:t>
            </a:r>
          </a:p>
          <a:p>
            <a:r>
              <a:rPr lang="en-US" sz="2800" dirty="0" smtClean="0"/>
              <a:t>Large lem fudge factors were required to get around arcs, thus new beam-based calibration Spring 2014.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North Linac reference cavity calibration</a:t>
            </a:r>
            <a:endParaRPr lang="en-US" sz="3600" dirty="0"/>
          </a:p>
        </p:txBody>
      </p:sp>
      <p:sp>
        <p:nvSpPr>
          <p:cNvPr id="3" name="Content Placeholder 2"/>
          <p:cNvSpPr>
            <a:spLocks noGrp="1"/>
          </p:cNvSpPr>
          <p:nvPr>
            <p:ph idx="1"/>
          </p:nvPr>
        </p:nvSpPr>
        <p:spPr>
          <a:xfrm>
            <a:off x="336884" y="842211"/>
            <a:ext cx="8229600" cy="5518484"/>
          </a:xfrm>
        </p:spPr>
        <p:txBody>
          <a:bodyPr/>
          <a:lstStyle/>
          <a:p>
            <a:r>
              <a:rPr lang="en-US" dirty="0" smtClean="0"/>
              <a:t>Owl shift so I wasn’t around.</a:t>
            </a:r>
          </a:p>
          <a:p>
            <a:r>
              <a:rPr lang="en-US" dirty="0" smtClean="0"/>
              <a:t>Three data sets taken; very different results</a:t>
            </a:r>
          </a:p>
          <a:p>
            <a:r>
              <a:rPr lang="en-US" dirty="0" smtClean="0"/>
              <a:t>GGBBC PV was said to be 10*log10(ratio), not 20*log10 as learned much later</a:t>
            </a:r>
          </a:p>
          <a:p>
            <a:r>
              <a:rPr lang="en-US" dirty="0" smtClean="0"/>
              <a:t>Calibration of most NL cavities done with dp/p&gt;2E-4; BEM might be good to 1E-5</a:t>
            </a:r>
          </a:p>
          <a:p>
            <a:r>
              <a:rPr lang="en-US" dirty="0" smtClean="0"/>
              <a:t>Multiple global adjustments during spring run due to lem fudge and GGBBC realization. </a:t>
            </a:r>
          </a:p>
          <a:p>
            <a:r>
              <a:rPr lang="en-US" smtClean="0"/>
              <a:t>Reference recalibration </a:t>
            </a:r>
            <a:r>
              <a:rPr lang="en-US" dirty="0" smtClean="0"/>
              <a:t>ratio 1.048 (4/28) makes no sense given lem fudge on </a:t>
            </a:r>
            <a:r>
              <a:rPr lang="en-US" smtClean="0"/>
              <a:t>that date.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4/28 ref cal</a:t>
            </a:r>
            <a:endParaRPr lang="en-US" dirty="0"/>
          </a:p>
        </p:txBody>
      </p:sp>
      <p:sp>
        <p:nvSpPr>
          <p:cNvPr id="6" name="TextBox 5"/>
          <p:cNvSpPr txBox="1"/>
          <p:nvPr/>
        </p:nvSpPr>
        <p:spPr>
          <a:xfrm>
            <a:off x="1692442" y="5638800"/>
            <a:ext cx="5903495" cy="461665"/>
          </a:xfrm>
          <a:prstGeom prst="rect">
            <a:avLst/>
          </a:prstGeom>
          <a:noFill/>
        </p:spPr>
        <p:txBody>
          <a:bodyPr wrap="square" rtlCol="0">
            <a:spAutoFit/>
          </a:bodyPr>
          <a:lstStyle/>
          <a:p>
            <a:r>
              <a:rPr lang="en-US" sz="2400" dirty="0" smtClean="0">
                <a:latin typeface="+mj-lt"/>
              </a:rPr>
              <a:t>But lem fudge 1.003, not 0.952, 4/28</a:t>
            </a:r>
            <a:endParaRPr lang="en-US" sz="2400" dirty="0">
              <a:latin typeface="+mj-lt"/>
            </a:endParaRPr>
          </a:p>
        </p:txBody>
      </p:sp>
      <p:pic>
        <p:nvPicPr>
          <p:cNvPr id="1028" name="Picture 4"/>
          <p:cNvPicPr>
            <a:picLocks noChangeAspect="1" noChangeArrowheads="1"/>
          </p:cNvPicPr>
          <p:nvPr/>
        </p:nvPicPr>
        <p:blipFill>
          <a:blip r:embed="rId2"/>
          <a:srcRect/>
          <a:stretch>
            <a:fillRect/>
          </a:stretch>
        </p:blipFill>
        <p:spPr bwMode="auto">
          <a:xfrm>
            <a:off x="966788" y="1219200"/>
            <a:ext cx="7210425" cy="4419600"/>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a:srcRect/>
          <a:stretch>
            <a:fillRect/>
          </a:stretch>
        </p:blipFill>
        <p:spPr bwMode="auto">
          <a:xfrm>
            <a:off x="966788" y="1010653"/>
            <a:ext cx="7210425" cy="44196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RFCM download files</a:t>
            </a:r>
            <a:endParaRPr lang="en-US" dirty="0"/>
          </a:p>
        </p:txBody>
      </p:sp>
      <p:sp>
        <p:nvSpPr>
          <p:cNvPr id="3" name="Content Placeholder 2"/>
          <p:cNvSpPr>
            <a:spLocks noGrp="1"/>
          </p:cNvSpPr>
          <p:nvPr>
            <p:ph idx="1"/>
          </p:nvPr>
        </p:nvSpPr>
        <p:spPr>
          <a:xfrm>
            <a:off x="457200" y="922421"/>
            <a:ext cx="8229600" cy="5157537"/>
          </a:xfrm>
        </p:spPr>
        <p:txBody>
          <a:bodyPr/>
          <a:lstStyle/>
          <a:p>
            <a:r>
              <a:rPr lang="en-US" dirty="0" smtClean="0"/>
              <a:t>Likely the only items changed during recommissioning. </a:t>
            </a:r>
          </a:p>
          <a:p>
            <a:r>
              <a:rPr lang="en-US" dirty="0" smtClean="0"/>
              <a:t>M. Erb was able to extract values from database for 5/1/12, 1/2/14 (after SRF) and 5/1/14 after NL beam-based calibration and global (NL mean) change to SL values.  </a:t>
            </a:r>
          </a:p>
          <a:p>
            <a:r>
              <a:rPr lang="en-US" dirty="0" smtClean="0"/>
              <a:t>Only gset_prob and gmes_prob changes appear to be relevant to gradient calibration; I’ve sent difference file to G. Lahti to verify.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What RF download files showed 1/2/14</a:t>
            </a:r>
            <a:endParaRPr lang="en-US" sz="3600" dirty="0"/>
          </a:p>
        </p:txBody>
      </p:sp>
      <p:pic>
        <p:nvPicPr>
          <p:cNvPr id="2050" name="Picture 2"/>
          <p:cNvPicPr>
            <a:picLocks noChangeAspect="1" noChangeArrowheads="1"/>
          </p:cNvPicPr>
          <p:nvPr/>
        </p:nvPicPr>
        <p:blipFill>
          <a:blip r:embed="rId2"/>
          <a:srcRect t="4917"/>
          <a:stretch>
            <a:fillRect/>
          </a:stretch>
        </p:blipFill>
        <p:spPr bwMode="auto">
          <a:xfrm>
            <a:off x="463550" y="818147"/>
            <a:ext cx="8215313" cy="5506453"/>
          </a:xfrm>
          <a:prstGeom prst="rect">
            <a:avLst/>
          </a:prstGeom>
          <a:noFill/>
          <a:ln w="9525">
            <a:noFill/>
            <a:miter lim="800000"/>
            <a:headEnd/>
            <a:tailEnd/>
          </a:ln>
          <a:effectLst/>
        </p:spPr>
      </p:pic>
      <p:sp>
        <p:nvSpPr>
          <p:cNvPr id="5" name="TextBox 4"/>
          <p:cNvSpPr txBox="1"/>
          <p:nvPr/>
        </p:nvSpPr>
        <p:spPr>
          <a:xfrm>
            <a:off x="4459705" y="3457074"/>
            <a:ext cx="4331368" cy="2677656"/>
          </a:xfrm>
          <a:prstGeom prst="rect">
            <a:avLst/>
          </a:prstGeom>
          <a:noFill/>
        </p:spPr>
        <p:txBody>
          <a:bodyPr wrap="square" rtlCol="0">
            <a:spAutoFit/>
          </a:bodyPr>
          <a:lstStyle/>
          <a:p>
            <a:r>
              <a:rPr lang="en-US" sz="2400" dirty="0" smtClean="0">
                <a:latin typeface="+mj-lt"/>
              </a:rPr>
              <a:t>118 cavities, 4 zones in NL and balance SL, were NOT recalibrated by SRF per RFCM download files.  Based on NL means and Drury’s statement, I multiplied all old SL cals by 0.92.   This remains the case.  Oops.  </a:t>
            </a:r>
            <a:endParaRPr lang="en-US" sz="24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NL beam based calibration</a:t>
            </a:r>
            <a:endParaRPr lang="en-US" dirty="0"/>
          </a:p>
        </p:txBody>
      </p:sp>
      <p:pic>
        <p:nvPicPr>
          <p:cNvPr id="3074" name="Picture 2"/>
          <p:cNvPicPr>
            <a:picLocks noChangeAspect="1" noChangeArrowheads="1"/>
          </p:cNvPicPr>
          <p:nvPr/>
        </p:nvPicPr>
        <p:blipFill>
          <a:blip r:embed="rId2"/>
          <a:srcRect t="4859"/>
          <a:stretch>
            <a:fillRect/>
          </a:stretch>
        </p:blipFill>
        <p:spPr bwMode="auto">
          <a:xfrm>
            <a:off x="238961" y="778042"/>
            <a:ext cx="8215313" cy="5574631"/>
          </a:xfrm>
          <a:prstGeom prst="rect">
            <a:avLst/>
          </a:prstGeom>
          <a:noFill/>
          <a:ln w="9525">
            <a:noFill/>
            <a:miter lim="800000"/>
            <a:headEnd/>
            <a:tailEnd/>
          </a:ln>
          <a:effectLst/>
        </p:spPr>
      </p:pic>
      <p:sp>
        <p:nvSpPr>
          <p:cNvPr id="5" name="TextBox 4"/>
          <p:cNvSpPr txBox="1"/>
          <p:nvPr/>
        </p:nvSpPr>
        <p:spPr>
          <a:xfrm>
            <a:off x="4187074" y="3449053"/>
            <a:ext cx="4267200" cy="2862322"/>
          </a:xfrm>
          <a:prstGeom prst="rect">
            <a:avLst/>
          </a:prstGeom>
          <a:noFill/>
        </p:spPr>
        <p:txBody>
          <a:bodyPr wrap="square" rtlCol="0">
            <a:spAutoFit/>
          </a:bodyPr>
          <a:lstStyle/>
          <a:p>
            <a:r>
              <a:rPr lang="en-US" sz="2000" dirty="0" smtClean="0">
                <a:latin typeface="+mj-lt"/>
              </a:rPr>
              <a:t>RFCM cals 2014 after beam based calibration divided by RFCM values based on 1995 calibration and ? done on C50s.  Does NOT include factor of 1.048.  This would shift mean to 1.022, incompatible with lem fudge 1.003 unless C100s totally screwed up, but 20log</a:t>
            </a:r>
            <a:r>
              <a:rPr lang="en-US" sz="2000" baseline="-25000" dirty="0" smtClean="0">
                <a:latin typeface="+mj-lt"/>
              </a:rPr>
              <a:t>10</a:t>
            </a:r>
            <a:r>
              <a:rPr lang="en-US" sz="2000" dirty="0" smtClean="0">
                <a:latin typeface="+mj-lt"/>
              </a:rPr>
              <a:t> discovered experimentally via R100 and injector spectrometer.  </a:t>
            </a:r>
            <a:endParaRPr lang="en-US" sz="20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
            </a:r>
            <a:r>
              <a:rPr lang="en-US" dirty="0" smtClean="0"/>
              <a:t>em models</a:t>
            </a:r>
            <a:endParaRPr lang="en-US" dirty="0"/>
          </a:p>
        </p:txBody>
      </p:sp>
      <p:sp>
        <p:nvSpPr>
          <p:cNvPr id="3" name="Content Placeholder 2"/>
          <p:cNvSpPr>
            <a:spLocks noGrp="1"/>
          </p:cNvSpPr>
          <p:nvPr>
            <p:ph idx="1"/>
          </p:nvPr>
        </p:nvSpPr>
        <p:spPr>
          <a:xfrm>
            <a:off x="457200" y="930442"/>
            <a:ext cx="8229600" cy="5510463"/>
          </a:xfrm>
        </p:spPr>
        <p:txBody>
          <a:bodyPr/>
          <a:lstStyle/>
          <a:p>
            <a:r>
              <a:rPr lang="en-US" dirty="0" smtClean="0"/>
              <a:t>101 low-significance lem models were developed with 2014 fault data.  </a:t>
            </a:r>
          </a:p>
          <a:p>
            <a:r>
              <a:rPr lang="en-US" dirty="0" smtClean="0"/>
              <a:t>No correlations evident with 2012 models, whether or not 1.048 factor is included.  </a:t>
            </a:r>
          </a:p>
          <a:p>
            <a:r>
              <a:rPr lang="en-US" dirty="0" smtClean="0"/>
              <a:t>No correlation was expected given Isabel and standby-refrigerator experience</a:t>
            </a:r>
          </a:p>
          <a:p>
            <a:r>
              <a:rPr lang="en-US" dirty="0" smtClean="0"/>
              <a:t>New models have generally lower GSETs for 2-day fault interval with or without 1.048, but significance is lacking</a:t>
            </a:r>
          </a:p>
          <a:p>
            <a:r>
              <a:rPr lang="en-US" dirty="0" smtClean="0"/>
              <a:t>Spreadsheet will be sent to anyone interested. </a:t>
            </a:r>
            <a:endParaRPr lang="en-US" dirty="0"/>
          </a:p>
        </p:txBody>
      </p:sp>
    </p:spTree>
  </p:cSld>
  <p:clrMapOvr>
    <a:masterClrMapping/>
  </p:clrMapOvr>
</p:sld>
</file>

<file path=ppt/theme/theme1.xml><?xml version="1.0" encoding="utf-8"?>
<a:theme xmlns:a="http://schemas.openxmlformats.org/drawingml/2006/main" name="JLabPowerpoint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15967</TotalTime>
  <Words>599</Words>
  <Application>Microsoft Office PowerPoint</Application>
  <PresentationFormat>On-screen Show (4:3)</PresentationFormat>
  <Paragraphs>48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JLabPowerpointMain</vt:lpstr>
      <vt:lpstr>RF Gradient Calibration</vt:lpstr>
      <vt:lpstr>Outline</vt:lpstr>
      <vt:lpstr>SRF actions</vt:lpstr>
      <vt:lpstr>North Linac reference cavity calibration</vt:lpstr>
      <vt:lpstr>4/28 ref cal</vt:lpstr>
      <vt:lpstr>RFCM download files</vt:lpstr>
      <vt:lpstr>What RF download files showed 1/2/14</vt:lpstr>
      <vt:lpstr>NL beam based calibration</vt:lpstr>
      <vt:lpstr>lem models</vt:lpstr>
      <vt:lpstr>Recommendations</vt:lpstr>
      <vt:lpstr>Raw data</vt:lpstr>
    </vt:vector>
  </TitlesOfParts>
  <Company>Jefferson 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dchopard</dc:creator>
  <cp:lastModifiedBy>Jay Benesch</cp:lastModifiedBy>
  <cp:revision>1191</cp:revision>
  <dcterms:created xsi:type="dcterms:W3CDTF">2013-08-22T19:51:08Z</dcterms:created>
  <dcterms:modified xsi:type="dcterms:W3CDTF">2014-08-03T20:00:25Z</dcterms:modified>
</cp:coreProperties>
</file>