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19" r:id="rId4"/>
    <p:sldId id="320" r:id="rId5"/>
    <p:sldId id="323" r:id="rId6"/>
    <p:sldId id="337" r:id="rId7"/>
    <p:sldId id="341" r:id="rId8"/>
    <p:sldId id="321" r:id="rId9"/>
    <p:sldId id="332" r:id="rId10"/>
    <p:sldId id="338" r:id="rId11"/>
    <p:sldId id="342" r:id="rId12"/>
    <p:sldId id="322" r:id="rId13"/>
    <p:sldId id="333" r:id="rId14"/>
    <p:sldId id="339" r:id="rId15"/>
    <p:sldId id="344" r:id="rId16"/>
    <p:sldId id="328" r:id="rId17"/>
    <p:sldId id="340" r:id="rId18"/>
    <p:sldId id="343" r:id="rId19"/>
    <p:sldId id="329" r:id="rId20"/>
    <p:sldId id="294" r:id="rId21"/>
    <p:sldId id="335" r:id="rId22"/>
    <p:sldId id="315" r:id="rId23"/>
  </p:sldIdLst>
  <p:sldSz cx="9144000" cy="6858000" type="screen4x3"/>
  <p:notesSz cx="70104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0888" autoAdjust="0"/>
  </p:normalViewPr>
  <p:slideViewPr>
    <p:cSldViewPr>
      <p:cViewPr varScale="1">
        <p:scale>
          <a:sx n="104" d="100"/>
          <a:sy n="104" d="100"/>
        </p:scale>
        <p:origin x="-38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91"/>
      </p:cViewPr>
      <p:guideLst>
        <p:guide orient="horz" pos="295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566C33F-2C55-4B34-8440-E321F196E388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2CB35D00-B0FF-43DB-88E2-8F16B1D82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5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04402" y="59394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BBA3A2-47AB-4170-AF89-A538BF071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28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r>
              <a:rPr lang="en-US" dirty="0" smtClean="0"/>
              <a:t>Measurements of Accelerator Control for </a:t>
            </a:r>
            <a:r>
              <a:rPr lang="en-US" dirty="0" err="1" smtClean="0"/>
              <a:t>Pathlength</a:t>
            </a:r>
            <a:r>
              <a:rPr lang="en-US" dirty="0" smtClean="0"/>
              <a:t> Issue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371600"/>
          </a:xfrm>
          <a:effectLst>
            <a:glow rad="127000">
              <a:schemeClr val="accent1"/>
            </a:glow>
          </a:effectLst>
        </p:spPr>
        <p:txBody>
          <a:bodyPr/>
          <a:lstStyle/>
          <a:p>
            <a:r>
              <a:rPr lang="en-US" dirty="0" smtClean="0"/>
              <a:t>January, 2015</a:t>
            </a:r>
          </a:p>
          <a:p>
            <a:endParaRPr lang="en-US" dirty="0" smtClean="0"/>
          </a:p>
          <a:p>
            <a:r>
              <a:rPr lang="en-US" dirty="0" smtClean="0"/>
              <a:t>Chris Curtis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903872" cy="5334000"/>
          </a:xfrm>
        </p:spPr>
      </p:pic>
    </p:spTree>
    <p:extLst>
      <p:ext uri="{BB962C8B-B14F-4D97-AF65-F5344CB8AC3E}">
        <p14:creationId xmlns:p14="http://schemas.microsoft.com/office/powerpoint/2010/main" val="41393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880583" cy="5316549"/>
          </a:xfrm>
        </p:spPr>
      </p:pic>
    </p:spTree>
    <p:extLst>
      <p:ext uri="{BB962C8B-B14F-4D97-AF65-F5344CB8AC3E}">
        <p14:creationId xmlns:p14="http://schemas.microsoft.com/office/powerpoint/2010/main" val="2352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200" dirty="0" smtClean="0"/>
              <a:t>Linac Distances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818914"/>
              </p:ext>
            </p:extLst>
          </p:nvPr>
        </p:nvGraphicFramePr>
        <p:xfrm>
          <a:off x="228600" y="914401"/>
          <a:ext cx="8610604" cy="503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734"/>
                <a:gridCol w="765387"/>
                <a:gridCol w="765387"/>
                <a:gridCol w="765387"/>
                <a:gridCol w="765387"/>
                <a:gridCol w="765387"/>
                <a:gridCol w="765387"/>
                <a:gridCol w="765387"/>
                <a:gridCol w="765387"/>
                <a:gridCol w="765387"/>
                <a:gridCol w="765387"/>
              </a:tblGrid>
              <a:tr h="4870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Mar-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Apr-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May-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Aug-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Jan-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7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North Linac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Dist.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Diff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HNL0030-420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361.57716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+2.1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361.57648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+0.2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361.57623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-0.5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361.57595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-1.2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361.57573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-1.9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HNL0030-455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390.39103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+3.2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390.39026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+1.3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390.38969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-0.2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390.38971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-0.1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390.38950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-0.7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HNL0060-420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340.35929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+2.6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340.35846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+0.2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340.35809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-0.9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340.35811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-0.9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340.35774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-1.9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HNL0060-455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369.17304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+3.6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369.17222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+1.4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369.17179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+0.3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369.17173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+0.1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369.17156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+0.4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Temp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71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+2.9 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+0.8 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-0.3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-0.6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-1.2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87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South Linac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HSL0010-420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376.56254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+3.2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376.56169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+0.9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376.56091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-1.1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376.56069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-1.7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376.56088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-1.2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HSL0010-445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395.75880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+4.0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395.75802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+2.0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395.75738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+0.4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395.75737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+0.4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395.75739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+0.5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HSL0040-420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354.99806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+5.6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354.99650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+1.2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354.99567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-1.1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354.99533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-2.1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354.99530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-2.2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1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HSL0040-445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374.19450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+6.9 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374.19290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+2.6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374.19214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+0.6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374.19184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-0.2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374.19212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+0.6 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685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Temp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71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+4.9 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+1.7 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-0.3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-0.9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SL </a:t>
                      </a:r>
                      <a:r>
                        <a:rPr lang="en-US" sz="12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-0.6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21288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NOTE: Average temp of 2012 distance measurements: 29.0		 (5ppm on 350m is 1.75mm)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" y="838199"/>
            <a:ext cx="7208259" cy="5569021"/>
          </a:xfrm>
        </p:spPr>
      </p:pic>
    </p:spTree>
    <p:extLst>
      <p:ext uri="{BB962C8B-B14F-4D97-AF65-F5344CB8AC3E}">
        <p14:creationId xmlns:p14="http://schemas.microsoft.com/office/powerpoint/2010/main" val="37997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199"/>
            <a:ext cx="6477000" cy="5004195"/>
          </a:xfrm>
        </p:spPr>
      </p:pic>
    </p:spTree>
    <p:extLst>
      <p:ext uri="{BB962C8B-B14F-4D97-AF65-F5344CB8AC3E}">
        <p14:creationId xmlns:p14="http://schemas.microsoft.com/office/powerpoint/2010/main" val="20127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184814"/>
            <a:ext cx="6553201" cy="5063585"/>
          </a:xfrm>
        </p:spPr>
      </p:pic>
    </p:spTree>
    <p:extLst>
      <p:ext uri="{BB962C8B-B14F-4D97-AF65-F5344CB8AC3E}">
        <p14:creationId xmlns:p14="http://schemas.microsoft.com/office/powerpoint/2010/main" val="667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607992" cy="5105400"/>
          </a:xfrm>
        </p:spPr>
      </p:pic>
    </p:spTree>
    <p:extLst>
      <p:ext uri="{BB962C8B-B14F-4D97-AF65-F5344CB8AC3E}">
        <p14:creationId xmlns:p14="http://schemas.microsoft.com/office/powerpoint/2010/main" val="10505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53200" cy="5063067"/>
          </a:xfrm>
        </p:spPr>
      </p:pic>
    </p:spTree>
    <p:extLst>
      <p:ext uri="{BB962C8B-B14F-4D97-AF65-F5344CB8AC3E}">
        <p14:creationId xmlns:p14="http://schemas.microsoft.com/office/powerpoint/2010/main" val="30918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499583" cy="5022155"/>
          </a:xfrm>
        </p:spPr>
      </p:pic>
    </p:spTree>
    <p:extLst>
      <p:ext uri="{BB962C8B-B14F-4D97-AF65-F5344CB8AC3E}">
        <p14:creationId xmlns:p14="http://schemas.microsoft.com/office/powerpoint/2010/main" val="28439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West Arc Control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57173"/>
              </p:ext>
            </p:extLst>
          </p:nvPr>
        </p:nvGraphicFramePr>
        <p:xfrm>
          <a:off x="838200" y="1066800"/>
          <a:ext cx="7498080" cy="5077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1737360"/>
                <a:gridCol w="1737360"/>
                <a:gridCol w="1737360"/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Comparison to June 2012 Network survey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May-14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Aug-14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Jan-15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93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Avg.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Vector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(free)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76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9par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scale (free)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76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9par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scale (</a:t>
                      </a:r>
                      <a:r>
                        <a:rPr lang="en-US" sz="14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mek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76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"Traverse" 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244.01590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244.01590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244.01590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76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Traverse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244.01288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244.01305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244.01436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76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Traverse length diff.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-3.02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935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Sampled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January 2015 Measurements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r>
              <a:rPr lang="en-US" dirty="0" smtClean="0"/>
              <a:t>Measurement of all survey control points and 5 quad stacks in east arc</a:t>
            </a:r>
          </a:p>
          <a:p>
            <a:r>
              <a:rPr lang="en-US" dirty="0"/>
              <a:t>Measurement of all survey control points and 5 quad stacks in </a:t>
            </a:r>
            <a:r>
              <a:rPr lang="en-US" dirty="0" smtClean="0"/>
              <a:t>west arc</a:t>
            </a:r>
          </a:p>
          <a:p>
            <a:r>
              <a:rPr lang="en-US" dirty="0" smtClean="0"/>
              <a:t>Measurement of long distances in each linac</a:t>
            </a:r>
          </a:p>
          <a:p>
            <a:r>
              <a:rPr lang="en-US" dirty="0" smtClean="0"/>
              <a:t>Measurement of distances between penetrations on the surface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486400"/>
          </a:xfrm>
        </p:spPr>
        <p:txBody>
          <a:bodyPr/>
          <a:lstStyle/>
          <a:p>
            <a:r>
              <a:rPr lang="en-US" sz="1800" dirty="0" smtClean="0"/>
              <a:t>Survey network measured June 2012 used to re-align all elements in the accelerator (excluding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part of injector). This is basis for comparison.</a:t>
            </a:r>
          </a:p>
          <a:p>
            <a:r>
              <a:rPr lang="en-US" sz="1800" dirty="0"/>
              <a:t>April 2013 </a:t>
            </a:r>
            <a:r>
              <a:rPr lang="en-US" sz="1800" dirty="0" smtClean="0"/>
              <a:t> final alignment :  </a:t>
            </a:r>
            <a:r>
              <a:rPr lang="en-US" sz="1800" b="1" u="sng" dirty="0" smtClean="0"/>
              <a:t>East arc </a:t>
            </a:r>
            <a:r>
              <a:rPr lang="en-US" sz="1800" dirty="0" smtClean="0"/>
              <a:t>shorter than 2012 by approx. 25 ppm         			          </a:t>
            </a:r>
            <a:r>
              <a:rPr lang="en-US" sz="1800" b="1" u="sng" dirty="0" err="1" smtClean="0"/>
              <a:t>Linacs</a:t>
            </a:r>
            <a:r>
              <a:rPr lang="en-US" sz="1800" dirty="0" smtClean="0"/>
              <a:t> lengthened approx. +3 to +5 ppm</a:t>
            </a:r>
          </a:p>
          <a:p>
            <a:r>
              <a:rPr lang="en-US" sz="1800" dirty="0" smtClean="0"/>
              <a:t>April 2014:  </a:t>
            </a:r>
            <a:r>
              <a:rPr lang="en-US" sz="1800" b="1" u="sng" dirty="0" smtClean="0"/>
              <a:t>East arc</a:t>
            </a:r>
            <a:r>
              <a:rPr lang="en-US" sz="1800" dirty="0" smtClean="0"/>
              <a:t> expanded, but still approx. -8 ppm from 2012 </a:t>
            </a:r>
          </a:p>
          <a:p>
            <a:pPr marL="457200" lvl="1" indent="0">
              <a:buNone/>
            </a:pPr>
            <a:r>
              <a:rPr lang="en-US" sz="1800" dirty="0" smtClean="0"/>
              <a:t>	            </a:t>
            </a:r>
            <a:r>
              <a:rPr lang="en-US" sz="1800" b="1" u="sng" dirty="0" err="1" smtClean="0"/>
              <a:t>Linacs</a:t>
            </a:r>
            <a:r>
              <a:rPr lang="en-US" sz="1800" dirty="0" smtClean="0"/>
              <a:t>  at +1 to +2 ppm from 2012</a:t>
            </a:r>
          </a:p>
          <a:p>
            <a:r>
              <a:rPr lang="en-US" sz="1800" dirty="0" smtClean="0"/>
              <a:t>May 2014:   </a:t>
            </a:r>
            <a:r>
              <a:rPr lang="en-US" sz="1800" b="1" u="sng" dirty="0" smtClean="0"/>
              <a:t>East arc </a:t>
            </a:r>
            <a:r>
              <a:rPr lang="en-US" sz="1800" dirty="0" smtClean="0"/>
              <a:t> continued expansion to  approx</a:t>
            </a:r>
            <a:r>
              <a:rPr lang="en-US" sz="1800" dirty="0"/>
              <a:t>. </a:t>
            </a:r>
            <a:r>
              <a:rPr lang="en-US" sz="1800" dirty="0" smtClean="0"/>
              <a:t>-3 to -5ppm </a:t>
            </a:r>
            <a:r>
              <a:rPr lang="en-US" sz="1800" dirty="0"/>
              <a:t>from </a:t>
            </a:r>
            <a:r>
              <a:rPr lang="en-US" sz="1800" dirty="0" smtClean="0"/>
              <a:t>2012 </a:t>
            </a:r>
          </a:p>
          <a:p>
            <a:pPr marL="1371600" lvl="3" indent="0">
              <a:buNone/>
            </a:pPr>
            <a:r>
              <a:rPr lang="en-US" sz="1800" dirty="0" smtClean="0"/>
              <a:t>   </a:t>
            </a:r>
            <a:r>
              <a:rPr lang="en-US" sz="1800" b="1" u="sng" dirty="0" smtClean="0"/>
              <a:t>West arc </a:t>
            </a:r>
            <a:r>
              <a:rPr lang="en-US" sz="1800" dirty="0" smtClean="0"/>
              <a:t>  Shorter than 2012 by -5 </a:t>
            </a:r>
            <a:r>
              <a:rPr lang="en-US" sz="1800" dirty="0"/>
              <a:t>to </a:t>
            </a:r>
            <a:r>
              <a:rPr lang="en-US" sz="1800" dirty="0" smtClean="0"/>
              <a:t>-8ppm </a:t>
            </a:r>
            <a:endParaRPr lang="en-US" sz="1800" dirty="0"/>
          </a:p>
          <a:p>
            <a:pPr marL="914400" lvl="2" indent="0">
              <a:buNone/>
            </a:pPr>
            <a:r>
              <a:rPr lang="en-US" sz="1800" dirty="0" smtClean="0"/>
              <a:t>           </a:t>
            </a:r>
            <a:r>
              <a:rPr lang="en-US" sz="1800" b="1" u="sng" dirty="0" err="1" smtClean="0"/>
              <a:t>Linacs</a:t>
            </a:r>
            <a:r>
              <a:rPr lang="en-US" sz="1800" dirty="0" smtClean="0"/>
              <a:t>  about same as 2012</a:t>
            </a:r>
          </a:p>
          <a:p>
            <a:r>
              <a:rPr lang="en-US" sz="1800" dirty="0" smtClean="0"/>
              <a:t>Aug </a:t>
            </a:r>
            <a:r>
              <a:rPr lang="en-US" sz="1800" dirty="0"/>
              <a:t>2014:   </a:t>
            </a:r>
            <a:r>
              <a:rPr lang="en-US" sz="1800" b="1" u="sng" dirty="0"/>
              <a:t>East arc </a:t>
            </a:r>
            <a:r>
              <a:rPr lang="en-US" sz="1800" dirty="0"/>
              <a:t> </a:t>
            </a:r>
            <a:r>
              <a:rPr lang="en-US" sz="1800" dirty="0" smtClean="0"/>
              <a:t>Transformation shows slight expansion to -2 to -4ppm 	    	           from  2012, but “traverse” shows slight shortening from May ‘14</a:t>
            </a:r>
            <a:endParaRPr lang="en-US" sz="1800" dirty="0"/>
          </a:p>
          <a:p>
            <a:pPr marL="1371600" lvl="3" indent="0">
              <a:buNone/>
            </a:pPr>
            <a:r>
              <a:rPr lang="en-US" sz="1800" dirty="0"/>
              <a:t>   </a:t>
            </a:r>
            <a:r>
              <a:rPr lang="en-US" sz="1800" b="1" u="sng" dirty="0" smtClean="0"/>
              <a:t>West </a:t>
            </a:r>
            <a:r>
              <a:rPr lang="en-US" sz="1800" b="1" u="sng" dirty="0"/>
              <a:t>arc </a:t>
            </a:r>
            <a:r>
              <a:rPr lang="en-US" sz="1800" dirty="0"/>
              <a:t>  </a:t>
            </a:r>
            <a:r>
              <a:rPr lang="en-US" sz="1800" dirty="0" smtClean="0"/>
              <a:t>Slight expansion to -4 </a:t>
            </a:r>
            <a:r>
              <a:rPr lang="en-US" sz="1800" dirty="0"/>
              <a:t>to </a:t>
            </a:r>
            <a:r>
              <a:rPr lang="en-US" sz="1800" dirty="0" smtClean="0"/>
              <a:t>-6ppm </a:t>
            </a:r>
            <a:r>
              <a:rPr lang="en-US" sz="1800" dirty="0"/>
              <a:t>from 2012</a:t>
            </a:r>
          </a:p>
          <a:p>
            <a:pPr marL="914400" lvl="2" indent="0">
              <a:buNone/>
            </a:pPr>
            <a:r>
              <a:rPr lang="en-US" sz="1800" dirty="0"/>
              <a:t>           </a:t>
            </a:r>
            <a:r>
              <a:rPr lang="en-US" sz="1800" b="1" u="sng" dirty="0" err="1"/>
              <a:t>Linacs</a:t>
            </a:r>
            <a:r>
              <a:rPr lang="en-US" sz="1800" dirty="0"/>
              <a:t>  about same as 2012</a:t>
            </a:r>
          </a:p>
          <a:p>
            <a:r>
              <a:rPr lang="en-US" sz="1800" dirty="0" smtClean="0"/>
              <a:t>Jan 2015:   </a:t>
            </a:r>
            <a:r>
              <a:rPr lang="en-US" sz="1800" b="1" u="sng" dirty="0"/>
              <a:t>East </a:t>
            </a:r>
            <a:r>
              <a:rPr lang="en-US" sz="1800" b="1" u="sng" dirty="0" smtClean="0"/>
              <a:t>arc</a:t>
            </a:r>
            <a:r>
              <a:rPr lang="en-US" sz="1800" dirty="0" smtClean="0"/>
              <a:t>  Transformation shows continued expansion to about -1ppm from 	           </a:t>
            </a:r>
            <a:r>
              <a:rPr lang="en-US" sz="1800" dirty="0" smtClean="0"/>
              <a:t>2012. </a:t>
            </a:r>
            <a:r>
              <a:rPr lang="en-US" sz="1800" smtClean="0"/>
              <a:t>Traverse </a:t>
            </a:r>
            <a:r>
              <a:rPr lang="en-US" sz="1800" dirty="0" smtClean="0"/>
              <a:t>now slightly longer than 2012</a:t>
            </a:r>
            <a:endParaRPr lang="en-US" sz="1800" dirty="0"/>
          </a:p>
          <a:p>
            <a:pPr marL="1371600" lvl="3" indent="0">
              <a:buNone/>
            </a:pPr>
            <a:r>
              <a:rPr lang="en-US" sz="1800" dirty="0"/>
              <a:t>   </a:t>
            </a:r>
            <a:r>
              <a:rPr lang="en-US" sz="1800" b="1" u="sng" dirty="0" smtClean="0"/>
              <a:t>West </a:t>
            </a:r>
            <a:r>
              <a:rPr lang="en-US" sz="1800" b="1" u="sng" dirty="0"/>
              <a:t>arc </a:t>
            </a:r>
            <a:r>
              <a:rPr lang="en-US" sz="1800" dirty="0"/>
              <a:t>  </a:t>
            </a:r>
            <a:r>
              <a:rPr lang="en-US" sz="1800" dirty="0" smtClean="0"/>
              <a:t>Continued expansion to about -3ppm and -1.5mm on traverse</a:t>
            </a:r>
            <a:endParaRPr lang="en-US" sz="1800" dirty="0"/>
          </a:p>
          <a:p>
            <a:pPr marL="914400" lvl="2" indent="0">
              <a:buNone/>
            </a:pPr>
            <a:r>
              <a:rPr lang="en-US" sz="1800" dirty="0"/>
              <a:t>           </a:t>
            </a:r>
            <a:r>
              <a:rPr lang="en-US" sz="1800" b="1" u="sng" dirty="0" err="1" smtClean="0"/>
              <a:t>Linacs</a:t>
            </a:r>
            <a:r>
              <a:rPr lang="en-US" sz="1800" b="1" u="sng" dirty="0" smtClean="0"/>
              <a:t> </a:t>
            </a:r>
            <a:r>
              <a:rPr lang="en-US" sz="1800" dirty="0" smtClean="0"/>
              <a:t> NL continues contraction, SL between last 2 measurements (2014)</a:t>
            </a:r>
            <a:endParaRPr lang="en-US" sz="1800" dirty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756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 Survey Network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7430"/>
            <a:ext cx="8873837" cy="4800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066800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 Survey Results - 2008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Survey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066800"/>
            <a:ext cx="406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 Survey Results - 2012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5448" r="19108" b="20670"/>
          <a:stretch/>
        </p:blipFill>
        <p:spPr>
          <a:xfrm>
            <a:off x="325639" y="1435855"/>
            <a:ext cx="8284961" cy="4826798"/>
          </a:xfrm>
        </p:spPr>
      </p:pic>
    </p:spTree>
    <p:extLst>
      <p:ext uri="{BB962C8B-B14F-4D97-AF65-F5344CB8AC3E}">
        <p14:creationId xmlns:p14="http://schemas.microsoft.com/office/powerpoint/2010/main" val="28984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914400"/>
            <a:ext cx="6902823" cy="5334000"/>
          </a:xfrm>
        </p:spPr>
      </p:pic>
    </p:spTree>
    <p:extLst>
      <p:ext uri="{BB962C8B-B14F-4D97-AF65-F5344CB8AC3E}">
        <p14:creationId xmlns:p14="http://schemas.microsoft.com/office/powerpoint/2010/main" val="20990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31292"/>
            <a:ext cx="6879858" cy="5317107"/>
          </a:xfrm>
        </p:spPr>
      </p:pic>
    </p:spTree>
    <p:extLst>
      <p:ext uri="{BB962C8B-B14F-4D97-AF65-F5344CB8AC3E}">
        <p14:creationId xmlns:p14="http://schemas.microsoft.com/office/powerpoint/2010/main" val="29380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9867"/>
            <a:ext cx="6782310" cy="5240080"/>
          </a:xfrm>
        </p:spPr>
      </p:pic>
    </p:spTree>
    <p:extLst>
      <p:ext uri="{BB962C8B-B14F-4D97-AF65-F5344CB8AC3E}">
        <p14:creationId xmlns:p14="http://schemas.microsoft.com/office/powerpoint/2010/main" val="11119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728536" cy="5198534"/>
          </a:xfrm>
        </p:spPr>
      </p:pic>
    </p:spTree>
    <p:extLst>
      <p:ext uri="{BB962C8B-B14F-4D97-AF65-F5344CB8AC3E}">
        <p14:creationId xmlns:p14="http://schemas.microsoft.com/office/powerpoint/2010/main" val="22049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705933" cy="5181600"/>
          </a:xfrm>
        </p:spPr>
      </p:pic>
    </p:spTree>
    <p:extLst>
      <p:ext uri="{BB962C8B-B14F-4D97-AF65-F5344CB8AC3E}">
        <p14:creationId xmlns:p14="http://schemas.microsoft.com/office/powerpoint/2010/main" val="33627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76357"/>
              </p:ext>
            </p:extLst>
          </p:nvPr>
        </p:nvGraphicFramePr>
        <p:xfrm>
          <a:off x="304800" y="1143000"/>
          <a:ext cx="8534401" cy="478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6716"/>
                <a:gridCol w="1347537"/>
                <a:gridCol w="1347537"/>
                <a:gridCol w="1347537"/>
                <a:gridCol w="1347537"/>
                <a:gridCol w="1347537"/>
              </a:tblGrid>
              <a:tr h="5307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Comparison to June 2012 Network survey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Mar-13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Apr-14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May-14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Aug-14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Jan-15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4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Avg.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Vector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Length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(free)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1.87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0.58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 mm</a:t>
                      </a: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9par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scale (free)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-25.7 ppm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-7.6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 ppm</a:t>
                      </a: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9par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scale (</a:t>
                      </a:r>
                      <a:r>
                        <a:rPr lang="en-US" sz="14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mek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 ppm</a:t>
                      </a: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"Traverse" 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243.70899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Traverse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243.70020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243.70654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243.70835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243.70795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243.70965 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Traverse length diff.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-8.79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-2.45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+0.66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3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Sampled Temp.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East Arc Control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 flipH="1" flipV="1">
            <a:off x="4648200" y="3336073"/>
            <a:ext cx="76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>
            <a:off x="5105400" y="1447800"/>
            <a:ext cx="7620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9"/>
          <p:cNvCxnSpPr>
            <a:cxnSpLocks noChangeShapeType="1"/>
          </p:cNvCxnSpPr>
          <p:nvPr/>
        </p:nvCxnSpPr>
        <p:spPr bwMode="auto">
          <a:xfrm>
            <a:off x="3733800" y="2097856"/>
            <a:ext cx="952500" cy="4552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9"/>
          <p:cNvCxnSpPr>
            <a:cxnSpLocks noChangeShapeType="1"/>
          </p:cNvCxnSpPr>
          <p:nvPr/>
        </p:nvCxnSpPr>
        <p:spPr bwMode="auto">
          <a:xfrm flipH="1" flipV="1">
            <a:off x="5183460" y="3810000"/>
            <a:ext cx="129354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4" y="914400"/>
            <a:ext cx="6903872" cy="5334000"/>
          </a:xfrm>
        </p:spPr>
      </p:pic>
    </p:spTree>
    <p:extLst>
      <p:ext uri="{BB962C8B-B14F-4D97-AF65-F5344CB8AC3E}">
        <p14:creationId xmlns:p14="http://schemas.microsoft.com/office/powerpoint/2010/main" val="38566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Style2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yle2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tyle2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8265</TotalTime>
  <Words>671</Words>
  <Application>Microsoft Office PowerPoint</Application>
  <PresentationFormat>On-screen Show (4:3)</PresentationFormat>
  <Paragraphs>274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JLab_PowerPoint1</vt:lpstr>
      <vt:lpstr>Measurements of Accelerator Control for Pathlength Issue</vt:lpstr>
      <vt:lpstr>January 2015 Measurements</vt:lpstr>
      <vt:lpstr>East Arc Control</vt:lpstr>
      <vt:lpstr>East Arc Control</vt:lpstr>
      <vt:lpstr>East Arc Control</vt:lpstr>
      <vt:lpstr>East Arc Control</vt:lpstr>
      <vt:lpstr>East Arc Control</vt:lpstr>
      <vt:lpstr>East Arc Control</vt:lpstr>
      <vt:lpstr>East Arc Control</vt:lpstr>
      <vt:lpstr>East Arc Control</vt:lpstr>
      <vt:lpstr>East Arc Control</vt:lpstr>
      <vt:lpstr>Linac Distances</vt:lpstr>
      <vt:lpstr>West Arc Control</vt:lpstr>
      <vt:lpstr>West Arc Control</vt:lpstr>
      <vt:lpstr>West Arc Control</vt:lpstr>
      <vt:lpstr>West Arc Control</vt:lpstr>
      <vt:lpstr>West Arc Control</vt:lpstr>
      <vt:lpstr>West Arc Control</vt:lpstr>
      <vt:lpstr>West Arc Control</vt:lpstr>
      <vt:lpstr>Summary</vt:lpstr>
      <vt:lpstr>Preliminary Survey Network</vt:lpstr>
      <vt:lpstr>Current Survey Network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arenius</dc:creator>
  <cp:lastModifiedBy>Christopher Curtis</cp:lastModifiedBy>
  <cp:revision>269</cp:revision>
  <cp:lastPrinted>2015-01-30T15:48:54Z</cp:lastPrinted>
  <dcterms:created xsi:type="dcterms:W3CDTF">2013-06-24T13:21:16Z</dcterms:created>
  <dcterms:modified xsi:type="dcterms:W3CDTF">2015-02-06T15:09:34Z</dcterms:modified>
</cp:coreProperties>
</file>