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0" r:id="rId1"/>
  </p:sldMasterIdLst>
  <p:notesMasterIdLst>
    <p:notesMasterId r:id="rId9"/>
  </p:notesMasterIdLst>
  <p:sldIdLst>
    <p:sldId id="289" r:id="rId2"/>
    <p:sldId id="326" r:id="rId3"/>
    <p:sldId id="327" r:id="rId4"/>
    <p:sldId id="328" r:id="rId5"/>
    <p:sldId id="330" r:id="rId6"/>
    <p:sldId id="329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5DD"/>
    <a:srgbClr val="5C7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76575"/>
  </p:normalViewPr>
  <p:slideViewPr>
    <p:cSldViewPr snapToGrid="0">
      <p:cViewPr varScale="1">
        <p:scale>
          <a:sx n="123" d="100"/>
          <a:sy n="123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DC30C42-F1EA-EA44-9613-5E7947EE8325}" type="datetimeFigureOut">
              <a:rPr lang="en-US" smtClean="0"/>
              <a:pPr/>
              <a:t>6/3/2025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493BBF43-A868-D94C-A9CC-39C296714D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67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6C7AA-86AD-BEB3-BF4C-54F9FAF3F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A6DA5A-5942-5391-17F4-CC5604FF4D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894558-4C39-B51D-662D-EBC000912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Tip: Keep titles under 60 characters for readability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6D029-F3FF-09D9-212B-90FD668CEB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9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AF298-DDF5-04BB-ADD1-BBCE4AB24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D6FFE7-40F0-4A68-91DD-605813EF95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BE93B8-5FCA-6599-14DE-1A90A18E47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198FD-9FF5-A7FF-3E07-2A96C940A7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86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AC569-DD7C-C503-3FB7-6A6AC4171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70ADF5-CB67-DA70-9A3C-6FC061DE6F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A3A499-7F0A-A216-2666-D215DE631B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7D923-CE4C-4DB7-0155-8F261244DD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752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E4870-E1DE-45A8-FB5D-F50220B81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289963-16E5-A1B1-CEED-6D43323E6D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56BD85-54ED-2707-393A-F53E685CB1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2AC31-75BA-1B26-246B-C45337242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773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0FDB4-1D82-275A-A957-46EBEDCDD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04D4C8-C4C5-451D-878A-61DCA405C9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56C939-C3AF-84DC-9EBA-53D41F5AE3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9D8F7-9D05-6006-DA02-98A233AA91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88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9FB3B-1925-D963-A446-B75A5A3FF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58D114-56D0-F803-BE06-8E23E53D76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4E4514-DFBC-5468-2F9E-EAC5DC163F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1D2FD-CD55-EED1-6F7E-F71BB774B2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57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Before sharing your presentation, confirm: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Fonts are consistent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Images meet quality standards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Charts use template colors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Footer information is current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Spell check completed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Links are working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File size is optimized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635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BF14DA4-6BD3-41D0-ED7B-F5CF63D8E0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87975" y="0"/>
            <a:ext cx="680402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795D8-36C7-9AC6-7BB0-2FA187F49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417" y="2125014"/>
            <a:ext cx="6297984" cy="919032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76DAF6-7FAD-3329-1F2F-26D428433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416" y="3047266"/>
            <a:ext cx="6559241" cy="529861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E06F63-AE6B-E540-C04D-8905B2EFD5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6963" y="4244658"/>
            <a:ext cx="5999008" cy="529861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BCBF152-3CD9-3B8D-5C6A-83D9FE6F56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6963" y="4775200"/>
            <a:ext cx="5999162" cy="501650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460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1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B193-7653-FA58-7C69-56865C4DF7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A65267B-D68D-AD5F-98C2-6810944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D2211A-9B16-224E-FFC5-4225BAB41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AA5FB620-142D-2BE0-8116-9FAAA7F6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Hall A FFB Machine Studies and Analyis</a:t>
            </a:r>
            <a:endParaRPr lang="en-US" dirty="0"/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85A35A3C-EFCE-E977-5D10-513BA05C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FD481F92-CD79-AD15-7CA5-87C78AC6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021F87C9-1A08-4CA8-AD8C-27465B7284F2}" type="datetime1">
              <a:rPr lang="en-US" smtClean="0"/>
              <a:t>6/3/2025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B17564-960C-4BE2-AE3B-9E042530B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3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FC8732-2197-B9C7-FC84-CA5395C650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465704-2370-60F7-6005-D0288DFD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0A29258-15C1-6FB2-52AC-108985A07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5682288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E85E37D-8958-2DEE-18A0-03962A8346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10467" y="1322610"/>
            <a:ext cx="568228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6FBE509B-CE41-57EF-59C3-275E43C0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Hall A FFB Machine Studies and Analyis</a:t>
            </a:r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44E86B8-08A1-6B0A-9E8F-1A2C0252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111C8-7DEA-F7D8-15DA-EC66E6103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52C37F9A-2777-4E8E-B5D1-1670EDE5A853}" type="datetime1">
              <a:rPr lang="en-US" smtClean="0"/>
              <a:t>6/3/2025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72F205-0884-4182-ADD8-D44EB4825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54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Slate Two Photo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549107"/>
            <a:ext cx="5945204" cy="27639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9AD2392-E6B3-D73D-424E-42A0157E1C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331" y="-12193"/>
            <a:ext cx="1474015" cy="574180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C1D150-46A5-C3E3-0093-1693429B2A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6796" y="3446653"/>
            <a:ext cx="5945204" cy="27639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F46FADE-5392-BCFC-BAD6-D700EFBD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Hall A FFB Machine Studies and Analyis</a:t>
            </a:r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B37EFF6-260E-A1F5-FF79-F0ABEF7A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1D8BB-52A9-22B5-DB17-DA5C2307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7BE77075-60B2-4637-8396-1DD46D21E48D}" type="datetime1">
              <a:rPr lang="en-US" smtClean="0"/>
              <a:t>6/3/2025</a:t>
            </a:fld>
            <a:endParaRPr lang="en-US" dirty="0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D19EE4BA-CD94-40C8-BA88-88F35B10B1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331" y="-12193"/>
            <a:ext cx="1474015" cy="5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32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Grey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65267B-D68D-AD5F-98C2-6810944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D2211A-9B16-224E-FFC5-4225BAB41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903C67-DC6F-088A-9EA9-D734508F8D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7E5CE1A-809C-DEBF-5077-24C3A3D4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Hall A FFB Machine Studies and Analyis</a:t>
            </a:r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A59512F-10DA-5515-E4C4-B98127B2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FEC5F-8621-2ECE-218F-2628960DE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C31703CE-CE2B-4FAA-9B48-B0D232D9B5E7}" type="datetime1">
              <a:rPr lang="en-US" smtClean="0"/>
              <a:t>6/3/2025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CFCA19-01CD-4B66-B389-82A12968C5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60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7" y="2759119"/>
            <a:ext cx="10053033" cy="880970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30D66-7C16-31AC-766A-71753A606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37303" y="6248622"/>
            <a:ext cx="1724183" cy="41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02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Slid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6" y="1891183"/>
            <a:ext cx="10053033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s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6" y="1891183"/>
            <a:ext cx="10053033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3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2 Pho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549107"/>
            <a:ext cx="5945204" cy="2763982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C1D150-46A5-C3E3-0093-1693429B2A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6796" y="3446653"/>
            <a:ext cx="5945204" cy="2763982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A6C8BEAD-C13B-93F9-6676-CE56FFBEE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210C6348-F214-47C9-8A55-290E23F7CF14}" type="datetime1">
              <a:rPr lang="en-US" smtClean="0"/>
              <a:t>6/3/2025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9B986840-5762-4DAF-7AD9-5F837D062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Hall A FFB Machine Studies and Analyis</a:t>
            </a:r>
            <a:endParaRPr lang="en-US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E2F678D-103F-49D4-B531-CA075474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371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721D4D-BA71-46BF-9E11-753BC33668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0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Top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8195"/>
            <a:ext cx="12192000" cy="34208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924" y="3666870"/>
            <a:ext cx="5642016" cy="24144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18A1B46-8C31-1942-9CDD-F244EA45E1A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03516" y="3666870"/>
            <a:ext cx="5642016" cy="24144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2D036AA-9340-745D-7ECF-2C66965EE7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1951"/>
            <a:ext cx="6094412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Click to edit Master title style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2354D38-C6CF-E355-ADC2-9780C4F40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Hall A FFB Machine Studies and Analyis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DF5B5C-0FB6-281B-79D1-3AAEEBC7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E744EEC-877B-6658-1AF3-402C4637D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6F2E5E4C-3865-4FA8-8700-6306F5C3DE7F}" type="datetime1">
              <a:rPr lang="en-US" smtClean="0"/>
              <a:t>6/3/2025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1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9CE8BE-367E-106F-0A1A-D4403D3C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A0AC1C4-21D9-DD3B-28D1-1E97E488E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A4AF7EA1-AC10-6B34-7D70-18A57ABFF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Hall A FFB Machine Studies and Analyis</a:t>
            </a:r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B83816E-8201-5044-F359-AFD3FCE2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CE785-B03D-6A9D-B2E7-6E9D526B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73AB89BF-8986-4A52-BD2C-A11942EFD2FB}" type="datetime1">
              <a:rPr lang="en-US" smtClean="0"/>
              <a:t>6/3/2025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869AEF-C002-4444-8791-56AEEFBFD8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8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Circular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20496" y="531951"/>
            <a:ext cx="5971504" cy="56786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9CE8BE-367E-106F-0A1A-D4403D3C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A0AC1C4-21D9-DD3B-28D1-1E97E488E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EF6ADE35-BF0E-DF23-D913-1DAA8CCD6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Hall A FFB Machine Studies and Analyis</a:t>
            </a:r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B898288-99FE-E6BE-FBE5-A3D4DE28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36C01-DAC5-C8E5-E590-A408A6BB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846F0967-5063-4A08-8646-06C290936228}" type="datetime1">
              <a:rPr lang="en-US" smtClean="0"/>
              <a:t>6/3/2025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F161EE-76CC-45E3-AC2B-F55638E717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9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No Photos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5C33B-E0CB-3D46-9D0E-81845337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Hall A FFB Machine Studies and Analyis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E25E4-5B52-F70B-5E1A-F65D7D46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58F0D3-C01F-3256-0218-65AF71F759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3F0606B-4EF8-C644-338C-2B63D06C1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3B0BD89-A704-0E29-46BD-5C54BB397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11044706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C31EC031-12D9-ECFF-D858-559CF081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0EAA541C-D046-446A-9CDA-42ABA65F0F8D}" type="datetime1">
              <a:rPr lang="en-US" smtClean="0"/>
              <a:t>6/3/2025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176E9F-8359-4E77-8769-BF761EF6ED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0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F1912-9CBC-18CD-A6E2-D8584EE6F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062" y="1424693"/>
            <a:ext cx="5798137" cy="3804129"/>
          </a:xfrm>
        </p:spPr>
        <p:txBody>
          <a:bodyPr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8444A-CE1E-BF31-5D75-39569219C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406" y="1424694"/>
            <a:ext cx="5018982" cy="4422313"/>
          </a:xfrm>
        </p:spPr>
        <p:txBody>
          <a:bodyPr anchor="t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FC8732-2197-B9C7-FC84-CA5395C650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D9F4886-7D05-5680-AF1E-08F99859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C475642F-9965-9846-0682-55C7C6944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Hall A FFB Machine Studies and Analyis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914D833-6B3E-46B1-EDE5-A7FD64C9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EA70E93-BE46-91B7-C94B-CF452506D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0360BE00-FFDB-401C-AF1B-A92D6306B444}" type="datetime1">
              <a:rPr lang="en-US" smtClean="0"/>
              <a:t>6/3/2025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C10AA7-5409-41F3-BC4E-22F426FB6B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3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ody Slide - 1 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9584" y="674221"/>
            <a:ext cx="6057364" cy="716698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659082"/>
            <a:ext cx="5550795" cy="34492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9584" y="1560773"/>
            <a:ext cx="6057364" cy="465909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B193-7653-FA58-7C69-56865C4DF7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B1BBB6AD-F5E7-2C7D-F208-959FE1C6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Hall A FFB Machine Studies and Analyis</a:t>
            </a:r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6658A98-A780-C524-1137-D3BF53A55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1057C-FA10-F5DE-B4C8-C3931D750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5EABAC2B-586A-44D8-A1C3-C88FCF1D6AFA}" type="datetime1">
              <a:rPr lang="en-US" smtClean="0"/>
              <a:t>6/3/2025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C835BB-5A9A-4887-AD28-9C7DC0F81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4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BD8159-AD9B-885B-18F2-9B7C42B96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5885B-F131-1373-A6B2-E992A159B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C86D55-AA86-4418-BC5F-C51768C25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F9866-9D6A-4E48-8AAE-F0F10B438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4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50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18706-BE92-5674-8ED0-33DF2CC72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Placeholder 34" descr="A close-up of a machine&#10;&#10;Description automatically generated with low confidence">
            <a:extLst>
              <a:ext uri="{FF2B5EF4-FFF2-40B4-BE49-F238E27FC236}">
                <a16:creationId xmlns:a16="http://schemas.microsoft.com/office/drawing/2014/main" id="{F4A7F67A-F711-D40B-01C6-A6770706EF7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2A7D87-594F-52B2-2EA3-D41B34B42A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8663938" cy="6860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AC87CA-8223-4766-DC0C-EF69FC282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416" y="1554997"/>
            <a:ext cx="8155761" cy="1489049"/>
          </a:xfrm>
        </p:spPr>
        <p:txBody>
          <a:bodyPr>
            <a:noAutofit/>
          </a:bodyPr>
          <a:lstStyle/>
          <a:p>
            <a:r>
              <a:rPr lang="en-US" dirty="0"/>
              <a:t>HALL A FFB Machine Studies 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7C2221-BF13-0BB7-7CAB-FCDFA3F40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416" y="3047266"/>
            <a:ext cx="5108489" cy="529861"/>
          </a:xfrm>
        </p:spPr>
        <p:txBody>
          <a:bodyPr>
            <a:noAutofit/>
          </a:bodyPr>
          <a:lstStyle/>
          <a:p>
            <a:r>
              <a:rPr lang="en-US" dirty="0"/>
              <a:t>Ryan Bodenstein, Nick Sereno</a:t>
            </a:r>
          </a:p>
          <a:p>
            <a:r>
              <a:rPr lang="en-US" dirty="0"/>
              <a:t>Riad Suleiman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1FD6E6E-8348-06B4-85C7-15104B0D78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416" y="4137081"/>
            <a:ext cx="1807350" cy="461962"/>
          </a:xfrm>
        </p:spPr>
        <p:txBody>
          <a:bodyPr/>
          <a:lstStyle/>
          <a:p>
            <a:pPr algn="l"/>
            <a:r>
              <a:rPr lang="en-US" sz="2400" dirty="0"/>
              <a:t>05-28-2025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4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95B2F-A198-2F3E-E1A9-4C5647F29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724583-DF62-184A-2ED9-153D124F0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1" y="105457"/>
            <a:ext cx="9983771" cy="602300"/>
          </a:xfrm>
        </p:spPr>
        <p:txBody>
          <a:bodyPr/>
          <a:lstStyle/>
          <a:p>
            <a:r>
              <a:rPr lang="en-US" dirty="0"/>
              <a:t>FFB Studies with Hall A 05-28-2025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4E7A6F-199B-07B8-48B6-C99FBC209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567" y="790414"/>
            <a:ext cx="11718125" cy="546056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13131"/>
                </a:solidFill>
              </a:rPr>
              <a:t>Studies Plan: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13131"/>
                </a:solidFill>
              </a:rPr>
              <a:t>Recalibrate to get updated response especially at dispersive </a:t>
            </a:r>
            <a:r>
              <a:rPr lang="en-US" sz="1800" dirty="0" err="1">
                <a:solidFill>
                  <a:srgbClr val="313131"/>
                </a:solidFill>
              </a:rPr>
              <a:t>bpms</a:t>
            </a:r>
            <a:r>
              <a:rPr lang="en-US" sz="1800" dirty="0">
                <a:solidFill>
                  <a:srgbClr val="313131"/>
                </a:solidFill>
              </a:rPr>
              <a:t> (data much different than design model where there was a single peak at 1C12)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13131"/>
                </a:solidFill>
              </a:rPr>
              <a:t>Closed loop:  Change helicity states and take data sets (30, 960, 1920 Hz)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13131"/>
                </a:solidFill>
              </a:rPr>
              <a:t>Open loop:  Change helicity states and take data sets (30, 960, 1920 Hz)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13131"/>
                </a:solidFill>
              </a:rPr>
              <a:t>Turned feedback (FB), feedforward (FF) and energy FB on and off individually and in combination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13131"/>
                </a:solidFill>
              </a:rPr>
              <a:t>Restore the machine (return the hall A FFB to operational status)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13131"/>
                </a:solidFill>
              </a:rPr>
              <a:t>Only had a chance to look at some open loop data as any motion at this frequency would be seen by the 1.8 kHz fast sampled FFB BPMs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13131"/>
                </a:solidFill>
              </a:rPr>
              <a:t>Most interesting to understand system performance is to look at motion spectrum with various combinations of </a:t>
            </a:r>
            <a:r>
              <a:rPr lang="en-US" sz="2400">
                <a:solidFill>
                  <a:srgbClr val="313131"/>
                </a:solidFill>
              </a:rPr>
              <a:t>the system open/closed loop (FB, FF, Energy FB)</a:t>
            </a:r>
            <a:endParaRPr lang="en-US" sz="2400" dirty="0">
              <a:solidFill>
                <a:srgbClr val="31313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13131"/>
                </a:solidFill>
              </a:rPr>
              <a:t>So, lots of “dog ate my homework” excuses why I have not looked much at this yet</a:t>
            </a:r>
            <a:r>
              <a:rPr lang="en-US" sz="2400" dirty="0">
                <a:solidFill>
                  <a:srgbClr val="313131"/>
                </a:solidFill>
                <a:sym typeface="Wingdings" panose="05000000000000000000" pitchFamily="2" charset="2"/>
              </a:rPr>
              <a:t>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73525-030C-BEBC-5CBA-EA426C72D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EAB6-3DCD-43C3-94CD-BDD57FA26DE4}" type="datetime1">
              <a:rPr lang="en-US" smtClean="0"/>
              <a:t>6/3/2025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79AD88-7FDE-04AB-8871-94C6E4CB3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A FFB Machine Studies and Analyis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D848FFC-CE11-B233-C4B0-EC4F6BF22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49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67578-C603-7FEF-862E-7496A8D61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70DC51-F303-7CAD-CFE2-5E074B5DA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1" y="105457"/>
            <a:ext cx="9983771" cy="602300"/>
          </a:xfrm>
        </p:spPr>
        <p:txBody>
          <a:bodyPr/>
          <a:lstStyle/>
          <a:p>
            <a:r>
              <a:rPr lang="en-US" dirty="0"/>
              <a:t>FFB Studies with Hall A 05-28-2025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532DB9-D2AE-2F67-496F-B33BE1A43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567" y="790414"/>
            <a:ext cx="10400769" cy="95572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13131"/>
                </a:solidFill>
              </a:rPr>
              <a:t>Horizontal and Vertical Motion PSD for 1C07 (full and zoomed)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13131"/>
                </a:solidFill>
              </a:rPr>
              <a:t>Wide 500 Hz signal seen, Not much difference at 30 Hz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B1939-A800-3D49-D3A8-204B1352C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EAB6-3DCD-43C3-94CD-BDD57FA26DE4}" type="datetime1">
              <a:rPr lang="en-US" smtClean="0"/>
              <a:t>6/3/2025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050D51-6A75-E303-2314-A97590E9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A FFB Machine Studies and Analyis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3883650C-BD80-32AC-3B96-E08E71F1D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descr="Chart, histogram&#10;&#10;AI-generated content may be incorrect.">
            <a:extLst>
              <a:ext uri="{FF2B5EF4-FFF2-40B4-BE49-F238E27FC236}">
                <a16:creationId xmlns:a16="http://schemas.microsoft.com/office/drawing/2014/main" id="{93B34A1C-52C8-87F1-4ACC-7C8A36E49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67" y="1828798"/>
            <a:ext cx="5748579" cy="4434118"/>
          </a:xfrm>
          <a:prstGeom prst="rect">
            <a:avLst/>
          </a:prstGeom>
        </p:spPr>
      </p:pic>
      <p:pic>
        <p:nvPicPr>
          <p:cNvPr id="9" name="Picture 8" descr="Chart, line chart, histogram&#10;&#10;AI-generated content may be incorrect.">
            <a:extLst>
              <a:ext uri="{FF2B5EF4-FFF2-40B4-BE49-F238E27FC236}">
                <a16:creationId xmlns:a16="http://schemas.microsoft.com/office/drawing/2014/main" id="{DE0BEBE4-FDB6-E131-F392-173F3FC45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329" y="1821307"/>
            <a:ext cx="5748580" cy="44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43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C4CCC-709C-802C-8CF7-50640769E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7EF349-022F-EE15-0F10-81433FE91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1" y="105457"/>
            <a:ext cx="9983771" cy="602300"/>
          </a:xfrm>
        </p:spPr>
        <p:txBody>
          <a:bodyPr/>
          <a:lstStyle/>
          <a:p>
            <a:r>
              <a:rPr lang="en-US" dirty="0"/>
              <a:t>FFB Studies with Hall A 05-28-2025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B90459-F9D8-6778-65B5-927B6EF0A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567" y="790414"/>
            <a:ext cx="10400769" cy="95572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13131"/>
                </a:solidFill>
              </a:rPr>
              <a:t>Horizontal and Vertical Motion PSD for 1C12 (full and zoomed)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13131"/>
                </a:solidFill>
              </a:rPr>
              <a:t>Wide 500 Hz signal seen, Not much difference at 30 Hz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36D30-B7C0-89CE-59D9-2A7EC8CA4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EAB6-3DCD-43C3-94CD-BDD57FA26DE4}" type="datetime1">
              <a:rPr lang="en-US" smtClean="0"/>
              <a:t>6/3/2025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9B5A5B-1FC3-80C2-12A5-7730D1FCC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A FFB Machine Studies and Analyis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CF87160-C55D-7C3A-3C90-D0441E1ED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 descr="Chart, histogram&#10;&#10;AI-generated content may be incorrect.">
            <a:extLst>
              <a:ext uri="{FF2B5EF4-FFF2-40B4-BE49-F238E27FC236}">
                <a16:creationId xmlns:a16="http://schemas.microsoft.com/office/drawing/2014/main" id="{B11811E2-E6BD-5AA3-76EA-9BCB614D5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34" y="1828798"/>
            <a:ext cx="5836318" cy="4501794"/>
          </a:xfrm>
          <a:prstGeom prst="rect">
            <a:avLst/>
          </a:prstGeom>
        </p:spPr>
      </p:pic>
      <p:pic>
        <p:nvPicPr>
          <p:cNvPr id="12" name="Picture 11" descr="Chart, histogram&#10;&#10;AI-generated content may be incorrect.">
            <a:extLst>
              <a:ext uri="{FF2B5EF4-FFF2-40B4-BE49-F238E27FC236}">
                <a16:creationId xmlns:a16="http://schemas.microsoft.com/office/drawing/2014/main" id="{AF9FD324-1F65-D751-EF5E-24392B5F8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750" y="1828797"/>
            <a:ext cx="5836316" cy="450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92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B984D-2061-7846-EF20-83B4FE709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14974B-4D20-B77C-E6D5-AB3BD3C3A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1" y="105457"/>
            <a:ext cx="9983771" cy="602300"/>
          </a:xfrm>
        </p:spPr>
        <p:txBody>
          <a:bodyPr/>
          <a:lstStyle/>
          <a:p>
            <a:r>
              <a:rPr lang="en-US" dirty="0"/>
              <a:t>FFB Studies with Hall A 05-28-2025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66B45F-546C-D04D-5850-AEBCB5BD2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567" y="790414"/>
            <a:ext cx="10400769" cy="95572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13131"/>
                </a:solidFill>
              </a:rPr>
              <a:t>Horizontal and Vertical Orbit Attenuation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13131"/>
                </a:solidFill>
              </a:rPr>
              <a:t>Some large 10-15 dB amplification near 1</a:t>
            </a:r>
            <a:r>
              <a:rPr lang="en-US" sz="2400" baseline="30000" dirty="0">
                <a:solidFill>
                  <a:srgbClr val="313131"/>
                </a:solidFill>
              </a:rPr>
              <a:t>st</a:t>
            </a:r>
            <a:r>
              <a:rPr lang="en-US" sz="2400" dirty="0">
                <a:solidFill>
                  <a:srgbClr val="313131"/>
                </a:solidFill>
              </a:rPr>
              <a:t> three 60 Hz harmonics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0F14D-DCF9-30BB-BE34-9D0CBC1F4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EAB6-3DCD-43C3-94CD-BDD57FA26DE4}" type="datetime1">
              <a:rPr lang="en-US" smtClean="0"/>
              <a:t>6/3/2025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A72A23-60AC-75E8-827C-0D3D60CE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A FFB Machine Studies and Analyis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3AA92C31-AB95-C788-09DD-778B5390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Diagram&#10;&#10;AI-generated content may be incorrect.">
            <a:extLst>
              <a:ext uri="{FF2B5EF4-FFF2-40B4-BE49-F238E27FC236}">
                <a16:creationId xmlns:a16="http://schemas.microsoft.com/office/drawing/2014/main" id="{BBC1DF84-FD5C-28DE-0A71-297DBCC20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348" y="1746141"/>
            <a:ext cx="5995848" cy="461894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610C31D9-23F2-C5E3-DF5F-A0D977B83132}"/>
              </a:ext>
            </a:extLst>
          </p:cNvPr>
          <p:cNvSpPr/>
          <p:nvPr/>
        </p:nvSpPr>
        <p:spPr>
          <a:xfrm>
            <a:off x="4577166" y="3089327"/>
            <a:ext cx="299634" cy="27380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99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730C7-59CB-1468-095F-15445F050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1CB3F6-7154-4BB3-FDA8-DE14ED5FA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1" y="105457"/>
            <a:ext cx="9983771" cy="602300"/>
          </a:xfrm>
        </p:spPr>
        <p:txBody>
          <a:bodyPr/>
          <a:lstStyle/>
          <a:p>
            <a:r>
              <a:rPr lang="en-US" dirty="0"/>
              <a:t>FFB Studies with Hall A 05-28-2025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7C6961-4C68-F3F8-C46A-AEF7992E4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567" y="790414"/>
            <a:ext cx="10400769" cy="95572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13131"/>
                </a:solidFill>
              </a:rPr>
              <a:t>RF actuator effort (C5)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13131"/>
                </a:solidFill>
              </a:rPr>
              <a:t>See some non-negligible effort closed loop at 500 Hz - interesting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2C7CD-F2B7-FFF0-7B23-5AE74A7CD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EAB6-3DCD-43C3-94CD-BDD57FA26DE4}" type="datetime1">
              <a:rPr lang="en-US" smtClean="0"/>
              <a:t>6/3/2025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F5562B-643A-7D6D-4EE5-109E2C8C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A FFB Machine Studies and Analyis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40E90F8-2CD4-5185-C986-25715CB72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Chart, histogram&#10;&#10;AI-generated content may be incorrect.">
            <a:extLst>
              <a:ext uri="{FF2B5EF4-FFF2-40B4-BE49-F238E27FC236}">
                <a16:creationId xmlns:a16="http://schemas.microsoft.com/office/drawing/2014/main" id="{7C4BCAB0-0DA1-A582-2966-A7C350314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014" y="1744430"/>
            <a:ext cx="5955517" cy="458787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F1E16ED-578A-E368-E864-8D3D62AA352D}"/>
              </a:ext>
            </a:extLst>
          </p:cNvPr>
          <p:cNvSpPr/>
          <p:nvPr/>
        </p:nvSpPr>
        <p:spPr>
          <a:xfrm>
            <a:off x="6096000" y="5434737"/>
            <a:ext cx="299634" cy="27380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49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8124D7-0699-6425-B7CA-43028B2EE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7" y="2759119"/>
            <a:ext cx="10581267" cy="880970"/>
          </a:xfrm>
        </p:spPr>
        <p:txBody>
          <a:bodyPr>
            <a:noAutofit/>
          </a:bodyPr>
          <a:lstStyle/>
          <a:p>
            <a:r>
              <a:rPr lang="en-US" dirty="0"/>
              <a:t>Questions, Comments, Discussion?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9BB996-4A9C-EA60-8BD1-573393ACF33D}"/>
              </a:ext>
            </a:extLst>
          </p:cNvPr>
          <p:cNvSpPr/>
          <p:nvPr/>
        </p:nvSpPr>
        <p:spPr>
          <a:xfrm>
            <a:off x="0" y="0"/>
            <a:ext cx="1943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84077"/>
      </p:ext>
    </p:extLst>
  </p:cSld>
  <p:clrMapOvr>
    <a:masterClrMapping/>
  </p:clrMapOvr>
</p:sld>
</file>

<file path=ppt/theme/theme1.xml><?xml version="1.0" encoding="utf-8"?>
<a:theme xmlns:a="http://schemas.openxmlformats.org/drawingml/2006/main" name="Jefferson Lab Theme 1">
  <a:themeElements>
    <a:clrScheme name="JLab Color Theme 1">
      <a:dk1>
        <a:srgbClr val="000000"/>
      </a:dk1>
      <a:lt1>
        <a:srgbClr val="FFFFFF"/>
      </a:lt1>
      <a:dk2>
        <a:srgbClr val="1C5068"/>
      </a:dk2>
      <a:lt2>
        <a:srgbClr val="8397A9"/>
      </a:lt2>
      <a:accent1>
        <a:srgbClr val="C31230"/>
      </a:accent1>
      <a:accent2>
        <a:srgbClr val="10A1AF"/>
      </a:accent2>
      <a:accent3>
        <a:srgbClr val="5E5E5E"/>
      </a:accent3>
      <a:accent4>
        <a:srgbClr val="821282"/>
      </a:accent4>
      <a:accent5>
        <a:srgbClr val="385723"/>
      </a:accent5>
      <a:accent6>
        <a:srgbClr val="BF9000"/>
      </a:accent6>
      <a:hlink>
        <a:srgbClr val="1C5068"/>
      </a:hlink>
      <a:folHlink>
        <a:srgbClr val="10A1A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ffersonLabTemplate_JG_2502" id="{4D6FAADA-1D6A-2342-8AD4-634F40DEB6C9}" vid="{A7D0D775-8475-364C-82CC-419FF2D569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Hall A FFB Studies 04-25-2025</Template>
  <TotalTime>1864</TotalTime>
  <Words>531</Words>
  <Application>Microsoft Office PowerPoint</Application>
  <PresentationFormat>Widescreen</PresentationFormat>
  <Paragraphs>69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Wingdings</vt:lpstr>
      <vt:lpstr>Arial</vt:lpstr>
      <vt:lpstr>Jefferson Lab Theme 1</vt:lpstr>
      <vt:lpstr>HALL A FFB Machine Studies Summary</vt:lpstr>
      <vt:lpstr>FFB Studies with Hall A 05-28-2025</vt:lpstr>
      <vt:lpstr>FFB Studies with Hall A 05-28-2025</vt:lpstr>
      <vt:lpstr>FFB Studies with Hall A 05-28-2025</vt:lpstr>
      <vt:lpstr>FFB Studies with Hall A 05-28-2025</vt:lpstr>
      <vt:lpstr>FFB Studies with Hall A 05-28-2025</vt:lpstr>
      <vt:lpstr>Questions, Comments, Discussion?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Nick Sereno</dc:creator>
  <cp:lastModifiedBy>Nick Sereno</cp:lastModifiedBy>
  <cp:revision>163</cp:revision>
  <cp:lastPrinted>2024-11-21T18:51:38Z</cp:lastPrinted>
  <dcterms:created xsi:type="dcterms:W3CDTF">2025-04-29T00:22:49Z</dcterms:created>
  <dcterms:modified xsi:type="dcterms:W3CDTF">2025-06-03T14:21:51Z</dcterms:modified>
</cp:coreProperties>
</file>