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0" r:id="rId1"/>
  </p:sldMasterIdLst>
  <p:notesMasterIdLst>
    <p:notesMasterId r:id="rId51"/>
  </p:notesMasterIdLst>
  <p:sldIdLst>
    <p:sldId id="289" r:id="rId2"/>
    <p:sldId id="268" r:id="rId3"/>
    <p:sldId id="315" r:id="rId4"/>
    <p:sldId id="318" r:id="rId5"/>
    <p:sldId id="314" r:id="rId6"/>
    <p:sldId id="316" r:id="rId7"/>
    <p:sldId id="319" r:id="rId8"/>
    <p:sldId id="317" r:id="rId9"/>
    <p:sldId id="321" r:id="rId10"/>
    <p:sldId id="320" r:id="rId11"/>
    <p:sldId id="322" r:id="rId12"/>
    <p:sldId id="323" r:id="rId13"/>
    <p:sldId id="324" r:id="rId14"/>
    <p:sldId id="325" r:id="rId15"/>
    <p:sldId id="326" r:id="rId16"/>
    <p:sldId id="299" r:id="rId17"/>
    <p:sldId id="327" r:id="rId18"/>
    <p:sldId id="303" r:id="rId19"/>
    <p:sldId id="328" r:id="rId20"/>
    <p:sldId id="329" r:id="rId21"/>
    <p:sldId id="294" r:id="rId22"/>
    <p:sldId id="330" r:id="rId23"/>
    <p:sldId id="334" r:id="rId24"/>
    <p:sldId id="343" r:id="rId25"/>
    <p:sldId id="344" r:id="rId26"/>
    <p:sldId id="345" r:id="rId27"/>
    <p:sldId id="335" r:id="rId28"/>
    <p:sldId id="346" r:id="rId29"/>
    <p:sldId id="336" r:id="rId30"/>
    <p:sldId id="347" r:id="rId31"/>
    <p:sldId id="337" r:id="rId32"/>
    <p:sldId id="348" r:id="rId33"/>
    <p:sldId id="338" r:id="rId34"/>
    <p:sldId id="349" r:id="rId35"/>
    <p:sldId id="339" r:id="rId36"/>
    <p:sldId id="350" r:id="rId37"/>
    <p:sldId id="340" r:id="rId38"/>
    <p:sldId id="351" r:id="rId39"/>
    <p:sldId id="341" r:id="rId40"/>
    <p:sldId id="352" r:id="rId41"/>
    <p:sldId id="342" r:id="rId42"/>
    <p:sldId id="353" r:id="rId43"/>
    <p:sldId id="354" r:id="rId44"/>
    <p:sldId id="355" r:id="rId45"/>
    <p:sldId id="356" r:id="rId46"/>
    <p:sldId id="357" r:id="rId47"/>
    <p:sldId id="331" r:id="rId48"/>
    <p:sldId id="333" r:id="rId49"/>
    <p:sldId id="332" r:id="rId50"/>
  </p:sldIdLst>
  <p:sldSz cx="12192000" cy="6858000"/>
  <p:notesSz cx="6858000" cy="9144000"/>
  <p:embeddedFontLs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5DD"/>
    <a:srgbClr val="5C7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76575"/>
  </p:normalViewPr>
  <p:slideViewPr>
    <p:cSldViewPr snapToGrid="0">
      <p:cViewPr varScale="1">
        <p:scale>
          <a:sx n="123" d="100"/>
          <a:sy n="123" d="100"/>
        </p:scale>
        <p:origin x="1672" y="76"/>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DC30C42-F1EA-EA44-9613-5E7947EE8325}" type="datetimeFigureOut">
              <a:rPr lang="en-US" smtClean="0"/>
              <a:pPr/>
              <a:t>9/14/2025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93BBF43-A868-D94C-A9CC-39C296714D2B}" type="slidenum">
              <a:rPr lang="en-US" smtClean="0"/>
              <a:pPr/>
              <a:t>‹#›</a:t>
            </a:fld>
            <a:endParaRPr lang="en-US" dirty="0"/>
          </a:p>
        </p:txBody>
      </p:sp>
    </p:spTree>
    <p:extLst>
      <p:ext uri="{BB962C8B-B14F-4D97-AF65-F5344CB8AC3E}">
        <p14:creationId xmlns:p14="http://schemas.microsoft.com/office/powerpoint/2010/main" val="385567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C7AA-86AD-BEB3-BF4C-54F9FAF3F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6DA5A-5942-5391-17F4-CC5604FF4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94558-4C39-B51D-662D-EBC000912F26}"/>
              </a:ext>
            </a:extLst>
          </p:cNvPr>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cs typeface="Arial" panose="020B0604020202020204" pitchFamily="34" charset="0"/>
              </a:rPr>
              <a:t>Tip: Keep titles under 60 characters for readability</a:t>
            </a:r>
          </a:p>
          <a:p>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F6D029-F3FF-09D9-212B-90FD668CEB01}"/>
              </a:ext>
            </a:extLst>
          </p:cNvPr>
          <p:cNvSpPr>
            <a:spLocks noGrp="1"/>
          </p:cNvSpPr>
          <p:nvPr>
            <p:ph type="sldNum" sz="quarter" idx="5"/>
          </p:nvPr>
        </p:nvSpPr>
        <p:spPr/>
        <p:txBody>
          <a:bodyPr/>
          <a:lstStyle/>
          <a:p>
            <a:fld id="{493BBF43-A868-D94C-A9CC-39C296714D2B}" type="slidenum">
              <a:rPr lang="en-US" smtClean="0"/>
              <a:t>1</a:t>
            </a:fld>
            <a:endParaRPr lang="en-US" dirty="0"/>
          </a:p>
        </p:txBody>
      </p:sp>
    </p:spTree>
    <p:extLst>
      <p:ext uri="{BB962C8B-B14F-4D97-AF65-F5344CB8AC3E}">
        <p14:creationId xmlns:p14="http://schemas.microsoft.com/office/powerpoint/2010/main" val="2661894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C004B-F2A6-F391-3B93-D680CF70E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42D56-EF34-3E8C-6111-374ADD6E6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6D15C-D0C6-D0BB-6713-5AEB5551DF65}"/>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5AF11B1-2F86-FC04-9398-A1300B03E4BC}"/>
              </a:ext>
            </a:extLst>
          </p:cNvPr>
          <p:cNvSpPr>
            <a:spLocks noGrp="1"/>
          </p:cNvSpPr>
          <p:nvPr>
            <p:ph type="sldNum" sz="quarter" idx="5"/>
          </p:nvPr>
        </p:nvSpPr>
        <p:spPr/>
        <p:txBody>
          <a:bodyPr/>
          <a:lstStyle/>
          <a:p>
            <a:fld id="{493BBF43-A868-D94C-A9CC-39C296714D2B}" type="slidenum">
              <a:rPr lang="en-US" smtClean="0"/>
              <a:t>10</a:t>
            </a:fld>
            <a:endParaRPr lang="en-US" dirty="0"/>
          </a:p>
        </p:txBody>
      </p:sp>
    </p:spTree>
    <p:extLst>
      <p:ext uri="{BB962C8B-B14F-4D97-AF65-F5344CB8AC3E}">
        <p14:creationId xmlns:p14="http://schemas.microsoft.com/office/powerpoint/2010/main" val="578439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34590-ADF1-376C-30CD-62D8407F7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B1CA4-A6A2-A7A2-689F-51FB7FF1D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EE5E6-1435-2A17-A99F-4BE886303DFB}"/>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C354C60-3DEE-174D-AC3E-1E797CC48090}"/>
              </a:ext>
            </a:extLst>
          </p:cNvPr>
          <p:cNvSpPr>
            <a:spLocks noGrp="1"/>
          </p:cNvSpPr>
          <p:nvPr>
            <p:ph type="sldNum" sz="quarter" idx="5"/>
          </p:nvPr>
        </p:nvSpPr>
        <p:spPr/>
        <p:txBody>
          <a:bodyPr/>
          <a:lstStyle/>
          <a:p>
            <a:fld id="{493BBF43-A868-D94C-A9CC-39C296714D2B}" type="slidenum">
              <a:rPr lang="en-US" smtClean="0"/>
              <a:t>11</a:t>
            </a:fld>
            <a:endParaRPr lang="en-US" dirty="0"/>
          </a:p>
        </p:txBody>
      </p:sp>
    </p:spTree>
    <p:extLst>
      <p:ext uri="{BB962C8B-B14F-4D97-AF65-F5344CB8AC3E}">
        <p14:creationId xmlns:p14="http://schemas.microsoft.com/office/powerpoint/2010/main" val="372754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B81D7-522B-26E6-87DB-DAA7A14F3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3F96A-BD03-932F-7CD2-74A73371C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68AA6-05FA-B428-4569-C56858CC87A6}"/>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6C7D4D9-B34E-EAC3-1969-1FD6AD1951A7}"/>
              </a:ext>
            </a:extLst>
          </p:cNvPr>
          <p:cNvSpPr>
            <a:spLocks noGrp="1"/>
          </p:cNvSpPr>
          <p:nvPr>
            <p:ph type="sldNum" sz="quarter" idx="5"/>
          </p:nvPr>
        </p:nvSpPr>
        <p:spPr/>
        <p:txBody>
          <a:bodyPr/>
          <a:lstStyle/>
          <a:p>
            <a:fld id="{493BBF43-A868-D94C-A9CC-39C296714D2B}" type="slidenum">
              <a:rPr lang="en-US" smtClean="0"/>
              <a:t>12</a:t>
            </a:fld>
            <a:endParaRPr lang="en-US" dirty="0"/>
          </a:p>
        </p:txBody>
      </p:sp>
    </p:spTree>
    <p:extLst>
      <p:ext uri="{BB962C8B-B14F-4D97-AF65-F5344CB8AC3E}">
        <p14:creationId xmlns:p14="http://schemas.microsoft.com/office/powerpoint/2010/main" val="849874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0A0C7-150C-C360-BF43-5CF7A190A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816B6-0841-12F3-11FA-A590BDB49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9DC0B-A685-125A-DE08-6A68EA67C519}"/>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31AA329-6B2A-219D-38C9-479372DF4E21}"/>
              </a:ext>
            </a:extLst>
          </p:cNvPr>
          <p:cNvSpPr>
            <a:spLocks noGrp="1"/>
          </p:cNvSpPr>
          <p:nvPr>
            <p:ph type="sldNum" sz="quarter" idx="5"/>
          </p:nvPr>
        </p:nvSpPr>
        <p:spPr/>
        <p:txBody>
          <a:bodyPr/>
          <a:lstStyle/>
          <a:p>
            <a:fld id="{493BBF43-A868-D94C-A9CC-39C296714D2B}" type="slidenum">
              <a:rPr lang="en-US" smtClean="0"/>
              <a:t>13</a:t>
            </a:fld>
            <a:endParaRPr lang="en-US" dirty="0"/>
          </a:p>
        </p:txBody>
      </p:sp>
    </p:spTree>
    <p:extLst>
      <p:ext uri="{BB962C8B-B14F-4D97-AF65-F5344CB8AC3E}">
        <p14:creationId xmlns:p14="http://schemas.microsoft.com/office/powerpoint/2010/main" val="661293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8F833-060B-C185-01E2-560CC16D12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9FDDE-8E51-F4A6-5B64-1DF3626C1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EBD4F-FAC4-59E0-561E-1589C3107E3C}"/>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87DB25B-4FB4-935C-E477-31F57B28BCC9}"/>
              </a:ext>
            </a:extLst>
          </p:cNvPr>
          <p:cNvSpPr>
            <a:spLocks noGrp="1"/>
          </p:cNvSpPr>
          <p:nvPr>
            <p:ph type="sldNum" sz="quarter" idx="5"/>
          </p:nvPr>
        </p:nvSpPr>
        <p:spPr/>
        <p:txBody>
          <a:bodyPr/>
          <a:lstStyle/>
          <a:p>
            <a:fld id="{493BBF43-A868-D94C-A9CC-39C296714D2B}" type="slidenum">
              <a:rPr lang="en-US" smtClean="0"/>
              <a:t>14</a:t>
            </a:fld>
            <a:endParaRPr lang="en-US" dirty="0"/>
          </a:p>
        </p:txBody>
      </p:sp>
    </p:spTree>
    <p:extLst>
      <p:ext uri="{BB962C8B-B14F-4D97-AF65-F5344CB8AC3E}">
        <p14:creationId xmlns:p14="http://schemas.microsoft.com/office/powerpoint/2010/main" val="1842138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039FE-8D7A-E72C-0232-68788289E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861EC-064A-3F9E-8BDA-BE2206D09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EA51D-B214-30BD-388A-1E50C94F0F62}"/>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FD8EC59-7F8C-5732-D619-CDE3B39D904A}"/>
              </a:ext>
            </a:extLst>
          </p:cNvPr>
          <p:cNvSpPr>
            <a:spLocks noGrp="1"/>
          </p:cNvSpPr>
          <p:nvPr>
            <p:ph type="sldNum" sz="quarter" idx="5"/>
          </p:nvPr>
        </p:nvSpPr>
        <p:spPr/>
        <p:txBody>
          <a:bodyPr/>
          <a:lstStyle/>
          <a:p>
            <a:fld id="{493BBF43-A868-D94C-A9CC-39C296714D2B}" type="slidenum">
              <a:rPr lang="en-US" smtClean="0"/>
              <a:t>15</a:t>
            </a:fld>
            <a:endParaRPr lang="en-US" dirty="0"/>
          </a:p>
        </p:txBody>
      </p:sp>
    </p:spTree>
    <p:extLst>
      <p:ext uri="{BB962C8B-B14F-4D97-AF65-F5344CB8AC3E}">
        <p14:creationId xmlns:p14="http://schemas.microsoft.com/office/powerpoint/2010/main" val="676191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C1C69-46BC-6471-DB0E-9B54184AF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45BEA-3A77-EF80-9946-71A8C4062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7DB70-04E4-EFD1-523B-2EA0C49AE1B8}"/>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1410E39-5146-61F1-0B64-469474F979EF}"/>
              </a:ext>
            </a:extLst>
          </p:cNvPr>
          <p:cNvSpPr>
            <a:spLocks noGrp="1"/>
          </p:cNvSpPr>
          <p:nvPr>
            <p:ph type="sldNum" sz="quarter" idx="5"/>
          </p:nvPr>
        </p:nvSpPr>
        <p:spPr/>
        <p:txBody>
          <a:bodyPr/>
          <a:lstStyle/>
          <a:p>
            <a:fld id="{493BBF43-A868-D94C-A9CC-39C296714D2B}" type="slidenum">
              <a:rPr lang="en-US" smtClean="0"/>
              <a:t>16</a:t>
            </a:fld>
            <a:endParaRPr lang="en-US" dirty="0"/>
          </a:p>
        </p:txBody>
      </p:sp>
    </p:spTree>
    <p:extLst>
      <p:ext uri="{BB962C8B-B14F-4D97-AF65-F5344CB8AC3E}">
        <p14:creationId xmlns:p14="http://schemas.microsoft.com/office/powerpoint/2010/main" val="2096539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5F5DD-4C7E-11B9-2BB6-D814883A4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DECED-C3DC-33A1-FBE7-11207383B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9A89D-FD92-CC05-C47D-ADF16B666F2B}"/>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1815A15-1D73-CAF0-089F-6981AB8A6A9C}"/>
              </a:ext>
            </a:extLst>
          </p:cNvPr>
          <p:cNvSpPr>
            <a:spLocks noGrp="1"/>
          </p:cNvSpPr>
          <p:nvPr>
            <p:ph type="sldNum" sz="quarter" idx="5"/>
          </p:nvPr>
        </p:nvSpPr>
        <p:spPr/>
        <p:txBody>
          <a:bodyPr/>
          <a:lstStyle/>
          <a:p>
            <a:fld id="{493BBF43-A868-D94C-A9CC-39C296714D2B}" type="slidenum">
              <a:rPr lang="en-US" smtClean="0"/>
              <a:t>17</a:t>
            </a:fld>
            <a:endParaRPr lang="en-US" dirty="0"/>
          </a:p>
        </p:txBody>
      </p:sp>
    </p:spTree>
    <p:extLst>
      <p:ext uri="{BB962C8B-B14F-4D97-AF65-F5344CB8AC3E}">
        <p14:creationId xmlns:p14="http://schemas.microsoft.com/office/powerpoint/2010/main" val="1862813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A823B-8D04-A23F-857B-E87901104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D1A75-80D7-264B-E7E0-CF44D21BE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0207E0-1674-1935-B906-45D9E54D8EAC}"/>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3253A32-CA23-A0F1-0D34-E648450C6EE6}"/>
              </a:ext>
            </a:extLst>
          </p:cNvPr>
          <p:cNvSpPr>
            <a:spLocks noGrp="1"/>
          </p:cNvSpPr>
          <p:nvPr>
            <p:ph type="sldNum" sz="quarter" idx="5"/>
          </p:nvPr>
        </p:nvSpPr>
        <p:spPr/>
        <p:txBody>
          <a:bodyPr/>
          <a:lstStyle/>
          <a:p>
            <a:fld id="{493BBF43-A868-D94C-A9CC-39C296714D2B}" type="slidenum">
              <a:rPr lang="en-US" smtClean="0"/>
              <a:t>18</a:t>
            </a:fld>
            <a:endParaRPr lang="en-US" dirty="0"/>
          </a:p>
        </p:txBody>
      </p:sp>
    </p:spTree>
    <p:extLst>
      <p:ext uri="{BB962C8B-B14F-4D97-AF65-F5344CB8AC3E}">
        <p14:creationId xmlns:p14="http://schemas.microsoft.com/office/powerpoint/2010/main" val="345846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85E72-C48C-AE69-F999-5B7624776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E728D-B5C4-1C7D-709B-4976A4902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D00B6-F513-D09E-1750-29F6E353F8CE}"/>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7904FFB-B002-9FA9-99D8-0902129674C9}"/>
              </a:ext>
            </a:extLst>
          </p:cNvPr>
          <p:cNvSpPr>
            <a:spLocks noGrp="1"/>
          </p:cNvSpPr>
          <p:nvPr>
            <p:ph type="sldNum" sz="quarter" idx="5"/>
          </p:nvPr>
        </p:nvSpPr>
        <p:spPr/>
        <p:txBody>
          <a:bodyPr/>
          <a:lstStyle/>
          <a:p>
            <a:fld id="{493BBF43-A868-D94C-A9CC-39C296714D2B}" type="slidenum">
              <a:rPr lang="en-US" smtClean="0"/>
              <a:t>19</a:t>
            </a:fld>
            <a:endParaRPr lang="en-US" dirty="0"/>
          </a:p>
        </p:txBody>
      </p:sp>
    </p:spTree>
    <p:extLst>
      <p:ext uri="{BB962C8B-B14F-4D97-AF65-F5344CB8AC3E}">
        <p14:creationId xmlns:p14="http://schemas.microsoft.com/office/powerpoint/2010/main" val="92724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t>2</a:t>
            </a:fld>
            <a:endParaRPr lang="en-US" dirty="0"/>
          </a:p>
        </p:txBody>
      </p:sp>
    </p:spTree>
    <p:extLst>
      <p:ext uri="{BB962C8B-B14F-4D97-AF65-F5344CB8AC3E}">
        <p14:creationId xmlns:p14="http://schemas.microsoft.com/office/powerpoint/2010/main" val="1642298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056C4-4F0C-8662-1C4D-B1498DCAF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A7EFE-712A-9A41-C135-C9212668F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BC3328-28F2-403D-A3C1-6D7A9FBECB0A}"/>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B09732A-B9BF-6497-8367-A547AE84A1B4}"/>
              </a:ext>
            </a:extLst>
          </p:cNvPr>
          <p:cNvSpPr>
            <a:spLocks noGrp="1"/>
          </p:cNvSpPr>
          <p:nvPr>
            <p:ph type="sldNum" sz="quarter" idx="5"/>
          </p:nvPr>
        </p:nvSpPr>
        <p:spPr/>
        <p:txBody>
          <a:bodyPr/>
          <a:lstStyle/>
          <a:p>
            <a:fld id="{493BBF43-A868-D94C-A9CC-39C296714D2B}" type="slidenum">
              <a:rPr lang="en-US" smtClean="0"/>
              <a:t>20</a:t>
            </a:fld>
            <a:endParaRPr lang="en-US" dirty="0"/>
          </a:p>
        </p:txBody>
      </p:sp>
    </p:spTree>
    <p:extLst>
      <p:ext uri="{BB962C8B-B14F-4D97-AF65-F5344CB8AC3E}">
        <p14:creationId xmlns:p14="http://schemas.microsoft.com/office/powerpoint/2010/main" val="2155035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235D-E53E-510A-224C-5BE0DDFD0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943F1-2A38-2ABE-C00F-FB3BAF0CD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B608E-11BB-464A-F60C-4DC41FBD627C}"/>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444B31E-7873-8EF6-B349-BC32279F1C5E}"/>
              </a:ext>
            </a:extLst>
          </p:cNvPr>
          <p:cNvSpPr>
            <a:spLocks noGrp="1"/>
          </p:cNvSpPr>
          <p:nvPr>
            <p:ph type="sldNum" sz="quarter" idx="5"/>
          </p:nvPr>
        </p:nvSpPr>
        <p:spPr/>
        <p:txBody>
          <a:bodyPr/>
          <a:lstStyle/>
          <a:p>
            <a:fld id="{493BBF43-A868-D94C-A9CC-39C296714D2B}" type="slidenum">
              <a:rPr lang="en-US" smtClean="0"/>
              <a:t>21</a:t>
            </a:fld>
            <a:endParaRPr lang="en-US" dirty="0"/>
          </a:p>
        </p:txBody>
      </p:sp>
    </p:spTree>
    <p:extLst>
      <p:ext uri="{BB962C8B-B14F-4D97-AF65-F5344CB8AC3E}">
        <p14:creationId xmlns:p14="http://schemas.microsoft.com/office/powerpoint/2010/main" val="3778708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DC7BB-E294-0DA8-7D80-432C8B7BA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9DB30-7A74-A8BC-7B4B-518A41030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82B82-C716-2D90-D9E2-2BAEFD06763B}"/>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F8435FD-6439-3E80-D61F-3F2BBABD9654}"/>
              </a:ext>
            </a:extLst>
          </p:cNvPr>
          <p:cNvSpPr>
            <a:spLocks noGrp="1"/>
          </p:cNvSpPr>
          <p:nvPr>
            <p:ph type="sldNum" sz="quarter" idx="5"/>
          </p:nvPr>
        </p:nvSpPr>
        <p:spPr/>
        <p:txBody>
          <a:bodyPr/>
          <a:lstStyle/>
          <a:p>
            <a:fld id="{493BBF43-A868-D94C-A9CC-39C296714D2B}" type="slidenum">
              <a:rPr lang="en-US" smtClean="0"/>
              <a:t>22</a:t>
            </a:fld>
            <a:endParaRPr lang="en-US" dirty="0"/>
          </a:p>
        </p:txBody>
      </p:sp>
    </p:spTree>
    <p:extLst>
      <p:ext uri="{BB962C8B-B14F-4D97-AF65-F5344CB8AC3E}">
        <p14:creationId xmlns:p14="http://schemas.microsoft.com/office/powerpoint/2010/main" val="3527823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2E45F-3C1F-EF2B-BB82-0D17F98C6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F090E-D688-8D2C-476D-544F94A6B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EAC84-EB9C-AA80-137E-1D923F1B68C6}"/>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C4612D7-FAAE-9933-8A9A-7709B7703382}"/>
              </a:ext>
            </a:extLst>
          </p:cNvPr>
          <p:cNvSpPr>
            <a:spLocks noGrp="1"/>
          </p:cNvSpPr>
          <p:nvPr>
            <p:ph type="sldNum" sz="quarter" idx="5"/>
          </p:nvPr>
        </p:nvSpPr>
        <p:spPr/>
        <p:txBody>
          <a:bodyPr/>
          <a:lstStyle/>
          <a:p>
            <a:fld id="{493BBF43-A868-D94C-A9CC-39C296714D2B}" type="slidenum">
              <a:rPr lang="en-US" smtClean="0"/>
              <a:t>23</a:t>
            </a:fld>
            <a:endParaRPr lang="en-US" dirty="0"/>
          </a:p>
        </p:txBody>
      </p:sp>
    </p:spTree>
    <p:extLst>
      <p:ext uri="{BB962C8B-B14F-4D97-AF65-F5344CB8AC3E}">
        <p14:creationId xmlns:p14="http://schemas.microsoft.com/office/powerpoint/2010/main" val="1901386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501E4-3620-7796-FA7F-D067371C0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18546-CD42-86E0-85E4-F71C4B85E1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D90CD-0C07-A24A-2834-3E19116B318E}"/>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FCCD11B-20D7-2DEF-71AC-3AD6DE733FD8}"/>
              </a:ext>
            </a:extLst>
          </p:cNvPr>
          <p:cNvSpPr>
            <a:spLocks noGrp="1"/>
          </p:cNvSpPr>
          <p:nvPr>
            <p:ph type="sldNum" sz="quarter" idx="5"/>
          </p:nvPr>
        </p:nvSpPr>
        <p:spPr/>
        <p:txBody>
          <a:bodyPr/>
          <a:lstStyle/>
          <a:p>
            <a:fld id="{493BBF43-A868-D94C-A9CC-39C296714D2B}" type="slidenum">
              <a:rPr lang="en-US" smtClean="0"/>
              <a:t>24</a:t>
            </a:fld>
            <a:endParaRPr lang="en-US" dirty="0"/>
          </a:p>
        </p:txBody>
      </p:sp>
    </p:spTree>
    <p:extLst>
      <p:ext uri="{BB962C8B-B14F-4D97-AF65-F5344CB8AC3E}">
        <p14:creationId xmlns:p14="http://schemas.microsoft.com/office/powerpoint/2010/main" val="3749640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53E7B-78E7-37B8-1F3F-E58D9635E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5A530-8AD1-750A-5358-FC3576C71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14B26-7B8B-EC63-0E1C-12FC60277084}"/>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39E8EE6-813C-23AB-022D-D8C4797E6783}"/>
              </a:ext>
            </a:extLst>
          </p:cNvPr>
          <p:cNvSpPr>
            <a:spLocks noGrp="1"/>
          </p:cNvSpPr>
          <p:nvPr>
            <p:ph type="sldNum" sz="quarter" idx="5"/>
          </p:nvPr>
        </p:nvSpPr>
        <p:spPr/>
        <p:txBody>
          <a:bodyPr/>
          <a:lstStyle/>
          <a:p>
            <a:fld id="{493BBF43-A868-D94C-A9CC-39C296714D2B}" type="slidenum">
              <a:rPr lang="en-US" smtClean="0"/>
              <a:t>25</a:t>
            </a:fld>
            <a:endParaRPr lang="en-US" dirty="0"/>
          </a:p>
        </p:txBody>
      </p:sp>
    </p:spTree>
    <p:extLst>
      <p:ext uri="{BB962C8B-B14F-4D97-AF65-F5344CB8AC3E}">
        <p14:creationId xmlns:p14="http://schemas.microsoft.com/office/powerpoint/2010/main" val="2200975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8AB48-6E5A-4323-EECD-D64582116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7F979-B622-B769-BAFA-5BB844201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2A2B2-0729-28DA-0E44-79DD5BFC57E1}"/>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3B26673-C5AB-A25F-0A30-D7ED96925B82}"/>
              </a:ext>
            </a:extLst>
          </p:cNvPr>
          <p:cNvSpPr>
            <a:spLocks noGrp="1"/>
          </p:cNvSpPr>
          <p:nvPr>
            <p:ph type="sldNum" sz="quarter" idx="5"/>
          </p:nvPr>
        </p:nvSpPr>
        <p:spPr/>
        <p:txBody>
          <a:bodyPr/>
          <a:lstStyle/>
          <a:p>
            <a:fld id="{493BBF43-A868-D94C-A9CC-39C296714D2B}" type="slidenum">
              <a:rPr lang="en-US" smtClean="0"/>
              <a:t>26</a:t>
            </a:fld>
            <a:endParaRPr lang="en-US" dirty="0"/>
          </a:p>
        </p:txBody>
      </p:sp>
    </p:spTree>
    <p:extLst>
      <p:ext uri="{BB962C8B-B14F-4D97-AF65-F5344CB8AC3E}">
        <p14:creationId xmlns:p14="http://schemas.microsoft.com/office/powerpoint/2010/main" val="2718902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2BE45-9331-A2DD-B53F-41C4AC3C2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89ADF-653B-143B-5902-116D6A22B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21C47-8084-0E91-145A-2BE733B845DA}"/>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3293408-36A7-A66F-ED0F-431A0E3B9F59}"/>
              </a:ext>
            </a:extLst>
          </p:cNvPr>
          <p:cNvSpPr>
            <a:spLocks noGrp="1"/>
          </p:cNvSpPr>
          <p:nvPr>
            <p:ph type="sldNum" sz="quarter" idx="5"/>
          </p:nvPr>
        </p:nvSpPr>
        <p:spPr/>
        <p:txBody>
          <a:bodyPr/>
          <a:lstStyle/>
          <a:p>
            <a:fld id="{493BBF43-A868-D94C-A9CC-39C296714D2B}" type="slidenum">
              <a:rPr lang="en-US" smtClean="0"/>
              <a:t>27</a:t>
            </a:fld>
            <a:endParaRPr lang="en-US" dirty="0"/>
          </a:p>
        </p:txBody>
      </p:sp>
    </p:spTree>
    <p:extLst>
      <p:ext uri="{BB962C8B-B14F-4D97-AF65-F5344CB8AC3E}">
        <p14:creationId xmlns:p14="http://schemas.microsoft.com/office/powerpoint/2010/main" val="2363820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3868A-2410-75A1-A486-581DB56F8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B0F5F-AC16-755F-8DE1-FBF48F333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56E43-4941-1E7B-4E6A-C1639AA3B69E}"/>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11FFE4D-D491-9C06-7789-ACDE78167872}"/>
              </a:ext>
            </a:extLst>
          </p:cNvPr>
          <p:cNvSpPr>
            <a:spLocks noGrp="1"/>
          </p:cNvSpPr>
          <p:nvPr>
            <p:ph type="sldNum" sz="quarter" idx="5"/>
          </p:nvPr>
        </p:nvSpPr>
        <p:spPr/>
        <p:txBody>
          <a:bodyPr/>
          <a:lstStyle/>
          <a:p>
            <a:fld id="{493BBF43-A868-D94C-A9CC-39C296714D2B}" type="slidenum">
              <a:rPr lang="en-US" smtClean="0"/>
              <a:t>28</a:t>
            </a:fld>
            <a:endParaRPr lang="en-US" dirty="0"/>
          </a:p>
        </p:txBody>
      </p:sp>
    </p:spTree>
    <p:extLst>
      <p:ext uri="{BB962C8B-B14F-4D97-AF65-F5344CB8AC3E}">
        <p14:creationId xmlns:p14="http://schemas.microsoft.com/office/powerpoint/2010/main" val="1467814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74BCD-E490-7BE2-F490-37010C392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C350D-BDE1-BC68-18C2-C7F7D708C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2D467-3F0F-4778-1AAE-205E9A8C470D}"/>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876DC53-0F28-2DAF-0BA3-EE1BEACCDA16}"/>
              </a:ext>
            </a:extLst>
          </p:cNvPr>
          <p:cNvSpPr>
            <a:spLocks noGrp="1"/>
          </p:cNvSpPr>
          <p:nvPr>
            <p:ph type="sldNum" sz="quarter" idx="5"/>
          </p:nvPr>
        </p:nvSpPr>
        <p:spPr/>
        <p:txBody>
          <a:bodyPr/>
          <a:lstStyle/>
          <a:p>
            <a:fld id="{493BBF43-A868-D94C-A9CC-39C296714D2B}" type="slidenum">
              <a:rPr lang="en-US" smtClean="0"/>
              <a:t>29</a:t>
            </a:fld>
            <a:endParaRPr lang="en-US" dirty="0"/>
          </a:p>
        </p:txBody>
      </p:sp>
    </p:spTree>
    <p:extLst>
      <p:ext uri="{BB962C8B-B14F-4D97-AF65-F5344CB8AC3E}">
        <p14:creationId xmlns:p14="http://schemas.microsoft.com/office/powerpoint/2010/main" val="365316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BB68-02E3-A0F5-A223-91B9C4709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3A286-0D47-ABAA-DB55-E3205F445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6A9D8-990D-4188-2F9A-C663F19E7E5C}"/>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7B4412B-3277-6534-4BC8-945FA820910D}"/>
              </a:ext>
            </a:extLst>
          </p:cNvPr>
          <p:cNvSpPr>
            <a:spLocks noGrp="1"/>
          </p:cNvSpPr>
          <p:nvPr>
            <p:ph type="sldNum" sz="quarter" idx="5"/>
          </p:nvPr>
        </p:nvSpPr>
        <p:spPr/>
        <p:txBody>
          <a:bodyPr/>
          <a:lstStyle/>
          <a:p>
            <a:fld id="{493BBF43-A868-D94C-A9CC-39C296714D2B}" type="slidenum">
              <a:rPr lang="en-US" smtClean="0"/>
              <a:t>3</a:t>
            </a:fld>
            <a:endParaRPr lang="en-US" dirty="0"/>
          </a:p>
        </p:txBody>
      </p:sp>
    </p:spTree>
    <p:extLst>
      <p:ext uri="{BB962C8B-B14F-4D97-AF65-F5344CB8AC3E}">
        <p14:creationId xmlns:p14="http://schemas.microsoft.com/office/powerpoint/2010/main" val="2402852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D58E3-63AA-E1CB-347C-B65F13EC3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55FDD-24AC-1680-A7E4-9738D9A6C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4DDC7-5D29-5372-2325-431BCDF82A29}"/>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8D63D50-EBFF-3572-EC39-774262E7C4AD}"/>
              </a:ext>
            </a:extLst>
          </p:cNvPr>
          <p:cNvSpPr>
            <a:spLocks noGrp="1"/>
          </p:cNvSpPr>
          <p:nvPr>
            <p:ph type="sldNum" sz="quarter" idx="5"/>
          </p:nvPr>
        </p:nvSpPr>
        <p:spPr/>
        <p:txBody>
          <a:bodyPr/>
          <a:lstStyle/>
          <a:p>
            <a:fld id="{493BBF43-A868-D94C-A9CC-39C296714D2B}" type="slidenum">
              <a:rPr lang="en-US" smtClean="0"/>
              <a:t>30</a:t>
            </a:fld>
            <a:endParaRPr lang="en-US" dirty="0"/>
          </a:p>
        </p:txBody>
      </p:sp>
    </p:spTree>
    <p:extLst>
      <p:ext uri="{BB962C8B-B14F-4D97-AF65-F5344CB8AC3E}">
        <p14:creationId xmlns:p14="http://schemas.microsoft.com/office/powerpoint/2010/main" val="3071738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8F019-1D5E-7E9D-FC82-9FDE1B9D5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51562-3B30-FD59-5E9F-188BCB0D60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5749A-25C2-7395-850B-90D8F288F775}"/>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A4B2AF4-0E48-6FC5-A176-84C8332C4C84}"/>
              </a:ext>
            </a:extLst>
          </p:cNvPr>
          <p:cNvSpPr>
            <a:spLocks noGrp="1"/>
          </p:cNvSpPr>
          <p:nvPr>
            <p:ph type="sldNum" sz="quarter" idx="5"/>
          </p:nvPr>
        </p:nvSpPr>
        <p:spPr/>
        <p:txBody>
          <a:bodyPr/>
          <a:lstStyle/>
          <a:p>
            <a:fld id="{493BBF43-A868-D94C-A9CC-39C296714D2B}" type="slidenum">
              <a:rPr lang="en-US" smtClean="0"/>
              <a:t>31</a:t>
            </a:fld>
            <a:endParaRPr lang="en-US" dirty="0"/>
          </a:p>
        </p:txBody>
      </p:sp>
    </p:spTree>
    <p:extLst>
      <p:ext uri="{BB962C8B-B14F-4D97-AF65-F5344CB8AC3E}">
        <p14:creationId xmlns:p14="http://schemas.microsoft.com/office/powerpoint/2010/main" val="2071294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30416-F84F-D223-98BB-14593244B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A3529-163F-847C-6C4A-AE6A5CDB0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44115-88FD-C3FD-BFF1-B1E76A10319C}"/>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5831206-EB0D-F701-EB75-049614E27557}"/>
              </a:ext>
            </a:extLst>
          </p:cNvPr>
          <p:cNvSpPr>
            <a:spLocks noGrp="1"/>
          </p:cNvSpPr>
          <p:nvPr>
            <p:ph type="sldNum" sz="quarter" idx="5"/>
          </p:nvPr>
        </p:nvSpPr>
        <p:spPr/>
        <p:txBody>
          <a:bodyPr/>
          <a:lstStyle/>
          <a:p>
            <a:fld id="{493BBF43-A868-D94C-A9CC-39C296714D2B}" type="slidenum">
              <a:rPr lang="en-US" smtClean="0"/>
              <a:t>32</a:t>
            </a:fld>
            <a:endParaRPr lang="en-US" dirty="0"/>
          </a:p>
        </p:txBody>
      </p:sp>
    </p:spTree>
    <p:extLst>
      <p:ext uri="{BB962C8B-B14F-4D97-AF65-F5344CB8AC3E}">
        <p14:creationId xmlns:p14="http://schemas.microsoft.com/office/powerpoint/2010/main" val="3603740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FA081-32D6-93C5-28EF-0C4B41164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0559EE-E340-FC6D-BBB3-5B2E1B39A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CBE4B-FB50-32C6-A8D6-933B4D656879}"/>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064AD689-249B-E0E2-8EB8-4FEAA0FBEB83}"/>
              </a:ext>
            </a:extLst>
          </p:cNvPr>
          <p:cNvSpPr>
            <a:spLocks noGrp="1"/>
          </p:cNvSpPr>
          <p:nvPr>
            <p:ph type="sldNum" sz="quarter" idx="5"/>
          </p:nvPr>
        </p:nvSpPr>
        <p:spPr/>
        <p:txBody>
          <a:bodyPr/>
          <a:lstStyle/>
          <a:p>
            <a:fld id="{493BBF43-A868-D94C-A9CC-39C296714D2B}" type="slidenum">
              <a:rPr lang="en-US" smtClean="0"/>
              <a:t>33</a:t>
            </a:fld>
            <a:endParaRPr lang="en-US" dirty="0"/>
          </a:p>
        </p:txBody>
      </p:sp>
    </p:spTree>
    <p:extLst>
      <p:ext uri="{BB962C8B-B14F-4D97-AF65-F5344CB8AC3E}">
        <p14:creationId xmlns:p14="http://schemas.microsoft.com/office/powerpoint/2010/main" val="1197198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A918-5616-9E7E-DB18-72E703581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62A7F-DE6F-B027-B6DF-32537A72E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08789-6267-4644-9A6C-ADDBB46D5EDC}"/>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2BF3AC1-DD2F-3AEB-C279-CA8C39541A4C}"/>
              </a:ext>
            </a:extLst>
          </p:cNvPr>
          <p:cNvSpPr>
            <a:spLocks noGrp="1"/>
          </p:cNvSpPr>
          <p:nvPr>
            <p:ph type="sldNum" sz="quarter" idx="5"/>
          </p:nvPr>
        </p:nvSpPr>
        <p:spPr/>
        <p:txBody>
          <a:bodyPr/>
          <a:lstStyle/>
          <a:p>
            <a:fld id="{493BBF43-A868-D94C-A9CC-39C296714D2B}" type="slidenum">
              <a:rPr lang="en-US" smtClean="0"/>
              <a:t>34</a:t>
            </a:fld>
            <a:endParaRPr lang="en-US" dirty="0"/>
          </a:p>
        </p:txBody>
      </p:sp>
    </p:spTree>
    <p:extLst>
      <p:ext uri="{BB962C8B-B14F-4D97-AF65-F5344CB8AC3E}">
        <p14:creationId xmlns:p14="http://schemas.microsoft.com/office/powerpoint/2010/main" val="2185890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8530-53B4-25BD-3E19-1CE26EE34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E5757-3EAF-E650-F717-7B4C4AD8B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0B5C6-4BC2-FEFF-2F74-59A0E1D58412}"/>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D3BE140-2814-7CE0-36E2-E493609DA45F}"/>
              </a:ext>
            </a:extLst>
          </p:cNvPr>
          <p:cNvSpPr>
            <a:spLocks noGrp="1"/>
          </p:cNvSpPr>
          <p:nvPr>
            <p:ph type="sldNum" sz="quarter" idx="5"/>
          </p:nvPr>
        </p:nvSpPr>
        <p:spPr/>
        <p:txBody>
          <a:bodyPr/>
          <a:lstStyle/>
          <a:p>
            <a:fld id="{493BBF43-A868-D94C-A9CC-39C296714D2B}" type="slidenum">
              <a:rPr lang="en-US" smtClean="0"/>
              <a:t>35</a:t>
            </a:fld>
            <a:endParaRPr lang="en-US" dirty="0"/>
          </a:p>
        </p:txBody>
      </p:sp>
    </p:spTree>
    <p:extLst>
      <p:ext uri="{BB962C8B-B14F-4D97-AF65-F5344CB8AC3E}">
        <p14:creationId xmlns:p14="http://schemas.microsoft.com/office/powerpoint/2010/main" val="1691469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60338-1A01-6462-8C61-1E9F376DC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EED9D-166B-79D6-EB81-3E79BC7B0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E9AC9-4AC9-54E6-ACA8-5EEB27D645F8}"/>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88FBF80-B2F0-D5A0-D105-1A3EEB9E647B}"/>
              </a:ext>
            </a:extLst>
          </p:cNvPr>
          <p:cNvSpPr>
            <a:spLocks noGrp="1"/>
          </p:cNvSpPr>
          <p:nvPr>
            <p:ph type="sldNum" sz="quarter" idx="5"/>
          </p:nvPr>
        </p:nvSpPr>
        <p:spPr/>
        <p:txBody>
          <a:bodyPr/>
          <a:lstStyle/>
          <a:p>
            <a:fld id="{493BBF43-A868-D94C-A9CC-39C296714D2B}" type="slidenum">
              <a:rPr lang="en-US" smtClean="0"/>
              <a:t>36</a:t>
            </a:fld>
            <a:endParaRPr lang="en-US" dirty="0"/>
          </a:p>
        </p:txBody>
      </p:sp>
    </p:spTree>
    <p:extLst>
      <p:ext uri="{BB962C8B-B14F-4D97-AF65-F5344CB8AC3E}">
        <p14:creationId xmlns:p14="http://schemas.microsoft.com/office/powerpoint/2010/main" val="2306278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4F2FD-C662-0E80-AF39-0AF593545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3E66B-CCDC-4166-AFB6-6EC6F7C310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58AA3-AE7F-E7DD-1ED8-24E8128E3035}"/>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109F326-7DCA-1693-9F4D-761CBA70F328}"/>
              </a:ext>
            </a:extLst>
          </p:cNvPr>
          <p:cNvSpPr>
            <a:spLocks noGrp="1"/>
          </p:cNvSpPr>
          <p:nvPr>
            <p:ph type="sldNum" sz="quarter" idx="5"/>
          </p:nvPr>
        </p:nvSpPr>
        <p:spPr/>
        <p:txBody>
          <a:bodyPr/>
          <a:lstStyle/>
          <a:p>
            <a:fld id="{493BBF43-A868-D94C-A9CC-39C296714D2B}" type="slidenum">
              <a:rPr lang="en-US" smtClean="0"/>
              <a:t>37</a:t>
            </a:fld>
            <a:endParaRPr lang="en-US" dirty="0"/>
          </a:p>
        </p:txBody>
      </p:sp>
    </p:spTree>
    <p:extLst>
      <p:ext uri="{BB962C8B-B14F-4D97-AF65-F5344CB8AC3E}">
        <p14:creationId xmlns:p14="http://schemas.microsoft.com/office/powerpoint/2010/main" val="1606596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3818F-BDD3-7FF3-F15B-80AB05DD4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5A3CB-CCED-893C-6A83-34D6A2AE6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CF622C-8F26-7A6C-4314-C9EC7D4F04B2}"/>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0BECD538-2D9A-5B46-4E48-8179F8CD2821}"/>
              </a:ext>
            </a:extLst>
          </p:cNvPr>
          <p:cNvSpPr>
            <a:spLocks noGrp="1"/>
          </p:cNvSpPr>
          <p:nvPr>
            <p:ph type="sldNum" sz="quarter" idx="5"/>
          </p:nvPr>
        </p:nvSpPr>
        <p:spPr/>
        <p:txBody>
          <a:bodyPr/>
          <a:lstStyle/>
          <a:p>
            <a:fld id="{493BBF43-A868-D94C-A9CC-39C296714D2B}" type="slidenum">
              <a:rPr lang="en-US" smtClean="0"/>
              <a:t>38</a:t>
            </a:fld>
            <a:endParaRPr lang="en-US" dirty="0"/>
          </a:p>
        </p:txBody>
      </p:sp>
    </p:spTree>
    <p:extLst>
      <p:ext uri="{BB962C8B-B14F-4D97-AF65-F5344CB8AC3E}">
        <p14:creationId xmlns:p14="http://schemas.microsoft.com/office/powerpoint/2010/main" val="3703310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6A084-D3E0-A56E-B9E8-28182CCE9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D5087-4989-63E1-345D-DC696E9E7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153D7-0149-9FDE-A0DC-13D6EDB2E743}"/>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7F2C3BA-0FAE-9666-0D52-04ED5126047F}"/>
              </a:ext>
            </a:extLst>
          </p:cNvPr>
          <p:cNvSpPr>
            <a:spLocks noGrp="1"/>
          </p:cNvSpPr>
          <p:nvPr>
            <p:ph type="sldNum" sz="quarter" idx="5"/>
          </p:nvPr>
        </p:nvSpPr>
        <p:spPr/>
        <p:txBody>
          <a:bodyPr/>
          <a:lstStyle/>
          <a:p>
            <a:fld id="{493BBF43-A868-D94C-A9CC-39C296714D2B}" type="slidenum">
              <a:rPr lang="en-US" smtClean="0"/>
              <a:t>39</a:t>
            </a:fld>
            <a:endParaRPr lang="en-US" dirty="0"/>
          </a:p>
        </p:txBody>
      </p:sp>
    </p:spTree>
    <p:extLst>
      <p:ext uri="{BB962C8B-B14F-4D97-AF65-F5344CB8AC3E}">
        <p14:creationId xmlns:p14="http://schemas.microsoft.com/office/powerpoint/2010/main" val="17325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17AE6-DAA8-8EC0-5D9B-CD71CCD00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2A0A4-50A5-18EB-E060-6E7AF44FE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E0878-7416-5A58-8A6A-822D38C6E4FB}"/>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647307E-381F-69D3-5ED9-38077CADF1B8}"/>
              </a:ext>
            </a:extLst>
          </p:cNvPr>
          <p:cNvSpPr>
            <a:spLocks noGrp="1"/>
          </p:cNvSpPr>
          <p:nvPr>
            <p:ph type="sldNum" sz="quarter" idx="5"/>
          </p:nvPr>
        </p:nvSpPr>
        <p:spPr/>
        <p:txBody>
          <a:bodyPr/>
          <a:lstStyle/>
          <a:p>
            <a:fld id="{493BBF43-A868-D94C-A9CC-39C296714D2B}" type="slidenum">
              <a:rPr lang="en-US" smtClean="0"/>
              <a:t>4</a:t>
            </a:fld>
            <a:endParaRPr lang="en-US" dirty="0"/>
          </a:p>
        </p:txBody>
      </p:sp>
    </p:spTree>
    <p:extLst>
      <p:ext uri="{BB962C8B-B14F-4D97-AF65-F5344CB8AC3E}">
        <p14:creationId xmlns:p14="http://schemas.microsoft.com/office/powerpoint/2010/main" val="3097074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AAA5-A13B-AA2C-7B74-DA8808708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CD501-55EF-AA12-960A-AC674EC40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C040D-6D2A-64B7-1B28-E6A6DE55A3A6}"/>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55314C0-ABB9-31B2-49EB-D58479A89EFD}"/>
              </a:ext>
            </a:extLst>
          </p:cNvPr>
          <p:cNvSpPr>
            <a:spLocks noGrp="1"/>
          </p:cNvSpPr>
          <p:nvPr>
            <p:ph type="sldNum" sz="quarter" idx="5"/>
          </p:nvPr>
        </p:nvSpPr>
        <p:spPr/>
        <p:txBody>
          <a:bodyPr/>
          <a:lstStyle/>
          <a:p>
            <a:fld id="{493BBF43-A868-D94C-A9CC-39C296714D2B}" type="slidenum">
              <a:rPr lang="en-US" smtClean="0"/>
              <a:t>40</a:t>
            </a:fld>
            <a:endParaRPr lang="en-US" dirty="0"/>
          </a:p>
        </p:txBody>
      </p:sp>
    </p:spTree>
    <p:extLst>
      <p:ext uri="{BB962C8B-B14F-4D97-AF65-F5344CB8AC3E}">
        <p14:creationId xmlns:p14="http://schemas.microsoft.com/office/powerpoint/2010/main" val="3805037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EFAE1-E118-23A7-D2A9-4E71DD1FD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26B30-DA6D-C38D-FB71-DC79D4E38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9173CE-AA3B-0064-CAD1-609FC57A22D9}"/>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18314DD-663B-3F37-4E52-51F994659E86}"/>
              </a:ext>
            </a:extLst>
          </p:cNvPr>
          <p:cNvSpPr>
            <a:spLocks noGrp="1"/>
          </p:cNvSpPr>
          <p:nvPr>
            <p:ph type="sldNum" sz="quarter" idx="5"/>
          </p:nvPr>
        </p:nvSpPr>
        <p:spPr/>
        <p:txBody>
          <a:bodyPr/>
          <a:lstStyle/>
          <a:p>
            <a:fld id="{493BBF43-A868-D94C-A9CC-39C296714D2B}" type="slidenum">
              <a:rPr lang="en-US" smtClean="0"/>
              <a:t>41</a:t>
            </a:fld>
            <a:endParaRPr lang="en-US" dirty="0"/>
          </a:p>
        </p:txBody>
      </p:sp>
    </p:spTree>
    <p:extLst>
      <p:ext uri="{BB962C8B-B14F-4D97-AF65-F5344CB8AC3E}">
        <p14:creationId xmlns:p14="http://schemas.microsoft.com/office/powerpoint/2010/main" val="807850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E05A2-16A4-72CB-A462-E7BECBD33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B9153-F485-8B2A-188C-06F3928AD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78DBD-12E8-6132-2609-084BD2B5BB96}"/>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0E2ACFB3-4A73-AF59-824F-168CF6C9ADB6}"/>
              </a:ext>
            </a:extLst>
          </p:cNvPr>
          <p:cNvSpPr>
            <a:spLocks noGrp="1"/>
          </p:cNvSpPr>
          <p:nvPr>
            <p:ph type="sldNum" sz="quarter" idx="5"/>
          </p:nvPr>
        </p:nvSpPr>
        <p:spPr/>
        <p:txBody>
          <a:bodyPr/>
          <a:lstStyle/>
          <a:p>
            <a:fld id="{493BBF43-A868-D94C-A9CC-39C296714D2B}" type="slidenum">
              <a:rPr lang="en-US" smtClean="0"/>
              <a:t>42</a:t>
            </a:fld>
            <a:endParaRPr lang="en-US" dirty="0"/>
          </a:p>
        </p:txBody>
      </p:sp>
    </p:spTree>
    <p:extLst>
      <p:ext uri="{BB962C8B-B14F-4D97-AF65-F5344CB8AC3E}">
        <p14:creationId xmlns:p14="http://schemas.microsoft.com/office/powerpoint/2010/main" val="1626472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71D1D-6B4C-94BE-D3B0-41067332A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544E2-AC76-D074-4718-E6FDCEB96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D9ACC5-762B-A57D-EF79-4912587EEFEE}"/>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49BD6B7-0C9D-A618-3E03-2A63F173B8CB}"/>
              </a:ext>
            </a:extLst>
          </p:cNvPr>
          <p:cNvSpPr>
            <a:spLocks noGrp="1"/>
          </p:cNvSpPr>
          <p:nvPr>
            <p:ph type="sldNum" sz="quarter" idx="5"/>
          </p:nvPr>
        </p:nvSpPr>
        <p:spPr/>
        <p:txBody>
          <a:bodyPr/>
          <a:lstStyle/>
          <a:p>
            <a:fld id="{493BBF43-A868-D94C-A9CC-39C296714D2B}" type="slidenum">
              <a:rPr lang="en-US" smtClean="0"/>
              <a:t>43</a:t>
            </a:fld>
            <a:endParaRPr lang="en-US" dirty="0"/>
          </a:p>
        </p:txBody>
      </p:sp>
    </p:spTree>
    <p:extLst>
      <p:ext uri="{BB962C8B-B14F-4D97-AF65-F5344CB8AC3E}">
        <p14:creationId xmlns:p14="http://schemas.microsoft.com/office/powerpoint/2010/main" val="3669520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2DCBA-C6DD-50BF-55C8-222A6593A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3E45F-9683-5080-6DE8-E9D0343F4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454B5-4931-FA69-6454-6944434CDC98}"/>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D0C8CA4-4DB2-3EEA-6F37-F00D652792FC}"/>
              </a:ext>
            </a:extLst>
          </p:cNvPr>
          <p:cNvSpPr>
            <a:spLocks noGrp="1"/>
          </p:cNvSpPr>
          <p:nvPr>
            <p:ph type="sldNum" sz="quarter" idx="5"/>
          </p:nvPr>
        </p:nvSpPr>
        <p:spPr/>
        <p:txBody>
          <a:bodyPr/>
          <a:lstStyle/>
          <a:p>
            <a:fld id="{493BBF43-A868-D94C-A9CC-39C296714D2B}" type="slidenum">
              <a:rPr lang="en-US" smtClean="0"/>
              <a:t>44</a:t>
            </a:fld>
            <a:endParaRPr lang="en-US" dirty="0"/>
          </a:p>
        </p:txBody>
      </p:sp>
    </p:spTree>
    <p:extLst>
      <p:ext uri="{BB962C8B-B14F-4D97-AF65-F5344CB8AC3E}">
        <p14:creationId xmlns:p14="http://schemas.microsoft.com/office/powerpoint/2010/main" val="13002845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2A92D-487F-7727-DBC2-66CF4CCB6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B5F7F-81DC-E414-2753-3CDD9E80B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4DD1A-2B6B-848B-5BA0-1F1A9BF1C134}"/>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7FC225C-9E24-C755-4EE8-1C7B3410EB39}"/>
              </a:ext>
            </a:extLst>
          </p:cNvPr>
          <p:cNvSpPr>
            <a:spLocks noGrp="1"/>
          </p:cNvSpPr>
          <p:nvPr>
            <p:ph type="sldNum" sz="quarter" idx="5"/>
          </p:nvPr>
        </p:nvSpPr>
        <p:spPr/>
        <p:txBody>
          <a:bodyPr/>
          <a:lstStyle/>
          <a:p>
            <a:fld id="{493BBF43-A868-D94C-A9CC-39C296714D2B}" type="slidenum">
              <a:rPr lang="en-US" smtClean="0"/>
              <a:t>45</a:t>
            </a:fld>
            <a:endParaRPr lang="en-US" dirty="0"/>
          </a:p>
        </p:txBody>
      </p:sp>
    </p:spTree>
    <p:extLst>
      <p:ext uri="{BB962C8B-B14F-4D97-AF65-F5344CB8AC3E}">
        <p14:creationId xmlns:p14="http://schemas.microsoft.com/office/powerpoint/2010/main" val="1485881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67981-2E78-EE3B-9246-3F1FA35A9D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E86E4-6C19-49ED-7504-AD3DFE025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78143-0996-C09A-3DC7-FCD2BCF470AF}"/>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DE401C2-A43F-0814-8577-95C582E2485B}"/>
              </a:ext>
            </a:extLst>
          </p:cNvPr>
          <p:cNvSpPr>
            <a:spLocks noGrp="1"/>
          </p:cNvSpPr>
          <p:nvPr>
            <p:ph type="sldNum" sz="quarter" idx="5"/>
          </p:nvPr>
        </p:nvSpPr>
        <p:spPr/>
        <p:txBody>
          <a:bodyPr/>
          <a:lstStyle/>
          <a:p>
            <a:fld id="{493BBF43-A868-D94C-A9CC-39C296714D2B}" type="slidenum">
              <a:rPr lang="en-US" smtClean="0"/>
              <a:t>46</a:t>
            </a:fld>
            <a:endParaRPr lang="en-US" dirty="0"/>
          </a:p>
        </p:txBody>
      </p:sp>
    </p:spTree>
    <p:extLst>
      <p:ext uri="{BB962C8B-B14F-4D97-AF65-F5344CB8AC3E}">
        <p14:creationId xmlns:p14="http://schemas.microsoft.com/office/powerpoint/2010/main" val="1407494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A9826-0399-029B-B24E-C3780B0C1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9400A-2A05-9F7C-527C-AD0C666FA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0914A-303C-6D98-3B9B-636F1DA98E3F}"/>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806F834-A7B2-3882-8ABE-A26D22DFBCBF}"/>
              </a:ext>
            </a:extLst>
          </p:cNvPr>
          <p:cNvSpPr>
            <a:spLocks noGrp="1"/>
          </p:cNvSpPr>
          <p:nvPr>
            <p:ph type="sldNum" sz="quarter" idx="5"/>
          </p:nvPr>
        </p:nvSpPr>
        <p:spPr/>
        <p:txBody>
          <a:bodyPr/>
          <a:lstStyle/>
          <a:p>
            <a:fld id="{493BBF43-A868-D94C-A9CC-39C296714D2B}" type="slidenum">
              <a:rPr lang="en-US" smtClean="0"/>
              <a:t>47</a:t>
            </a:fld>
            <a:endParaRPr lang="en-US" dirty="0"/>
          </a:p>
        </p:txBody>
      </p:sp>
    </p:spTree>
    <p:extLst>
      <p:ext uri="{BB962C8B-B14F-4D97-AF65-F5344CB8AC3E}">
        <p14:creationId xmlns:p14="http://schemas.microsoft.com/office/powerpoint/2010/main" val="3228609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64588-F296-C3C9-6FAA-22ED15B55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FB3AC-FD3D-FBFA-E74B-F5DD0B0318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5160E-D568-81D4-789C-D239514340C0}"/>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0AF6E22-4E52-8941-677C-A7808FFEA482}"/>
              </a:ext>
            </a:extLst>
          </p:cNvPr>
          <p:cNvSpPr>
            <a:spLocks noGrp="1"/>
          </p:cNvSpPr>
          <p:nvPr>
            <p:ph type="sldNum" sz="quarter" idx="5"/>
          </p:nvPr>
        </p:nvSpPr>
        <p:spPr/>
        <p:txBody>
          <a:bodyPr/>
          <a:lstStyle/>
          <a:p>
            <a:fld id="{493BBF43-A868-D94C-A9CC-39C296714D2B}" type="slidenum">
              <a:rPr lang="en-US" smtClean="0"/>
              <a:t>48</a:t>
            </a:fld>
            <a:endParaRPr lang="en-US" dirty="0"/>
          </a:p>
        </p:txBody>
      </p:sp>
    </p:spTree>
    <p:extLst>
      <p:ext uri="{BB962C8B-B14F-4D97-AF65-F5344CB8AC3E}">
        <p14:creationId xmlns:p14="http://schemas.microsoft.com/office/powerpoint/2010/main" val="449523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7E810-620C-9135-17C2-680C17BB5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E6655-AE62-D009-B817-AB4C7A3C9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32FEB-D340-32F5-43CC-E693774B9747}"/>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F26BD26-371D-45F3-F2A8-EBA05DC51698}"/>
              </a:ext>
            </a:extLst>
          </p:cNvPr>
          <p:cNvSpPr>
            <a:spLocks noGrp="1"/>
          </p:cNvSpPr>
          <p:nvPr>
            <p:ph type="sldNum" sz="quarter" idx="5"/>
          </p:nvPr>
        </p:nvSpPr>
        <p:spPr/>
        <p:txBody>
          <a:bodyPr/>
          <a:lstStyle/>
          <a:p>
            <a:fld id="{493BBF43-A868-D94C-A9CC-39C296714D2B}" type="slidenum">
              <a:rPr lang="en-US" smtClean="0"/>
              <a:t>49</a:t>
            </a:fld>
            <a:endParaRPr lang="en-US" dirty="0"/>
          </a:p>
        </p:txBody>
      </p:sp>
    </p:spTree>
    <p:extLst>
      <p:ext uri="{BB962C8B-B14F-4D97-AF65-F5344CB8AC3E}">
        <p14:creationId xmlns:p14="http://schemas.microsoft.com/office/powerpoint/2010/main" val="291878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138CC-AA92-3D7C-20A8-22ADDA98E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C98A2-C109-B064-128E-EB5C3B6988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80820B-9AAD-AEE1-F3EB-264C28BAB73F}"/>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7552DAF-68EB-F634-5E17-4FA563319C28}"/>
              </a:ext>
            </a:extLst>
          </p:cNvPr>
          <p:cNvSpPr>
            <a:spLocks noGrp="1"/>
          </p:cNvSpPr>
          <p:nvPr>
            <p:ph type="sldNum" sz="quarter" idx="5"/>
          </p:nvPr>
        </p:nvSpPr>
        <p:spPr/>
        <p:txBody>
          <a:bodyPr/>
          <a:lstStyle/>
          <a:p>
            <a:fld id="{493BBF43-A868-D94C-A9CC-39C296714D2B}" type="slidenum">
              <a:rPr lang="en-US" smtClean="0"/>
              <a:t>5</a:t>
            </a:fld>
            <a:endParaRPr lang="en-US" dirty="0"/>
          </a:p>
        </p:txBody>
      </p:sp>
    </p:spTree>
    <p:extLst>
      <p:ext uri="{BB962C8B-B14F-4D97-AF65-F5344CB8AC3E}">
        <p14:creationId xmlns:p14="http://schemas.microsoft.com/office/powerpoint/2010/main" val="85795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DA256-4278-7B97-48F9-5D5CF4005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B7F64-D80E-60D9-DA99-123514EF4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8272A4-FE9A-CB69-81F6-B8335FF733C1}"/>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D080CEA-5C45-F3F6-6470-B92E622DED41}"/>
              </a:ext>
            </a:extLst>
          </p:cNvPr>
          <p:cNvSpPr>
            <a:spLocks noGrp="1"/>
          </p:cNvSpPr>
          <p:nvPr>
            <p:ph type="sldNum" sz="quarter" idx="5"/>
          </p:nvPr>
        </p:nvSpPr>
        <p:spPr/>
        <p:txBody>
          <a:bodyPr/>
          <a:lstStyle/>
          <a:p>
            <a:fld id="{493BBF43-A868-D94C-A9CC-39C296714D2B}" type="slidenum">
              <a:rPr lang="en-US" smtClean="0"/>
              <a:t>6</a:t>
            </a:fld>
            <a:endParaRPr lang="en-US" dirty="0"/>
          </a:p>
        </p:txBody>
      </p:sp>
    </p:spTree>
    <p:extLst>
      <p:ext uri="{BB962C8B-B14F-4D97-AF65-F5344CB8AC3E}">
        <p14:creationId xmlns:p14="http://schemas.microsoft.com/office/powerpoint/2010/main" val="303191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ECC38-9135-88D6-FE1D-9F2B7E253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51AF4-8726-0038-6B5D-DF3EF9203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CD73C-B45A-D82B-81E0-EAB6D0DA5C41}"/>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E5B34D1-7F30-B7E9-B104-65CDA4D507CD}"/>
              </a:ext>
            </a:extLst>
          </p:cNvPr>
          <p:cNvSpPr>
            <a:spLocks noGrp="1"/>
          </p:cNvSpPr>
          <p:nvPr>
            <p:ph type="sldNum" sz="quarter" idx="5"/>
          </p:nvPr>
        </p:nvSpPr>
        <p:spPr/>
        <p:txBody>
          <a:bodyPr/>
          <a:lstStyle/>
          <a:p>
            <a:fld id="{493BBF43-A868-D94C-A9CC-39C296714D2B}" type="slidenum">
              <a:rPr lang="en-US" smtClean="0"/>
              <a:t>7</a:t>
            </a:fld>
            <a:endParaRPr lang="en-US" dirty="0"/>
          </a:p>
        </p:txBody>
      </p:sp>
    </p:spTree>
    <p:extLst>
      <p:ext uri="{BB962C8B-B14F-4D97-AF65-F5344CB8AC3E}">
        <p14:creationId xmlns:p14="http://schemas.microsoft.com/office/powerpoint/2010/main" val="2295713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1889C-BF44-A284-B0E1-15E75332C0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F1C76-6A79-3F87-CD0F-E827D284B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204DD-8D48-9F79-A8A3-9AFB2100C44E}"/>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6A9D551-6250-2E50-43C3-4293E0A5531A}"/>
              </a:ext>
            </a:extLst>
          </p:cNvPr>
          <p:cNvSpPr>
            <a:spLocks noGrp="1"/>
          </p:cNvSpPr>
          <p:nvPr>
            <p:ph type="sldNum" sz="quarter" idx="5"/>
          </p:nvPr>
        </p:nvSpPr>
        <p:spPr/>
        <p:txBody>
          <a:bodyPr/>
          <a:lstStyle/>
          <a:p>
            <a:fld id="{493BBF43-A868-D94C-A9CC-39C296714D2B}" type="slidenum">
              <a:rPr lang="en-US" smtClean="0"/>
              <a:t>8</a:t>
            </a:fld>
            <a:endParaRPr lang="en-US" dirty="0"/>
          </a:p>
        </p:txBody>
      </p:sp>
    </p:spTree>
    <p:extLst>
      <p:ext uri="{BB962C8B-B14F-4D97-AF65-F5344CB8AC3E}">
        <p14:creationId xmlns:p14="http://schemas.microsoft.com/office/powerpoint/2010/main" val="1538949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8957F-9BDD-F112-BF40-B34C11F9F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FBA6E-0F1F-4B28-828A-4379CF538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5F91C-79F1-307A-F8A4-B5BFF346058D}"/>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093A5FA-5A53-2CD5-AE4C-649687638E60}"/>
              </a:ext>
            </a:extLst>
          </p:cNvPr>
          <p:cNvSpPr>
            <a:spLocks noGrp="1"/>
          </p:cNvSpPr>
          <p:nvPr>
            <p:ph type="sldNum" sz="quarter" idx="5"/>
          </p:nvPr>
        </p:nvSpPr>
        <p:spPr/>
        <p:txBody>
          <a:bodyPr/>
          <a:lstStyle/>
          <a:p>
            <a:fld id="{493BBF43-A868-D94C-A9CC-39C296714D2B}" type="slidenum">
              <a:rPr lang="en-US" smtClean="0"/>
              <a:t>9</a:t>
            </a:fld>
            <a:endParaRPr lang="en-US" dirty="0"/>
          </a:p>
        </p:txBody>
      </p:sp>
    </p:spTree>
    <p:extLst>
      <p:ext uri="{BB962C8B-B14F-4D97-AF65-F5344CB8AC3E}">
        <p14:creationId xmlns:p14="http://schemas.microsoft.com/office/powerpoint/2010/main" val="248670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F14DA4-6BD3-41D0-ED7B-F5CF63D8E02B}"/>
              </a:ext>
            </a:extLst>
          </p:cNvPr>
          <p:cNvSpPr>
            <a:spLocks noGrp="1"/>
          </p:cNvSpPr>
          <p:nvPr>
            <p:ph type="pic" sz="quarter" idx="12"/>
          </p:nvPr>
        </p:nvSpPr>
        <p:spPr>
          <a:xfrm>
            <a:off x="5387975" y="0"/>
            <a:ext cx="6804025"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8C9795D8-36C7-9AC6-7BB0-2FA187F49B59}"/>
              </a:ext>
            </a:extLst>
          </p:cNvPr>
          <p:cNvSpPr>
            <a:spLocks noGrp="1"/>
          </p:cNvSpPr>
          <p:nvPr>
            <p:ph type="ctrTitle"/>
          </p:nvPr>
        </p:nvSpPr>
        <p:spPr>
          <a:xfrm>
            <a:off x="331417" y="2125014"/>
            <a:ext cx="6297984" cy="91903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A76DAF6-7FAD-3329-1F2F-26D428433E30}"/>
              </a:ext>
            </a:extLst>
          </p:cNvPr>
          <p:cNvSpPr>
            <a:spLocks noGrp="1"/>
          </p:cNvSpPr>
          <p:nvPr>
            <p:ph type="subTitle" idx="1"/>
          </p:nvPr>
        </p:nvSpPr>
        <p:spPr>
          <a:xfrm>
            <a:off x="331416" y="3047266"/>
            <a:ext cx="6559241" cy="529861"/>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a:extLst>
              <a:ext uri="{FF2B5EF4-FFF2-40B4-BE49-F238E27FC236}">
                <a16:creationId xmlns:a16="http://schemas.microsoft.com/office/drawing/2014/main" id="{25E06F63-AE6B-E540-C04D-8905B2EFD5BF}"/>
              </a:ext>
            </a:extLst>
          </p:cNvPr>
          <p:cNvSpPr>
            <a:spLocks noGrp="1"/>
          </p:cNvSpPr>
          <p:nvPr>
            <p:ph type="body" sz="quarter" idx="10"/>
          </p:nvPr>
        </p:nvSpPr>
        <p:spPr>
          <a:xfrm>
            <a:off x="1096963" y="4244658"/>
            <a:ext cx="5999008" cy="529861"/>
          </a:xfrm>
        </p:spPr>
        <p:txBody>
          <a:bodyPr>
            <a:noAutofit/>
          </a:bodyPr>
          <a:lstStyle>
            <a:lvl1pPr marL="0" indent="0" algn="r">
              <a:buNone/>
              <a:defRPr sz="2400">
                <a:solidFill>
                  <a:schemeClr val="tx1">
                    <a:lumMod val="65000"/>
                    <a:lumOff val="35000"/>
                  </a:schemeClr>
                </a:solidFill>
              </a:defRPr>
            </a:lvl1pPr>
          </a:lstStyle>
          <a:p>
            <a:pPr lvl="0"/>
            <a:r>
              <a:rPr lang="en-US"/>
              <a:t>Click to edit Master text styles</a:t>
            </a:r>
          </a:p>
        </p:txBody>
      </p:sp>
      <p:sp>
        <p:nvSpPr>
          <p:cNvPr id="16" name="Text Placeholder 15">
            <a:extLst>
              <a:ext uri="{FF2B5EF4-FFF2-40B4-BE49-F238E27FC236}">
                <a16:creationId xmlns:a16="http://schemas.microsoft.com/office/drawing/2014/main" id="{2BCBF152-3CD9-3B8D-5C6A-83D9FE6F56E6}"/>
              </a:ext>
            </a:extLst>
          </p:cNvPr>
          <p:cNvSpPr>
            <a:spLocks noGrp="1"/>
          </p:cNvSpPr>
          <p:nvPr>
            <p:ph type="body" sz="quarter" idx="11"/>
          </p:nvPr>
        </p:nvSpPr>
        <p:spPr>
          <a:xfrm>
            <a:off x="1096963" y="4775200"/>
            <a:ext cx="5999162" cy="501650"/>
          </a:xfrm>
        </p:spPr>
        <p:txBody>
          <a:bodyPr>
            <a:noAutofit/>
          </a:bodyPr>
          <a:lstStyle>
            <a:lvl1pPr marL="0" indent="0" algn="r">
              <a:buNone/>
              <a:defRPr sz="24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1946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dy Slide - 1 Righ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Footer Placeholder 5">
            <a:extLst>
              <a:ext uri="{FF2B5EF4-FFF2-40B4-BE49-F238E27FC236}">
                <a16:creationId xmlns:a16="http://schemas.microsoft.com/office/drawing/2014/main" id="{AA5FB620-142D-2BE0-8116-9FAAA7F693F3}"/>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Introduction to SDDS and the SDDS Toolkit</a:t>
            </a:r>
            <a:endParaRPr lang="en-US" dirty="0"/>
          </a:p>
        </p:txBody>
      </p:sp>
      <p:sp>
        <p:nvSpPr>
          <p:cNvPr id="18" name="Slide Number Placeholder 6">
            <a:extLst>
              <a:ext uri="{FF2B5EF4-FFF2-40B4-BE49-F238E27FC236}">
                <a16:creationId xmlns:a16="http://schemas.microsoft.com/office/drawing/2014/main" id="{85A35A3C-EFCE-E977-5D10-513BA05CDEAB}"/>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2" name="Date Placeholder 4">
            <a:extLst>
              <a:ext uri="{FF2B5EF4-FFF2-40B4-BE49-F238E27FC236}">
                <a16:creationId xmlns:a16="http://schemas.microsoft.com/office/drawing/2014/main" id="{FD481F92-CD79-AD15-7CA5-87C78AC695BF}"/>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E98FD50D-3AAC-4EAF-B1F8-BB972BEE5F03}" type="datetime1">
              <a:rPr lang="en-US" smtClean="0"/>
              <a:t>9/14/2025</a:t>
            </a:fld>
            <a:endParaRPr lang="en-US" dirty="0"/>
          </a:p>
        </p:txBody>
      </p:sp>
      <p:pic>
        <p:nvPicPr>
          <p:cNvPr id="13" name="Picture 12">
            <a:extLst>
              <a:ext uri="{FF2B5EF4-FFF2-40B4-BE49-F238E27FC236}">
                <a16:creationId xmlns:a16="http://schemas.microsoft.com/office/drawing/2014/main" id="{EDB17564-960C-4BE2-AE3B-9E042530B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86913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dy Slide - No Photo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Title 1">
            <a:extLst>
              <a:ext uri="{FF2B5EF4-FFF2-40B4-BE49-F238E27FC236}">
                <a16:creationId xmlns:a16="http://schemas.microsoft.com/office/drawing/2014/main" id="{99465704-2370-60F7-6005-D0288DFD87A0}"/>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D0A29258-15C1-6FB2-52AC-108985A071C8}"/>
              </a:ext>
            </a:extLst>
          </p:cNvPr>
          <p:cNvSpPr>
            <a:spLocks noGrp="1"/>
          </p:cNvSpPr>
          <p:nvPr>
            <p:ph type="body" sz="half" idx="2"/>
          </p:nvPr>
        </p:nvSpPr>
        <p:spPr>
          <a:xfrm>
            <a:off x="309094" y="1319201"/>
            <a:ext cx="5682288"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7E85E37D-8958-2DEE-18A0-03962A83466E}"/>
              </a:ext>
            </a:extLst>
          </p:cNvPr>
          <p:cNvSpPr>
            <a:spLocks noGrp="1"/>
          </p:cNvSpPr>
          <p:nvPr>
            <p:ph type="body" sz="half" idx="13"/>
          </p:nvPr>
        </p:nvSpPr>
        <p:spPr>
          <a:xfrm>
            <a:off x="6110467" y="1322610"/>
            <a:ext cx="5682289"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5">
            <a:extLst>
              <a:ext uri="{FF2B5EF4-FFF2-40B4-BE49-F238E27FC236}">
                <a16:creationId xmlns:a16="http://schemas.microsoft.com/office/drawing/2014/main" id="{6FBE509B-CE41-57EF-59C3-275E43C033A4}"/>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Introduction to SDDS and the SDDS Toolkit</a:t>
            </a:r>
            <a:endParaRPr lang="en-US" dirty="0"/>
          </a:p>
        </p:txBody>
      </p:sp>
      <p:sp>
        <p:nvSpPr>
          <p:cNvPr id="4" name="Slide Number Placeholder 6">
            <a:extLst>
              <a:ext uri="{FF2B5EF4-FFF2-40B4-BE49-F238E27FC236}">
                <a16:creationId xmlns:a16="http://schemas.microsoft.com/office/drawing/2014/main" id="{944E86B8-08A1-6B0A-9E8F-1A2C0252563D}"/>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1AE111C8-7DEA-F7D8-15DA-EC66E6103A5D}"/>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F41540EA-49EC-4E27-90FE-4A062A16B5AE}" type="datetime1">
              <a:rPr lang="en-US" smtClean="0"/>
              <a:t>9/14/2025</a:t>
            </a:fld>
            <a:endParaRPr lang="en-US" dirty="0"/>
          </a:p>
        </p:txBody>
      </p:sp>
      <p:pic>
        <p:nvPicPr>
          <p:cNvPr id="14" name="Picture 13">
            <a:extLst>
              <a:ext uri="{FF2B5EF4-FFF2-40B4-BE49-F238E27FC236}">
                <a16:creationId xmlns:a16="http://schemas.microsoft.com/office/drawing/2014/main" id="{1D72F205-0884-4182-ADD8-D44EB4825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91145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dy Slide - Slate Two Photo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descr="Logo, company name&#10;&#10;Description automatically generated">
            <a:extLst>
              <a:ext uri="{FF2B5EF4-FFF2-40B4-BE49-F238E27FC236}">
                <a16:creationId xmlns:a16="http://schemas.microsoft.com/office/drawing/2014/main" id="{59AD2392-E6B3-D73D-424E-42A0157E1C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5">
            <a:extLst>
              <a:ext uri="{FF2B5EF4-FFF2-40B4-BE49-F238E27FC236}">
                <a16:creationId xmlns:a16="http://schemas.microsoft.com/office/drawing/2014/main" id="{DF46FADE-5392-BCFC-BAD6-D700EFBD77D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solidFill>
                  <a:schemeClr val="bg1"/>
                </a:solidFill>
                <a:latin typeface="Arial" panose="020B0604020202020204" pitchFamily="34" charset="0"/>
              </a:defRPr>
            </a:lvl1pPr>
          </a:lstStyle>
          <a:p>
            <a:r>
              <a:rPr lang="en-US"/>
              <a:t>Introduction to SDDS and the SDDS Toolkit</a:t>
            </a:r>
            <a:endParaRPr lang="en-US" dirty="0"/>
          </a:p>
        </p:txBody>
      </p:sp>
      <p:sp>
        <p:nvSpPr>
          <p:cNvPr id="12" name="Slide Number Placeholder 6">
            <a:extLst>
              <a:ext uri="{FF2B5EF4-FFF2-40B4-BE49-F238E27FC236}">
                <a16:creationId xmlns:a16="http://schemas.microsoft.com/office/drawing/2014/main" id="{4B37EFF6-260E-A1F5-FF79-F0ABEF7A2E0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solidFill>
                  <a:schemeClr val="bg1"/>
                </a:solidFill>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A871D8BB-52A9-22B5-DB17-DA5C2307245D}"/>
              </a:ext>
            </a:extLst>
          </p:cNvPr>
          <p:cNvSpPr>
            <a:spLocks noGrp="1"/>
          </p:cNvSpPr>
          <p:nvPr>
            <p:ph type="dt" sz="half" idx="10"/>
          </p:nvPr>
        </p:nvSpPr>
        <p:spPr>
          <a:xfrm>
            <a:off x="311726" y="6330592"/>
            <a:ext cx="2743200" cy="365125"/>
          </a:xfrm>
          <a:prstGeom prst="rect">
            <a:avLst/>
          </a:prstGeom>
        </p:spPr>
        <p:txBody>
          <a:bodyPr anchor="ctr"/>
          <a:lstStyle>
            <a:lvl1pPr>
              <a:defRPr sz="1000">
                <a:solidFill>
                  <a:schemeClr val="bg1"/>
                </a:solidFill>
                <a:latin typeface="Arial" panose="020B0604020202020204" pitchFamily="34" charset="0"/>
              </a:defRPr>
            </a:lvl1pPr>
          </a:lstStyle>
          <a:p>
            <a:fld id="{036C8E4B-B072-47F3-8AC8-FBEDA3307287}" type="datetime1">
              <a:rPr lang="en-US" smtClean="0"/>
              <a:t>9/14/2025</a:t>
            </a:fld>
            <a:endParaRPr lang="en-US" dirty="0"/>
          </a:p>
        </p:txBody>
      </p:sp>
      <p:pic>
        <p:nvPicPr>
          <p:cNvPr id="13" name="Picture 12" descr="Logo, company name&#10;&#10;Description automatically generated">
            <a:extLst>
              <a:ext uri="{FF2B5EF4-FFF2-40B4-BE49-F238E27FC236}">
                <a16:creationId xmlns:a16="http://schemas.microsoft.com/office/drawing/2014/main" id="{D19EE4BA-CD94-40C8-BA88-88F35B10B1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Tree>
    <p:extLst>
      <p:ext uri="{BB962C8B-B14F-4D97-AF65-F5344CB8AC3E}">
        <p14:creationId xmlns:p14="http://schemas.microsoft.com/office/powerpoint/2010/main" val="51703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dy Slide - Grey ">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4" name="Picture 3">
            <a:extLst>
              <a:ext uri="{FF2B5EF4-FFF2-40B4-BE49-F238E27FC236}">
                <a16:creationId xmlns:a16="http://schemas.microsoft.com/office/drawing/2014/main" id="{0B903C67-DC6F-088A-9EA9-D734508F8D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8" name="Footer Placeholder 5">
            <a:extLst>
              <a:ext uri="{FF2B5EF4-FFF2-40B4-BE49-F238E27FC236}">
                <a16:creationId xmlns:a16="http://schemas.microsoft.com/office/drawing/2014/main" id="{77E5CE1A-809C-DEBF-5077-24C3A3D42D8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Introduction to SDDS and the SDDS Toolkit</a:t>
            </a:r>
            <a:endParaRPr lang="en-US" dirty="0"/>
          </a:p>
        </p:txBody>
      </p:sp>
      <p:sp>
        <p:nvSpPr>
          <p:cNvPr id="9" name="Slide Number Placeholder 6">
            <a:extLst>
              <a:ext uri="{FF2B5EF4-FFF2-40B4-BE49-F238E27FC236}">
                <a16:creationId xmlns:a16="http://schemas.microsoft.com/office/drawing/2014/main" id="{6A59512F-10DA-5515-E4C4-B98127B2485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E38FEC5F-8621-2ECE-218F-2628960DE6C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4A5BD3CF-3DCE-4561-810D-98C90A38A829}" type="datetime1">
              <a:rPr lang="en-US" smtClean="0"/>
              <a:t>9/14/2025</a:t>
            </a:fld>
            <a:endParaRPr lang="en-US" dirty="0"/>
          </a:p>
        </p:txBody>
      </p:sp>
      <p:pic>
        <p:nvPicPr>
          <p:cNvPr id="12" name="Picture 11">
            <a:extLst>
              <a:ext uri="{FF2B5EF4-FFF2-40B4-BE49-F238E27FC236}">
                <a16:creationId xmlns:a16="http://schemas.microsoft.com/office/drawing/2014/main" id="{CFCFCA19-01CD-4B66-B389-82A12968C5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054860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7" y="2759119"/>
            <a:ext cx="10053033" cy="880970"/>
          </a:xfrm>
        </p:spPr>
        <p:txBody>
          <a:bodyPr>
            <a:noAutofit/>
          </a:bodyPr>
          <a:lstStyle>
            <a:lvl1pPr algn="ctr">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3A830D66-7C16-31AC-766A-71753A6062AE}"/>
              </a:ext>
            </a:extLst>
          </p:cNvPr>
          <p:cNvPicPr>
            <a:picLocks noChangeAspect="1"/>
          </p:cNvPicPr>
          <p:nvPr userDrawn="1"/>
        </p:nvPicPr>
        <p:blipFill>
          <a:blip r:embed="rId3"/>
          <a:srcRect/>
          <a:stretch/>
        </p:blipFill>
        <p:spPr>
          <a:xfrm>
            <a:off x="10237303" y="6248622"/>
            <a:ext cx="1724183" cy="416698"/>
          </a:xfrm>
          <a:prstGeom prst="rect">
            <a:avLst/>
          </a:prstGeom>
        </p:spPr>
      </p:pic>
    </p:spTree>
    <p:extLst>
      <p:ext uri="{BB962C8B-B14F-4D97-AF65-F5344CB8AC3E}">
        <p14:creationId xmlns:p14="http://schemas.microsoft.com/office/powerpoint/2010/main" val="402630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tro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27273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357363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Slide - 2 Pho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Date Placeholder 4">
            <a:extLst>
              <a:ext uri="{FF2B5EF4-FFF2-40B4-BE49-F238E27FC236}">
                <a16:creationId xmlns:a16="http://schemas.microsoft.com/office/drawing/2014/main" id="{A6C8BEAD-C13B-93F9-6676-CE56FFBEEBF2}"/>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D61FF257-7C93-4DAA-B5D0-02156A1E36E3}" type="datetime1">
              <a:rPr lang="en-US" smtClean="0"/>
              <a:t>9/14/2025</a:t>
            </a:fld>
            <a:endParaRPr lang="en-US" dirty="0"/>
          </a:p>
        </p:txBody>
      </p:sp>
      <p:sp>
        <p:nvSpPr>
          <p:cNvPr id="11" name="Footer Placeholder 5">
            <a:extLst>
              <a:ext uri="{FF2B5EF4-FFF2-40B4-BE49-F238E27FC236}">
                <a16:creationId xmlns:a16="http://schemas.microsoft.com/office/drawing/2014/main" id="{9B986840-5762-4DAF-7AD9-5F837D0622DE}"/>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Introduction to SDDS and the SDDS Toolkit</a:t>
            </a:r>
            <a:endParaRPr lang="en-US" dirty="0"/>
          </a:p>
        </p:txBody>
      </p:sp>
      <p:sp>
        <p:nvSpPr>
          <p:cNvPr id="13" name="Slide Number Placeholder 6">
            <a:extLst>
              <a:ext uri="{FF2B5EF4-FFF2-40B4-BE49-F238E27FC236}">
                <a16:creationId xmlns:a16="http://schemas.microsoft.com/office/drawing/2014/main" id="{1E2F678D-103F-49D4-B531-CA075474F3D0}"/>
              </a:ext>
            </a:extLst>
          </p:cNvPr>
          <p:cNvSpPr>
            <a:spLocks noGrp="1"/>
          </p:cNvSpPr>
          <p:nvPr>
            <p:ph type="sldNum" sz="quarter" idx="12"/>
          </p:nvPr>
        </p:nvSpPr>
        <p:spPr>
          <a:xfrm>
            <a:off x="9140371"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12" name="Picture 11">
            <a:extLst>
              <a:ext uri="{FF2B5EF4-FFF2-40B4-BE49-F238E27FC236}">
                <a16:creationId xmlns:a16="http://schemas.microsoft.com/office/drawing/2014/main" id="{FB721D4D-BA71-46BF-9E11-753BC33668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40320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Slide - Top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0" y="8195"/>
            <a:ext cx="12192000" cy="34208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35924"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718A1B46-8C31-1942-9CDD-F244EA45E1A6}"/>
              </a:ext>
            </a:extLst>
          </p:cNvPr>
          <p:cNvSpPr>
            <a:spLocks noGrp="1"/>
          </p:cNvSpPr>
          <p:nvPr>
            <p:ph type="body" sz="half" idx="13"/>
          </p:nvPr>
        </p:nvSpPr>
        <p:spPr>
          <a:xfrm>
            <a:off x="6103516"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itle 1">
            <a:extLst>
              <a:ext uri="{FF2B5EF4-FFF2-40B4-BE49-F238E27FC236}">
                <a16:creationId xmlns:a16="http://schemas.microsoft.com/office/drawing/2014/main" id="{E2D036AA-9340-745D-7ECF-2C66965EE75A}"/>
              </a:ext>
            </a:extLst>
          </p:cNvPr>
          <p:cNvSpPr>
            <a:spLocks noGrp="1"/>
          </p:cNvSpPr>
          <p:nvPr>
            <p:ph type="title" hasCustomPrompt="1"/>
          </p:nvPr>
        </p:nvSpPr>
        <p:spPr>
          <a:xfrm>
            <a:off x="1" y="531951"/>
            <a:ext cx="6094412" cy="678664"/>
          </a:xfrm>
        </p:spPr>
        <p:txBody>
          <a:bodyPr anchor="b">
            <a:noAutofit/>
          </a:bodyPr>
          <a:lstStyle>
            <a:lvl1pPr>
              <a:defRPr sz="3200">
                <a:solidFill>
                  <a:schemeClr val="bg1"/>
                </a:solidFill>
              </a:defRPr>
            </a:lvl1pPr>
          </a:lstStyle>
          <a:p>
            <a:r>
              <a:rPr lang="en-US" dirty="0"/>
              <a:t>  Click to edit Master title style</a:t>
            </a:r>
          </a:p>
        </p:txBody>
      </p:sp>
      <p:sp>
        <p:nvSpPr>
          <p:cNvPr id="8" name="Footer Placeholder 5">
            <a:extLst>
              <a:ext uri="{FF2B5EF4-FFF2-40B4-BE49-F238E27FC236}">
                <a16:creationId xmlns:a16="http://schemas.microsoft.com/office/drawing/2014/main" id="{E2354D38-C6CF-E355-ADC2-9780C4F402FB}"/>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24DF5B5C-0FB6-281B-79D1-3AAEEBC738BC}"/>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CE744EEC-877B-6658-1AF3-402C4637D614}"/>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A8D24497-BDD4-49E9-9822-28BF354AD2C6}" type="datetime1">
              <a:rPr lang="en-US" smtClean="0"/>
              <a:t>9/14/2025</a:t>
            </a:fld>
            <a:endParaRPr lang="en-US" dirty="0"/>
          </a:p>
        </p:txBody>
      </p:sp>
    </p:spTree>
    <p:extLst>
      <p:ext uri="{BB962C8B-B14F-4D97-AF65-F5344CB8AC3E}">
        <p14:creationId xmlns:p14="http://schemas.microsoft.com/office/powerpoint/2010/main" val="28695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Slide - 1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Footer Placeholder 5">
            <a:extLst>
              <a:ext uri="{FF2B5EF4-FFF2-40B4-BE49-F238E27FC236}">
                <a16:creationId xmlns:a16="http://schemas.microsoft.com/office/drawing/2014/main" id="{A4AF7EA1-AC10-6B34-7D70-18A57ABFF35E}"/>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Introduction to SDDS and the SDDS Toolkit</a:t>
            </a:r>
            <a:endParaRPr lang="en-US" dirty="0"/>
          </a:p>
        </p:txBody>
      </p:sp>
      <p:sp>
        <p:nvSpPr>
          <p:cNvPr id="11" name="Slide Number Placeholder 6">
            <a:extLst>
              <a:ext uri="{FF2B5EF4-FFF2-40B4-BE49-F238E27FC236}">
                <a16:creationId xmlns:a16="http://schemas.microsoft.com/office/drawing/2014/main" id="{0B83816E-8201-5044-F359-AFD3FCE21AA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9E8CE785-B03D-6A9D-B2E7-6E9D526B228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C471CF57-4777-409C-A4B0-56A3CE6272A3}" type="datetime1">
              <a:rPr lang="en-US" smtClean="0"/>
              <a:t>9/14/2025</a:t>
            </a:fld>
            <a:endParaRPr lang="en-US" dirty="0"/>
          </a:p>
        </p:txBody>
      </p:sp>
      <p:pic>
        <p:nvPicPr>
          <p:cNvPr id="12" name="Picture 11">
            <a:extLst>
              <a:ext uri="{FF2B5EF4-FFF2-40B4-BE49-F238E27FC236}">
                <a16:creationId xmlns:a16="http://schemas.microsoft.com/office/drawing/2014/main" id="{66869AEF-C002-4444-8791-56AEEFBFD8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38234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dy Slide - Circular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20496" y="531951"/>
            <a:ext cx="5971504" cy="56786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Footer Placeholder 5">
            <a:extLst>
              <a:ext uri="{FF2B5EF4-FFF2-40B4-BE49-F238E27FC236}">
                <a16:creationId xmlns:a16="http://schemas.microsoft.com/office/drawing/2014/main" id="{EF6ADE35-BF0E-DF23-D913-1DAA8CCD67A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Introduction to SDDS and the SDDS Toolkit</a:t>
            </a:r>
            <a:endParaRPr lang="en-US" dirty="0"/>
          </a:p>
        </p:txBody>
      </p:sp>
      <p:sp>
        <p:nvSpPr>
          <p:cNvPr id="11" name="Slide Number Placeholder 6">
            <a:extLst>
              <a:ext uri="{FF2B5EF4-FFF2-40B4-BE49-F238E27FC236}">
                <a16:creationId xmlns:a16="http://schemas.microsoft.com/office/drawing/2014/main" id="{BB898288-99FE-E6BE-FBE5-A3D4DE28F29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7F636C01-DAC5-C8E5-E590-A408A6BB4550}"/>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1B77FEF0-7228-4682-81CE-5478C2504108}" type="datetime1">
              <a:rPr lang="en-US" smtClean="0"/>
              <a:t>9/14/2025</a:t>
            </a:fld>
            <a:endParaRPr lang="en-US" dirty="0"/>
          </a:p>
        </p:txBody>
      </p:sp>
      <p:pic>
        <p:nvPicPr>
          <p:cNvPr id="12" name="Picture 11">
            <a:extLst>
              <a:ext uri="{FF2B5EF4-FFF2-40B4-BE49-F238E27FC236}">
                <a16:creationId xmlns:a16="http://schemas.microsoft.com/office/drawing/2014/main" id="{86F161EE-76CC-45E3-AC2B-F55638E717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57789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Slide - No Photos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625C33B-E0CB-3D46-9D0E-81845337739C}"/>
              </a:ext>
            </a:extLst>
          </p:cNvPr>
          <p:cNvSpPr>
            <a:spLocks noGrp="1"/>
          </p:cNvSpPr>
          <p:nvPr>
            <p:ph type="ftr" sz="quarter" idx="11"/>
          </p:nvPr>
        </p:nvSpPr>
        <p:spPr>
          <a:xfrm>
            <a:off x="4038600" y="6330592"/>
            <a:ext cx="4114800" cy="365125"/>
          </a:xfrm>
          <a:prstGeom prst="rect">
            <a:avLst/>
          </a:prstGeom>
        </p:spPr>
        <p:txBody>
          <a:bodyPr anchor="ctr" anchorCtr="0"/>
          <a:lstStyle>
            <a:lvl1pPr algn="ctr">
              <a:defRPr sz="1000">
                <a:latin typeface="Arial" panose="020B0604020202020204" pitchFamily="34" charset="0"/>
              </a:defRPr>
            </a:lvl1pPr>
          </a:lstStyle>
          <a:p>
            <a:r>
              <a:rPr lang="en-US"/>
              <a:t>Introduction to SDDS and the SDDS Toolkit</a:t>
            </a:r>
            <a:endParaRPr lang="en-US" dirty="0"/>
          </a:p>
        </p:txBody>
      </p:sp>
      <p:sp>
        <p:nvSpPr>
          <p:cNvPr id="7" name="Slide Number Placeholder 6">
            <a:extLst>
              <a:ext uri="{FF2B5EF4-FFF2-40B4-BE49-F238E27FC236}">
                <a16:creationId xmlns:a16="http://schemas.microsoft.com/office/drawing/2014/main" id="{A94E25E4-5B52-F70B-5E1A-F65D7D46186D}"/>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8" name="Picture 7">
            <a:extLst>
              <a:ext uri="{FF2B5EF4-FFF2-40B4-BE49-F238E27FC236}">
                <a16:creationId xmlns:a16="http://schemas.microsoft.com/office/drawing/2014/main" id="{5058F0D3-C01F-3256-0218-65AF71F759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73F0606B-4EF8-C644-338C-2B63D06C1FA4}"/>
              </a:ext>
            </a:extLst>
          </p:cNvPr>
          <p:cNvSpPr>
            <a:spLocks noGrp="1"/>
          </p:cNvSpPr>
          <p:nvPr>
            <p:ph type="title"/>
          </p:nvPr>
        </p:nvSpPr>
        <p:spPr>
          <a:xfrm>
            <a:off x="309093" y="531951"/>
            <a:ext cx="11044707"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73B0BD89-A704-0E29-46BD-5C54BB3971DB}"/>
              </a:ext>
            </a:extLst>
          </p:cNvPr>
          <p:cNvSpPr>
            <a:spLocks noGrp="1"/>
          </p:cNvSpPr>
          <p:nvPr>
            <p:ph type="body" sz="half" idx="2"/>
          </p:nvPr>
        </p:nvSpPr>
        <p:spPr>
          <a:xfrm>
            <a:off x="309094" y="1319201"/>
            <a:ext cx="11044706" cy="4891433"/>
          </a:xfrm>
        </p:spPr>
        <p:txBody>
          <a:bodyPr>
            <a:no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4">
            <a:extLst>
              <a:ext uri="{FF2B5EF4-FFF2-40B4-BE49-F238E27FC236}">
                <a16:creationId xmlns:a16="http://schemas.microsoft.com/office/drawing/2014/main" id="{C31EC031-12D9-ECFF-D858-559CF0816D2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ABF3591C-B857-46EC-93D7-5C9C298C8293}" type="datetime1">
              <a:rPr lang="en-US" smtClean="0"/>
              <a:t>9/14/2025</a:t>
            </a:fld>
            <a:endParaRPr lang="en-US" dirty="0"/>
          </a:p>
        </p:txBody>
      </p:sp>
      <p:pic>
        <p:nvPicPr>
          <p:cNvPr id="11" name="Picture 10">
            <a:extLst>
              <a:ext uri="{FF2B5EF4-FFF2-40B4-BE49-F238E27FC236}">
                <a16:creationId xmlns:a16="http://schemas.microsoft.com/office/drawing/2014/main" id="{3E176E9F-8359-4E77-8769-BF761EF6ED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70040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Slide - Chart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1F1912-9CBC-18CD-A6E2-D8584EE6F30A}"/>
              </a:ext>
            </a:extLst>
          </p:cNvPr>
          <p:cNvSpPr>
            <a:spLocks noGrp="1"/>
          </p:cNvSpPr>
          <p:nvPr>
            <p:ph sz="half" idx="2"/>
          </p:nvPr>
        </p:nvSpPr>
        <p:spPr>
          <a:xfrm>
            <a:off x="374062" y="1424693"/>
            <a:ext cx="5798137" cy="3804129"/>
          </a:xfrm>
        </p:spPr>
        <p:txBody>
          <a:bodyPr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278444A-CE1E-BF31-5D75-39569219C363}"/>
              </a:ext>
            </a:extLst>
          </p:cNvPr>
          <p:cNvSpPr>
            <a:spLocks noGrp="1"/>
          </p:cNvSpPr>
          <p:nvPr>
            <p:ph type="body" sz="quarter" idx="3"/>
          </p:nvPr>
        </p:nvSpPr>
        <p:spPr>
          <a:xfrm>
            <a:off x="6336406" y="1424694"/>
            <a:ext cx="5018982" cy="4422313"/>
          </a:xfrm>
        </p:spPr>
        <p:txBody>
          <a:bodyPr anchor="t">
            <a:no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3" name="Title 1">
            <a:extLst>
              <a:ext uri="{FF2B5EF4-FFF2-40B4-BE49-F238E27FC236}">
                <a16:creationId xmlns:a16="http://schemas.microsoft.com/office/drawing/2014/main" id="{0D9F4886-7D05-5680-AF1E-08F9985969FE}"/>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3" name="Footer Placeholder 5">
            <a:extLst>
              <a:ext uri="{FF2B5EF4-FFF2-40B4-BE49-F238E27FC236}">
                <a16:creationId xmlns:a16="http://schemas.microsoft.com/office/drawing/2014/main" id="{C475642F-9965-9846-0682-55C7C6944A0B}"/>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Introduction to SDDS and the SDDS Toolkit</a:t>
            </a:r>
            <a:endParaRPr lang="en-US" dirty="0"/>
          </a:p>
        </p:txBody>
      </p:sp>
      <p:sp>
        <p:nvSpPr>
          <p:cNvPr id="6" name="Slide Number Placeholder 6">
            <a:extLst>
              <a:ext uri="{FF2B5EF4-FFF2-40B4-BE49-F238E27FC236}">
                <a16:creationId xmlns:a16="http://schemas.microsoft.com/office/drawing/2014/main" id="{7914D833-6B3E-46B1-EDE5-A7FD64C91958}"/>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0EA70E93-BE46-91B7-C94B-CF452506D78D}"/>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2FD112A3-1BE7-497D-AB9E-F52F45247067}" type="datetime1">
              <a:rPr lang="en-US" smtClean="0"/>
              <a:t>9/14/2025</a:t>
            </a:fld>
            <a:endParaRPr lang="en-US" dirty="0"/>
          </a:p>
        </p:txBody>
      </p:sp>
      <p:pic>
        <p:nvPicPr>
          <p:cNvPr id="12" name="Picture 11">
            <a:extLst>
              <a:ext uri="{FF2B5EF4-FFF2-40B4-BE49-F238E27FC236}">
                <a16:creationId xmlns:a16="http://schemas.microsoft.com/office/drawing/2014/main" id="{18C10AA7-5409-41F3-BC4E-22F426FB6B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86783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ody Slide - 1 Lef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5679584" y="674221"/>
            <a:ext cx="6057364" cy="716698"/>
          </a:xfrm>
        </p:spPr>
        <p:txBody>
          <a:bodyPr anchor="t">
            <a:noAutofit/>
          </a:bodyPr>
          <a:lstStyle>
            <a:lvl1pPr>
              <a:defRPr sz="3200">
                <a:solidFill>
                  <a:schemeClr val="tx2"/>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1" y="659082"/>
            <a:ext cx="5550795" cy="3449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5679584" y="1560773"/>
            <a:ext cx="6057364" cy="465909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Footer Placeholder 5">
            <a:extLst>
              <a:ext uri="{FF2B5EF4-FFF2-40B4-BE49-F238E27FC236}">
                <a16:creationId xmlns:a16="http://schemas.microsoft.com/office/drawing/2014/main" id="{B1BBB6AD-F5E7-2C7D-F208-959FE1C6444F}"/>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Introduction to SDDS and the SDDS Toolkit</a:t>
            </a:r>
            <a:endParaRPr lang="en-US" dirty="0"/>
          </a:p>
        </p:txBody>
      </p:sp>
      <p:sp>
        <p:nvSpPr>
          <p:cNvPr id="12" name="Slide Number Placeholder 6">
            <a:extLst>
              <a:ext uri="{FF2B5EF4-FFF2-40B4-BE49-F238E27FC236}">
                <a16:creationId xmlns:a16="http://schemas.microsoft.com/office/drawing/2014/main" id="{E6658A98-A780-C524-1137-D3BF53A55A60}"/>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8791057C-FA10-F5DE-B4C8-C3931D750C81}"/>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1394DA5A-CCFA-44B0-9BD9-0772FC4F41F8}" type="datetime1">
              <a:rPr lang="en-US" smtClean="0"/>
              <a:t>9/14/2025</a:t>
            </a:fld>
            <a:endParaRPr lang="en-US" dirty="0"/>
          </a:p>
        </p:txBody>
      </p:sp>
      <p:pic>
        <p:nvPicPr>
          <p:cNvPr id="13" name="Picture 12">
            <a:extLst>
              <a:ext uri="{FF2B5EF4-FFF2-40B4-BE49-F238E27FC236}">
                <a16:creationId xmlns:a16="http://schemas.microsoft.com/office/drawing/2014/main" id="{C1C835BB-5A9A-4887-AD28-9C7DC0F81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64364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D8159-AD9B-885B-18F2-9B7C42B96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15885B-F131-1373-A6B2-E992A159B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FEC86D55-AA86-4418-BC5F-C51768C252B9}"/>
              </a:ext>
            </a:extLst>
          </p:cNvPr>
          <p:cNvSpPr>
            <a:spLocks noGrp="1"/>
          </p:cNvSpPr>
          <p:nvPr>
            <p:ph type="sldNum" sz="quarter" idx="4"/>
          </p:nvPr>
        </p:nvSpPr>
        <p:spPr>
          <a:xfrm>
            <a:off x="9144000" y="6356350"/>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53F9866-9D6A-4E48-8AAE-F0F10B4380FA}" type="slidenum">
              <a:rPr lang="en-US" smtClean="0"/>
              <a:pPr/>
              <a:t>‹#›</a:t>
            </a:fld>
            <a:endParaRPr lang="en-US" dirty="0"/>
          </a:p>
        </p:txBody>
      </p:sp>
    </p:spTree>
    <p:extLst>
      <p:ext uri="{BB962C8B-B14F-4D97-AF65-F5344CB8AC3E}">
        <p14:creationId xmlns:p14="http://schemas.microsoft.com/office/powerpoint/2010/main" val="28761441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50" r:id="rId15"/>
  </p:sldLayoutIdLst>
  <p:hf hdr="0"/>
  <p:txStyles>
    <p:titleStyle>
      <a:lvl1pPr algn="l"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117" Type="http://schemas.openxmlformats.org/officeDocument/2006/relationships/hyperlink" Target="https://ops.aps.anl.gov/manuals/SDDStoolkit/SDDStoolkitsu96.html#x102-1190004.89" TargetMode="External"/><Relationship Id="rId21" Type="http://schemas.openxmlformats.org/officeDocument/2006/relationships/hyperlink" Target="https://ops.aps.anl.gov/manuals/EPICStoolkit/node25.html" TargetMode="External"/><Relationship Id="rId42" Type="http://schemas.openxmlformats.org/officeDocument/2006/relationships/hyperlink" Target="https://ops.aps.anl.gov/manuals/SDDStoolkit/SDDStoolkitsu21.html#x27-440004.14" TargetMode="External"/><Relationship Id="rId47" Type="http://schemas.openxmlformats.org/officeDocument/2006/relationships/hyperlink" Target="https://ops.aps.anl.gov/manuals/SDDStoolkit/SDDStoolkitsu26.html#x32-490004.19" TargetMode="External"/><Relationship Id="rId63" Type="http://schemas.openxmlformats.org/officeDocument/2006/relationships/hyperlink" Target="https://ops.aps.anl.gov/manuals/SDDStoolkit/SDDStoolkitsu42.html#x48-650004.35" TargetMode="External"/><Relationship Id="rId68" Type="http://schemas.openxmlformats.org/officeDocument/2006/relationships/hyperlink" Target="https://ops.aps.anl.gov/manuals/SDDStoolkit/SDDStoolkitsu47.html#x53-700004.40" TargetMode="External"/><Relationship Id="rId84" Type="http://schemas.openxmlformats.org/officeDocument/2006/relationships/hyperlink" Target="https://ops.aps.anl.gov/manuals/SDDStoolkit/SDDStoolkitsu63.html#x69-860004.56" TargetMode="External"/><Relationship Id="rId89" Type="http://schemas.openxmlformats.org/officeDocument/2006/relationships/hyperlink" Target="https://ops.aps.anl.gov/manuals/SDDStoolkit/SDDStoolkitsu68.html#x74-910004.61" TargetMode="External"/><Relationship Id="rId112" Type="http://schemas.openxmlformats.org/officeDocument/2006/relationships/hyperlink" Target="https://ops.aps.anl.gov/manuals/SDDStoolkit/SDDStoolkitsu91.html#x97-1140004.84" TargetMode="External"/><Relationship Id="rId16" Type="http://schemas.openxmlformats.org/officeDocument/2006/relationships/hyperlink" Target="https://ops.aps.anl.gov/manuals/EPICStoolkit/node20.html" TargetMode="External"/><Relationship Id="rId107" Type="http://schemas.openxmlformats.org/officeDocument/2006/relationships/hyperlink" Target="https://ops.aps.anl.gov/manuals/SDDStoolkit/SDDStoolkitsu86.html#x92-1090004.79" TargetMode="External"/><Relationship Id="rId11" Type="http://schemas.openxmlformats.org/officeDocument/2006/relationships/hyperlink" Target="https://ops.aps.anl.gov/manuals/EPICStoolkit/node15.html" TargetMode="External"/><Relationship Id="rId32" Type="http://schemas.openxmlformats.org/officeDocument/2006/relationships/hyperlink" Target="https://ops.aps.anl.gov/manuals/SDDStoolkit/SDDStoolkitsu11.html#x17-340004.4" TargetMode="External"/><Relationship Id="rId37" Type="http://schemas.openxmlformats.org/officeDocument/2006/relationships/hyperlink" Target="https://ops.aps.anl.gov/manuals/SDDStoolkit/SDDStoolkitsu16.html#x22-390004.9" TargetMode="External"/><Relationship Id="rId53" Type="http://schemas.openxmlformats.org/officeDocument/2006/relationships/hyperlink" Target="https://ops.aps.anl.gov/manuals/SDDStoolkit/SDDStoolkitsu32.html#x38-550004.25" TargetMode="External"/><Relationship Id="rId58" Type="http://schemas.openxmlformats.org/officeDocument/2006/relationships/hyperlink" Target="https://ops.aps.anl.gov/manuals/SDDStoolkit/SDDStoolkitsu37.html#x43-600004.30" TargetMode="External"/><Relationship Id="rId74" Type="http://schemas.openxmlformats.org/officeDocument/2006/relationships/hyperlink" Target="https://ops.aps.anl.gov/manuals/SDDStoolkit/SDDStoolkitsu53.html#x59-760004.46" TargetMode="External"/><Relationship Id="rId79" Type="http://schemas.openxmlformats.org/officeDocument/2006/relationships/hyperlink" Target="https://ops.aps.anl.gov/manuals/SDDStoolkit/SDDStoolkitsu58.html#x64-810004.51" TargetMode="External"/><Relationship Id="rId102" Type="http://schemas.openxmlformats.org/officeDocument/2006/relationships/hyperlink" Target="https://ops.aps.anl.gov/manuals/SDDStoolkit/SDDStoolkitsu81.html#x87-1040004.74" TargetMode="External"/><Relationship Id="rId123" Type="http://schemas.openxmlformats.org/officeDocument/2006/relationships/hyperlink" Target="https://ops.aps.anl.gov/manuals/SDDStoolkit/SDDStoolkitse5.html#x108-1250005" TargetMode="External"/><Relationship Id="rId128" Type="http://schemas.openxmlformats.org/officeDocument/2006/relationships/hyperlink" Target="https://ops.aps.anl.gov/manuals/SDDStoolkit/SDDStoolkitse6.html#x113-1300006" TargetMode="External"/><Relationship Id="rId5" Type="http://schemas.openxmlformats.org/officeDocument/2006/relationships/hyperlink" Target="https://ops.aps.anl.gov/manuals/EPICStoolkit/node9.html" TargetMode="External"/><Relationship Id="rId90" Type="http://schemas.openxmlformats.org/officeDocument/2006/relationships/hyperlink" Target="https://ops.aps.anl.gov/manuals/SDDStoolkit/SDDStoolkitsu69.html#x75-920004.62" TargetMode="External"/><Relationship Id="rId95" Type="http://schemas.openxmlformats.org/officeDocument/2006/relationships/hyperlink" Target="https://ops.aps.anl.gov/manuals/SDDStoolkit/SDDStoolkitsu74.html#x80-970004.67" TargetMode="External"/><Relationship Id="rId22" Type="http://schemas.openxmlformats.org/officeDocument/2006/relationships/hyperlink" Target="https://ops.aps.anl.gov/manuals/EPICStoolkit/node26.html" TargetMode="External"/><Relationship Id="rId27" Type="http://schemas.openxmlformats.org/officeDocument/2006/relationships/hyperlink" Target="https://ops.aps.anl.gov/manuals/EPICStoolkit/node31.html" TargetMode="External"/><Relationship Id="rId43" Type="http://schemas.openxmlformats.org/officeDocument/2006/relationships/hyperlink" Target="https://ops.aps.anl.gov/manuals/SDDStoolkit/SDDStoolkitsu22.html#x28-450004.15" TargetMode="External"/><Relationship Id="rId48" Type="http://schemas.openxmlformats.org/officeDocument/2006/relationships/hyperlink" Target="https://ops.aps.anl.gov/manuals/SDDStoolkit/SDDStoolkitsu27.html#x33-500004.20" TargetMode="External"/><Relationship Id="rId64" Type="http://schemas.openxmlformats.org/officeDocument/2006/relationships/hyperlink" Target="https://ops.aps.anl.gov/manuals/SDDStoolkit/SDDStoolkitsu43.html#x49-660004.36" TargetMode="External"/><Relationship Id="rId69" Type="http://schemas.openxmlformats.org/officeDocument/2006/relationships/hyperlink" Target="https://ops.aps.anl.gov/manuals/SDDStoolkit/SDDStoolkitsu48.html#x54-710004.41" TargetMode="External"/><Relationship Id="rId113" Type="http://schemas.openxmlformats.org/officeDocument/2006/relationships/hyperlink" Target="https://ops.aps.anl.gov/manuals/SDDStoolkit/SDDStoolkitsu92.html#x98-1150004.85" TargetMode="External"/><Relationship Id="rId118" Type="http://schemas.openxmlformats.org/officeDocument/2006/relationships/hyperlink" Target="https://ops.aps.anl.gov/manuals/SDDStoolkit/SDDStoolkitsu97.html#x103-1200004.90" TargetMode="External"/><Relationship Id="rId80" Type="http://schemas.openxmlformats.org/officeDocument/2006/relationships/hyperlink" Target="https://ops.aps.anl.gov/manuals/SDDStoolkit/SDDStoolkitsu59.html#x65-820004.52" TargetMode="External"/><Relationship Id="rId85" Type="http://schemas.openxmlformats.org/officeDocument/2006/relationships/hyperlink" Target="https://ops.aps.anl.gov/manuals/SDDStoolkit/SDDStoolkitsu64.html#x70-870004.57" TargetMode="External"/><Relationship Id="rId12" Type="http://schemas.openxmlformats.org/officeDocument/2006/relationships/hyperlink" Target="https://ops.aps.anl.gov/manuals/EPICStoolkit/node16.html" TargetMode="External"/><Relationship Id="rId17" Type="http://schemas.openxmlformats.org/officeDocument/2006/relationships/hyperlink" Target="https://ops.aps.anl.gov/manuals/EPICStoolkit/node21.html" TargetMode="External"/><Relationship Id="rId33" Type="http://schemas.openxmlformats.org/officeDocument/2006/relationships/hyperlink" Target="https://ops.aps.anl.gov/manuals/SDDStoolkit/SDDStoolkitsu12.html#x18-350004.5" TargetMode="External"/><Relationship Id="rId38" Type="http://schemas.openxmlformats.org/officeDocument/2006/relationships/hyperlink" Target="https://ops.aps.anl.gov/manuals/SDDStoolkit/SDDStoolkitsu17.html#x23-400004.10" TargetMode="External"/><Relationship Id="rId59" Type="http://schemas.openxmlformats.org/officeDocument/2006/relationships/hyperlink" Target="https://ops.aps.anl.gov/manuals/SDDStoolkit/SDDStoolkitsu38.html#x44-610004.31" TargetMode="External"/><Relationship Id="rId103" Type="http://schemas.openxmlformats.org/officeDocument/2006/relationships/hyperlink" Target="https://ops.aps.anl.gov/manuals/SDDStoolkit/SDDStoolkitsu82.html#x88-1050004.75" TargetMode="External"/><Relationship Id="rId108" Type="http://schemas.openxmlformats.org/officeDocument/2006/relationships/hyperlink" Target="https://ops.aps.anl.gov/manuals/SDDStoolkit/SDDStoolkitsu87.html#x93-1100004.80" TargetMode="External"/><Relationship Id="rId124" Type="http://schemas.openxmlformats.org/officeDocument/2006/relationships/hyperlink" Target="https://ops.aps.anl.gov/manuals/SDDStoolkit/SDDStoolkitsu102.html#x109-1260005.1" TargetMode="External"/><Relationship Id="rId129" Type="http://schemas.openxmlformats.org/officeDocument/2006/relationships/hyperlink" Target="https://ops.aps.anl.gov/manuals/SDDStoolkit/SDDStoolkitsu106.html#x114-1310006.1" TargetMode="External"/><Relationship Id="rId54" Type="http://schemas.openxmlformats.org/officeDocument/2006/relationships/hyperlink" Target="https://ops.aps.anl.gov/manuals/SDDStoolkit/SDDStoolkitsu33.html#x39-560004.26" TargetMode="External"/><Relationship Id="rId70" Type="http://schemas.openxmlformats.org/officeDocument/2006/relationships/hyperlink" Target="https://ops.aps.anl.gov/manuals/SDDStoolkit/SDDStoolkitsu49.html#x55-720004.42" TargetMode="External"/><Relationship Id="rId75" Type="http://schemas.openxmlformats.org/officeDocument/2006/relationships/hyperlink" Target="https://ops.aps.anl.gov/manuals/SDDStoolkit/SDDStoolkitsu54.html#x60-770004.47" TargetMode="External"/><Relationship Id="rId91" Type="http://schemas.openxmlformats.org/officeDocument/2006/relationships/hyperlink" Target="https://ops.aps.anl.gov/manuals/SDDStoolkit/SDDStoolkitsu70.html#x76-930004.63" TargetMode="External"/><Relationship Id="rId96" Type="http://schemas.openxmlformats.org/officeDocument/2006/relationships/hyperlink" Target="https://ops.aps.anl.gov/manuals/SDDStoolkit/SDDStoolkitsu75.html#x81-980004.68" TargetMode="External"/><Relationship Id="rId1" Type="http://schemas.openxmlformats.org/officeDocument/2006/relationships/slideLayout" Target="../slideLayouts/slideLayout3.xml"/><Relationship Id="rId6" Type="http://schemas.openxmlformats.org/officeDocument/2006/relationships/hyperlink" Target="https://ops.aps.anl.gov/manuals/EPICStoolkit/node10.html" TargetMode="External"/><Relationship Id="rId23" Type="http://schemas.openxmlformats.org/officeDocument/2006/relationships/hyperlink" Target="https://ops.aps.anl.gov/manuals/EPICStoolkit/node27.html" TargetMode="External"/><Relationship Id="rId28" Type="http://schemas.openxmlformats.org/officeDocument/2006/relationships/hyperlink" Target="https://ops.aps.anl.gov/manuals/SDDStoolkit/SDDStoolkitse4.html#x13-300004" TargetMode="External"/><Relationship Id="rId49" Type="http://schemas.openxmlformats.org/officeDocument/2006/relationships/hyperlink" Target="https://ops.aps.anl.gov/manuals/SDDStoolkit/SDDStoolkitsu28.html#x34-510004.21" TargetMode="External"/><Relationship Id="rId114" Type="http://schemas.openxmlformats.org/officeDocument/2006/relationships/hyperlink" Target="https://ops.aps.anl.gov/manuals/SDDStoolkit/SDDStoolkitsu93.html#x99-1160004.86" TargetMode="External"/><Relationship Id="rId119" Type="http://schemas.openxmlformats.org/officeDocument/2006/relationships/hyperlink" Target="https://ops.aps.anl.gov/manuals/SDDStoolkit/SDDStoolkitsu98.html#x104-1210004.91" TargetMode="External"/><Relationship Id="rId44" Type="http://schemas.openxmlformats.org/officeDocument/2006/relationships/hyperlink" Target="https://ops.aps.anl.gov/manuals/SDDStoolkit/SDDStoolkitsu23.html#x29-460004.16" TargetMode="External"/><Relationship Id="rId60" Type="http://schemas.openxmlformats.org/officeDocument/2006/relationships/hyperlink" Target="https://ops.aps.anl.gov/manuals/SDDStoolkit/SDDStoolkitsu39.html#x45-620004.32" TargetMode="External"/><Relationship Id="rId65" Type="http://schemas.openxmlformats.org/officeDocument/2006/relationships/hyperlink" Target="https://ops.aps.anl.gov/manuals/SDDStoolkit/SDDStoolkitsu44.html#x50-670004.37" TargetMode="External"/><Relationship Id="rId81" Type="http://schemas.openxmlformats.org/officeDocument/2006/relationships/hyperlink" Target="https://ops.aps.anl.gov/manuals/SDDStoolkit/SDDStoolkitsu60.html#x66-830004.53" TargetMode="External"/><Relationship Id="rId86" Type="http://schemas.openxmlformats.org/officeDocument/2006/relationships/hyperlink" Target="https://ops.aps.anl.gov/manuals/SDDStoolkit/SDDStoolkitsu65.html#x71-880004.58" TargetMode="External"/><Relationship Id="rId13" Type="http://schemas.openxmlformats.org/officeDocument/2006/relationships/hyperlink" Target="https://ops.aps.anl.gov/manuals/EPICStoolkit/node17.html" TargetMode="External"/><Relationship Id="rId18" Type="http://schemas.openxmlformats.org/officeDocument/2006/relationships/hyperlink" Target="https://ops.aps.anl.gov/manuals/EPICStoolkit/node22.html" TargetMode="External"/><Relationship Id="rId39" Type="http://schemas.openxmlformats.org/officeDocument/2006/relationships/hyperlink" Target="https://ops.aps.anl.gov/manuals/SDDStoolkit/SDDStoolkitsu18.html#x24-410004.11" TargetMode="External"/><Relationship Id="rId109" Type="http://schemas.openxmlformats.org/officeDocument/2006/relationships/hyperlink" Target="https://ops.aps.anl.gov/manuals/SDDStoolkit/SDDStoolkitsu88.html#x94-1110004.81" TargetMode="External"/><Relationship Id="rId34" Type="http://schemas.openxmlformats.org/officeDocument/2006/relationships/hyperlink" Target="https://ops.aps.anl.gov/manuals/SDDStoolkit/SDDStoolkitsu13.html#x19-360004.6" TargetMode="External"/><Relationship Id="rId50" Type="http://schemas.openxmlformats.org/officeDocument/2006/relationships/hyperlink" Target="https://ops.aps.anl.gov/manuals/SDDStoolkit/SDDStoolkitsu29.html#x35-520004.22" TargetMode="External"/><Relationship Id="rId55" Type="http://schemas.openxmlformats.org/officeDocument/2006/relationships/hyperlink" Target="https://ops.aps.anl.gov/manuals/SDDStoolkit/SDDStoolkitsu34.html#x40-570004.27" TargetMode="External"/><Relationship Id="rId76" Type="http://schemas.openxmlformats.org/officeDocument/2006/relationships/hyperlink" Target="https://ops.aps.anl.gov/manuals/SDDStoolkit/SDDStoolkitsu55.html#x61-780004.48" TargetMode="External"/><Relationship Id="rId97" Type="http://schemas.openxmlformats.org/officeDocument/2006/relationships/hyperlink" Target="https://ops.aps.anl.gov/manuals/SDDStoolkit/SDDStoolkitsu76.html#x82-990004.69" TargetMode="External"/><Relationship Id="rId104" Type="http://schemas.openxmlformats.org/officeDocument/2006/relationships/hyperlink" Target="https://ops.aps.anl.gov/manuals/SDDStoolkit/SDDStoolkitsu83.html#x89-1060004.76" TargetMode="External"/><Relationship Id="rId120" Type="http://schemas.openxmlformats.org/officeDocument/2006/relationships/hyperlink" Target="https://ops.aps.anl.gov/manuals/SDDStoolkit/SDDStoolkitsu99.html#x105-1220004.92" TargetMode="External"/><Relationship Id="rId125" Type="http://schemas.openxmlformats.org/officeDocument/2006/relationships/hyperlink" Target="https://ops.aps.anl.gov/manuals/SDDStoolkit/SDDStoolkitsu103.html#x110-1270005.2" TargetMode="External"/><Relationship Id="rId7" Type="http://schemas.openxmlformats.org/officeDocument/2006/relationships/hyperlink" Target="https://ops.aps.anl.gov/manuals/EPICStoolkit/node11.html" TargetMode="External"/><Relationship Id="rId71" Type="http://schemas.openxmlformats.org/officeDocument/2006/relationships/hyperlink" Target="https://ops.aps.anl.gov/manuals/SDDStoolkit/SDDStoolkitsu50.html#x56-730004.43" TargetMode="External"/><Relationship Id="rId92" Type="http://schemas.openxmlformats.org/officeDocument/2006/relationships/hyperlink" Target="https://ops.aps.anl.gov/manuals/SDDStoolkit/SDDStoolkitsu71.html#x77-940004.64" TargetMode="External"/><Relationship Id="rId2" Type="http://schemas.openxmlformats.org/officeDocument/2006/relationships/notesSlide" Target="../notesSlides/notesSlide47.xml"/><Relationship Id="rId29" Type="http://schemas.openxmlformats.org/officeDocument/2006/relationships/hyperlink" Target="https://ops.aps.anl.gov/manuals/SDDStoolkit/SDDStoolkitsu8.html#x14-310004.1" TargetMode="External"/><Relationship Id="rId24" Type="http://schemas.openxmlformats.org/officeDocument/2006/relationships/hyperlink" Target="https://ops.aps.anl.gov/manuals/EPICStoolkit/node28.html" TargetMode="External"/><Relationship Id="rId40" Type="http://schemas.openxmlformats.org/officeDocument/2006/relationships/hyperlink" Target="https://ops.aps.anl.gov/manuals/SDDStoolkit/SDDStoolkitsu19.html#x25-420004.12" TargetMode="External"/><Relationship Id="rId45" Type="http://schemas.openxmlformats.org/officeDocument/2006/relationships/hyperlink" Target="https://ops.aps.anl.gov/manuals/SDDStoolkit/SDDStoolkitsu24.html#x30-470004.17" TargetMode="External"/><Relationship Id="rId66" Type="http://schemas.openxmlformats.org/officeDocument/2006/relationships/hyperlink" Target="https://ops.aps.anl.gov/manuals/SDDStoolkit/SDDStoolkitsu45.html#x51-680004.38" TargetMode="External"/><Relationship Id="rId87" Type="http://schemas.openxmlformats.org/officeDocument/2006/relationships/hyperlink" Target="https://ops.aps.anl.gov/manuals/SDDStoolkit/SDDStoolkitsu66.html#x72-890004.59" TargetMode="External"/><Relationship Id="rId110" Type="http://schemas.openxmlformats.org/officeDocument/2006/relationships/hyperlink" Target="https://ops.aps.anl.gov/manuals/SDDStoolkit/SDDStoolkitsu89.html#x95-1120004.82" TargetMode="External"/><Relationship Id="rId115" Type="http://schemas.openxmlformats.org/officeDocument/2006/relationships/hyperlink" Target="https://ops.aps.anl.gov/manuals/SDDStoolkit/SDDStoolkitsu94.html#x100-1170004.87" TargetMode="External"/><Relationship Id="rId61" Type="http://schemas.openxmlformats.org/officeDocument/2006/relationships/hyperlink" Target="https://ops.aps.anl.gov/manuals/SDDStoolkit/SDDStoolkitsu40.html#x46-630004.33" TargetMode="External"/><Relationship Id="rId82" Type="http://schemas.openxmlformats.org/officeDocument/2006/relationships/hyperlink" Target="https://ops.aps.anl.gov/manuals/SDDStoolkit/SDDStoolkitsu61.html#x67-840004.54" TargetMode="External"/><Relationship Id="rId19" Type="http://schemas.openxmlformats.org/officeDocument/2006/relationships/hyperlink" Target="https://ops.aps.anl.gov/manuals/EPICStoolkit/node23.html" TargetMode="External"/><Relationship Id="rId14" Type="http://schemas.openxmlformats.org/officeDocument/2006/relationships/hyperlink" Target="https://ops.aps.anl.gov/manuals/EPICStoolkit/node18.html" TargetMode="External"/><Relationship Id="rId30" Type="http://schemas.openxmlformats.org/officeDocument/2006/relationships/hyperlink" Target="https://ops.aps.anl.gov/manuals/SDDStoolkit/SDDStoolkitsu9.html#x15-320004.2" TargetMode="External"/><Relationship Id="rId35" Type="http://schemas.openxmlformats.org/officeDocument/2006/relationships/hyperlink" Target="https://ops.aps.anl.gov/manuals/SDDStoolkit/SDDStoolkitsu14.html#x20-370004.7" TargetMode="External"/><Relationship Id="rId56" Type="http://schemas.openxmlformats.org/officeDocument/2006/relationships/hyperlink" Target="https://ops.aps.anl.gov/manuals/SDDStoolkit/SDDStoolkitsu35.html#x41-580004.28" TargetMode="External"/><Relationship Id="rId77" Type="http://schemas.openxmlformats.org/officeDocument/2006/relationships/hyperlink" Target="https://ops.aps.anl.gov/manuals/SDDStoolkit/SDDStoolkitsu56.html#x62-790004.49" TargetMode="External"/><Relationship Id="rId100" Type="http://schemas.openxmlformats.org/officeDocument/2006/relationships/hyperlink" Target="https://ops.aps.anl.gov/manuals/SDDStoolkit/SDDStoolkitsu79.html#x85-1020004.72" TargetMode="External"/><Relationship Id="rId105" Type="http://schemas.openxmlformats.org/officeDocument/2006/relationships/hyperlink" Target="https://ops.aps.anl.gov/manuals/SDDStoolkit/SDDStoolkitsu84.html#x90-1070004.77" TargetMode="External"/><Relationship Id="rId126" Type="http://schemas.openxmlformats.org/officeDocument/2006/relationships/hyperlink" Target="https://ops.aps.anl.gov/manuals/SDDStoolkit/SDDStoolkitsu104.html#x111-1280005.3" TargetMode="External"/><Relationship Id="rId8" Type="http://schemas.openxmlformats.org/officeDocument/2006/relationships/hyperlink" Target="https://ops.aps.anl.gov/manuals/EPICStoolkit/node12.html" TargetMode="External"/><Relationship Id="rId51" Type="http://schemas.openxmlformats.org/officeDocument/2006/relationships/hyperlink" Target="https://ops.aps.anl.gov/manuals/SDDStoolkit/SDDStoolkitsu30.html#x36-530004.23" TargetMode="External"/><Relationship Id="rId72" Type="http://schemas.openxmlformats.org/officeDocument/2006/relationships/hyperlink" Target="https://ops.aps.anl.gov/manuals/SDDStoolkit/SDDStoolkitsu51.html#x57-740004.44" TargetMode="External"/><Relationship Id="rId93" Type="http://schemas.openxmlformats.org/officeDocument/2006/relationships/hyperlink" Target="https://ops.aps.anl.gov/manuals/SDDStoolkit/SDDStoolkitsu72.html#x78-950004.65" TargetMode="External"/><Relationship Id="rId98" Type="http://schemas.openxmlformats.org/officeDocument/2006/relationships/hyperlink" Target="https://ops.aps.anl.gov/manuals/SDDStoolkit/SDDStoolkitsu77.html#x83-1000004.70" TargetMode="External"/><Relationship Id="rId121" Type="http://schemas.openxmlformats.org/officeDocument/2006/relationships/hyperlink" Target="https://ops.aps.anl.gov/manuals/SDDStoolkit/SDDStoolkitsu100.html#x106-1230004.93" TargetMode="External"/><Relationship Id="rId3" Type="http://schemas.openxmlformats.org/officeDocument/2006/relationships/hyperlink" Target="https://ops.aps.anl.gov/manuals/EPICStoolkit/node7.html" TargetMode="External"/><Relationship Id="rId25" Type="http://schemas.openxmlformats.org/officeDocument/2006/relationships/hyperlink" Target="https://ops.aps.anl.gov/manuals/EPICStoolkit/node29.html" TargetMode="External"/><Relationship Id="rId46" Type="http://schemas.openxmlformats.org/officeDocument/2006/relationships/hyperlink" Target="https://ops.aps.anl.gov/manuals/SDDStoolkit/SDDStoolkitsu25.html#x31-480004.18" TargetMode="External"/><Relationship Id="rId67" Type="http://schemas.openxmlformats.org/officeDocument/2006/relationships/hyperlink" Target="https://ops.aps.anl.gov/manuals/SDDStoolkit/SDDStoolkitsu46.html#x52-690004.39" TargetMode="External"/><Relationship Id="rId116" Type="http://schemas.openxmlformats.org/officeDocument/2006/relationships/hyperlink" Target="https://ops.aps.anl.gov/manuals/SDDStoolkit/SDDStoolkitsu95.html#x101-1180004.88" TargetMode="External"/><Relationship Id="rId20" Type="http://schemas.openxmlformats.org/officeDocument/2006/relationships/hyperlink" Target="https://ops.aps.anl.gov/manuals/EPICStoolkit/node24.html" TargetMode="External"/><Relationship Id="rId41" Type="http://schemas.openxmlformats.org/officeDocument/2006/relationships/hyperlink" Target="https://ops.aps.anl.gov/manuals/SDDStoolkit/SDDStoolkitsu20.html#x26-430004.13" TargetMode="External"/><Relationship Id="rId62" Type="http://schemas.openxmlformats.org/officeDocument/2006/relationships/hyperlink" Target="https://ops.aps.anl.gov/manuals/SDDStoolkit/SDDStoolkitsu41.html#x47-640004.34" TargetMode="External"/><Relationship Id="rId83" Type="http://schemas.openxmlformats.org/officeDocument/2006/relationships/hyperlink" Target="https://ops.aps.anl.gov/manuals/SDDStoolkit/SDDStoolkitsu62.html#x68-850004.55" TargetMode="External"/><Relationship Id="rId88" Type="http://schemas.openxmlformats.org/officeDocument/2006/relationships/hyperlink" Target="https://ops.aps.anl.gov/manuals/SDDStoolkit/SDDStoolkitsu67.html#x73-900004.60" TargetMode="External"/><Relationship Id="rId111" Type="http://schemas.openxmlformats.org/officeDocument/2006/relationships/hyperlink" Target="https://ops.aps.anl.gov/manuals/SDDStoolkit/SDDStoolkitsu90.html#x96-1130004.83" TargetMode="External"/><Relationship Id="rId15" Type="http://schemas.openxmlformats.org/officeDocument/2006/relationships/hyperlink" Target="https://ops.aps.anl.gov/manuals/EPICStoolkit/node19.html" TargetMode="External"/><Relationship Id="rId36" Type="http://schemas.openxmlformats.org/officeDocument/2006/relationships/hyperlink" Target="https://ops.aps.anl.gov/manuals/SDDStoolkit/SDDStoolkitsu15.html#x21-380004.8" TargetMode="External"/><Relationship Id="rId57" Type="http://schemas.openxmlformats.org/officeDocument/2006/relationships/hyperlink" Target="https://ops.aps.anl.gov/manuals/SDDStoolkit/SDDStoolkitsu36.html#x42-590004.29" TargetMode="External"/><Relationship Id="rId106" Type="http://schemas.openxmlformats.org/officeDocument/2006/relationships/hyperlink" Target="https://ops.aps.anl.gov/manuals/SDDStoolkit/SDDStoolkitsu85.html#x91-1080004.78" TargetMode="External"/><Relationship Id="rId127" Type="http://schemas.openxmlformats.org/officeDocument/2006/relationships/hyperlink" Target="https://ops.aps.anl.gov/manuals/SDDStoolkit/SDDStoolkitsu105.html#x112-1290005.4" TargetMode="External"/><Relationship Id="rId10" Type="http://schemas.openxmlformats.org/officeDocument/2006/relationships/hyperlink" Target="https://ops.aps.anl.gov/manuals/EPICStoolkit/node14.html" TargetMode="External"/><Relationship Id="rId31" Type="http://schemas.openxmlformats.org/officeDocument/2006/relationships/hyperlink" Target="https://ops.aps.anl.gov/manuals/SDDStoolkit/SDDStoolkitsu10.html#x16-330004.3" TargetMode="External"/><Relationship Id="rId52" Type="http://schemas.openxmlformats.org/officeDocument/2006/relationships/hyperlink" Target="https://ops.aps.anl.gov/manuals/SDDStoolkit/SDDStoolkitsu31.html#x37-540004.24" TargetMode="External"/><Relationship Id="rId73" Type="http://schemas.openxmlformats.org/officeDocument/2006/relationships/hyperlink" Target="https://ops.aps.anl.gov/manuals/SDDStoolkit/SDDStoolkitsu52.html#x58-750004.45" TargetMode="External"/><Relationship Id="rId78" Type="http://schemas.openxmlformats.org/officeDocument/2006/relationships/hyperlink" Target="https://ops.aps.anl.gov/manuals/SDDStoolkit/SDDStoolkitsu57.html#x63-800004.50" TargetMode="External"/><Relationship Id="rId94" Type="http://schemas.openxmlformats.org/officeDocument/2006/relationships/hyperlink" Target="https://ops.aps.anl.gov/manuals/SDDStoolkit/SDDStoolkitsu73.html#x79-960004.66" TargetMode="External"/><Relationship Id="rId99" Type="http://schemas.openxmlformats.org/officeDocument/2006/relationships/hyperlink" Target="https://ops.aps.anl.gov/manuals/SDDStoolkit/SDDStoolkitsu78.html#x84-1010004.71" TargetMode="External"/><Relationship Id="rId101" Type="http://schemas.openxmlformats.org/officeDocument/2006/relationships/hyperlink" Target="https://ops.aps.anl.gov/manuals/SDDStoolkit/SDDStoolkitsu80.html#x86-1030004.73" TargetMode="External"/><Relationship Id="rId122" Type="http://schemas.openxmlformats.org/officeDocument/2006/relationships/hyperlink" Target="https://ops.aps.anl.gov/manuals/SDDStoolkit/SDDStoolkitsu101.html#x107-1240004.94" TargetMode="External"/><Relationship Id="rId4" Type="http://schemas.openxmlformats.org/officeDocument/2006/relationships/hyperlink" Target="https://ops.aps.anl.gov/manuals/EPICStoolkit/node8.html" TargetMode="External"/><Relationship Id="rId9" Type="http://schemas.openxmlformats.org/officeDocument/2006/relationships/hyperlink" Target="https://ops.aps.anl.gov/manuals/EPICStoolkit/node13.html" TargetMode="External"/><Relationship Id="rId26" Type="http://schemas.openxmlformats.org/officeDocument/2006/relationships/hyperlink" Target="https://ops.aps.anl.gov/manuals/EPICStoolkit/node30.htm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www.aps.anl.gov/Accelerator-Operations-Physics/Software" TargetMode="External"/><Relationship Id="rId3" Type="http://schemas.openxmlformats.org/officeDocument/2006/relationships/hyperlink" Target="https://ops.aps.anl.gov/manuals/GettingStartedWithSDDS/GettingStartedWithSDDS.pdf" TargetMode="External"/><Relationship Id="rId7" Type="http://schemas.openxmlformats.org/officeDocument/2006/relationships/hyperlink" Target="https://ops.aps.anl.gov/manuals/elegant_latest/elegant.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ops.aps.anl.gov/manuals/EPICStoolkit/EPICStoolkit.html#:~:text=The%20SDDS-compliant%20EPICS%20toolkit%20is%20a%20set%20of,Physics%20and%20Industrial%20Control%20System%20%28EPICS%29%20database%20records." TargetMode="External"/><Relationship Id="rId5" Type="http://schemas.openxmlformats.org/officeDocument/2006/relationships/hyperlink" Target="https://ops.aps.anl.gov/manuals/SDDStoolkit/SDDStoolkit.html" TargetMode="External"/><Relationship Id="rId4" Type="http://schemas.openxmlformats.org/officeDocument/2006/relationships/hyperlink" Target="https://ops.aps.anl.gov/manuals/SDDStoolkit/SDDStoolkit.pdf" TargetMode="External"/><Relationship Id="rId9" Type="http://schemas.openxmlformats.org/officeDocument/2006/relationships/hyperlink" Target="https://ops.aps.anl.gov/manuals/sdds/SDDS.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8706-BE92-5674-8ED0-33DF2CC72419}"/>
            </a:ext>
          </a:extLst>
        </p:cNvPr>
        <p:cNvGrpSpPr/>
        <p:nvPr/>
      </p:nvGrpSpPr>
      <p:grpSpPr>
        <a:xfrm>
          <a:off x="0" y="0"/>
          <a:ext cx="0" cy="0"/>
          <a:chOff x="0" y="0"/>
          <a:chExt cx="0" cy="0"/>
        </a:xfrm>
      </p:grpSpPr>
      <p:pic>
        <p:nvPicPr>
          <p:cNvPr id="35" name="Picture Placeholder 34" descr="A close-up of a machine&#10;&#10;Description automatically generated with low confidence">
            <a:extLst>
              <a:ext uri="{FF2B5EF4-FFF2-40B4-BE49-F238E27FC236}">
                <a16:creationId xmlns:a16="http://schemas.microsoft.com/office/drawing/2014/main" id="{F4A7F67A-F711-D40B-01C6-A6770706EF7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13" name="Picture 12">
            <a:extLst>
              <a:ext uri="{FF2B5EF4-FFF2-40B4-BE49-F238E27FC236}">
                <a16:creationId xmlns:a16="http://schemas.microsoft.com/office/drawing/2014/main" id="{4D2A7D87-594F-52B2-2EA3-D41B34B42A5B}"/>
              </a:ext>
            </a:extLst>
          </p:cNvPr>
          <p:cNvPicPr>
            <a:picLocks noChangeAspect="1"/>
          </p:cNvPicPr>
          <p:nvPr/>
        </p:nvPicPr>
        <p:blipFill>
          <a:blip r:embed="rId4"/>
          <a:srcRect/>
          <a:stretch/>
        </p:blipFill>
        <p:spPr>
          <a:xfrm>
            <a:off x="0" y="0"/>
            <a:ext cx="8663938" cy="6860009"/>
          </a:xfrm>
          <a:prstGeom prst="rect">
            <a:avLst/>
          </a:prstGeom>
        </p:spPr>
      </p:pic>
      <p:sp>
        <p:nvSpPr>
          <p:cNvPr id="2" name="Title 1">
            <a:extLst>
              <a:ext uri="{FF2B5EF4-FFF2-40B4-BE49-F238E27FC236}">
                <a16:creationId xmlns:a16="http://schemas.microsoft.com/office/drawing/2014/main" id="{7AAC87CA-8223-4766-DC0C-EF69FC2823DF}"/>
              </a:ext>
            </a:extLst>
          </p:cNvPr>
          <p:cNvSpPr>
            <a:spLocks noGrp="1"/>
          </p:cNvSpPr>
          <p:nvPr>
            <p:ph type="ctrTitle"/>
          </p:nvPr>
        </p:nvSpPr>
        <p:spPr>
          <a:xfrm>
            <a:off x="331416" y="1554997"/>
            <a:ext cx="8155761" cy="1489049"/>
          </a:xfrm>
        </p:spPr>
        <p:txBody>
          <a:bodyPr>
            <a:noAutofit/>
          </a:bodyPr>
          <a:lstStyle/>
          <a:p>
            <a:r>
              <a:rPr lang="en-US" dirty="0"/>
              <a:t>Introduction to SDDS and the SDDS Toolkit</a:t>
            </a:r>
          </a:p>
        </p:txBody>
      </p:sp>
      <p:sp>
        <p:nvSpPr>
          <p:cNvPr id="3" name="Subtitle 2">
            <a:extLst>
              <a:ext uri="{FF2B5EF4-FFF2-40B4-BE49-F238E27FC236}">
                <a16:creationId xmlns:a16="http://schemas.microsoft.com/office/drawing/2014/main" id="{AB7C2221-BF13-0BB7-7CAB-FCDFA3F405DB}"/>
              </a:ext>
            </a:extLst>
          </p:cNvPr>
          <p:cNvSpPr>
            <a:spLocks noGrp="1"/>
          </p:cNvSpPr>
          <p:nvPr>
            <p:ph type="subTitle" idx="1"/>
          </p:nvPr>
        </p:nvSpPr>
        <p:spPr>
          <a:xfrm>
            <a:off x="331416" y="3047266"/>
            <a:ext cx="8155761" cy="529861"/>
          </a:xfrm>
        </p:spPr>
        <p:txBody>
          <a:bodyPr>
            <a:noAutofit/>
          </a:bodyPr>
          <a:lstStyle/>
          <a:p>
            <a:r>
              <a:rPr lang="en-US" dirty="0"/>
              <a:t>Nick Sereno</a:t>
            </a:r>
          </a:p>
        </p:txBody>
      </p:sp>
      <p:sp>
        <p:nvSpPr>
          <p:cNvPr id="30" name="Text Placeholder 29">
            <a:extLst>
              <a:ext uri="{FF2B5EF4-FFF2-40B4-BE49-F238E27FC236}">
                <a16:creationId xmlns:a16="http://schemas.microsoft.com/office/drawing/2014/main" id="{B1FD6E6E-8348-06B4-85C7-15104B0D78ED}"/>
              </a:ext>
            </a:extLst>
          </p:cNvPr>
          <p:cNvSpPr>
            <a:spLocks noGrp="1"/>
          </p:cNvSpPr>
          <p:nvPr>
            <p:ph type="body" sz="quarter" idx="10"/>
          </p:nvPr>
        </p:nvSpPr>
        <p:spPr>
          <a:xfrm>
            <a:off x="331416" y="3646302"/>
            <a:ext cx="5999008" cy="529861"/>
          </a:xfrm>
        </p:spPr>
        <p:txBody>
          <a:bodyPr/>
          <a:lstStyle/>
          <a:p>
            <a:pPr algn="l"/>
            <a:r>
              <a:rPr lang="en-US" dirty="0"/>
              <a:t>June </a:t>
            </a:r>
            <a:r>
              <a:rPr lang="en-US" sz="2400" dirty="0"/>
              <a:t>3</a:t>
            </a:r>
            <a:r>
              <a:rPr lang="en-US" dirty="0"/>
              <a:t>, </a:t>
            </a:r>
            <a:r>
              <a:rPr lang="en-US" sz="2400" dirty="0"/>
              <a:t>2025</a:t>
            </a:r>
          </a:p>
          <a:p>
            <a:endParaRPr lang="en-US" dirty="0"/>
          </a:p>
        </p:txBody>
      </p:sp>
    </p:spTree>
    <p:extLst>
      <p:ext uri="{BB962C8B-B14F-4D97-AF65-F5344CB8AC3E}">
        <p14:creationId xmlns:p14="http://schemas.microsoft.com/office/powerpoint/2010/main" val="199384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C1F56-F53B-3698-7667-AD8544E076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603B6F-760D-D747-34BC-7C4046951C60}"/>
              </a:ext>
            </a:extLst>
          </p:cNvPr>
          <p:cNvSpPr>
            <a:spLocks noGrp="1"/>
          </p:cNvSpPr>
          <p:nvPr>
            <p:ph type="title"/>
          </p:nvPr>
        </p:nvSpPr>
        <p:spPr>
          <a:xfrm>
            <a:off x="309093" y="72168"/>
            <a:ext cx="10379571" cy="678664"/>
          </a:xfrm>
        </p:spPr>
        <p:txBody>
          <a:bodyPr/>
          <a:lstStyle/>
          <a:p>
            <a:r>
              <a:rPr lang="en-US" dirty="0"/>
              <a:t>Creating the SDDS File Example</a:t>
            </a:r>
          </a:p>
        </p:txBody>
      </p:sp>
      <p:sp>
        <p:nvSpPr>
          <p:cNvPr id="2" name="Content Placeholder 1">
            <a:extLst>
              <a:ext uri="{FF2B5EF4-FFF2-40B4-BE49-F238E27FC236}">
                <a16:creationId xmlns:a16="http://schemas.microsoft.com/office/drawing/2014/main" id="{51F58248-C7AF-472D-CEB5-B868CCBBEF73}"/>
              </a:ext>
            </a:extLst>
          </p:cNvPr>
          <p:cNvSpPr>
            <a:spLocks noGrp="1"/>
          </p:cNvSpPr>
          <p:nvPr>
            <p:ph type="body" sz="half" idx="2"/>
          </p:nvPr>
        </p:nvSpPr>
        <p:spPr>
          <a:xfrm>
            <a:off x="309092" y="750833"/>
            <a:ext cx="5192805" cy="1126268"/>
          </a:xfrm>
        </p:spPr>
        <p:txBody>
          <a:bodyPr/>
          <a:lstStyle/>
          <a:p>
            <a:pPr marL="342900" indent="-342900">
              <a:buFont typeface="Wingdings" panose="05000000000000000000" pitchFamily="2" charset="2"/>
              <a:buChar char="§"/>
            </a:pPr>
            <a:r>
              <a:rPr lang="en-US" sz="2400" dirty="0"/>
              <a:t>Start with two simple </a:t>
            </a:r>
            <a:r>
              <a:rPr lang="en-US" sz="2400" dirty="0" err="1"/>
              <a:t>sdds</a:t>
            </a:r>
            <a:r>
              <a:rPr lang="en-US" sz="2400" dirty="0"/>
              <a:t> files:</a:t>
            </a:r>
          </a:p>
          <a:p>
            <a:pPr marL="800100" lvl="1" indent="-342900">
              <a:buFont typeface="Wingdings" panose="05000000000000000000" pitchFamily="2" charset="2"/>
              <a:buChar char="§"/>
            </a:pPr>
            <a:r>
              <a:rPr lang="en-US" sz="1800" dirty="0"/>
              <a:t>Print contents using </a:t>
            </a:r>
            <a:r>
              <a:rPr lang="en-US" sz="1800" dirty="0" err="1"/>
              <a:t>sddsprintout</a:t>
            </a:r>
            <a:endParaRPr lang="en-US" sz="1800" dirty="0"/>
          </a:p>
          <a:p>
            <a:pPr marL="800100" lvl="1" indent="-342900">
              <a:buFont typeface="Wingdings" panose="05000000000000000000" pitchFamily="2" charset="2"/>
              <a:buChar char="§"/>
            </a:pPr>
            <a:r>
              <a:rPr lang="en-US" sz="1800" dirty="0"/>
              <a:t>Combine them using </a:t>
            </a:r>
            <a:r>
              <a:rPr lang="en-US" sz="1800" dirty="0" err="1"/>
              <a:t>sddscombine</a:t>
            </a:r>
            <a:endParaRPr lang="en-US" sz="1800" dirty="0"/>
          </a:p>
          <a:p>
            <a:pPr marL="800100" lvl="1" indent="-342900">
              <a:buFont typeface="Wingdings" panose="05000000000000000000" pitchFamily="2" charset="2"/>
              <a:buChar char="§"/>
            </a:pPr>
            <a:endParaRPr lang="en-US" sz="2000" dirty="0"/>
          </a:p>
        </p:txBody>
      </p:sp>
      <p:sp>
        <p:nvSpPr>
          <p:cNvPr id="5" name="Date Placeholder 4">
            <a:extLst>
              <a:ext uri="{FF2B5EF4-FFF2-40B4-BE49-F238E27FC236}">
                <a16:creationId xmlns:a16="http://schemas.microsoft.com/office/drawing/2014/main" id="{1E9F5B78-34D9-0F76-853D-F542B43F87FD}"/>
              </a:ext>
            </a:extLst>
          </p:cNvPr>
          <p:cNvSpPr>
            <a:spLocks noGrp="1"/>
          </p:cNvSpPr>
          <p:nvPr>
            <p:ph type="dt" sz="half" idx="10"/>
          </p:nvPr>
        </p:nvSpPr>
        <p:spPr/>
        <p:txBody>
          <a:bodyPr/>
          <a:lstStyle/>
          <a:p>
            <a:fld id="{4D573325-1EF7-4D0A-B4A8-FFF8293CD396}" type="datetime1">
              <a:rPr lang="en-US" smtClean="0"/>
              <a:t>9/14/2025</a:t>
            </a:fld>
            <a:endParaRPr lang="en-US" dirty="0"/>
          </a:p>
        </p:txBody>
      </p:sp>
      <p:sp>
        <p:nvSpPr>
          <p:cNvPr id="8" name="Footer Placeholder 7">
            <a:extLst>
              <a:ext uri="{FF2B5EF4-FFF2-40B4-BE49-F238E27FC236}">
                <a16:creationId xmlns:a16="http://schemas.microsoft.com/office/drawing/2014/main" id="{3F9290BE-2A8B-A541-D565-D555F47E548C}"/>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FB774633-F2C8-99A7-9980-B881D2FF8495}"/>
              </a:ext>
            </a:extLst>
          </p:cNvPr>
          <p:cNvSpPr>
            <a:spLocks noGrp="1"/>
          </p:cNvSpPr>
          <p:nvPr>
            <p:ph type="sldNum" sz="quarter" idx="12"/>
          </p:nvPr>
        </p:nvSpPr>
        <p:spPr/>
        <p:txBody>
          <a:bodyPr/>
          <a:lstStyle/>
          <a:p>
            <a:fld id="{7D1BE87E-F0DE-A44C-894B-E142BEB21E42}" type="slidenum">
              <a:rPr lang="en-US" smtClean="0"/>
              <a:pPr/>
              <a:t>10</a:t>
            </a:fld>
            <a:endParaRPr lang="en-US" dirty="0"/>
          </a:p>
        </p:txBody>
      </p:sp>
      <p:sp>
        <p:nvSpPr>
          <p:cNvPr id="6" name="TextBox 5">
            <a:extLst>
              <a:ext uri="{FF2B5EF4-FFF2-40B4-BE49-F238E27FC236}">
                <a16:creationId xmlns:a16="http://schemas.microsoft.com/office/drawing/2014/main" id="{517780E5-68B0-2259-9B61-958EEFE59334}"/>
              </a:ext>
            </a:extLst>
          </p:cNvPr>
          <p:cNvSpPr txBox="1"/>
          <p:nvPr/>
        </p:nvSpPr>
        <p:spPr>
          <a:xfrm>
            <a:off x="131300" y="2042415"/>
            <a:ext cx="3228813" cy="2308324"/>
          </a:xfrm>
          <a:prstGeom prst="rect">
            <a:avLst/>
          </a:prstGeom>
          <a:noFill/>
        </p:spPr>
        <p:txBody>
          <a:bodyPr wrap="square">
            <a:spAutoFit/>
          </a:bodyPr>
          <a:lstStyle/>
          <a:p>
            <a:r>
              <a:rPr lang="en-US" sz="1200" b="1" dirty="0" err="1"/>
              <a:t>sddsprintout</a:t>
            </a:r>
            <a:r>
              <a:rPr lang="en-US" sz="1200" b="1" dirty="0"/>
              <a:t> </a:t>
            </a:r>
            <a:r>
              <a:rPr lang="en-US" sz="1200" dirty="0"/>
              <a:t>-param -col </a:t>
            </a:r>
            <a:r>
              <a:rPr lang="en-US" sz="1200" dirty="0" err="1"/>
              <a:t>USCityWeather.sdds</a:t>
            </a:r>
            <a:endParaRPr lang="en-US" sz="1200" dirty="0"/>
          </a:p>
          <a:p>
            <a:endParaRPr lang="en-US" sz="1200" dirty="0"/>
          </a:p>
          <a:p>
            <a:r>
              <a:rPr lang="en-US" sz="1200" dirty="0"/>
              <a:t>warning: no parameter matches *</a:t>
            </a:r>
          </a:p>
          <a:p>
            <a:r>
              <a:rPr lang="en-US" sz="1200" dirty="0"/>
              <a:t>Printout for SDDS file </a:t>
            </a:r>
            <a:r>
              <a:rPr lang="en-US" sz="1200" dirty="0" err="1"/>
              <a:t>USCityWeather.sdds</a:t>
            </a:r>
            <a:endParaRPr lang="en-US" sz="1200" dirty="0"/>
          </a:p>
          <a:p>
            <a:endParaRPr lang="en-US" sz="1200" dirty="0"/>
          </a:p>
          <a:p>
            <a:r>
              <a:rPr lang="en-US" sz="1200" dirty="0"/>
              <a:t>       City         Temperature      Humidity</a:t>
            </a:r>
          </a:p>
          <a:p>
            <a:r>
              <a:rPr lang="en-US" sz="1200" dirty="0"/>
              <a:t>                       deg C            %</a:t>
            </a:r>
          </a:p>
          <a:p>
            <a:r>
              <a:rPr lang="en-US" sz="1200" dirty="0"/>
              <a:t>------------------------------------------------</a:t>
            </a:r>
          </a:p>
          <a:p>
            <a:r>
              <a:rPr lang="en-US" sz="1200" dirty="0"/>
              <a:t>          Chicago   3.800000e+01   9.500000e+01</a:t>
            </a:r>
          </a:p>
          <a:p>
            <a:r>
              <a:rPr lang="en-US" sz="1200" dirty="0"/>
              <a:t>         New York   3.200000e+01   7.000000e+01</a:t>
            </a:r>
          </a:p>
          <a:p>
            <a:r>
              <a:rPr lang="en-US" sz="1200" dirty="0"/>
              <a:t>    San Francisco   3.000000e+01   4.200000e+01</a:t>
            </a:r>
          </a:p>
          <a:p>
            <a:r>
              <a:rPr lang="en-US" sz="1200" dirty="0"/>
              <a:t>      Los Angeles   4.000000e+01   6.500000e+01</a:t>
            </a:r>
          </a:p>
        </p:txBody>
      </p:sp>
      <p:sp>
        <p:nvSpPr>
          <p:cNvPr id="9" name="TextBox 8">
            <a:extLst>
              <a:ext uri="{FF2B5EF4-FFF2-40B4-BE49-F238E27FC236}">
                <a16:creationId xmlns:a16="http://schemas.microsoft.com/office/drawing/2014/main" id="{90AB126D-BCAF-9F25-6D49-0997CF640E50}"/>
              </a:ext>
            </a:extLst>
          </p:cNvPr>
          <p:cNvSpPr txBox="1"/>
          <p:nvPr/>
        </p:nvSpPr>
        <p:spPr>
          <a:xfrm>
            <a:off x="3192651" y="2042414"/>
            <a:ext cx="3048000" cy="2123658"/>
          </a:xfrm>
          <a:prstGeom prst="rect">
            <a:avLst/>
          </a:prstGeom>
          <a:noFill/>
        </p:spPr>
        <p:txBody>
          <a:bodyPr wrap="square">
            <a:spAutoFit/>
          </a:bodyPr>
          <a:lstStyle/>
          <a:p>
            <a:r>
              <a:rPr lang="en-US" sz="1200" b="1" dirty="0" err="1"/>
              <a:t>sddsprintout</a:t>
            </a:r>
            <a:r>
              <a:rPr lang="en-US" sz="1200" b="1" dirty="0"/>
              <a:t> </a:t>
            </a:r>
            <a:r>
              <a:rPr lang="en-US" sz="1200" dirty="0"/>
              <a:t>-param -col </a:t>
            </a:r>
            <a:r>
              <a:rPr lang="en-US" sz="1200" dirty="0" err="1"/>
              <a:t>EUCityWeather.sdds</a:t>
            </a:r>
            <a:endParaRPr lang="en-US" sz="1200" dirty="0"/>
          </a:p>
          <a:p>
            <a:endParaRPr lang="en-US" sz="1200" dirty="0"/>
          </a:p>
          <a:p>
            <a:r>
              <a:rPr lang="en-US" sz="1200" dirty="0"/>
              <a:t>warning: no parameter matches *</a:t>
            </a:r>
          </a:p>
          <a:p>
            <a:r>
              <a:rPr lang="en-US" sz="1200" dirty="0"/>
              <a:t>Printout for SDDS file </a:t>
            </a:r>
            <a:r>
              <a:rPr lang="en-US" sz="1200" dirty="0" err="1"/>
              <a:t>EUCityWeather.sdds</a:t>
            </a:r>
            <a:endParaRPr lang="en-US" sz="1200" dirty="0"/>
          </a:p>
          <a:p>
            <a:endParaRPr lang="en-US" sz="1200" dirty="0"/>
          </a:p>
          <a:p>
            <a:r>
              <a:rPr lang="en-US" sz="1200" dirty="0"/>
              <a:t>       City         Temperature      Humidity</a:t>
            </a:r>
          </a:p>
          <a:p>
            <a:r>
              <a:rPr lang="en-US" sz="1200" dirty="0"/>
              <a:t>                       deg C            %</a:t>
            </a:r>
          </a:p>
          <a:p>
            <a:r>
              <a:rPr lang="en-US" sz="1200" dirty="0"/>
              <a:t>------------------------------------------------</a:t>
            </a:r>
          </a:p>
          <a:p>
            <a:r>
              <a:rPr lang="en-US" sz="1200" dirty="0"/>
              <a:t>           London   2.800000e+01   5.500000e+01</a:t>
            </a:r>
          </a:p>
          <a:p>
            <a:r>
              <a:rPr lang="en-US" sz="1200" dirty="0"/>
              <a:t>           Munich   3.000000e+01   5.000000e+01</a:t>
            </a:r>
          </a:p>
          <a:p>
            <a:r>
              <a:rPr lang="en-US" sz="1200" dirty="0"/>
              <a:t>           Vienna   3.500000e+01   6.500000e+01</a:t>
            </a:r>
          </a:p>
        </p:txBody>
      </p:sp>
      <p:sp>
        <p:nvSpPr>
          <p:cNvPr id="14" name="TextBox 13">
            <a:extLst>
              <a:ext uri="{FF2B5EF4-FFF2-40B4-BE49-F238E27FC236}">
                <a16:creationId xmlns:a16="http://schemas.microsoft.com/office/drawing/2014/main" id="{9B4D83A4-AAEB-012F-CD56-F5DB4A8C46FD}"/>
              </a:ext>
            </a:extLst>
          </p:cNvPr>
          <p:cNvSpPr txBox="1"/>
          <p:nvPr/>
        </p:nvSpPr>
        <p:spPr>
          <a:xfrm>
            <a:off x="6917409" y="2042414"/>
            <a:ext cx="5233261" cy="276999"/>
          </a:xfrm>
          <a:prstGeom prst="rect">
            <a:avLst/>
          </a:prstGeom>
          <a:noFill/>
        </p:spPr>
        <p:txBody>
          <a:bodyPr wrap="square">
            <a:spAutoFit/>
          </a:bodyPr>
          <a:lstStyle/>
          <a:p>
            <a:r>
              <a:rPr lang="en-US" sz="1200" b="1" dirty="0" err="1"/>
              <a:t>sddscombine</a:t>
            </a:r>
            <a:r>
              <a:rPr lang="en-US" sz="1200" b="1" dirty="0"/>
              <a:t> </a:t>
            </a:r>
            <a:r>
              <a:rPr lang="en-US" sz="1200" dirty="0" err="1"/>
              <a:t>USCityWeather.sdds</a:t>
            </a:r>
            <a:r>
              <a:rPr lang="en-US" sz="1200" dirty="0"/>
              <a:t> </a:t>
            </a:r>
            <a:r>
              <a:rPr lang="en-US" sz="1200" dirty="0" err="1"/>
              <a:t>EUCityWeather.sdds</a:t>
            </a:r>
            <a:r>
              <a:rPr lang="en-US" sz="1200" dirty="0"/>
              <a:t> </a:t>
            </a:r>
            <a:r>
              <a:rPr lang="en-US" sz="1200" dirty="0" err="1"/>
              <a:t>US_EUCityWeather.sdds</a:t>
            </a:r>
            <a:endParaRPr lang="en-US" sz="1200" dirty="0"/>
          </a:p>
        </p:txBody>
      </p:sp>
      <p:cxnSp>
        <p:nvCxnSpPr>
          <p:cNvPr id="18" name="Straight Arrow Connector 17">
            <a:extLst>
              <a:ext uri="{FF2B5EF4-FFF2-40B4-BE49-F238E27FC236}">
                <a16:creationId xmlns:a16="http://schemas.microsoft.com/office/drawing/2014/main" id="{07B3B876-AE90-206C-79E6-D3B4B8B11D27}"/>
              </a:ext>
            </a:extLst>
          </p:cNvPr>
          <p:cNvCxnSpPr>
            <a:cxnSpLocks/>
            <a:endCxn id="14" idx="1"/>
          </p:cNvCxnSpPr>
          <p:nvPr/>
        </p:nvCxnSpPr>
        <p:spPr>
          <a:xfrm>
            <a:off x="6240651" y="2173219"/>
            <a:ext cx="676758" cy="76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C5FA257-9CF1-E411-28DC-6211167B26C8}"/>
              </a:ext>
            </a:extLst>
          </p:cNvPr>
          <p:cNvSpPr txBox="1"/>
          <p:nvPr/>
        </p:nvSpPr>
        <p:spPr>
          <a:xfrm>
            <a:off x="7599336" y="2342497"/>
            <a:ext cx="4086387" cy="4154984"/>
          </a:xfrm>
          <a:prstGeom prst="rect">
            <a:avLst/>
          </a:prstGeom>
          <a:noFill/>
        </p:spPr>
        <p:txBody>
          <a:bodyPr wrap="square">
            <a:spAutoFit/>
          </a:bodyPr>
          <a:lstStyle/>
          <a:p>
            <a:r>
              <a:rPr lang="en-US" sz="1200" b="1" dirty="0" err="1"/>
              <a:t>sddsprintout</a:t>
            </a:r>
            <a:r>
              <a:rPr lang="en-US" sz="1200" b="1" dirty="0"/>
              <a:t> </a:t>
            </a:r>
            <a:r>
              <a:rPr lang="en-US" sz="1200" dirty="0"/>
              <a:t>-param -col </a:t>
            </a:r>
            <a:r>
              <a:rPr lang="en-US" sz="1200" dirty="0" err="1"/>
              <a:t>US_EUCityWeather.sdds</a:t>
            </a:r>
            <a:endParaRPr lang="en-US" sz="1200" dirty="0"/>
          </a:p>
          <a:p>
            <a:endParaRPr lang="en-US" sz="1200" b="1" dirty="0"/>
          </a:p>
          <a:p>
            <a:r>
              <a:rPr lang="en-US" sz="1200" dirty="0"/>
              <a:t>Printout for SDDS file </a:t>
            </a:r>
            <a:r>
              <a:rPr lang="en-US" sz="1200" dirty="0" err="1"/>
              <a:t>US_EUCityWeather.sdds</a:t>
            </a:r>
            <a:endParaRPr lang="en-US" sz="1200" dirty="0"/>
          </a:p>
          <a:p>
            <a:endParaRPr lang="en-US" sz="1200" dirty="0"/>
          </a:p>
          <a:p>
            <a:r>
              <a:rPr lang="en-US" sz="1200" dirty="0"/>
              <a:t>Filename = </a:t>
            </a:r>
            <a:r>
              <a:rPr lang="en-US" sz="1200" dirty="0" err="1"/>
              <a:t>USCityWeather.sdds</a:t>
            </a:r>
            <a:r>
              <a:rPr lang="en-US" sz="1200" dirty="0"/>
              <a:t>  </a:t>
            </a:r>
            <a:r>
              <a:rPr lang="en-US" sz="1200" dirty="0" err="1"/>
              <a:t>NumberCombined</a:t>
            </a:r>
            <a:r>
              <a:rPr lang="en-US" sz="1200" dirty="0"/>
              <a:t> =          2</a:t>
            </a:r>
          </a:p>
          <a:p>
            <a:endParaRPr lang="en-US" sz="1200" dirty="0"/>
          </a:p>
          <a:p>
            <a:r>
              <a:rPr lang="en-US" sz="1200" dirty="0"/>
              <a:t>       City         Temperature      Humidity</a:t>
            </a:r>
          </a:p>
          <a:p>
            <a:r>
              <a:rPr lang="en-US" sz="1200" dirty="0"/>
              <a:t>                       deg C            %</a:t>
            </a:r>
          </a:p>
          <a:p>
            <a:r>
              <a:rPr lang="en-US" sz="1200" dirty="0"/>
              <a:t>------------------------------------------------</a:t>
            </a:r>
          </a:p>
          <a:p>
            <a:r>
              <a:rPr lang="en-US" sz="1200" dirty="0"/>
              <a:t>          Chicago   3.800000e+01   9.500000e+01</a:t>
            </a:r>
          </a:p>
          <a:p>
            <a:r>
              <a:rPr lang="en-US" sz="1200" dirty="0"/>
              <a:t>         New York   3.200000e+01   7.000000e+01</a:t>
            </a:r>
          </a:p>
          <a:p>
            <a:r>
              <a:rPr lang="en-US" sz="1200" dirty="0"/>
              <a:t>    San Francisco   3.000000e+01   4.200000e+01</a:t>
            </a:r>
          </a:p>
          <a:p>
            <a:r>
              <a:rPr lang="en-US" sz="1200" dirty="0"/>
              <a:t>      Los Angeles   4.000000e+01   6.500000e+01</a:t>
            </a:r>
          </a:p>
          <a:p>
            <a:endParaRPr lang="en-US" sz="1200" dirty="0"/>
          </a:p>
          <a:p>
            <a:r>
              <a:rPr lang="en-US" sz="1200" dirty="0"/>
              <a:t>Filename = </a:t>
            </a:r>
            <a:r>
              <a:rPr lang="en-US" sz="1200" dirty="0" err="1"/>
              <a:t>EUCityWeather.sdds</a:t>
            </a:r>
            <a:r>
              <a:rPr lang="en-US" sz="1200" dirty="0"/>
              <a:t>  </a:t>
            </a:r>
            <a:r>
              <a:rPr lang="en-US" sz="1200" dirty="0" err="1"/>
              <a:t>NumberCombined</a:t>
            </a:r>
            <a:r>
              <a:rPr lang="en-US" sz="1200" dirty="0"/>
              <a:t> =          2</a:t>
            </a:r>
          </a:p>
          <a:p>
            <a:endParaRPr lang="en-US" sz="1200" dirty="0"/>
          </a:p>
          <a:p>
            <a:r>
              <a:rPr lang="en-US" sz="1200" dirty="0"/>
              <a:t>       City         Temperature      Humidity</a:t>
            </a:r>
          </a:p>
          <a:p>
            <a:r>
              <a:rPr lang="en-US" sz="1200" dirty="0"/>
              <a:t>                       deg C            %</a:t>
            </a:r>
          </a:p>
          <a:p>
            <a:r>
              <a:rPr lang="en-US" sz="1200" dirty="0"/>
              <a:t>------------------------------------------------</a:t>
            </a:r>
          </a:p>
          <a:p>
            <a:r>
              <a:rPr lang="en-US" sz="1200" dirty="0"/>
              <a:t>           London   2.800000e+01   5.500000e+01</a:t>
            </a:r>
          </a:p>
          <a:p>
            <a:r>
              <a:rPr lang="en-US" sz="1200" dirty="0"/>
              <a:t>           Munich   3.000000e+01   5.000000e+01</a:t>
            </a:r>
          </a:p>
          <a:p>
            <a:r>
              <a:rPr lang="en-US" sz="1200" dirty="0"/>
              <a:t>           Vienna   3.500000e+01   6.500000e+01</a:t>
            </a:r>
          </a:p>
        </p:txBody>
      </p:sp>
    </p:spTree>
    <p:extLst>
      <p:ext uri="{BB962C8B-B14F-4D97-AF65-F5344CB8AC3E}">
        <p14:creationId xmlns:p14="http://schemas.microsoft.com/office/powerpoint/2010/main" val="355152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15735-77D4-930C-A32E-4DE912DC47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C215C-61D0-22DB-6098-A1B7B41BC406}"/>
              </a:ext>
            </a:extLst>
          </p:cNvPr>
          <p:cNvSpPr>
            <a:spLocks noGrp="1"/>
          </p:cNvSpPr>
          <p:nvPr>
            <p:ph type="title"/>
          </p:nvPr>
        </p:nvSpPr>
        <p:spPr>
          <a:xfrm>
            <a:off x="309093" y="72168"/>
            <a:ext cx="10379571" cy="678664"/>
          </a:xfrm>
        </p:spPr>
        <p:txBody>
          <a:bodyPr/>
          <a:lstStyle/>
          <a:p>
            <a:r>
              <a:rPr lang="en-US" dirty="0"/>
              <a:t>SDDS Toolkit Processing Example</a:t>
            </a:r>
          </a:p>
        </p:txBody>
      </p:sp>
      <p:sp>
        <p:nvSpPr>
          <p:cNvPr id="2" name="Content Placeholder 1">
            <a:extLst>
              <a:ext uri="{FF2B5EF4-FFF2-40B4-BE49-F238E27FC236}">
                <a16:creationId xmlns:a16="http://schemas.microsoft.com/office/drawing/2014/main" id="{5AD2E2BC-C796-07A1-EDBC-094334150799}"/>
              </a:ext>
            </a:extLst>
          </p:cNvPr>
          <p:cNvSpPr>
            <a:spLocks noGrp="1"/>
          </p:cNvSpPr>
          <p:nvPr>
            <p:ph type="body" sz="half" idx="2"/>
          </p:nvPr>
        </p:nvSpPr>
        <p:spPr>
          <a:xfrm>
            <a:off x="309092" y="750833"/>
            <a:ext cx="11035667" cy="855825"/>
          </a:xfrm>
        </p:spPr>
        <p:txBody>
          <a:bodyPr/>
          <a:lstStyle/>
          <a:p>
            <a:pPr marL="342900" indent="-342900">
              <a:buFont typeface="Wingdings" panose="05000000000000000000" pitchFamily="2" charset="2"/>
              <a:buChar char="§"/>
            </a:pPr>
            <a:r>
              <a:rPr lang="en-US" sz="2400" dirty="0"/>
              <a:t>Now do something useful:  Process the data using </a:t>
            </a:r>
            <a:r>
              <a:rPr lang="en-US" sz="2400" dirty="0" err="1"/>
              <a:t>sddsprocess</a:t>
            </a:r>
            <a:r>
              <a:rPr lang="en-US" sz="2400" dirty="0"/>
              <a:t> and find out something about the weather in the US and Europe</a:t>
            </a:r>
          </a:p>
          <a:p>
            <a:pPr marL="800100" lvl="1" indent="-342900">
              <a:buFont typeface="Wingdings" panose="05000000000000000000" pitchFamily="2" charset="2"/>
              <a:buChar char="§"/>
            </a:pPr>
            <a:endParaRPr lang="en-US" sz="2000" dirty="0"/>
          </a:p>
        </p:txBody>
      </p:sp>
      <p:sp>
        <p:nvSpPr>
          <p:cNvPr id="5" name="Date Placeholder 4">
            <a:extLst>
              <a:ext uri="{FF2B5EF4-FFF2-40B4-BE49-F238E27FC236}">
                <a16:creationId xmlns:a16="http://schemas.microsoft.com/office/drawing/2014/main" id="{FB36E990-0658-EA30-A776-B55C5950B90F}"/>
              </a:ext>
            </a:extLst>
          </p:cNvPr>
          <p:cNvSpPr>
            <a:spLocks noGrp="1"/>
          </p:cNvSpPr>
          <p:nvPr>
            <p:ph type="dt" sz="half" idx="10"/>
          </p:nvPr>
        </p:nvSpPr>
        <p:spPr/>
        <p:txBody>
          <a:bodyPr/>
          <a:lstStyle/>
          <a:p>
            <a:fld id="{BFD85F18-2BF1-4F61-8954-072BAE9BD5A0}" type="datetime1">
              <a:rPr lang="en-US" smtClean="0"/>
              <a:t>9/14/2025</a:t>
            </a:fld>
            <a:endParaRPr lang="en-US" dirty="0"/>
          </a:p>
        </p:txBody>
      </p:sp>
      <p:sp>
        <p:nvSpPr>
          <p:cNvPr id="8" name="Footer Placeholder 7">
            <a:extLst>
              <a:ext uri="{FF2B5EF4-FFF2-40B4-BE49-F238E27FC236}">
                <a16:creationId xmlns:a16="http://schemas.microsoft.com/office/drawing/2014/main" id="{DA6DE38E-A080-96B6-BC1A-1BD41C52F117}"/>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BBF66155-B327-A303-6B0E-6D727B5C64DD}"/>
              </a:ext>
            </a:extLst>
          </p:cNvPr>
          <p:cNvSpPr>
            <a:spLocks noGrp="1"/>
          </p:cNvSpPr>
          <p:nvPr>
            <p:ph type="sldNum" sz="quarter" idx="12"/>
          </p:nvPr>
        </p:nvSpPr>
        <p:spPr/>
        <p:txBody>
          <a:bodyPr/>
          <a:lstStyle/>
          <a:p>
            <a:fld id="{7D1BE87E-F0DE-A44C-894B-E142BEB21E42}" type="slidenum">
              <a:rPr lang="en-US" smtClean="0"/>
              <a:pPr/>
              <a:t>11</a:t>
            </a:fld>
            <a:endParaRPr lang="en-US" dirty="0"/>
          </a:p>
        </p:txBody>
      </p:sp>
      <p:cxnSp>
        <p:nvCxnSpPr>
          <p:cNvPr id="18" name="Straight Arrow Connector 17">
            <a:extLst>
              <a:ext uri="{FF2B5EF4-FFF2-40B4-BE49-F238E27FC236}">
                <a16:creationId xmlns:a16="http://schemas.microsoft.com/office/drawing/2014/main" id="{AD3238D3-0A96-C5B8-AA86-6B28C0BA400F}"/>
              </a:ext>
            </a:extLst>
          </p:cNvPr>
          <p:cNvCxnSpPr>
            <a:cxnSpLocks/>
          </p:cNvCxnSpPr>
          <p:nvPr/>
        </p:nvCxnSpPr>
        <p:spPr>
          <a:xfrm>
            <a:off x="5269425" y="3350241"/>
            <a:ext cx="54760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88CF43B-C780-5F62-DB03-737E6F1DE1A8}"/>
              </a:ext>
            </a:extLst>
          </p:cNvPr>
          <p:cNvSpPr txBox="1"/>
          <p:nvPr/>
        </p:nvSpPr>
        <p:spPr>
          <a:xfrm>
            <a:off x="55954" y="2873407"/>
            <a:ext cx="5058487" cy="1015663"/>
          </a:xfrm>
          <a:prstGeom prst="rect">
            <a:avLst/>
          </a:prstGeom>
          <a:noFill/>
        </p:spPr>
        <p:txBody>
          <a:bodyPr wrap="square">
            <a:spAutoFit/>
          </a:bodyPr>
          <a:lstStyle/>
          <a:p>
            <a:r>
              <a:rPr lang="en-US" sz="1200" b="1" dirty="0" err="1"/>
              <a:t>sddsprocess</a:t>
            </a:r>
            <a:r>
              <a:rPr lang="en-US" sz="1200" dirty="0"/>
              <a:t> </a:t>
            </a:r>
            <a:r>
              <a:rPr lang="en-US" sz="1200" dirty="0" err="1"/>
              <a:t>US_EUCityWeather.sdds</a:t>
            </a:r>
            <a:r>
              <a:rPr lang="en-US" sz="1200" dirty="0"/>
              <a:t> </a:t>
            </a:r>
            <a:r>
              <a:rPr lang="en-US" sz="1200" dirty="0" err="1"/>
              <a:t>US_EUCityWeather.proc</a:t>
            </a:r>
            <a:r>
              <a:rPr lang="en-US" sz="1200" dirty="0"/>
              <a:t> \</a:t>
            </a:r>
          </a:p>
          <a:p>
            <a:r>
              <a:rPr lang="en-US" sz="1200" dirty="0"/>
              <a:t>        -process=</a:t>
            </a:r>
            <a:r>
              <a:rPr lang="en-US" sz="1200" dirty="0" err="1"/>
              <a:t>Temperature,maximum,Max_Temp</a:t>
            </a:r>
            <a:r>
              <a:rPr lang="en-US" sz="1200" dirty="0"/>
              <a:t> \</a:t>
            </a:r>
          </a:p>
          <a:p>
            <a:r>
              <a:rPr lang="en-US" sz="1200" dirty="0"/>
              <a:t>        -process=</a:t>
            </a:r>
            <a:r>
              <a:rPr lang="en-US" sz="1200" dirty="0" err="1"/>
              <a:t>Temperature,maximum,Warmest_City,functionOf</a:t>
            </a:r>
            <a:r>
              <a:rPr lang="en-US" sz="1200" dirty="0"/>
              <a:t>=</a:t>
            </a:r>
            <a:r>
              <a:rPr lang="en-US" sz="1200" dirty="0" err="1"/>
              <a:t>City,position</a:t>
            </a:r>
            <a:r>
              <a:rPr lang="en-US" sz="1200" dirty="0"/>
              <a:t> \</a:t>
            </a:r>
          </a:p>
          <a:p>
            <a:r>
              <a:rPr lang="en-US" sz="1200" dirty="0"/>
              <a:t>        -process=</a:t>
            </a:r>
            <a:r>
              <a:rPr lang="en-US" sz="1200" dirty="0" err="1"/>
              <a:t>Humidity,minimum,Min_Humidity</a:t>
            </a:r>
            <a:r>
              <a:rPr lang="en-US" sz="1200" dirty="0"/>
              <a:t> \</a:t>
            </a:r>
          </a:p>
          <a:p>
            <a:r>
              <a:rPr lang="en-US" sz="1200" dirty="0"/>
              <a:t>        -process=</a:t>
            </a:r>
            <a:r>
              <a:rPr lang="en-US" sz="1200" dirty="0" err="1"/>
              <a:t>Humidity,minimum,Driest_City,functionOf</a:t>
            </a:r>
            <a:r>
              <a:rPr lang="en-US" sz="1200" dirty="0"/>
              <a:t>=</a:t>
            </a:r>
            <a:r>
              <a:rPr lang="en-US" sz="1200" dirty="0" err="1"/>
              <a:t>City,position</a:t>
            </a:r>
            <a:endParaRPr lang="en-US" sz="1200" dirty="0"/>
          </a:p>
        </p:txBody>
      </p:sp>
      <p:sp>
        <p:nvSpPr>
          <p:cNvPr id="11" name="TextBox 10">
            <a:extLst>
              <a:ext uri="{FF2B5EF4-FFF2-40B4-BE49-F238E27FC236}">
                <a16:creationId xmlns:a16="http://schemas.microsoft.com/office/drawing/2014/main" id="{15F12826-8D44-92E4-BBF6-8FD797065455}"/>
              </a:ext>
            </a:extLst>
          </p:cNvPr>
          <p:cNvSpPr txBox="1"/>
          <p:nvPr/>
        </p:nvSpPr>
        <p:spPr>
          <a:xfrm>
            <a:off x="6089074" y="1434841"/>
            <a:ext cx="6096000" cy="5078313"/>
          </a:xfrm>
          <a:prstGeom prst="rect">
            <a:avLst/>
          </a:prstGeom>
          <a:noFill/>
        </p:spPr>
        <p:txBody>
          <a:bodyPr wrap="square">
            <a:spAutoFit/>
          </a:bodyPr>
          <a:lstStyle/>
          <a:p>
            <a:r>
              <a:rPr lang="en-US" sz="1200" b="1" dirty="0" err="1"/>
              <a:t>sddsprintout</a:t>
            </a:r>
            <a:r>
              <a:rPr lang="en-US" sz="1200" dirty="0"/>
              <a:t> -param -col </a:t>
            </a:r>
            <a:r>
              <a:rPr lang="en-US" sz="1200" dirty="0" err="1"/>
              <a:t>US_EUCityWeather.proc</a:t>
            </a:r>
            <a:endParaRPr lang="en-US" sz="1200" dirty="0"/>
          </a:p>
          <a:p>
            <a:endParaRPr lang="en-US" sz="1200" dirty="0"/>
          </a:p>
          <a:p>
            <a:r>
              <a:rPr lang="en-US" sz="1200" dirty="0"/>
              <a:t>Printout for SDDS file </a:t>
            </a:r>
            <a:r>
              <a:rPr lang="en-US" sz="1200" dirty="0" err="1"/>
              <a:t>US_EUCityWeather.proc</a:t>
            </a:r>
            <a:endParaRPr lang="en-US" sz="1200" dirty="0"/>
          </a:p>
          <a:p>
            <a:endParaRPr lang="en-US" sz="1200" dirty="0"/>
          </a:p>
          <a:p>
            <a:r>
              <a:rPr lang="en-US" sz="1200" dirty="0"/>
              <a:t>Filename =      </a:t>
            </a:r>
            <a:r>
              <a:rPr lang="en-US" sz="1200" dirty="0" err="1"/>
              <a:t>USCityWeather.sdds</a:t>
            </a:r>
            <a:r>
              <a:rPr lang="en-US" sz="1200" dirty="0"/>
              <a:t>  </a:t>
            </a:r>
            <a:r>
              <a:rPr lang="en-US" sz="1200" dirty="0" err="1"/>
              <a:t>NumberCombined</a:t>
            </a:r>
            <a:r>
              <a:rPr lang="en-US" sz="1200" dirty="0"/>
              <a:t> =               2  </a:t>
            </a:r>
            <a:r>
              <a:rPr lang="en-US" sz="1200" dirty="0" err="1"/>
              <a:t>Max_Temp</a:t>
            </a:r>
            <a:r>
              <a:rPr lang="en-US" sz="1200" dirty="0"/>
              <a:t> (deg C) =  4.000000e+01</a:t>
            </a:r>
          </a:p>
          <a:p>
            <a:r>
              <a:rPr lang="en-US" sz="1200" dirty="0" err="1"/>
              <a:t>Warmest_City</a:t>
            </a:r>
            <a:r>
              <a:rPr lang="en-US" sz="1200" dirty="0"/>
              <a:t> =       Los Angeles  </a:t>
            </a:r>
            <a:r>
              <a:rPr lang="en-US" sz="1200" dirty="0" err="1"/>
              <a:t>Min_Humidity</a:t>
            </a:r>
            <a:r>
              <a:rPr lang="en-US" sz="1200" dirty="0"/>
              <a:t> (%) =  4.200000e+01  </a:t>
            </a:r>
            <a:r>
              <a:rPr lang="en-US" sz="1200" dirty="0" err="1"/>
              <a:t>Driest_City</a:t>
            </a:r>
            <a:r>
              <a:rPr lang="en-US" sz="1200" dirty="0"/>
              <a:t> =      San Francisco</a:t>
            </a:r>
          </a:p>
          <a:p>
            <a:endParaRPr lang="en-US" sz="1200" dirty="0"/>
          </a:p>
          <a:p>
            <a:r>
              <a:rPr lang="en-US" sz="1200" dirty="0"/>
              <a:t>       City         Temperature      Humidity</a:t>
            </a:r>
          </a:p>
          <a:p>
            <a:r>
              <a:rPr lang="en-US" sz="1200" dirty="0"/>
              <a:t>                       deg C            %</a:t>
            </a:r>
          </a:p>
          <a:p>
            <a:r>
              <a:rPr lang="en-US" sz="1200" dirty="0"/>
              <a:t>------------------------------------------------</a:t>
            </a:r>
          </a:p>
          <a:p>
            <a:r>
              <a:rPr lang="en-US" sz="1200" dirty="0"/>
              <a:t>          Chicago   3.800000e+01   9.500000e+01</a:t>
            </a:r>
          </a:p>
          <a:p>
            <a:r>
              <a:rPr lang="en-US" sz="1200" dirty="0"/>
              <a:t>         New York   3.200000e+01   7.000000e+01</a:t>
            </a:r>
          </a:p>
          <a:p>
            <a:r>
              <a:rPr lang="en-US" sz="1200" dirty="0"/>
              <a:t>    San Francisco   3.000000e+01   4.200000e+01</a:t>
            </a:r>
          </a:p>
          <a:p>
            <a:r>
              <a:rPr lang="en-US" sz="1200" dirty="0"/>
              <a:t>      Los Angeles   4.000000e+01   6.500000e+01</a:t>
            </a:r>
          </a:p>
          <a:p>
            <a:endParaRPr lang="en-US" sz="1200" dirty="0"/>
          </a:p>
          <a:p>
            <a:r>
              <a:rPr lang="en-US" sz="1200" dirty="0"/>
              <a:t>Filename =      </a:t>
            </a:r>
            <a:r>
              <a:rPr lang="en-US" sz="1200" dirty="0" err="1"/>
              <a:t>EUCityWeather.sdds</a:t>
            </a:r>
            <a:r>
              <a:rPr lang="en-US" sz="1200" dirty="0"/>
              <a:t>  </a:t>
            </a:r>
            <a:r>
              <a:rPr lang="en-US" sz="1200" dirty="0" err="1"/>
              <a:t>NumberCombined</a:t>
            </a:r>
            <a:r>
              <a:rPr lang="en-US" sz="1200" dirty="0"/>
              <a:t> =               2  </a:t>
            </a:r>
            <a:r>
              <a:rPr lang="en-US" sz="1200" dirty="0" err="1"/>
              <a:t>Max_Temp</a:t>
            </a:r>
            <a:r>
              <a:rPr lang="en-US" sz="1200" dirty="0"/>
              <a:t> (deg C) =  3.500000e+01</a:t>
            </a:r>
          </a:p>
          <a:p>
            <a:r>
              <a:rPr lang="en-US" sz="1200" dirty="0" err="1"/>
              <a:t>Warmest_City</a:t>
            </a:r>
            <a:r>
              <a:rPr lang="en-US" sz="1200" dirty="0"/>
              <a:t> =            Vienna  </a:t>
            </a:r>
            <a:r>
              <a:rPr lang="en-US" sz="1200" dirty="0" err="1"/>
              <a:t>Min_Humidity</a:t>
            </a:r>
            <a:r>
              <a:rPr lang="en-US" sz="1200" dirty="0"/>
              <a:t> (%) =  5.000000e+01  </a:t>
            </a:r>
            <a:r>
              <a:rPr lang="en-US" sz="1200" dirty="0" err="1"/>
              <a:t>Driest_City</a:t>
            </a:r>
            <a:r>
              <a:rPr lang="en-US" sz="1200" dirty="0"/>
              <a:t> =             Munich</a:t>
            </a:r>
          </a:p>
          <a:p>
            <a:endParaRPr lang="en-US" sz="1200" dirty="0"/>
          </a:p>
          <a:p>
            <a:r>
              <a:rPr lang="en-US" sz="1200" dirty="0"/>
              <a:t>       City         Temperature      Humidity</a:t>
            </a:r>
          </a:p>
          <a:p>
            <a:r>
              <a:rPr lang="en-US" sz="1200" dirty="0"/>
              <a:t>                       deg C            %</a:t>
            </a:r>
          </a:p>
          <a:p>
            <a:r>
              <a:rPr lang="en-US" sz="1200" dirty="0"/>
              <a:t>------------------------------------------------</a:t>
            </a:r>
          </a:p>
          <a:p>
            <a:r>
              <a:rPr lang="en-US" sz="1200" dirty="0"/>
              <a:t>           London   2.800000e+01   5.500000e+01</a:t>
            </a:r>
          </a:p>
          <a:p>
            <a:r>
              <a:rPr lang="en-US" sz="1200" dirty="0"/>
              <a:t>           Munich   3.000000e+01   5.000000e+01</a:t>
            </a:r>
          </a:p>
          <a:p>
            <a:r>
              <a:rPr lang="en-US" sz="1200" dirty="0"/>
              <a:t>           Vienna   3.500000e+01   6.500000e+01</a:t>
            </a:r>
          </a:p>
        </p:txBody>
      </p:sp>
    </p:spTree>
    <p:extLst>
      <p:ext uri="{BB962C8B-B14F-4D97-AF65-F5344CB8AC3E}">
        <p14:creationId xmlns:p14="http://schemas.microsoft.com/office/powerpoint/2010/main" val="258524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BA39B-D113-11B5-5A4E-92B2A5F715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289BA3-58FD-7BAA-814A-64E09644EF94}"/>
              </a:ext>
            </a:extLst>
          </p:cNvPr>
          <p:cNvSpPr>
            <a:spLocks noGrp="1"/>
          </p:cNvSpPr>
          <p:nvPr>
            <p:ph type="title"/>
          </p:nvPr>
        </p:nvSpPr>
        <p:spPr>
          <a:xfrm>
            <a:off x="309093" y="72168"/>
            <a:ext cx="10379571" cy="678664"/>
          </a:xfrm>
        </p:spPr>
        <p:txBody>
          <a:bodyPr/>
          <a:lstStyle/>
          <a:p>
            <a:r>
              <a:rPr lang="en-US" dirty="0"/>
              <a:t>More SDDS Processing</a:t>
            </a:r>
          </a:p>
        </p:txBody>
      </p:sp>
      <p:sp>
        <p:nvSpPr>
          <p:cNvPr id="2" name="Content Placeholder 1">
            <a:extLst>
              <a:ext uri="{FF2B5EF4-FFF2-40B4-BE49-F238E27FC236}">
                <a16:creationId xmlns:a16="http://schemas.microsoft.com/office/drawing/2014/main" id="{71D8F3B4-6265-991C-1D9F-35DC6A1989CE}"/>
              </a:ext>
            </a:extLst>
          </p:cNvPr>
          <p:cNvSpPr>
            <a:spLocks noGrp="1"/>
          </p:cNvSpPr>
          <p:nvPr>
            <p:ph type="body" sz="half" idx="2"/>
          </p:nvPr>
        </p:nvSpPr>
        <p:spPr>
          <a:xfrm>
            <a:off x="309092" y="750834"/>
            <a:ext cx="8054827" cy="501444"/>
          </a:xfrm>
        </p:spPr>
        <p:txBody>
          <a:bodyPr/>
          <a:lstStyle/>
          <a:p>
            <a:pPr marL="342900" indent="-342900">
              <a:buFont typeface="Wingdings" panose="05000000000000000000" pitchFamily="2" charset="2"/>
              <a:buChar char="§"/>
            </a:pPr>
            <a:r>
              <a:rPr lang="en-US" sz="2400" dirty="0"/>
              <a:t>List the warmest and driest cities in the US and Europe</a:t>
            </a:r>
          </a:p>
          <a:p>
            <a:pPr marL="800100" lvl="1" indent="-342900">
              <a:buFont typeface="Wingdings" panose="05000000000000000000" pitchFamily="2" charset="2"/>
              <a:buChar char="§"/>
            </a:pPr>
            <a:endParaRPr lang="en-US" sz="2000" dirty="0"/>
          </a:p>
        </p:txBody>
      </p:sp>
      <p:sp>
        <p:nvSpPr>
          <p:cNvPr id="5" name="Date Placeholder 4">
            <a:extLst>
              <a:ext uri="{FF2B5EF4-FFF2-40B4-BE49-F238E27FC236}">
                <a16:creationId xmlns:a16="http://schemas.microsoft.com/office/drawing/2014/main" id="{CBF29A81-4028-CA38-A96E-1415DF531B46}"/>
              </a:ext>
            </a:extLst>
          </p:cNvPr>
          <p:cNvSpPr>
            <a:spLocks noGrp="1"/>
          </p:cNvSpPr>
          <p:nvPr>
            <p:ph type="dt" sz="half" idx="10"/>
          </p:nvPr>
        </p:nvSpPr>
        <p:spPr/>
        <p:txBody>
          <a:bodyPr/>
          <a:lstStyle/>
          <a:p>
            <a:fld id="{D8024134-BD8B-479C-A6F7-90AC70FFA787}" type="datetime1">
              <a:rPr lang="en-US" smtClean="0"/>
              <a:t>9/14/2025</a:t>
            </a:fld>
            <a:endParaRPr lang="en-US" dirty="0"/>
          </a:p>
        </p:txBody>
      </p:sp>
      <p:sp>
        <p:nvSpPr>
          <p:cNvPr id="8" name="Footer Placeholder 7">
            <a:extLst>
              <a:ext uri="{FF2B5EF4-FFF2-40B4-BE49-F238E27FC236}">
                <a16:creationId xmlns:a16="http://schemas.microsoft.com/office/drawing/2014/main" id="{179EF43F-1C1D-7CCE-4A51-2D921BC4D952}"/>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DEAC6608-E7C8-43D3-7ED8-A865035DA2D2}"/>
              </a:ext>
            </a:extLst>
          </p:cNvPr>
          <p:cNvSpPr>
            <a:spLocks noGrp="1"/>
          </p:cNvSpPr>
          <p:nvPr>
            <p:ph type="sldNum" sz="quarter" idx="12"/>
          </p:nvPr>
        </p:nvSpPr>
        <p:spPr/>
        <p:txBody>
          <a:bodyPr/>
          <a:lstStyle/>
          <a:p>
            <a:fld id="{7D1BE87E-F0DE-A44C-894B-E142BEB21E42}" type="slidenum">
              <a:rPr lang="en-US" smtClean="0"/>
              <a:pPr/>
              <a:t>12</a:t>
            </a:fld>
            <a:endParaRPr lang="en-US" dirty="0"/>
          </a:p>
        </p:txBody>
      </p:sp>
      <p:cxnSp>
        <p:nvCxnSpPr>
          <p:cNvPr id="18" name="Straight Arrow Connector 17">
            <a:extLst>
              <a:ext uri="{FF2B5EF4-FFF2-40B4-BE49-F238E27FC236}">
                <a16:creationId xmlns:a16="http://schemas.microsoft.com/office/drawing/2014/main" id="{28D43A77-51AB-9348-12CC-E646539391E7}"/>
              </a:ext>
            </a:extLst>
          </p:cNvPr>
          <p:cNvCxnSpPr>
            <a:cxnSpLocks/>
          </p:cNvCxnSpPr>
          <p:nvPr/>
        </p:nvCxnSpPr>
        <p:spPr>
          <a:xfrm>
            <a:off x="4138047" y="3243822"/>
            <a:ext cx="54760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7AD887B-156F-66A4-FFF7-7B648D1E42FB}"/>
              </a:ext>
            </a:extLst>
          </p:cNvPr>
          <p:cNvSpPr txBox="1"/>
          <p:nvPr/>
        </p:nvSpPr>
        <p:spPr>
          <a:xfrm>
            <a:off x="107614" y="3105323"/>
            <a:ext cx="4030433" cy="276999"/>
          </a:xfrm>
          <a:prstGeom prst="rect">
            <a:avLst/>
          </a:prstGeom>
          <a:noFill/>
        </p:spPr>
        <p:txBody>
          <a:bodyPr wrap="square">
            <a:spAutoFit/>
          </a:bodyPr>
          <a:lstStyle/>
          <a:p>
            <a:r>
              <a:rPr lang="en-US" sz="1200" b="1" dirty="0" err="1"/>
              <a:t>sddscollapse</a:t>
            </a:r>
            <a:r>
              <a:rPr lang="en-US" sz="1200" dirty="0"/>
              <a:t> </a:t>
            </a:r>
            <a:r>
              <a:rPr lang="en-US" sz="1200" dirty="0" err="1"/>
              <a:t>US_EUCityWeather.proc</a:t>
            </a:r>
            <a:r>
              <a:rPr lang="en-US" sz="1200" dirty="0"/>
              <a:t> </a:t>
            </a:r>
            <a:r>
              <a:rPr lang="en-US" sz="1200" dirty="0" err="1"/>
              <a:t>US_EUCityWeather.col</a:t>
            </a:r>
            <a:endParaRPr lang="en-US" sz="1200" dirty="0"/>
          </a:p>
        </p:txBody>
      </p:sp>
      <p:sp>
        <p:nvSpPr>
          <p:cNvPr id="9" name="TextBox 8">
            <a:extLst>
              <a:ext uri="{FF2B5EF4-FFF2-40B4-BE49-F238E27FC236}">
                <a16:creationId xmlns:a16="http://schemas.microsoft.com/office/drawing/2014/main" id="{F6F9C98E-22C2-0D9D-6668-309AC979E317}"/>
              </a:ext>
            </a:extLst>
          </p:cNvPr>
          <p:cNvSpPr txBox="1"/>
          <p:nvPr/>
        </p:nvSpPr>
        <p:spPr>
          <a:xfrm>
            <a:off x="4861306" y="2283134"/>
            <a:ext cx="7146256" cy="1938992"/>
          </a:xfrm>
          <a:prstGeom prst="rect">
            <a:avLst/>
          </a:prstGeom>
          <a:noFill/>
        </p:spPr>
        <p:txBody>
          <a:bodyPr wrap="square">
            <a:spAutoFit/>
          </a:bodyPr>
          <a:lstStyle/>
          <a:p>
            <a:r>
              <a:rPr lang="en-US" sz="1200" b="1" dirty="0" err="1"/>
              <a:t>sddsprintout</a:t>
            </a:r>
            <a:r>
              <a:rPr lang="en-US" sz="1200" b="1" dirty="0"/>
              <a:t> </a:t>
            </a:r>
            <a:r>
              <a:rPr lang="en-US" sz="1200" dirty="0"/>
              <a:t>-param -col </a:t>
            </a:r>
            <a:r>
              <a:rPr lang="en-US" sz="1200" dirty="0" err="1"/>
              <a:t>US_EUCityWeather.col</a:t>
            </a:r>
            <a:endParaRPr lang="en-US" sz="1200" dirty="0"/>
          </a:p>
          <a:p>
            <a:endParaRPr lang="en-US" sz="1200" dirty="0"/>
          </a:p>
          <a:p>
            <a:r>
              <a:rPr lang="en-US" sz="1200" dirty="0"/>
              <a:t>warning: no parameter matches *</a:t>
            </a:r>
          </a:p>
          <a:p>
            <a:r>
              <a:rPr lang="en-US" sz="1200" dirty="0"/>
              <a:t>Printout for SDDS file </a:t>
            </a:r>
            <a:r>
              <a:rPr lang="en-US" sz="1200" dirty="0" err="1"/>
              <a:t>US_EUCityWeather.col</a:t>
            </a:r>
            <a:endParaRPr lang="en-US" sz="1200" dirty="0"/>
          </a:p>
          <a:p>
            <a:endParaRPr lang="en-US" sz="1200" dirty="0"/>
          </a:p>
          <a:p>
            <a:r>
              <a:rPr lang="en-US" sz="1200" dirty="0"/>
              <a:t>     Filename      </a:t>
            </a:r>
            <a:r>
              <a:rPr lang="en-US" sz="1200" dirty="0" err="1"/>
              <a:t>NumberCombined</a:t>
            </a:r>
            <a:r>
              <a:rPr lang="en-US" sz="1200" dirty="0"/>
              <a:t>     </a:t>
            </a:r>
            <a:r>
              <a:rPr lang="en-US" sz="1200" dirty="0" err="1"/>
              <a:t>Max_Temp</a:t>
            </a:r>
            <a:r>
              <a:rPr lang="en-US" sz="1200" dirty="0"/>
              <a:t>      </a:t>
            </a:r>
            <a:r>
              <a:rPr lang="en-US" sz="1200" dirty="0" err="1"/>
              <a:t>Warmest_City</a:t>
            </a:r>
            <a:r>
              <a:rPr lang="en-US" sz="1200" dirty="0"/>
              <a:t>     </a:t>
            </a:r>
            <a:r>
              <a:rPr lang="en-US" sz="1200" dirty="0" err="1"/>
              <a:t>Min_Humidity</a:t>
            </a:r>
            <a:r>
              <a:rPr lang="en-US" sz="1200" dirty="0"/>
              <a:t>     </a:t>
            </a:r>
            <a:r>
              <a:rPr lang="en-US" sz="1200" dirty="0" err="1"/>
              <a:t>Driest_City</a:t>
            </a:r>
            <a:r>
              <a:rPr lang="en-US" sz="1200" dirty="0"/>
              <a:t>    </a:t>
            </a:r>
            <a:r>
              <a:rPr lang="en-US" sz="1200" dirty="0" err="1"/>
              <a:t>PageNumber</a:t>
            </a:r>
            <a:endParaRPr lang="en-US" sz="1200" dirty="0"/>
          </a:p>
          <a:p>
            <a:r>
              <a:rPr lang="en-US" sz="1200" dirty="0"/>
              <a:t>                                       deg C                              %</a:t>
            </a:r>
          </a:p>
          <a:p>
            <a:r>
              <a:rPr lang="en-US" sz="1200" dirty="0"/>
              <a:t>----------------------------------------------------------------------------------------------------------------</a:t>
            </a:r>
          </a:p>
          <a:p>
            <a:r>
              <a:rPr lang="en-US" sz="1200" dirty="0"/>
              <a:t> </a:t>
            </a:r>
            <a:r>
              <a:rPr lang="en-US" sz="1200" dirty="0" err="1"/>
              <a:t>USCityWeather.sdds</a:t>
            </a:r>
            <a:r>
              <a:rPr lang="en-US" sz="1200" dirty="0"/>
              <a:t>               2   4.000000e+01       Los Angeles   4.200000e+01     San Francisco           1</a:t>
            </a:r>
          </a:p>
          <a:p>
            <a:r>
              <a:rPr lang="en-US" sz="1200" dirty="0"/>
              <a:t> </a:t>
            </a:r>
            <a:r>
              <a:rPr lang="en-US" sz="1200" dirty="0" err="1"/>
              <a:t>EUCityWeather.sdds</a:t>
            </a:r>
            <a:r>
              <a:rPr lang="en-US" sz="1200" dirty="0"/>
              <a:t>               2   3.500000e+01            Vienna   5.000000e+01            Munich           2</a:t>
            </a:r>
          </a:p>
        </p:txBody>
      </p:sp>
    </p:spTree>
    <p:extLst>
      <p:ext uri="{BB962C8B-B14F-4D97-AF65-F5344CB8AC3E}">
        <p14:creationId xmlns:p14="http://schemas.microsoft.com/office/powerpoint/2010/main" val="4015488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0B8F7-69EC-6E67-E3B7-593A6630E0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367B57-40D1-8266-5038-F170F2BEAD57}"/>
              </a:ext>
            </a:extLst>
          </p:cNvPr>
          <p:cNvSpPr>
            <a:spLocks noGrp="1"/>
          </p:cNvSpPr>
          <p:nvPr>
            <p:ph type="title"/>
          </p:nvPr>
        </p:nvSpPr>
        <p:spPr>
          <a:xfrm>
            <a:off x="309094" y="72168"/>
            <a:ext cx="5110148" cy="678664"/>
          </a:xfrm>
        </p:spPr>
        <p:txBody>
          <a:bodyPr/>
          <a:lstStyle/>
          <a:p>
            <a:r>
              <a:rPr lang="en-US" dirty="0"/>
              <a:t>More SDDS Processing</a:t>
            </a:r>
          </a:p>
        </p:txBody>
      </p:sp>
      <p:sp>
        <p:nvSpPr>
          <p:cNvPr id="2" name="Content Placeholder 1">
            <a:extLst>
              <a:ext uri="{FF2B5EF4-FFF2-40B4-BE49-F238E27FC236}">
                <a16:creationId xmlns:a16="http://schemas.microsoft.com/office/drawing/2014/main" id="{2C2B1C0D-A5FE-2847-4B76-9F177E7F2DB5}"/>
              </a:ext>
            </a:extLst>
          </p:cNvPr>
          <p:cNvSpPr>
            <a:spLocks noGrp="1"/>
          </p:cNvSpPr>
          <p:nvPr>
            <p:ph type="body" sz="half" idx="2"/>
          </p:nvPr>
        </p:nvSpPr>
        <p:spPr>
          <a:xfrm>
            <a:off x="309092" y="750833"/>
            <a:ext cx="10953010" cy="829993"/>
          </a:xfrm>
        </p:spPr>
        <p:txBody>
          <a:bodyPr/>
          <a:lstStyle/>
          <a:p>
            <a:pPr marL="342900" indent="-342900">
              <a:buFont typeface="Wingdings" panose="05000000000000000000" pitchFamily="2" charset="2"/>
              <a:buChar char="§"/>
            </a:pPr>
            <a:r>
              <a:rPr lang="en-US" sz="2400" dirty="0"/>
              <a:t>Now we can process the new columns of data (which were formerly parameters on each page) to find out something else:</a:t>
            </a:r>
          </a:p>
          <a:p>
            <a:pPr marL="342900" indent="-342900">
              <a:buFont typeface="Wingdings" panose="05000000000000000000" pitchFamily="2" charset="2"/>
              <a:buChar char="§"/>
            </a:pPr>
            <a:r>
              <a:rPr lang="en-US" sz="2400" dirty="0"/>
              <a:t>List the coldest of the warmest and the most humid of the driest cities between the US and Europe</a:t>
            </a:r>
          </a:p>
          <a:p>
            <a:pPr marL="800100" lvl="1" indent="-342900">
              <a:buFont typeface="Wingdings" panose="05000000000000000000" pitchFamily="2" charset="2"/>
              <a:buChar char="§"/>
            </a:pPr>
            <a:endParaRPr lang="en-US" sz="2000" dirty="0"/>
          </a:p>
        </p:txBody>
      </p:sp>
      <p:sp>
        <p:nvSpPr>
          <p:cNvPr id="5" name="Date Placeholder 4">
            <a:extLst>
              <a:ext uri="{FF2B5EF4-FFF2-40B4-BE49-F238E27FC236}">
                <a16:creationId xmlns:a16="http://schemas.microsoft.com/office/drawing/2014/main" id="{C9E04F23-F438-09AC-0596-91A6E41E7DE2}"/>
              </a:ext>
            </a:extLst>
          </p:cNvPr>
          <p:cNvSpPr>
            <a:spLocks noGrp="1"/>
          </p:cNvSpPr>
          <p:nvPr>
            <p:ph type="dt" sz="half" idx="10"/>
          </p:nvPr>
        </p:nvSpPr>
        <p:spPr/>
        <p:txBody>
          <a:bodyPr/>
          <a:lstStyle/>
          <a:p>
            <a:fld id="{B753152A-96DC-40AF-AA7C-A12201CB0979}" type="datetime1">
              <a:rPr lang="en-US" smtClean="0"/>
              <a:t>9/14/2025</a:t>
            </a:fld>
            <a:endParaRPr lang="en-US" dirty="0"/>
          </a:p>
        </p:txBody>
      </p:sp>
      <p:sp>
        <p:nvSpPr>
          <p:cNvPr id="8" name="Footer Placeholder 7">
            <a:extLst>
              <a:ext uri="{FF2B5EF4-FFF2-40B4-BE49-F238E27FC236}">
                <a16:creationId xmlns:a16="http://schemas.microsoft.com/office/drawing/2014/main" id="{7BC07C3F-8E7F-5A64-AD53-DE5BC1E3D522}"/>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59CA44D1-25D6-4441-92DD-FE3BB446C3A4}"/>
              </a:ext>
            </a:extLst>
          </p:cNvPr>
          <p:cNvSpPr>
            <a:spLocks noGrp="1"/>
          </p:cNvSpPr>
          <p:nvPr>
            <p:ph type="sldNum" sz="quarter" idx="12"/>
          </p:nvPr>
        </p:nvSpPr>
        <p:spPr/>
        <p:txBody>
          <a:bodyPr/>
          <a:lstStyle/>
          <a:p>
            <a:fld id="{7D1BE87E-F0DE-A44C-894B-E142BEB21E42}" type="slidenum">
              <a:rPr lang="en-US" smtClean="0"/>
              <a:pPr/>
              <a:t>13</a:t>
            </a:fld>
            <a:endParaRPr lang="en-US" dirty="0"/>
          </a:p>
        </p:txBody>
      </p:sp>
      <p:cxnSp>
        <p:nvCxnSpPr>
          <p:cNvPr id="18" name="Straight Arrow Connector 17">
            <a:extLst>
              <a:ext uri="{FF2B5EF4-FFF2-40B4-BE49-F238E27FC236}">
                <a16:creationId xmlns:a16="http://schemas.microsoft.com/office/drawing/2014/main" id="{E5064469-F35F-6B5D-9C08-70FCF6387218}"/>
              </a:ext>
            </a:extLst>
          </p:cNvPr>
          <p:cNvCxnSpPr>
            <a:cxnSpLocks/>
          </p:cNvCxnSpPr>
          <p:nvPr/>
        </p:nvCxnSpPr>
        <p:spPr>
          <a:xfrm>
            <a:off x="7605793" y="2804702"/>
            <a:ext cx="54760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16E7A87-A752-B82C-D2EC-7A64854EC2F4}"/>
              </a:ext>
            </a:extLst>
          </p:cNvPr>
          <p:cNvSpPr txBox="1"/>
          <p:nvPr/>
        </p:nvSpPr>
        <p:spPr>
          <a:xfrm>
            <a:off x="221319" y="2432843"/>
            <a:ext cx="7160216" cy="646331"/>
          </a:xfrm>
          <a:prstGeom prst="rect">
            <a:avLst/>
          </a:prstGeom>
          <a:noFill/>
        </p:spPr>
        <p:txBody>
          <a:bodyPr wrap="square">
            <a:spAutoFit/>
          </a:bodyPr>
          <a:lstStyle/>
          <a:p>
            <a:r>
              <a:rPr lang="en-US" sz="1200" b="1" dirty="0" err="1"/>
              <a:t>sddsprocess</a:t>
            </a:r>
            <a:r>
              <a:rPr lang="en-US" sz="1200" dirty="0"/>
              <a:t> </a:t>
            </a:r>
            <a:r>
              <a:rPr lang="en-US" sz="1200" dirty="0" err="1"/>
              <a:t>US_EUCityWeather.col</a:t>
            </a:r>
            <a:r>
              <a:rPr lang="en-US" sz="1200" dirty="0"/>
              <a:t> </a:t>
            </a:r>
            <a:r>
              <a:rPr lang="en-US" sz="1200" dirty="0" err="1"/>
              <a:t>US_EUCityWeather_ColdestOfWarmest_MostHumidOfDriest.SecondProc</a:t>
            </a:r>
            <a:r>
              <a:rPr lang="en-US" sz="1200" dirty="0"/>
              <a:t> \</a:t>
            </a:r>
          </a:p>
          <a:p>
            <a:r>
              <a:rPr lang="en-US" sz="1200" dirty="0"/>
              <a:t>          -process=</a:t>
            </a:r>
            <a:r>
              <a:rPr lang="en-US" sz="1200" dirty="0" err="1"/>
              <a:t>Max_Temp,minimum,ColdestOfWarmest_US_EU_Cities,functionOf</a:t>
            </a:r>
            <a:r>
              <a:rPr lang="en-US" sz="1200" dirty="0"/>
              <a:t>=</a:t>
            </a:r>
            <a:r>
              <a:rPr lang="en-US" sz="1200" dirty="0" err="1"/>
              <a:t>Warmest_City,position</a:t>
            </a:r>
            <a:r>
              <a:rPr lang="en-US" sz="1200" dirty="0"/>
              <a:t> \</a:t>
            </a:r>
          </a:p>
          <a:p>
            <a:r>
              <a:rPr lang="en-US" sz="1200" dirty="0"/>
              <a:t>          -process=</a:t>
            </a:r>
            <a:r>
              <a:rPr lang="en-US" sz="1200" dirty="0" err="1"/>
              <a:t>Min_Humidity,maximum,MostHumidOfDriest_US_EU_Cities,functionOf</a:t>
            </a:r>
            <a:r>
              <a:rPr lang="en-US" sz="1200" dirty="0"/>
              <a:t>=</a:t>
            </a:r>
            <a:r>
              <a:rPr lang="en-US" sz="1200" dirty="0" err="1"/>
              <a:t>Driest_City,position</a:t>
            </a:r>
            <a:endParaRPr lang="en-US" sz="1200" dirty="0"/>
          </a:p>
        </p:txBody>
      </p:sp>
      <p:sp>
        <p:nvSpPr>
          <p:cNvPr id="12" name="TextBox 11">
            <a:extLst>
              <a:ext uri="{FF2B5EF4-FFF2-40B4-BE49-F238E27FC236}">
                <a16:creationId xmlns:a16="http://schemas.microsoft.com/office/drawing/2014/main" id="{3ABBDCC5-D605-2F7E-31EE-5D716A59ECA0}"/>
              </a:ext>
            </a:extLst>
          </p:cNvPr>
          <p:cNvSpPr txBox="1"/>
          <p:nvPr/>
        </p:nvSpPr>
        <p:spPr>
          <a:xfrm>
            <a:off x="221319" y="3101868"/>
            <a:ext cx="5667213" cy="461665"/>
          </a:xfrm>
          <a:prstGeom prst="rect">
            <a:avLst/>
          </a:prstGeom>
          <a:noFill/>
        </p:spPr>
        <p:txBody>
          <a:bodyPr wrap="square">
            <a:spAutoFit/>
          </a:bodyPr>
          <a:lstStyle/>
          <a:p>
            <a:r>
              <a:rPr lang="en-US" sz="1200" b="1" dirty="0" err="1"/>
              <a:t>sddscollapse</a:t>
            </a:r>
            <a:r>
              <a:rPr lang="en-US" sz="1200" dirty="0"/>
              <a:t>  </a:t>
            </a:r>
            <a:r>
              <a:rPr lang="en-US" sz="1200" dirty="0" err="1"/>
              <a:t>US_EUCityWeather_ColdestOfWarmest_MostHumidOfDriest.SecondProc</a:t>
            </a:r>
            <a:r>
              <a:rPr lang="en-US" sz="1200" dirty="0"/>
              <a:t>  </a:t>
            </a:r>
            <a:r>
              <a:rPr lang="en-US" sz="1200" dirty="0" err="1"/>
              <a:t>US_EUCityWeather_Coldest_MostHumidOfDriest.final</a:t>
            </a:r>
            <a:endParaRPr lang="en-US" sz="1200" dirty="0"/>
          </a:p>
        </p:txBody>
      </p:sp>
      <p:sp>
        <p:nvSpPr>
          <p:cNvPr id="14" name="TextBox 13">
            <a:extLst>
              <a:ext uri="{FF2B5EF4-FFF2-40B4-BE49-F238E27FC236}">
                <a16:creationId xmlns:a16="http://schemas.microsoft.com/office/drawing/2014/main" id="{BA682DD1-0AD0-F525-2893-6E235336D99A}"/>
              </a:ext>
            </a:extLst>
          </p:cNvPr>
          <p:cNvSpPr txBox="1"/>
          <p:nvPr/>
        </p:nvSpPr>
        <p:spPr>
          <a:xfrm>
            <a:off x="3729926" y="4069213"/>
            <a:ext cx="6011805" cy="1569660"/>
          </a:xfrm>
          <a:prstGeom prst="rect">
            <a:avLst/>
          </a:prstGeom>
          <a:noFill/>
        </p:spPr>
        <p:txBody>
          <a:bodyPr wrap="square">
            <a:spAutoFit/>
          </a:bodyPr>
          <a:lstStyle/>
          <a:p>
            <a:r>
              <a:rPr lang="en-US" sz="1200" b="1" dirty="0" err="1"/>
              <a:t>sddsprintout</a:t>
            </a:r>
            <a:r>
              <a:rPr lang="en-US" sz="1200" dirty="0"/>
              <a:t> -param -col </a:t>
            </a:r>
            <a:r>
              <a:rPr lang="en-US" sz="1200" dirty="0" err="1"/>
              <a:t>US_EUCityWeather_ColdestOfWarmest_MostHumidOfDriest.final</a:t>
            </a:r>
            <a:endParaRPr lang="en-US" sz="1200" dirty="0"/>
          </a:p>
          <a:p>
            <a:endParaRPr lang="en-US" sz="1200" dirty="0"/>
          </a:p>
          <a:p>
            <a:r>
              <a:rPr lang="en-US" sz="1200" dirty="0"/>
              <a:t>warning: no parameter matches *</a:t>
            </a:r>
          </a:p>
          <a:p>
            <a:r>
              <a:rPr lang="en-US" sz="1200" dirty="0"/>
              <a:t>Printout for SDDS file </a:t>
            </a:r>
            <a:r>
              <a:rPr lang="en-US" sz="1200" dirty="0" err="1"/>
              <a:t>US_EUCityWeather_ColdestOfWarmest_MostHumidOfDriest.final</a:t>
            </a:r>
            <a:endParaRPr lang="en-US" sz="1200" dirty="0"/>
          </a:p>
          <a:p>
            <a:endParaRPr lang="en-US" sz="1200" dirty="0"/>
          </a:p>
          <a:p>
            <a:r>
              <a:rPr lang="en-US" sz="1200" dirty="0"/>
              <a:t> </a:t>
            </a:r>
            <a:r>
              <a:rPr lang="en-US" sz="1200" dirty="0" err="1"/>
              <a:t>ColdestOfWarmest_US_EU_Cities</a:t>
            </a:r>
            <a:r>
              <a:rPr lang="en-US" sz="1200" dirty="0"/>
              <a:t>  </a:t>
            </a:r>
            <a:r>
              <a:rPr lang="en-US" sz="1200" dirty="0" err="1"/>
              <a:t>MostHumidOfDriest_US_EU_Cities</a:t>
            </a:r>
            <a:r>
              <a:rPr lang="en-US" sz="1200" dirty="0"/>
              <a:t>  </a:t>
            </a:r>
            <a:r>
              <a:rPr lang="en-US" sz="1200" dirty="0" err="1"/>
              <a:t>PageNumber</a:t>
            </a:r>
            <a:endParaRPr lang="en-US" sz="1200" dirty="0"/>
          </a:p>
          <a:p>
            <a:r>
              <a:rPr lang="en-US" sz="1200" dirty="0"/>
              <a:t>---------------------------------------------------------------------------</a:t>
            </a:r>
          </a:p>
          <a:p>
            <a:r>
              <a:rPr lang="en-US" sz="1200" dirty="0"/>
              <a:t>                        Vienna                          Munich           1</a:t>
            </a:r>
          </a:p>
        </p:txBody>
      </p:sp>
      <p:cxnSp>
        <p:nvCxnSpPr>
          <p:cNvPr id="15" name="Straight Arrow Connector 14">
            <a:extLst>
              <a:ext uri="{FF2B5EF4-FFF2-40B4-BE49-F238E27FC236}">
                <a16:creationId xmlns:a16="http://schemas.microsoft.com/office/drawing/2014/main" id="{DD9E3D95-181C-8B68-D01D-A4F2729247E1}"/>
              </a:ext>
            </a:extLst>
          </p:cNvPr>
          <p:cNvCxnSpPr>
            <a:cxnSpLocks/>
          </p:cNvCxnSpPr>
          <p:nvPr/>
        </p:nvCxnSpPr>
        <p:spPr>
          <a:xfrm>
            <a:off x="2507318" y="4207299"/>
            <a:ext cx="54760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08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A97B-585D-43FC-591B-4560158E5A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2A5033-8F88-2862-F804-94FED3B6B6CD}"/>
              </a:ext>
            </a:extLst>
          </p:cNvPr>
          <p:cNvSpPr>
            <a:spLocks noGrp="1"/>
          </p:cNvSpPr>
          <p:nvPr>
            <p:ph type="title"/>
          </p:nvPr>
        </p:nvSpPr>
        <p:spPr>
          <a:xfrm>
            <a:off x="309094" y="72168"/>
            <a:ext cx="5110148" cy="678664"/>
          </a:xfrm>
        </p:spPr>
        <p:txBody>
          <a:bodyPr/>
          <a:lstStyle/>
          <a:p>
            <a:r>
              <a:rPr lang="en-US" dirty="0"/>
              <a:t>More SDDS Processing</a:t>
            </a:r>
          </a:p>
        </p:txBody>
      </p:sp>
      <p:sp>
        <p:nvSpPr>
          <p:cNvPr id="2" name="Content Placeholder 1">
            <a:extLst>
              <a:ext uri="{FF2B5EF4-FFF2-40B4-BE49-F238E27FC236}">
                <a16:creationId xmlns:a16="http://schemas.microsoft.com/office/drawing/2014/main" id="{4A8F15F0-8A9F-2A91-B570-0EFE6FB869D7}"/>
              </a:ext>
            </a:extLst>
          </p:cNvPr>
          <p:cNvSpPr>
            <a:spLocks noGrp="1"/>
          </p:cNvSpPr>
          <p:nvPr>
            <p:ph type="body" sz="half" idx="2"/>
          </p:nvPr>
        </p:nvSpPr>
        <p:spPr>
          <a:xfrm>
            <a:off x="309094" y="1157439"/>
            <a:ext cx="10953010" cy="5005719"/>
          </a:xfrm>
        </p:spPr>
        <p:txBody>
          <a:bodyPr/>
          <a:lstStyle/>
          <a:p>
            <a:pPr marL="342900" indent="-342900">
              <a:buFont typeface="Wingdings" panose="05000000000000000000" pitchFamily="2" charset="2"/>
              <a:buChar char="§"/>
            </a:pPr>
            <a:r>
              <a:rPr lang="en-US" sz="2400" dirty="0"/>
              <a:t>The processing steps shown on slides 10-13 show how toolkit programs act as operators on </a:t>
            </a:r>
            <a:r>
              <a:rPr lang="en-US" sz="2400" dirty="0" err="1"/>
              <a:t>sdds</a:t>
            </a:r>
            <a:r>
              <a:rPr lang="en-US" sz="2400" dirty="0"/>
              <a:t> files each doing a simple task:</a:t>
            </a:r>
          </a:p>
          <a:p>
            <a:pPr marL="800100" lvl="1" indent="-342900">
              <a:buFont typeface="Wingdings" panose="05000000000000000000" pitchFamily="2" charset="2"/>
              <a:buChar char="§"/>
            </a:pPr>
            <a:r>
              <a:rPr lang="en-US" sz="1800" dirty="0"/>
              <a:t>Modify their contents (create new parameters, columns, pages)</a:t>
            </a:r>
          </a:p>
          <a:p>
            <a:pPr marL="800100" lvl="1" indent="-342900">
              <a:buFont typeface="Wingdings" panose="05000000000000000000" pitchFamily="2" charset="2"/>
              <a:buChar char="§"/>
            </a:pPr>
            <a:r>
              <a:rPr lang="en-US" sz="1800" dirty="0"/>
              <a:t>Repeatedly process data previously processed by toolkit programs</a:t>
            </a:r>
          </a:p>
          <a:p>
            <a:pPr marL="342900" indent="-342900">
              <a:buFont typeface="Wingdings" panose="05000000000000000000" pitchFamily="2" charset="2"/>
              <a:buChar char="§"/>
            </a:pPr>
            <a:r>
              <a:rPr lang="en-US" sz="2400" i="1" dirty="0"/>
              <a:t>End up with a simple result</a:t>
            </a:r>
          </a:p>
          <a:p>
            <a:pPr marL="342900" indent="-342900">
              <a:buFont typeface="Wingdings" panose="05000000000000000000" pitchFamily="2" charset="2"/>
              <a:buChar char="§"/>
            </a:pPr>
            <a:r>
              <a:rPr lang="en-US" sz="2400" dirty="0"/>
              <a:t>One repeatedly has this same type of “hierarchical” processing over and over with </a:t>
            </a:r>
            <a:r>
              <a:rPr lang="en-US" sz="2400" dirty="0" err="1"/>
              <a:t>sdds</a:t>
            </a:r>
            <a:r>
              <a:rPr lang="en-US" sz="2400" dirty="0"/>
              <a:t> simulation and control room data (repeated use of </a:t>
            </a:r>
            <a:r>
              <a:rPr lang="en-US" sz="2400" b="1" dirty="0" err="1"/>
              <a:t>sddscollapse</a:t>
            </a:r>
            <a:r>
              <a:rPr lang="en-US" sz="2400" dirty="0"/>
              <a:t> and </a:t>
            </a:r>
            <a:r>
              <a:rPr lang="en-US" sz="2400" b="1" dirty="0" err="1"/>
              <a:t>sddsprocess</a:t>
            </a:r>
            <a:r>
              <a:rPr lang="en-US" sz="2400" dirty="0"/>
              <a:t>)</a:t>
            </a:r>
          </a:p>
          <a:p>
            <a:pPr marL="342900" indent="-342900">
              <a:buFont typeface="Wingdings" panose="05000000000000000000" pitchFamily="2" charset="2"/>
              <a:buChar char="§"/>
            </a:pPr>
            <a:r>
              <a:rPr lang="en-US" sz="2400" dirty="0"/>
              <a:t>What about all those intermediate files?? are they really needed if one just wants to know the coldest of the warmest and most humid of the driest cities between the US and Europe?  Answer NO</a:t>
            </a:r>
          </a:p>
          <a:p>
            <a:pPr marL="342900" indent="-342900">
              <a:buFont typeface="Wingdings" panose="05000000000000000000" pitchFamily="2" charset="2"/>
              <a:buChar char="§"/>
            </a:pPr>
            <a:r>
              <a:rPr lang="en-US" sz="2400" dirty="0"/>
              <a:t>But are useful when first testing the algorithm</a:t>
            </a:r>
          </a:p>
          <a:p>
            <a:pPr lvl="1"/>
            <a:endParaRPr lang="en-US" sz="1800" dirty="0"/>
          </a:p>
          <a:p>
            <a:pPr marL="800100" lvl="1" indent="-342900">
              <a:buFont typeface="Wingdings" panose="05000000000000000000" pitchFamily="2" charset="2"/>
              <a:buChar char="§"/>
            </a:pPr>
            <a:endParaRPr lang="en-US" sz="1800" dirty="0"/>
          </a:p>
          <a:p>
            <a:pPr marL="800100" lvl="1" indent="-342900">
              <a:buFont typeface="Wingdings" panose="05000000000000000000" pitchFamily="2" charset="2"/>
              <a:buChar char="§"/>
            </a:pPr>
            <a:endParaRPr lang="en-US" sz="2000" dirty="0"/>
          </a:p>
        </p:txBody>
      </p:sp>
      <p:sp>
        <p:nvSpPr>
          <p:cNvPr id="5" name="Date Placeholder 4">
            <a:extLst>
              <a:ext uri="{FF2B5EF4-FFF2-40B4-BE49-F238E27FC236}">
                <a16:creationId xmlns:a16="http://schemas.microsoft.com/office/drawing/2014/main" id="{7DD456AD-2947-BFFA-1B6A-9DD6928F7359}"/>
              </a:ext>
            </a:extLst>
          </p:cNvPr>
          <p:cNvSpPr>
            <a:spLocks noGrp="1"/>
          </p:cNvSpPr>
          <p:nvPr>
            <p:ph type="dt" sz="half" idx="10"/>
          </p:nvPr>
        </p:nvSpPr>
        <p:spPr/>
        <p:txBody>
          <a:bodyPr/>
          <a:lstStyle/>
          <a:p>
            <a:fld id="{B716CFE9-244E-483E-9971-E69F45C8FA35}" type="datetime1">
              <a:rPr lang="en-US" smtClean="0"/>
              <a:t>9/14/2025</a:t>
            </a:fld>
            <a:endParaRPr lang="en-US" dirty="0"/>
          </a:p>
        </p:txBody>
      </p:sp>
      <p:sp>
        <p:nvSpPr>
          <p:cNvPr id="8" name="Footer Placeholder 7">
            <a:extLst>
              <a:ext uri="{FF2B5EF4-FFF2-40B4-BE49-F238E27FC236}">
                <a16:creationId xmlns:a16="http://schemas.microsoft.com/office/drawing/2014/main" id="{BD9C428F-8FE0-32DA-A26B-C52EEA3DA976}"/>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7B1D1553-4163-B432-F0DC-040C283EA96A}"/>
              </a:ext>
            </a:extLst>
          </p:cNvPr>
          <p:cNvSpPr>
            <a:spLocks noGrp="1"/>
          </p:cNvSpPr>
          <p:nvPr>
            <p:ph type="sldNum" sz="quarter" idx="12"/>
          </p:nvPr>
        </p:nvSpPr>
        <p:spPr/>
        <p:txBody>
          <a:bodyPr/>
          <a:lstStyle/>
          <a:p>
            <a:fld id="{7D1BE87E-F0DE-A44C-894B-E142BEB21E42}" type="slidenum">
              <a:rPr lang="en-US" smtClean="0"/>
              <a:pPr/>
              <a:t>14</a:t>
            </a:fld>
            <a:endParaRPr lang="en-US" dirty="0"/>
          </a:p>
        </p:txBody>
      </p:sp>
    </p:spTree>
    <p:extLst>
      <p:ext uri="{BB962C8B-B14F-4D97-AF65-F5344CB8AC3E}">
        <p14:creationId xmlns:p14="http://schemas.microsoft.com/office/powerpoint/2010/main" val="364812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3C42E-E5E8-4851-54A8-FD36DA377B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465BC0-141B-238C-3588-1BD3AB36ACFB}"/>
              </a:ext>
            </a:extLst>
          </p:cNvPr>
          <p:cNvSpPr>
            <a:spLocks noGrp="1"/>
          </p:cNvSpPr>
          <p:nvPr>
            <p:ph type="title"/>
          </p:nvPr>
        </p:nvSpPr>
        <p:spPr>
          <a:xfrm>
            <a:off x="309094" y="72168"/>
            <a:ext cx="5110148" cy="678664"/>
          </a:xfrm>
        </p:spPr>
        <p:txBody>
          <a:bodyPr/>
          <a:lstStyle/>
          <a:p>
            <a:r>
              <a:rPr lang="en-US" dirty="0"/>
              <a:t>More SDDS Processing</a:t>
            </a:r>
          </a:p>
        </p:txBody>
      </p:sp>
      <p:sp>
        <p:nvSpPr>
          <p:cNvPr id="2" name="Content Placeholder 1">
            <a:extLst>
              <a:ext uri="{FF2B5EF4-FFF2-40B4-BE49-F238E27FC236}">
                <a16:creationId xmlns:a16="http://schemas.microsoft.com/office/drawing/2014/main" id="{A784A271-811F-00D9-71EC-E0D735BD00CA}"/>
              </a:ext>
            </a:extLst>
          </p:cNvPr>
          <p:cNvSpPr>
            <a:spLocks noGrp="1"/>
          </p:cNvSpPr>
          <p:nvPr>
            <p:ph type="body" sz="half" idx="2"/>
          </p:nvPr>
        </p:nvSpPr>
        <p:spPr>
          <a:xfrm>
            <a:off x="309094" y="687325"/>
            <a:ext cx="10953010" cy="609367"/>
          </a:xfrm>
        </p:spPr>
        <p:txBody>
          <a:bodyPr/>
          <a:lstStyle/>
          <a:p>
            <a:pPr marL="342900" indent="-342900">
              <a:buFont typeface="Wingdings" panose="05000000000000000000" pitchFamily="2" charset="2"/>
              <a:buChar char="§"/>
            </a:pPr>
            <a:r>
              <a:rPr lang="en-US" sz="2400" dirty="0"/>
              <a:t>The pipe option used for the previous example</a:t>
            </a:r>
            <a:endParaRPr lang="en-US" sz="1800" dirty="0"/>
          </a:p>
          <a:p>
            <a:pPr marL="800100" lvl="1" indent="-342900">
              <a:buFont typeface="Wingdings" panose="05000000000000000000" pitchFamily="2" charset="2"/>
              <a:buChar char="§"/>
            </a:pPr>
            <a:endParaRPr lang="en-US" sz="1800" dirty="0"/>
          </a:p>
          <a:p>
            <a:pPr marL="800100" lvl="1" indent="-342900">
              <a:buFont typeface="Wingdings" panose="05000000000000000000" pitchFamily="2" charset="2"/>
              <a:buChar char="§"/>
            </a:pPr>
            <a:endParaRPr lang="en-US" sz="2000" dirty="0"/>
          </a:p>
        </p:txBody>
      </p:sp>
      <p:sp>
        <p:nvSpPr>
          <p:cNvPr id="5" name="Date Placeholder 4">
            <a:extLst>
              <a:ext uri="{FF2B5EF4-FFF2-40B4-BE49-F238E27FC236}">
                <a16:creationId xmlns:a16="http://schemas.microsoft.com/office/drawing/2014/main" id="{D21562E3-75FD-081B-95D0-C1CBCCC958CB}"/>
              </a:ext>
            </a:extLst>
          </p:cNvPr>
          <p:cNvSpPr>
            <a:spLocks noGrp="1"/>
          </p:cNvSpPr>
          <p:nvPr>
            <p:ph type="dt" sz="half" idx="10"/>
          </p:nvPr>
        </p:nvSpPr>
        <p:spPr/>
        <p:txBody>
          <a:bodyPr/>
          <a:lstStyle/>
          <a:p>
            <a:fld id="{E8B4ABBC-0B81-4416-86E7-8C34CF1DBBF1}" type="datetime1">
              <a:rPr lang="en-US" smtClean="0"/>
              <a:t>9/14/2025</a:t>
            </a:fld>
            <a:endParaRPr lang="en-US" dirty="0"/>
          </a:p>
        </p:txBody>
      </p:sp>
      <p:sp>
        <p:nvSpPr>
          <p:cNvPr id="8" name="Footer Placeholder 7">
            <a:extLst>
              <a:ext uri="{FF2B5EF4-FFF2-40B4-BE49-F238E27FC236}">
                <a16:creationId xmlns:a16="http://schemas.microsoft.com/office/drawing/2014/main" id="{CB3278D8-C0C2-EE84-7610-BDEEA2550A9A}"/>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A07E3E1B-C9FA-DDD8-DF26-04B52DF1EBF7}"/>
              </a:ext>
            </a:extLst>
          </p:cNvPr>
          <p:cNvSpPr>
            <a:spLocks noGrp="1"/>
          </p:cNvSpPr>
          <p:nvPr>
            <p:ph type="sldNum" sz="quarter" idx="12"/>
          </p:nvPr>
        </p:nvSpPr>
        <p:spPr/>
        <p:txBody>
          <a:bodyPr/>
          <a:lstStyle/>
          <a:p>
            <a:fld id="{7D1BE87E-F0DE-A44C-894B-E142BEB21E42}" type="slidenum">
              <a:rPr lang="en-US" smtClean="0"/>
              <a:pPr/>
              <a:t>15</a:t>
            </a:fld>
            <a:endParaRPr lang="en-US" dirty="0"/>
          </a:p>
        </p:txBody>
      </p:sp>
      <p:sp>
        <p:nvSpPr>
          <p:cNvPr id="6" name="TextBox 5">
            <a:extLst>
              <a:ext uri="{FF2B5EF4-FFF2-40B4-BE49-F238E27FC236}">
                <a16:creationId xmlns:a16="http://schemas.microsoft.com/office/drawing/2014/main" id="{B68B9BA3-4CEF-E4DE-C8A2-14ABDE577AD3}"/>
              </a:ext>
            </a:extLst>
          </p:cNvPr>
          <p:cNvSpPr txBox="1"/>
          <p:nvPr/>
        </p:nvSpPr>
        <p:spPr>
          <a:xfrm>
            <a:off x="175647" y="1105546"/>
            <a:ext cx="6736597" cy="3600986"/>
          </a:xfrm>
          <a:prstGeom prst="rect">
            <a:avLst/>
          </a:prstGeom>
          <a:noFill/>
        </p:spPr>
        <p:txBody>
          <a:bodyPr wrap="square">
            <a:spAutoFit/>
          </a:bodyPr>
          <a:lstStyle/>
          <a:p>
            <a:r>
              <a:rPr lang="en-US" sz="1200" b="1" dirty="0" err="1"/>
              <a:t>sddscombine</a:t>
            </a:r>
            <a:r>
              <a:rPr lang="en-US" sz="1200" dirty="0"/>
              <a:t> -pipe=out </a:t>
            </a:r>
            <a:r>
              <a:rPr lang="en-US" sz="1200" dirty="0" err="1"/>
              <a:t>USCityWeather.sdds</a:t>
            </a:r>
            <a:r>
              <a:rPr lang="en-US" sz="1200" dirty="0"/>
              <a:t> </a:t>
            </a:r>
            <a:r>
              <a:rPr lang="en-US" sz="1200" dirty="0" err="1"/>
              <a:t>EUCityWeather.sdds</a:t>
            </a:r>
            <a:r>
              <a:rPr lang="en-US" sz="1200" dirty="0"/>
              <a:t> \</a:t>
            </a:r>
          </a:p>
          <a:p>
            <a:r>
              <a:rPr lang="en-US" sz="1200" dirty="0"/>
              <a:t>    | </a:t>
            </a:r>
            <a:r>
              <a:rPr lang="en-US" sz="1200" b="1" dirty="0" err="1"/>
              <a:t>sddsprocess</a:t>
            </a:r>
            <a:r>
              <a:rPr lang="en-US" sz="1200" dirty="0"/>
              <a:t> -pipe \</a:t>
            </a:r>
          </a:p>
          <a:p>
            <a:r>
              <a:rPr lang="en-US" sz="1200" dirty="0"/>
              <a:t>    -process=</a:t>
            </a:r>
            <a:r>
              <a:rPr lang="en-US" sz="1200" dirty="0" err="1"/>
              <a:t>Temperature,maximum,Max_Temp</a:t>
            </a:r>
            <a:r>
              <a:rPr lang="en-US" sz="1200" dirty="0"/>
              <a:t> \</a:t>
            </a:r>
          </a:p>
          <a:p>
            <a:r>
              <a:rPr lang="en-US" sz="1200" dirty="0"/>
              <a:t>    -process=</a:t>
            </a:r>
            <a:r>
              <a:rPr lang="en-US" sz="1200" dirty="0" err="1"/>
              <a:t>Temperature,maximum,Warmest_City,functionOf</a:t>
            </a:r>
            <a:r>
              <a:rPr lang="en-US" sz="1200" dirty="0"/>
              <a:t>=</a:t>
            </a:r>
            <a:r>
              <a:rPr lang="en-US" sz="1200" dirty="0" err="1"/>
              <a:t>City,position</a:t>
            </a:r>
            <a:r>
              <a:rPr lang="en-US" sz="1200" dirty="0"/>
              <a:t> \</a:t>
            </a:r>
          </a:p>
          <a:p>
            <a:r>
              <a:rPr lang="en-US" sz="1200" dirty="0"/>
              <a:t>    -process=</a:t>
            </a:r>
            <a:r>
              <a:rPr lang="en-US" sz="1200" dirty="0" err="1"/>
              <a:t>Humidity,minimum,Min_Humidity</a:t>
            </a:r>
            <a:r>
              <a:rPr lang="en-US" sz="1200" dirty="0"/>
              <a:t> \</a:t>
            </a:r>
          </a:p>
          <a:p>
            <a:r>
              <a:rPr lang="en-US" sz="1200" dirty="0"/>
              <a:t>    -process=</a:t>
            </a:r>
            <a:r>
              <a:rPr lang="en-US" sz="1200" dirty="0" err="1"/>
              <a:t>Humidity,minimum,Driest_City,functionOf</a:t>
            </a:r>
            <a:r>
              <a:rPr lang="en-US" sz="1200" dirty="0"/>
              <a:t>=</a:t>
            </a:r>
            <a:r>
              <a:rPr lang="en-US" sz="1200" dirty="0" err="1"/>
              <a:t>City,position</a:t>
            </a:r>
            <a:r>
              <a:rPr lang="en-US" sz="1200" dirty="0"/>
              <a:t> \</a:t>
            </a:r>
          </a:p>
          <a:p>
            <a:r>
              <a:rPr lang="en-US" sz="1200" dirty="0"/>
              <a:t>    | </a:t>
            </a:r>
            <a:r>
              <a:rPr lang="en-US" sz="1200" b="1" dirty="0" err="1"/>
              <a:t>sddscollapse</a:t>
            </a:r>
            <a:r>
              <a:rPr lang="en-US" sz="1200" dirty="0"/>
              <a:t> -pipe \</a:t>
            </a:r>
          </a:p>
          <a:p>
            <a:r>
              <a:rPr lang="en-US" sz="1200" dirty="0"/>
              <a:t>    | </a:t>
            </a:r>
            <a:r>
              <a:rPr lang="en-US" sz="1200" b="1" dirty="0" err="1"/>
              <a:t>sddsprocess</a:t>
            </a:r>
            <a:r>
              <a:rPr lang="en-US" sz="1200" b="1" dirty="0"/>
              <a:t> </a:t>
            </a:r>
            <a:r>
              <a:rPr lang="en-US" sz="1200" dirty="0"/>
              <a:t>-pipe \</a:t>
            </a:r>
          </a:p>
          <a:p>
            <a:r>
              <a:rPr lang="en-US" sz="1200" dirty="0"/>
              <a:t>    -process=</a:t>
            </a:r>
            <a:r>
              <a:rPr lang="en-US" sz="1200" dirty="0" err="1"/>
              <a:t>Max_Temp,minimum,ColdestOfWarmest_US_EU_Cities,functionOf</a:t>
            </a:r>
            <a:r>
              <a:rPr lang="en-US" sz="1200" dirty="0"/>
              <a:t>=</a:t>
            </a:r>
            <a:r>
              <a:rPr lang="en-US" sz="1200" dirty="0" err="1"/>
              <a:t>Warmest_City,position</a:t>
            </a:r>
            <a:r>
              <a:rPr lang="en-US" sz="1200" dirty="0"/>
              <a:t> \</a:t>
            </a:r>
          </a:p>
          <a:p>
            <a:r>
              <a:rPr lang="en-US" sz="1200" dirty="0"/>
              <a:t>    -process=</a:t>
            </a:r>
            <a:r>
              <a:rPr lang="en-US" sz="1200" dirty="0" err="1"/>
              <a:t>Min_Humidity,maximum,MostHumidOfDriest_US_EU_Cities,functionOf</a:t>
            </a:r>
            <a:r>
              <a:rPr lang="en-US" sz="1200" dirty="0"/>
              <a:t>=</a:t>
            </a:r>
            <a:r>
              <a:rPr lang="en-US" sz="1200" dirty="0" err="1"/>
              <a:t>Driest_City,position</a:t>
            </a:r>
            <a:r>
              <a:rPr lang="en-US" sz="1200" dirty="0"/>
              <a:t> \</a:t>
            </a:r>
          </a:p>
          <a:p>
            <a:r>
              <a:rPr lang="en-US" sz="1200" dirty="0"/>
              <a:t>    | </a:t>
            </a:r>
            <a:r>
              <a:rPr lang="en-US" sz="1200" b="1" dirty="0" err="1"/>
              <a:t>sddscollapse</a:t>
            </a:r>
            <a:r>
              <a:rPr lang="en-US" sz="1200" dirty="0"/>
              <a:t>  -pipe \</a:t>
            </a:r>
          </a:p>
          <a:p>
            <a:r>
              <a:rPr lang="en-US" sz="1200" dirty="0"/>
              <a:t>    |</a:t>
            </a:r>
            <a:r>
              <a:rPr lang="en-US" sz="1200" b="1" dirty="0"/>
              <a:t> </a:t>
            </a:r>
            <a:r>
              <a:rPr lang="en-US" sz="1200" b="1" dirty="0" err="1"/>
              <a:t>sddsprintout</a:t>
            </a:r>
            <a:r>
              <a:rPr lang="en-US" sz="1200" b="1" dirty="0"/>
              <a:t> </a:t>
            </a:r>
            <a:r>
              <a:rPr lang="en-US" sz="1200" dirty="0"/>
              <a:t>-pipe=in -param –col</a:t>
            </a:r>
          </a:p>
          <a:p>
            <a:endParaRPr lang="en-US" sz="1200" dirty="0"/>
          </a:p>
          <a:p>
            <a:r>
              <a:rPr lang="en-US" sz="1200" dirty="0"/>
              <a:t>warning: no parameter matches *</a:t>
            </a:r>
          </a:p>
          <a:p>
            <a:r>
              <a:rPr lang="en-US" sz="1200" dirty="0"/>
              <a:t>Printout for SDDS file stdin</a:t>
            </a:r>
          </a:p>
          <a:p>
            <a:endParaRPr lang="en-US" sz="1200" dirty="0"/>
          </a:p>
          <a:p>
            <a:r>
              <a:rPr lang="en-US" sz="1200" dirty="0"/>
              <a:t> </a:t>
            </a:r>
            <a:r>
              <a:rPr lang="en-US" sz="1200" dirty="0" err="1"/>
              <a:t>ColdestOfWarmest_US_EU_Cities</a:t>
            </a:r>
            <a:r>
              <a:rPr lang="en-US" sz="1200" dirty="0"/>
              <a:t>  </a:t>
            </a:r>
            <a:r>
              <a:rPr lang="en-US" sz="1200" dirty="0" err="1"/>
              <a:t>MostHumidOfDriest_US_EU_Cities</a:t>
            </a:r>
            <a:r>
              <a:rPr lang="en-US" sz="1200" dirty="0"/>
              <a:t>  </a:t>
            </a:r>
            <a:r>
              <a:rPr lang="en-US" sz="1200" dirty="0" err="1"/>
              <a:t>PageNumber</a:t>
            </a:r>
            <a:endParaRPr lang="en-US" sz="1200" dirty="0"/>
          </a:p>
          <a:p>
            <a:r>
              <a:rPr lang="en-US" sz="1200" dirty="0"/>
              <a:t>---------------------------------------------------------------------------</a:t>
            </a:r>
          </a:p>
          <a:p>
            <a:r>
              <a:rPr lang="en-US" sz="1200" dirty="0"/>
              <a:t>                        Vienna                          Munich           1</a:t>
            </a:r>
          </a:p>
        </p:txBody>
      </p:sp>
      <p:sp>
        <p:nvSpPr>
          <p:cNvPr id="12" name="TextBox 11">
            <a:extLst>
              <a:ext uri="{FF2B5EF4-FFF2-40B4-BE49-F238E27FC236}">
                <a16:creationId xmlns:a16="http://schemas.microsoft.com/office/drawing/2014/main" id="{9C4CC787-D684-75C8-3499-9B6AEA60CE5D}"/>
              </a:ext>
            </a:extLst>
          </p:cNvPr>
          <p:cNvSpPr txBox="1"/>
          <p:nvPr/>
        </p:nvSpPr>
        <p:spPr>
          <a:xfrm>
            <a:off x="6195693" y="3860917"/>
            <a:ext cx="5889356" cy="2400657"/>
          </a:xfrm>
          <a:prstGeom prst="rect">
            <a:avLst/>
          </a:prstGeom>
          <a:noFill/>
        </p:spPr>
        <p:txBody>
          <a:bodyPr wrap="square">
            <a:spAutoFit/>
          </a:bodyPr>
          <a:lstStyle/>
          <a:p>
            <a:r>
              <a:rPr lang="en-US" sz="1000" b="1" dirty="0" err="1"/>
              <a:t>sddscombine</a:t>
            </a:r>
            <a:r>
              <a:rPr lang="en-US" sz="1000" dirty="0"/>
              <a:t> -pipe=out </a:t>
            </a:r>
            <a:r>
              <a:rPr lang="en-US" sz="1000" dirty="0" err="1"/>
              <a:t>USCityWeather.sdds</a:t>
            </a:r>
            <a:r>
              <a:rPr lang="en-US" sz="1000" dirty="0"/>
              <a:t> </a:t>
            </a:r>
            <a:r>
              <a:rPr lang="en-US" sz="1000" dirty="0" err="1"/>
              <a:t>EUCityWeather.sdds</a:t>
            </a:r>
            <a:r>
              <a:rPr lang="en-US" sz="1000" dirty="0"/>
              <a:t>  \</a:t>
            </a:r>
          </a:p>
          <a:p>
            <a:r>
              <a:rPr lang="en-US" sz="1000" dirty="0"/>
              <a:t>    | </a:t>
            </a:r>
            <a:r>
              <a:rPr lang="en-US" sz="1000" b="1" dirty="0" err="1"/>
              <a:t>sddsprocess</a:t>
            </a:r>
            <a:r>
              <a:rPr lang="en-US" sz="1000" dirty="0"/>
              <a:t> -pipe  </a:t>
            </a:r>
          </a:p>
          <a:p>
            <a:r>
              <a:rPr lang="en-US" sz="1000" dirty="0"/>
              <a:t>    -process=</a:t>
            </a:r>
            <a:r>
              <a:rPr lang="en-US" sz="1000" dirty="0" err="1"/>
              <a:t>Temperature,maximum,Max_Temp</a:t>
            </a:r>
            <a:r>
              <a:rPr lang="en-US" sz="1000" dirty="0"/>
              <a:t>  \</a:t>
            </a:r>
          </a:p>
          <a:p>
            <a:r>
              <a:rPr lang="en-US" sz="1000" dirty="0"/>
              <a:t>    -process=</a:t>
            </a:r>
            <a:r>
              <a:rPr lang="en-US" sz="1000" dirty="0" err="1"/>
              <a:t>Temperature,maximum,Warmest_City,functionOf</a:t>
            </a:r>
            <a:r>
              <a:rPr lang="en-US" sz="1000" dirty="0"/>
              <a:t>=</a:t>
            </a:r>
            <a:r>
              <a:rPr lang="en-US" sz="1000" dirty="0" err="1"/>
              <a:t>City,position</a:t>
            </a:r>
            <a:r>
              <a:rPr lang="en-US" sz="1000" dirty="0"/>
              <a:t>  \</a:t>
            </a:r>
          </a:p>
          <a:p>
            <a:r>
              <a:rPr lang="en-US" sz="1000" dirty="0"/>
              <a:t>    -process=</a:t>
            </a:r>
            <a:r>
              <a:rPr lang="en-US" sz="1000" dirty="0" err="1"/>
              <a:t>Humidity,minimum,Min_Humidity</a:t>
            </a:r>
            <a:r>
              <a:rPr lang="en-US" sz="1000" dirty="0"/>
              <a:t>   \</a:t>
            </a:r>
          </a:p>
          <a:p>
            <a:r>
              <a:rPr lang="en-US" sz="1000" dirty="0"/>
              <a:t>    -process=</a:t>
            </a:r>
            <a:r>
              <a:rPr lang="en-US" sz="1000" dirty="0" err="1"/>
              <a:t>Humidity,minimum,Driest_City,functionOf</a:t>
            </a:r>
            <a:r>
              <a:rPr lang="en-US" sz="1000" dirty="0"/>
              <a:t>=</a:t>
            </a:r>
            <a:r>
              <a:rPr lang="en-US" sz="1000" dirty="0" err="1"/>
              <a:t>City,position</a:t>
            </a:r>
            <a:r>
              <a:rPr lang="en-US" sz="1000" dirty="0"/>
              <a:t>   \</a:t>
            </a:r>
          </a:p>
          <a:p>
            <a:r>
              <a:rPr lang="en-US" sz="1000" dirty="0"/>
              <a:t>    | </a:t>
            </a:r>
            <a:r>
              <a:rPr lang="en-US" sz="1000" b="1" dirty="0" err="1"/>
              <a:t>sddscollapse</a:t>
            </a:r>
            <a:r>
              <a:rPr lang="en-US" sz="1000" dirty="0"/>
              <a:t> -pipe \</a:t>
            </a:r>
          </a:p>
          <a:p>
            <a:r>
              <a:rPr lang="en-US" sz="1000" dirty="0"/>
              <a:t>    | </a:t>
            </a:r>
            <a:r>
              <a:rPr lang="en-US" sz="1000" b="1" dirty="0" err="1"/>
              <a:t>sddsprocess</a:t>
            </a:r>
            <a:r>
              <a:rPr lang="en-US" sz="1000" dirty="0"/>
              <a:t> -pipe  \</a:t>
            </a:r>
          </a:p>
          <a:p>
            <a:r>
              <a:rPr lang="en-US" sz="1000" dirty="0"/>
              <a:t>     -process=</a:t>
            </a:r>
            <a:r>
              <a:rPr lang="en-US" sz="1000" dirty="0" err="1"/>
              <a:t>Max_Temp,minimum,ColdestOfWarmest_US_EU_Cities,functionOf</a:t>
            </a:r>
            <a:r>
              <a:rPr lang="en-US" sz="1000" dirty="0"/>
              <a:t>=</a:t>
            </a:r>
            <a:r>
              <a:rPr lang="en-US" sz="1000" dirty="0" err="1"/>
              <a:t>Warmest_City,position</a:t>
            </a:r>
            <a:r>
              <a:rPr lang="en-US" sz="1000" dirty="0"/>
              <a:t>  </a:t>
            </a:r>
          </a:p>
          <a:p>
            <a:r>
              <a:rPr lang="en-US" sz="1000" dirty="0"/>
              <a:t>     -process=</a:t>
            </a:r>
            <a:r>
              <a:rPr lang="en-US" sz="1000" dirty="0" err="1"/>
              <a:t>Min_Humidity,maximum,MostHumidOfDriest_US_EU_Cities,functionOf</a:t>
            </a:r>
            <a:r>
              <a:rPr lang="en-US" sz="1000" dirty="0"/>
              <a:t>=</a:t>
            </a:r>
            <a:r>
              <a:rPr lang="en-US" sz="1000" dirty="0" err="1"/>
              <a:t>Driest_City,position</a:t>
            </a:r>
            <a:r>
              <a:rPr lang="en-US" sz="1000" dirty="0"/>
              <a:t>  \</a:t>
            </a:r>
          </a:p>
          <a:p>
            <a:r>
              <a:rPr lang="en-US" sz="1000" dirty="0"/>
              <a:t>     | </a:t>
            </a:r>
            <a:r>
              <a:rPr lang="en-US" sz="1000" b="1" dirty="0" err="1"/>
              <a:t>sddsprintout</a:t>
            </a:r>
            <a:r>
              <a:rPr lang="en-US" sz="1000" dirty="0"/>
              <a:t> -pipe=in –param</a:t>
            </a:r>
          </a:p>
          <a:p>
            <a:endParaRPr lang="en-US" sz="1000" dirty="0"/>
          </a:p>
          <a:p>
            <a:r>
              <a:rPr lang="en-US" sz="1000" dirty="0"/>
              <a:t>Printout for SDDS file stdin</a:t>
            </a:r>
          </a:p>
          <a:p>
            <a:endParaRPr lang="en-US" sz="1000" dirty="0"/>
          </a:p>
          <a:p>
            <a:r>
              <a:rPr lang="en-US" sz="1000" dirty="0" err="1"/>
              <a:t>ColdestOfWarmest_US_EU_Cities</a:t>
            </a:r>
            <a:r>
              <a:rPr lang="en-US" sz="1000" dirty="0"/>
              <a:t> =            Vienna  </a:t>
            </a:r>
            <a:r>
              <a:rPr lang="en-US" sz="1000" dirty="0" err="1"/>
              <a:t>MostHumidOfDriest_US_EU_Cities</a:t>
            </a:r>
            <a:r>
              <a:rPr lang="en-US" sz="1000" dirty="0"/>
              <a:t> =           Munich</a:t>
            </a:r>
          </a:p>
        </p:txBody>
      </p:sp>
      <p:sp>
        <p:nvSpPr>
          <p:cNvPr id="13" name="TextBox 12">
            <a:extLst>
              <a:ext uri="{FF2B5EF4-FFF2-40B4-BE49-F238E27FC236}">
                <a16:creationId xmlns:a16="http://schemas.microsoft.com/office/drawing/2014/main" id="{90A640B3-2666-36AB-37CD-1721678431DB}"/>
              </a:ext>
            </a:extLst>
          </p:cNvPr>
          <p:cNvSpPr txBox="1"/>
          <p:nvPr/>
        </p:nvSpPr>
        <p:spPr>
          <a:xfrm>
            <a:off x="6938092" y="3522363"/>
            <a:ext cx="4298164" cy="338554"/>
          </a:xfrm>
          <a:prstGeom prst="rect">
            <a:avLst/>
          </a:prstGeom>
          <a:noFill/>
        </p:spPr>
        <p:txBody>
          <a:bodyPr wrap="none" rtlCol="0">
            <a:spAutoFit/>
          </a:bodyPr>
          <a:lstStyle/>
          <a:p>
            <a:r>
              <a:rPr lang="en-US" sz="1600" dirty="0"/>
              <a:t>Don’t really need that last </a:t>
            </a:r>
            <a:r>
              <a:rPr lang="en-US" sz="1600" b="1" dirty="0" err="1"/>
              <a:t>sddscollapse</a:t>
            </a:r>
            <a:r>
              <a:rPr lang="en-US" sz="1600" dirty="0"/>
              <a:t> operation</a:t>
            </a:r>
          </a:p>
        </p:txBody>
      </p:sp>
    </p:spTree>
    <p:extLst>
      <p:ext uri="{BB962C8B-B14F-4D97-AF65-F5344CB8AC3E}">
        <p14:creationId xmlns:p14="http://schemas.microsoft.com/office/powerpoint/2010/main" val="361984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71E90-7142-390B-8111-5A0750433F12}"/>
            </a:ext>
          </a:extLst>
        </p:cNvPr>
        <p:cNvGrpSpPr/>
        <p:nvPr/>
      </p:nvGrpSpPr>
      <p:grpSpPr>
        <a:xfrm>
          <a:off x="0" y="0"/>
          <a:ext cx="0" cy="0"/>
          <a:chOff x="0" y="0"/>
          <a:chExt cx="0" cy="0"/>
        </a:xfrm>
      </p:grpSpPr>
      <p:pic>
        <p:nvPicPr>
          <p:cNvPr id="15" name="Picture 14" descr="Chart&#10;&#10;AI-generated content may be incorrect.">
            <a:extLst>
              <a:ext uri="{FF2B5EF4-FFF2-40B4-BE49-F238E27FC236}">
                <a16:creationId xmlns:a16="http://schemas.microsoft.com/office/drawing/2014/main" id="{DBAB9801-9029-339F-BDA8-E1CCACDD0F72}"/>
              </a:ext>
            </a:extLst>
          </p:cNvPr>
          <p:cNvPicPr>
            <a:picLocks noChangeAspect="1"/>
          </p:cNvPicPr>
          <p:nvPr/>
        </p:nvPicPr>
        <p:blipFill>
          <a:blip r:embed="rId3"/>
          <a:stretch>
            <a:fillRect/>
          </a:stretch>
        </p:blipFill>
        <p:spPr>
          <a:xfrm>
            <a:off x="3566639" y="2790588"/>
            <a:ext cx="3531320" cy="2720377"/>
          </a:xfrm>
          <a:prstGeom prst="rect">
            <a:avLst/>
          </a:prstGeom>
        </p:spPr>
      </p:pic>
      <p:pic>
        <p:nvPicPr>
          <p:cNvPr id="9" name="Picture 8" descr="Chart, histogram&#10;&#10;AI-generated content may be incorrect.">
            <a:extLst>
              <a:ext uri="{FF2B5EF4-FFF2-40B4-BE49-F238E27FC236}">
                <a16:creationId xmlns:a16="http://schemas.microsoft.com/office/drawing/2014/main" id="{D88F26C0-3A7D-3944-5846-737429036045}"/>
              </a:ext>
            </a:extLst>
          </p:cNvPr>
          <p:cNvPicPr>
            <a:picLocks noChangeAspect="1"/>
          </p:cNvPicPr>
          <p:nvPr/>
        </p:nvPicPr>
        <p:blipFill>
          <a:blip r:embed="rId4"/>
          <a:stretch>
            <a:fillRect/>
          </a:stretch>
        </p:blipFill>
        <p:spPr>
          <a:xfrm>
            <a:off x="14891" y="2805192"/>
            <a:ext cx="3512363" cy="2705773"/>
          </a:xfrm>
          <a:prstGeom prst="rect">
            <a:avLst/>
          </a:prstGeom>
        </p:spPr>
      </p:pic>
      <p:pic>
        <p:nvPicPr>
          <p:cNvPr id="20" name="Picture 19" descr="Chart, line chart&#10;&#10;AI-generated content may be incorrect.">
            <a:extLst>
              <a:ext uri="{FF2B5EF4-FFF2-40B4-BE49-F238E27FC236}">
                <a16:creationId xmlns:a16="http://schemas.microsoft.com/office/drawing/2014/main" id="{31D2911F-6771-3D6E-1A18-90E05E68FD9F}"/>
              </a:ext>
            </a:extLst>
          </p:cNvPr>
          <p:cNvPicPr>
            <a:picLocks noChangeAspect="1"/>
          </p:cNvPicPr>
          <p:nvPr/>
        </p:nvPicPr>
        <p:blipFill>
          <a:blip r:embed="rId5"/>
          <a:stretch>
            <a:fillRect/>
          </a:stretch>
        </p:blipFill>
        <p:spPr>
          <a:xfrm>
            <a:off x="7157252" y="583768"/>
            <a:ext cx="4950958" cy="5476069"/>
          </a:xfrm>
          <a:prstGeom prst="rect">
            <a:avLst/>
          </a:prstGeom>
        </p:spPr>
      </p:pic>
      <p:sp>
        <p:nvSpPr>
          <p:cNvPr id="4" name="Title 3">
            <a:extLst>
              <a:ext uri="{FF2B5EF4-FFF2-40B4-BE49-F238E27FC236}">
                <a16:creationId xmlns:a16="http://schemas.microsoft.com/office/drawing/2014/main" id="{EF905DC9-9F96-7564-7E82-4F85233A7FFA}"/>
              </a:ext>
            </a:extLst>
          </p:cNvPr>
          <p:cNvSpPr>
            <a:spLocks noGrp="1"/>
          </p:cNvSpPr>
          <p:nvPr>
            <p:ph type="title"/>
          </p:nvPr>
        </p:nvSpPr>
        <p:spPr>
          <a:xfrm>
            <a:off x="309092" y="105456"/>
            <a:ext cx="9811301" cy="588549"/>
          </a:xfrm>
        </p:spPr>
        <p:txBody>
          <a:bodyPr/>
          <a:lstStyle/>
          <a:p>
            <a:r>
              <a:rPr lang="en-US" dirty="0"/>
              <a:t>JLAB Example:  Hall A FFB BPM Glitch Analysis</a:t>
            </a:r>
          </a:p>
        </p:txBody>
      </p:sp>
      <p:sp>
        <p:nvSpPr>
          <p:cNvPr id="2" name="Content Placeholder 1">
            <a:extLst>
              <a:ext uri="{FF2B5EF4-FFF2-40B4-BE49-F238E27FC236}">
                <a16:creationId xmlns:a16="http://schemas.microsoft.com/office/drawing/2014/main" id="{2B0C1423-57DE-81BB-F2DE-C2ECF0BC1A8E}"/>
              </a:ext>
            </a:extLst>
          </p:cNvPr>
          <p:cNvSpPr>
            <a:spLocks noGrp="1"/>
          </p:cNvSpPr>
          <p:nvPr>
            <p:ph type="body" sz="half" idx="2"/>
          </p:nvPr>
        </p:nvSpPr>
        <p:spPr>
          <a:xfrm>
            <a:off x="309093" y="606184"/>
            <a:ext cx="7000940" cy="2147347"/>
          </a:xfrm>
        </p:spPr>
        <p:txBody>
          <a:bodyPr/>
          <a:lstStyle/>
          <a:p>
            <a:pPr marL="342900" indent="-342900">
              <a:buFont typeface="Wingdings" panose="05000000000000000000" pitchFamily="2" charset="2"/>
              <a:buChar char="§"/>
            </a:pPr>
            <a:r>
              <a:rPr lang="en-US" sz="1800" dirty="0"/>
              <a:t>Look at a particularly large ~38 </a:t>
            </a:r>
            <a:r>
              <a:rPr lang="en-US" sz="1800" dirty="0" err="1"/>
              <a:t>ms</a:t>
            </a:r>
            <a:r>
              <a:rPr lang="en-US" sz="1800" dirty="0"/>
              <a:t> transient in data set 87 Open Loop (feedback system off)</a:t>
            </a:r>
          </a:p>
          <a:p>
            <a:pPr marL="342900" indent="-342900">
              <a:buFont typeface="Wingdings" panose="05000000000000000000" pitchFamily="2" charset="2"/>
              <a:buChar char="§"/>
            </a:pPr>
            <a:r>
              <a:rPr lang="en-US" sz="1800" dirty="0"/>
              <a:t>Analysis:  Took ~20 </a:t>
            </a:r>
            <a:r>
              <a:rPr lang="en-US" sz="1800" dirty="0" err="1"/>
              <a:t>ms</a:t>
            </a:r>
            <a:r>
              <a:rPr lang="en-US" sz="1800" dirty="0"/>
              <a:t> in the center of the transient and averaged the position</a:t>
            </a:r>
          </a:p>
          <a:p>
            <a:pPr marL="342900" indent="-342900">
              <a:buFont typeface="Wingdings" panose="05000000000000000000" pitchFamily="2" charset="2"/>
              <a:buChar char="§"/>
            </a:pPr>
            <a:r>
              <a:rPr lang="en-US" sz="1800" dirty="0"/>
              <a:t>Plot this average (X,Y) position vs bpm index</a:t>
            </a:r>
          </a:p>
          <a:p>
            <a:pPr marL="342900" indent="-342900">
              <a:buFont typeface="Wingdings" panose="05000000000000000000" pitchFamily="2" charset="2"/>
              <a:buChar char="§"/>
            </a:pPr>
            <a:r>
              <a:rPr lang="en-US" sz="1800" dirty="0"/>
              <a:t>Looks like a trajectory glitch, not energy (dispersion)</a:t>
            </a:r>
            <a:endParaRPr lang="en-US" sz="1600" dirty="0"/>
          </a:p>
        </p:txBody>
      </p:sp>
      <p:sp>
        <p:nvSpPr>
          <p:cNvPr id="5" name="Date Placeholder 4">
            <a:extLst>
              <a:ext uri="{FF2B5EF4-FFF2-40B4-BE49-F238E27FC236}">
                <a16:creationId xmlns:a16="http://schemas.microsoft.com/office/drawing/2014/main" id="{62675B54-1A75-376B-4A83-3B2C8A2AD758}"/>
              </a:ext>
            </a:extLst>
          </p:cNvPr>
          <p:cNvSpPr>
            <a:spLocks noGrp="1"/>
          </p:cNvSpPr>
          <p:nvPr>
            <p:ph type="dt" sz="half" idx="10"/>
          </p:nvPr>
        </p:nvSpPr>
        <p:spPr/>
        <p:txBody>
          <a:bodyPr/>
          <a:lstStyle/>
          <a:p>
            <a:fld id="{1631ACFA-25E1-4878-9D6A-598B28ED9017}" type="datetime1">
              <a:rPr lang="en-US" smtClean="0"/>
              <a:t>9/14/2025</a:t>
            </a:fld>
            <a:endParaRPr lang="en-US" dirty="0"/>
          </a:p>
        </p:txBody>
      </p:sp>
      <p:sp>
        <p:nvSpPr>
          <p:cNvPr id="8" name="Footer Placeholder 7">
            <a:extLst>
              <a:ext uri="{FF2B5EF4-FFF2-40B4-BE49-F238E27FC236}">
                <a16:creationId xmlns:a16="http://schemas.microsoft.com/office/drawing/2014/main" id="{3235CC61-F8CF-2B64-D85E-B18CD73E1844}"/>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A4A154A3-9D63-1B67-12AD-01D97A4CC0AE}"/>
              </a:ext>
            </a:extLst>
          </p:cNvPr>
          <p:cNvSpPr>
            <a:spLocks noGrp="1"/>
          </p:cNvSpPr>
          <p:nvPr>
            <p:ph type="sldNum" sz="quarter" idx="12"/>
          </p:nvPr>
        </p:nvSpPr>
        <p:spPr/>
        <p:txBody>
          <a:bodyPr/>
          <a:lstStyle/>
          <a:p>
            <a:fld id="{7D1BE87E-F0DE-A44C-894B-E142BEB21E42}" type="slidenum">
              <a:rPr lang="en-US" smtClean="0"/>
              <a:pPr/>
              <a:t>16</a:t>
            </a:fld>
            <a:endParaRPr lang="en-US" dirty="0"/>
          </a:p>
        </p:txBody>
      </p:sp>
      <p:sp>
        <p:nvSpPr>
          <p:cNvPr id="24" name="TextBox 23">
            <a:extLst>
              <a:ext uri="{FF2B5EF4-FFF2-40B4-BE49-F238E27FC236}">
                <a16:creationId xmlns:a16="http://schemas.microsoft.com/office/drawing/2014/main" id="{57346C55-EECF-93DA-40CD-39E482C674D2}"/>
              </a:ext>
            </a:extLst>
          </p:cNvPr>
          <p:cNvSpPr txBox="1"/>
          <p:nvPr/>
        </p:nvSpPr>
        <p:spPr>
          <a:xfrm>
            <a:off x="8349311" y="1606613"/>
            <a:ext cx="991105" cy="369332"/>
          </a:xfrm>
          <a:prstGeom prst="rect">
            <a:avLst/>
          </a:prstGeom>
          <a:noFill/>
        </p:spPr>
        <p:txBody>
          <a:bodyPr wrap="none" rtlCol="0">
            <a:spAutoFit/>
          </a:bodyPr>
          <a:lstStyle/>
          <a:p>
            <a:r>
              <a:rPr lang="en-US" b="1" dirty="0">
                <a:solidFill>
                  <a:srgbClr val="FF0000"/>
                </a:solidFill>
              </a:rPr>
              <a:t>Sine-like</a:t>
            </a:r>
          </a:p>
        </p:txBody>
      </p:sp>
      <p:sp>
        <p:nvSpPr>
          <p:cNvPr id="25" name="TextBox 24">
            <a:extLst>
              <a:ext uri="{FF2B5EF4-FFF2-40B4-BE49-F238E27FC236}">
                <a16:creationId xmlns:a16="http://schemas.microsoft.com/office/drawing/2014/main" id="{31E17821-5C5B-3F46-4F20-44F59E7D38BF}"/>
              </a:ext>
            </a:extLst>
          </p:cNvPr>
          <p:cNvSpPr txBox="1"/>
          <p:nvPr/>
        </p:nvSpPr>
        <p:spPr>
          <a:xfrm>
            <a:off x="8413999" y="3758098"/>
            <a:ext cx="1218732" cy="369332"/>
          </a:xfrm>
          <a:prstGeom prst="rect">
            <a:avLst/>
          </a:prstGeom>
          <a:noFill/>
        </p:spPr>
        <p:txBody>
          <a:bodyPr wrap="none" rtlCol="0">
            <a:spAutoFit/>
          </a:bodyPr>
          <a:lstStyle/>
          <a:p>
            <a:r>
              <a:rPr lang="en-US" b="1" dirty="0">
                <a:solidFill>
                  <a:srgbClr val="FF0000"/>
                </a:solidFill>
              </a:rPr>
              <a:t>Cosine-like</a:t>
            </a:r>
          </a:p>
        </p:txBody>
      </p:sp>
      <p:cxnSp>
        <p:nvCxnSpPr>
          <p:cNvPr id="3" name="Straight Arrow Connector 2">
            <a:extLst>
              <a:ext uri="{FF2B5EF4-FFF2-40B4-BE49-F238E27FC236}">
                <a16:creationId xmlns:a16="http://schemas.microsoft.com/office/drawing/2014/main" id="{5B672773-1016-F062-8799-0ADBC913158F}"/>
              </a:ext>
            </a:extLst>
          </p:cNvPr>
          <p:cNvCxnSpPr>
            <a:cxnSpLocks/>
          </p:cNvCxnSpPr>
          <p:nvPr/>
        </p:nvCxnSpPr>
        <p:spPr>
          <a:xfrm flipH="1">
            <a:off x="5532895" y="888569"/>
            <a:ext cx="940230" cy="22433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6320257-3196-49A8-08A1-E225420475E2}"/>
              </a:ext>
            </a:extLst>
          </p:cNvPr>
          <p:cNvCxnSpPr>
            <a:cxnSpLocks/>
          </p:cNvCxnSpPr>
          <p:nvPr/>
        </p:nvCxnSpPr>
        <p:spPr>
          <a:xfrm flipH="1">
            <a:off x="1936608" y="1095214"/>
            <a:ext cx="4443528" cy="203668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83220CF-BCB4-B059-53C9-521F2E697B3A}"/>
              </a:ext>
            </a:extLst>
          </p:cNvPr>
          <p:cNvCxnSpPr>
            <a:cxnSpLocks/>
          </p:cNvCxnSpPr>
          <p:nvPr/>
        </p:nvCxnSpPr>
        <p:spPr>
          <a:xfrm>
            <a:off x="6096000" y="2572719"/>
            <a:ext cx="1420062" cy="3012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1D169D9-4AB2-CEAA-27B9-595156DEB652}"/>
              </a:ext>
            </a:extLst>
          </p:cNvPr>
          <p:cNvSpPr txBox="1"/>
          <p:nvPr/>
        </p:nvSpPr>
        <p:spPr>
          <a:xfrm>
            <a:off x="83789" y="5605485"/>
            <a:ext cx="6869783" cy="646331"/>
          </a:xfrm>
          <a:prstGeom prst="rect">
            <a:avLst/>
          </a:prstGeom>
          <a:noFill/>
        </p:spPr>
        <p:txBody>
          <a:bodyPr wrap="square">
            <a:spAutoFit/>
          </a:bodyPr>
          <a:lstStyle/>
          <a:p>
            <a:r>
              <a:rPr lang="en-US" sz="1200" b="1" dirty="0" err="1"/>
              <a:t>sddsplot</a:t>
            </a:r>
            <a:r>
              <a:rPr lang="en-US" sz="1200" dirty="0"/>
              <a:t> -filenames -</a:t>
            </a:r>
            <a:r>
              <a:rPr lang="en-US" sz="1200" dirty="0" err="1"/>
              <a:t>sep</a:t>
            </a:r>
            <a:r>
              <a:rPr lang="en-US" sz="1200" dirty="0"/>
              <a:t>=page -split=page \</a:t>
            </a:r>
          </a:p>
          <a:p>
            <a:r>
              <a:rPr lang="en-US" sz="1200" dirty="0"/>
              <a:t>      -title=Horizontal-X "-</a:t>
            </a:r>
            <a:r>
              <a:rPr lang="en-US" sz="1200" dirty="0" err="1"/>
              <a:t>yLabel</a:t>
            </a:r>
            <a:r>
              <a:rPr lang="en-US" sz="1200" dirty="0"/>
              <a:t>=Horizontal BPM Position (mm)"  \</a:t>
            </a:r>
          </a:p>
          <a:p>
            <a:r>
              <a:rPr lang="en-US" sz="1200" dirty="0"/>
              <a:t>    "-col=</a:t>
            </a:r>
            <a:r>
              <a:rPr lang="en-US" sz="1200" dirty="0" err="1"/>
              <a:t>Time,FB</a:t>
            </a:r>
            <a:r>
              <a:rPr lang="en-US" sz="1200" dirty="0"/>
              <a:t>*_X" -leg -graph=</a:t>
            </a:r>
            <a:r>
              <a:rPr lang="en-US" sz="1200" dirty="0" err="1"/>
              <a:t>line,vary</a:t>
            </a:r>
            <a:r>
              <a:rPr lang="en-US" sz="1200" dirty="0"/>
              <a:t> </a:t>
            </a:r>
            <a:r>
              <a:rPr lang="en-US" sz="1200" dirty="0" err="1"/>
              <a:t>FFB_BPM_Open.sdds</a:t>
            </a:r>
            <a:r>
              <a:rPr lang="en-US" sz="1200" dirty="0"/>
              <a:t> &amp;</a:t>
            </a:r>
          </a:p>
        </p:txBody>
      </p:sp>
    </p:spTree>
    <p:extLst>
      <p:ext uri="{BB962C8B-B14F-4D97-AF65-F5344CB8AC3E}">
        <p14:creationId xmlns:p14="http://schemas.microsoft.com/office/powerpoint/2010/main" val="715830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FF96C-2110-781E-0DE9-8BDE3471DE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4A2A0F-016F-56AF-B0FA-25D5E73F891A}"/>
              </a:ext>
            </a:extLst>
          </p:cNvPr>
          <p:cNvSpPr>
            <a:spLocks noGrp="1"/>
          </p:cNvSpPr>
          <p:nvPr>
            <p:ph type="title"/>
          </p:nvPr>
        </p:nvSpPr>
        <p:spPr>
          <a:xfrm>
            <a:off x="309092" y="105456"/>
            <a:ext cx="9800969" cy="588549"/>
          </a:xfrm>
        </p:spPr>
        <p:txBody>
          <a:bodyPr/>
          <a:lstStyle/>
          <a:p>
            <a:r>
              <a:rPr lang="en-US" dirty="0"/>
              <a:t>JLAB Example:  Hall A FFB BPM Glitch Analysis</a:t>
            </a:r>
          </a:p>
        </p:txBody>
      </p:sp>
      <p:sp>
        <p:nvSpPr>
          <p:cNvPr id="2" name="Content Placeholder 1">
            <a:extLst>
              <a:ext uri="{FF2B5EF4-FFF2-40B4-BE49-F238E27FC236}">
                <a16:creationId xmlns:a16="http://schemas.microsoft.com/office/drawing/2014/main" id="{CF3CE945-F5DD-C962-71E3-03C370164522}"/>
              </a:ext>
            </a:extLst>
          </p:cNvPr>
          <p:cNvSpPr>
            <a:spLocks noGrp="1"/>
          </p:cNvSpPr>
          <p:nvPr>
            <p:ph type="body" sz="half" idx="2"/>
          </p:nvPr>
        </p:nvSpPr>
        <p:spPr>
          <a:xfrm>
            <a:off x="309093" y="606185"/>
            <a:ext cx="11722758" cy="504528"/>
          </a:xfrm>
        </p:spPr>
        <p:txBody>
          <a:bodyPr/>
          <a:lstStyle/>
          <a:p>
            <a:pPr marL="342900" indent="-342900">
              <a:buFont typeface="Wingdings" panose="05000000000000000000" pitchFamily="2" charset="2"/>
              <a:buChar char="§"/>
            </a:pPr>
            <a:r>
              <a:rPr lang="en-US" sz="2400" dirty="0"/>
              <a:t>Use </a:t>
            </a:r>
            <a:r>
              <a:rPr lang="en-US" sz="2400" dirty="0" err="1"/>
              <a:t>sdds</a:t>
            </a:r>
            <a:r>
              <a:rPr lang="en-US" sz="2400" dirty="0"/>
              <a:t> compliant epics toolkit program </a:t>
            </a:r>
            <a:r>
              <a:rPr lang="en-US" sz="2400" b="1" dirty="0" err="1"/>
              <a:t>sddswmonitor</a:t>
            </a:r>
            <a:r>
              <a:rPr lang="en-US" sz="2400" b="1" dirty="0"/>
              <a:t> </a:t>
            </a:r>
            <a:r>
              <a:rPr lang="en-US" sz="2400" dirty="0"/>
              <a:t>to gather fast bpm data</a:t>
            </a:r>
          </a:p>
        </p:txBody>
      </p:sp>
      <p:sp>
        <p:nvSpPr>
          <p:cNvPr id="5" name="Date Placeholder 4">
            <a:extLst>
              <a:ext uri="{FF2B5EF4-FFF2-40B4-BE49-F238E27FC236}">
                <a16:creationId xmlns:a16="http://schemas.microsoft.com/office/drawing/2014/main" id="{1680429C-5B92-E75F-D262-78D292B59C05}"/>
              </a:ext>
            </a:extLst>
          </p:cNvPr>
          <p:cNvSpPr>
            <a:spLocks noGrp="1"/>
          </p:cNvSpPr>
          <p:nvPr>
            <p:ph type="dt" sz="half" idx="10"/>
          </p:nvPr>
        </p:nvSpPr>
        <p:spPr/>
        <p:txBody>
          <a:bodyPr/>
          <a:lstStyle/>
          <a:p>
            <a:fld id="{20685A73-3788-4746-9354-E3A62D68FC32}" type="datetime1">
              <a:rPr lang="en-US" smtClean="0"/>
              <a:t>9/14/2025</a:t>
            </a:fld>
            <a:endParaRPr lang="en-US" dirty="0"/>
          </a:p>
        </p:txBody>
      </p:sp>
      <p:sp>
        <p:nvSpPr>
          <p:cNvPr id="8" name="Footer Placeholder 7">
            <a:extLst>
              <a:ext uri="{FF2B5EF4-FFF2-40B4-BE49-F238E27FC236}">
                <a16:creationId xmlns:a16="http://schemas.microsoft.com/office/drawing/2014/main" id="{507C5516-86D3-2CD6-0A0D-D0A160779440}"/>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FA0A4017-ABF7-9A68-B9E9-95039EB69441}"/>
              </a:ext>
            </a:extLst>
          </p:cNvPr>
          <p:cNvSpPr>
            <a:spLocks noGrp="1"/>
          </p:cNvSpPr>
          <p:nvPr>
            <p:ph type="sldNum" sz="quarter" idx="12"/>
          </p:nvPr>
        </p:nvSpPr>
        <p:spPr/>
        <p:txBody>
          <a:bodyPr/>
          <a:lstStyle/>
          <a:p>
            <a:fld id="{7D1BE87E-F0DE-A44C-894B-E142BEB21E42}" type="slidenum">
              <a:rPr lang="en-US" smtClean="0"/>
              <a:pPr/>
              <a:t>17</a:t>
            </a:fld>
            <a:endParaRPr lang="en-US" dirty="0"/>
          </a:p>
        </p:txBody>
      </p:sp>
      <p:sp>
        <p:nvSpPr>
          <p:cNvPr id="7" name="TextBox 6">
            <a:extLst>
              <a:ext uri="{FF2B5EF4-FFF2-40B4-BE49-F238E27FC236}">
                <a16:creationId xmlns:a16="http://schemas.microsoft.com/office/drawing/2014/main" id="{19B2ACCA-1CF3-4C7E-1295-97843A34BF57}"/>
              </a:ext>
            </a:extLst>
          </p:cNvPr>
          <p:cNvSpPr txBox="1"/>
          <p:nvPr/>
        </p:nvSpPr>
        <p:spPr>
          <a:xfrm>
            <a:off x="160149" y="2238019"/>
            <a:ext cx="4327048" cy="2123658"/>
          </a:xfrm>
          <a:prstGeom prst="rect">
            <a:avLst/>
          </a:prstGeom>
          <a:noFill/>
        </p:spPr>
        <p:txBody>
          <a:bodyPr wrap="square">
            <a:spAutoFit/>
          </a:bodyPr>
          <a:lstStyle/>
          <a:p>
            <a:r>
              <a:rPr lang="en-US" sz="1200" b="1" dirty="0" err="1"/>
              <a:t>sddsconvert</a:t>
            </a:r>
            <a:r>
              <a:rPr lang="en-US" sz="1200" dirty="0"/>
              <a:t> -pipe=out </a:t>
            </a:r>
            <a:r>
              <a:rPr lang="en-US" sz="1200" dirty="0" err="1"/>
              <a:t>FFB_BPM_Open.sdds</a:t>
            </a:r>
            <a:r>
              <a:rPr lang="en-US" sz="1200" dirty="0"/>
              <a:t> \ </a:t>
            </a:r>
          </a:p>
          <a:p>
            <a:r>
              <a:rPr lang="en-US" sz="1200" dirty="0"/>
              <a:t>      -</a:t>
            </a:r>
            <a:r>
              <a:rPr lang="en-US" sz="1200" dirty="0" err="1"/>
              <a:t>fromPage</a:t>
            </a:r>
            <a:r>
              <a:rPr lang="en-US" sz="1200" dirty="0"/>
              <a:t>=87 -</a:t>
            </a:r>
            <a:r>
              <a:rPr lang="en-US" sz="1200" dirty="0" err="1"/>
              <a:t>toPage</a:t>
            </a:r>
            <a:r>
              <a:rPr lang="en-US" sz="1200" dirty="0"/>
              <a:t>=87  \</a:t>
            </a:r>
          </a:p>
          <a:p>
            <a:r>
              <a:rPr lang="en-US" sz="1200" dirty="0"/>
              <a:t>      -delete=param,*  \</a:t>
            </a:r>
          </a:p>
          <a:p>
            <a:r>
              <a:rPr lang="en-US" sz="1200" dirty="0"/>
              <a:t>| </a:t>
            </a:r>
            <a:r>
              <a:rPr lang="en-US" sz="1200" b="1" dirty="0" err="1"/>
              <a:t>sddsprocess</a:t>
            </a:r>
            <a:r>
              <a:rPr lang="en-US" sz="1200" dirty="0"/>
              <a:t> -pipe  \</a:t>
            </a:r>
          </a:p>
          <a:p>
            <a:r>
              <a:rPr lang="en-US" sz="1200" dirty="0"/>
              <a:t>      -filter=col,Time,0.64,0.66  \</a:t>
            </a:r>
          </a:p>
          <a:p>
            <a:r>
              <a:rPr lang="en-US" sz="1200" dirty="0"/>
              <a:t>      -process=FB_A:BPM:N*:snap_X,average,%</a:t>
            </a:r>
            <a:r>
              <a:rPr lang="en-US" sz="1200" dirty="0" err="1"/>
              <a:t>s_Avg_X_Pos</a:t>
            </a:r>
            <a:r>
              <a:rPr lang="en-US" sz="1200" dirty="0"/>
              <a:t> \</a:t>
            </a:r>
          </a:p>
          <a:p>
            <a:r>
              <a:rPr lang="en-US" sz="1200" dirty="0"/>
              <a:t>| </a:t>
            </a:r>
            <a:r>
              <a:rPr lang="en-US" sz="1200" b="1" dirty="0" err="1"/>
              <a:t>sddscollapse</a:t>
            </a:r>
            <a:r>
              <a:rPr lang="en-US" sz="1200" dirty="0"/>
              <a:t> -pipe  \</a:t>
            </a:r>
          </a:p>
          <a:p>
            <a:r>
              <a:rPr lang="en-US" sz="1200" dirty="0"/>
              <a:t>| </a:t>
            </a:r>
            <a:r>
              <a:rPr lang="en-US" sz="1200" b="1" dirty="0" err="1"/>
              <a:t>sddsconvert</a:t>
            </a:r>
            <a:r>
              <a:rPr lang="en-US" sz="1200" dirty="0"/>
              <a:t> -pipe -delete=</a:t>
            </a:r>
            <a:r>
              <a:rPr lang="en-US" sz="1200" dirty="0" err="1"/>
              <a:t>col,PageNumber</a:t>
            </a:r>
            <a:r>
              <a:rPr lang="en-US" sz="1200" dirty="0"/>
              <a:t> \</a:t>
            </a:r>
          </a:p>
          <a:p>
            <a:r>
              <a:rPr lang="en-US" sz="1200" dirty="0"/>
              <a:t>| </a:t>
            </a:r>
            <a:r>
              <a:rPr lang="en-US" sz="1200" b="1" dirty="0" err="1"/>
              <a:t>sddstranspose</a:t>
            </a:r>
            <a:r>
              <a:rPr lang="en-US" sz="1200" dirty="0"/>
              <a:t> -pipe  \</a:t>
            </a:r>
          </a:p>
          <a:p>
            <a:r>
              <a:rPr lang="en-US" sz="1200" dirty="0"/>
              <a:t>| </a:t>
            </a:r>
            <a:r>
              <a:rPr lang="en-US" sz="1200" b="1" dirty="0" err="1"/>
              <a:t>sddsprocess</a:t>
            </a:r>
            <a:r>
              <a:rPr lang="en-US" sz="1200" dirty="0"/>
              <a:t> -pipe=in FFB_BPM_Open_Glitch_87_X.sdds \</a:t>
            </a:r>
          </a:p>
          <a:p>
            <a:r>
              <a:rPr lang="en-US" sz="1200" dirty="0"/>
              <a:t>    "-redefine=</a:t>
            </a:r>
            <a:r>
              <a:rPr lang="en-US" sz="1200" dirty="0" err="1"/>
              <a:t>col,BPMIndex,i_row</a:t>
            </a:r>
            <a:r>
              <a:rPr lang="en-US" sz="1200" dirty="0"/>
              <a:t>  1.0  +“</a:t>
            </a:r>
          </a:p>
        </p:txBody>
      </p:sp>
      <p:sp>
        <p:nvSpPr>
          <p:cNvPr id="13" name="TextBox 12">
            <a:extLst>
              <a:ext uri="{FF2B5EF4-FFF2-40B4-BE49-F238E27FC236}">
                <a16:creationId xmlns:a16="http://schemas.microsoft.com/office/drawing/2014/main" id="{6E587B82-8BA1-4489-FC59-69AECDB1DB8D}"/>
              </a:ext>
            </a:extLst>
          </p:cNvPr>
          <p:cNvSpPr txBox="1"/>
          <p:nvPr/>
        </p:nvSpPr>
        <p:spPr>
          <a:xfrm>
            <a:off x="160149" y="1070460"/>
            <a:ext cx="11918198" cy="646331"/>
          </a:xfrm>
          <a:prstGeom prst="rect">
            <a:avLst/>
          </a:prstGeom>
          <a:noFill/>
        </p:spPr>
        <p:txBody>
          <a:bodyPr wrap="square">
            <a:spAutoFit/>
          </a:bodyPr>
          <a:lstStyle/>
          <a:p>
            <a:r>
              <a:rPr lang="en-US" sz="1200" b="1" dirty="0" err="1"/>
              <a:t>sddswmonitor</a:t>
            </a:r>
            <a:r>
              <a:rPr lang="en-US" sz="1200" b="1" dirty="0"/>
              <a:t> </a:t>
            </a:r>
          </a:p>
          <a:p>
            <a:r>
              <a:rPr lang="en-US" sz="1200" b="1" dirty="0"/>
              <a:t>-</a:t>
            </a:r>
            <a:r>
              <a:rPr lang="en-US" sz="1200" dirty="0" err="1"/>
              <a:t>PVnames</a:t>
            </a:r>
            <a:r>
              <a:rPr lang="en-US" sz="1200" dirty="0"/>
              <a:t>=FB_A:BPM:N1:snap_X,FB_A:BPM:N2:snap_X,…,FB_A:BPM:N1:snap_Y,FB_A:BPM:N2:snap_Y,… \</a:t>
            </a:r>
          </a:p>
          <a:p>
            <a:r>
              <a:rPr lang="en-US" sz="1200" b="1" dirty="0"/>
              <a:t>-steps=100 -interval=2,seconds -scalars=</a:t>
            </a:r>
            <a:r>
              <a:rPr lang="en-US" sz="1200" b="1" dirty="0" err="1"/>
              <a:t>FFB_Scalars.mon</a:t>
            </a:r>
            <a:r>
              <a:rPr lang="en-US" sz="1200" b="1" dirty="0"/>
              <a:t> -verbose </a:t>
            </a:r>
            <a:r>
              <a:rPr lang="en-US" sz="1200" b="1" dirty="0" err="1"/>
              <a:t>FFB_BPM_Open.sdds</a:t>
            </a:r>
            <a:endParaRPr lang="en-US" sz="1200" b="1" dirty="0"/>
          </a:p>
        </p:txBody>
      </p:sp>
      <p:sp>
        <p:nvSpPr>
          <p:cNvPr id="16" name="TextBox 15">
            <a:extLst>
              <a:ext uri="{FF2B5EF4-FFF2-40B4-BE49-F238E27FC236}">
                <a16:creationId xmlns:a16="http://schemas.microsoft.com/office/drawing/2014/main" id="{3424BF80-5CDA-E1E4-75B6-C366AB279601}"/>
              </a:ext>
            </a:extLst>
          </p:cNvPr>
          <p:cNvSpPr txBox="1"/>
          <p:nvPr/>
        </p:nvSpPr>
        <p:spPr>
          <a:xfrm>
            <a:off x="2131454" y="2992878"/>
            <a:ext cx="1200970" cy="246221"/>
          </a:xfrm>
          <a:prstGeom prst="rect">
            <a:avLst/>
          </a:prstGeom>
          <a:noFill/>
        </p:spPr>
        <p:txBody>
          <a:bodyPr wrap="none" rtlCol="0">
            <a:spAutoFit/>
          </a:bodyPr>
          <a:lstStyle/>
          <a:p>
            <a:r>
              <a:rPr lang="en-US" sz="1000" b="1" dirty="0">
                <a:solidFill>
                  <a:srgbClr val="FF0000"/>
                </a:solidFill>
              </a:rPr>
              <a:t>Filter out the glitch</a:t>
            </a:r>
          </a:p>
        </p:txBody>
      </p:sp>
      <p:sp>
        <p:nvSpPr>
          <p:cNvPr id="17" name="TextBox 16">
            <a:extLst>
              <a:ext uri="{FF2B5EF4-FFF2-40B4-BE49-F238E27FC236}">
                <a16:creationId xmlns:a16="http://schemas.microsoft.com/office/drawing/2014/main" id="{B708AB9F-220D-ABC4-2360-B955B80D694B}"/>
              </a:ext>
            </a:extLst>
          </p:cNvPr>
          <p:cNvSpPr txBox="1"/>
          <p:nvPr/>
        </p:nvSpPr>
        <p:spPr>
          <a:xfrm>
            <a:off x="3974461" y="3115988"/>
            <a:ext cx="1627369" cy="400110"/>
          </a:xfrm>
          <a:prstGeom prst="rect">
            <a:avLst/>
          </a:prstGeom>
          <a:noFill/>
        </p:spPr>
        <p:txBody>
          <a:bodyPr wrap="none" rtlCol="0">
            <a:spAutoFit/>
          </a:bodyPr>
          <a:lstStyle/>
          <a:p>
            <a:r>
              <a:rPr lang="en-US" sz="1000" b="1" dirty="0">
                <a:solidFill>
                  <a:srgbClr val="FF0000"/>
                </a:solidFill>
              </a:rPr>
              <a:t>Compute the average bpm </a:t>
            </a:r>
          </a:p>
          <a:p>
            <a:r>
              <a:rPr lang="en-US" sz="1000" b="1" dirty="0">
                <a:solidFill>
                  <a:srgbClr val="FF0000"/>
                </a:solidFill>
              </a:rPr>
              <a:t>position using wildcards</a:t>
            </a:r>
          </a:p>
        </p:txBody>
      </p:sp>
      <p:sp>
        <p:nvSpPr>
          <p:cNvPr id="18" name="TextBox 17">
            <a:extLst>
              <a:ext uri="{FF2B5EF4-FFF2-40B4-BE49-F238E27FC236}">
                <a16:creationId xmlns:a16="http://schemas.microsoft.com/office/drawing/2014/main" id="{C771B2D3-DE95-49D8-372A-097BC0BA8A8E}"/>
              </a:ext>
            </a:extLst>
          </p:cNvPr>
          <p:cNvSpPr txBox="1"/>
          <p:nvPr/>
        </p:nvSpPr>
        <p:spPr>
          <a:xfrm>
            <a:off x="6868332" y="1265888"/>
            <a:ext cx="4972836" cy="246221"/>
          </a:xfrm>
          <a:prstGeom prst="rect">
            <a:avLst/>
          </a:prstGeom>
          <a:noFill/>
        </p:spPr>
        <p:txBody>
          <a:bodyPr wrap="none" rtlCol="0">
            <a:spAutoFit/>
          </a:bodyPr>
          <a:lstStyle/>
          <a:p>
            <a:r>
              <a:rPr lang="en-US" sz="1000" b="1" dirty="0">
                <a:solidFill>
                  <a:srgbClr val="FF0000"/>
                </a:solidFill>
              </a:rPr>
              <a:t>Gather 100, eight X and Y bpm fast waveforms every 2 seconds and put into SDDS columns</a:t>
            </a:r>
          </a:p>
        </p:txBody>
      </p:sp>
      <p:sp>
        <p:nvSpPr>
          <p:cNvPr id="19" name="TextBox 18">
            <a:extLst>
              <a:ext uri="{FF2B5EF4-FFF2-40B4-BE49-F238E27FC236}">
                <a16:creationId xmlns:a16="http://schemas.microsoft.com/office/drawing/2014/main" id="{AA9D84BE-FE0E-EF00-98D1-392E1C739A3A}"/>
              </a:ext>
            </a:extLst>
          </p:cNvPr>
          <p:cNvSpPr txBox="1"/>
          <p:nvPr/>
        </p:nvSpPr>
        <p:spPr>
          <a:xfrm>
            <a:off x="3092205" y="3538778"/>
            <a:ext cx="3323346" cy="246221"/>
          </a:xfrm>
          <a:prstGeom prst="rect">
            <a:avLst/>
          </a:prstGeom>
          <a:noFill/>
        </p:spPr>
        <p:txBody>
          <a:bodyPr wrap="none" rtlCol="0">
            <a:spAutoFit/>
          </a:bodyPr>
          <a:lstStyle/>
          <a:p>
            <a:r>
              <a:rPr lang="en-US" sz="1000" b="1" dirty="0">
                <a:solidFill>
                  <a:srgbClr val="FF0000"/>
                </a:solidFill>
              </a:rPr>
              <a:t>Remove all columns except bpm average position columns</a:t>
            </a:r>
          </a:p>
        </p:txBody>
      </p:sp>
      <p:sp>
        <p:nvSpPr>
          <p:cNvPr id="21" name="TextBox 20">
            <a:extLst>
              <a:ext uri="{FF2B5EF4-FFF2-40B4-BE49-F238E27FC236}">
                <a16:creationId xmlns:a16="http://schemas.microsoft.com/office/drawing/2014/main" id="{ACDCFEEC-5B42-5557-71D7-1EAF11437A2E}"/>
              </a:ext>
            </a:extLst>
          </p:cNvPr>
          <p:cNvSpPr txBox="1"/>
          <p:nvPr/>
        </p:nvSpPr>
        <p:spPr>
          <a:xfrm>
            <a:off x="1695338" y="3717070"/>
            <a:ext cx="4782078" cy="246221"/>
          </a:xfrm>
          <a:prstGeom prst="rect">
            <a:avLst/>
          </a:prstGeom>
          <a:noFill/>
        </p:spPr>
        <p:txBody>
          <a:bodyPr wrap="none" rtlCol="0">
            <a:spAutoFit/>
          </a:bodyPr>
          <a:lstStyle/>
          <a:p>
            <a:r>
              <a:rPr lang="en-US" sz="1000" b="1" dirty="0">
                <a:solidFill>
                  <a:srgbClr val="FF0000"/>
                </a:solidFill>
              </a:rPr>
              <a:t>Treat the bpm average position columns as a simple 1x8 matrix and make a 8x1 matrix</a:t>
            </a:r>
          </a:p>
        </p:txBody>
      </p:sp>
      <p:sp>
        <p:nvSpPr>
          <p:cNvPr id="22" name="TextBox 21">
            <a:extLst>
              <a:ext uri="{FF2B5EF4-FFF2-40B4-BE49-F238E27FC236}">
                <a16:creationId xmlns:a16="http://schemas.microsoft.com/office/drawing/2014/main" id="{0D010625-EFE8-7B13-AFE4-07AD269D51BA}"/>
              </a:ext>
            </a:extLst>
          </p:cNvPr>
          <p:cNvSpPr txBox="1"/>
          <p:nvPr/>
        </p:nvSpPr>
        <p:spPr>
          <a:xfrm>
            <a:off x="2794449" y="4081492"/>
            <a:ext cx="3448380" cy="246221"/>
          </a:xfrm>
          <a:prstGeom prst="rect">
            <a:avLst/>
          </a:prstGeom>
          <a:noFill/>
        </p:spPr>
        <p:txBody>
          <a:bodyPr wrap="none" rtlCol="0">
            <a:spAutoFit/>
          </a:bodyPr>
          <a:lstStyle/>
          <a:p>
            <a:r>
              <a:rPr lang="en-US" sz="1000" b="1" dirty="0">
                <a:solidFill>
                  <a:srgbClr val="FF0000"/>
                </a:solidFill>
              </a:rPr>
              <a:t>Create column </a:t>
            </a:r>
            <a:r>
              <a:rPr lang="en-US" sz="1000" b="1" dirty="0" err="1">
                <a:solidFill>
                  <a:srgbClr val="FF0000"/>
                </a:solidFill>
              </a:rPr>
              <a:t>BPMIndex</a:t>
            </a:r>
            <a:r>
              <a:rPr lang="en-US" sz="1000" b="1" dirty="0">
                <a:solidFill>
                  <a:srgbClr val="FF0000"/>
                </a:solidFill>
              </a:rPr>
              <a:t> so one can plot the glitch trajectory</a:t>
            </a:r>
          </a:p>
        </p:txBody>
      </p:sp>
      <p:sp>
        <p:nvSpPr>
          <p:cNvPr id="23" name="Content Placeholder 1">
            <a:extLst>
              <a:ext uri="{FF2B5EF4-FFF2-40B4-BE49-F238E27FC236}">
                <a16:creationId xmlns:a16="http://schemas.microsoft.com/office/drawing/2014/main" id="{DAA6CBCF-01DA-57F1-E3F3-9BEA4401D513}"/>
              </a:ext>
            </a:extLst>
          </p:cNvPr>
          <p:cNvSpPr txBox="1">
            <a:spLocks/>
          </p:cNvSpPr>
          <p:nvPr/>
        </p:nvSpPr>
        <p:spPr>
          <a:xfrm>
            <a:off x="234620" y="1736418"/>
            <a:ext cx="7470185" cy="5045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dirty="0"/>
              <a:t>Process the Horizontal BPM Data (Vertical similar)</a:t>
            </a:r>
          </a:p>
        </p:txBody>
      </p:sp>
      <p:sp>
        <p:nvSpPr>
          <p:cNvPr id="27" name="TextBox 26">
            <a:extLst>
              <a:ext uri="{FF2B5EF4-FFF2-40B4-BE49-F238E27FC236}">
                <a16:creationId xmlns:a16="http://schemas.microsoft.com/office/drawing/2014/main" id="{35C5D4CD-22C9-5BF7-4890-EA6DBEF7BD5A}"/>
              </a:ext>
            </a:extLst>
          </p:cNvPr>
          <p:cNvSpPr txBox="1"/>
          <p:nvPr/>
        </p:nvSpPr>
        <p:spPr>
          <a:xfrm>
            <a:off x="234620" y="4359556"/>
            <a:ext cx="8905751" cy="1754326"/>
          </a:xfrm>
          <a:prstGeom prst="rect">
            <a:avLst/>
          </a:prstGeom>
          <a:noFill/>
        </p:spPr>
        <p:txBody>
          <a:bodyPr wrap="square">
            <a:spAutoFit/>
          </a:bodyPr>
          <a:lstStyle/>
          <a:p>
            <a:r>
              <a:rPr lang="en-US" sz="1200" dirty="0"/>
              <a:t>Printout for SDDS file stdin</a:t>
            </a:r>
          </a:p>
          <a:p>
            <a:endParaRPr lang="en-US" sz="1200" dirty="0"/>
          </a:p>
          <a:p>
            <a:r>
              <a:rPr lang="en-US" sz="1200" dirty="0"/>
              <a:t> FB_A:BPM:N1:snap_X_Avg_X_Pos  FB_A:BPM:N2:snap_X_Avg_X_Pos  FB_A:BPM:N3:snap_X_Avg_X_Pos  FB_A:BPM:N4:snap_X_Avg_X_Pos</a:t>
            </a:r>
          </a:p>
          <a:p>
            <a:r>
              <a:rPr lang="en-US" sz="1200" dirty="0"/>
              <a:t> FB_A:BPM:N5:snap_X_Avg_X_Pos  FB_A:BPM:N6:snap_X_Avg_X_Pos  FB_A:BPM:N7:snap_X_Avg_X_Pos  FB_A:BPM:N8:snap_X_Avg_X_Pos</a:t>
            </a:r>
          </a:p>
          <a:p>
            <a:r>
              <a:rPr lang="en-US" sz="1200" dirty="0"/>
              <a:t>              mm                            </a:t>
            </a:r>
            <a:r>
              <a:rPr lang="en-US" sz="1200" dirty="0" err="1"/>
              <a:t>mm</a:t>
            </a:r>
            <a:r>
              <a:rPr lang="en-US" sz="1200" dirty="0"/>
              <a:t>                            </a:t>
            </a:r>
            <a:r>
              <a:rPr lang="en-US" sz="1200" dirty="0" err="1"/>
              <a:t>mm</a:t>
            </a:r>
            <a:r>
              <a:rPr lang="en-US" sz="1200" dirty="0"/>
              <a:t>                            </a:t>
            </a:r>
            <a:r>
              <a:rPr lang="en-US" sz="1200" dirty="0" err="1"/>
              <a:t>mm</a:t>
            </a:r>
            <a:endParaRPr lang="en-US" sz="1200" dirty="0"/>
          </a:p>
          <a:p>
            <a:r>
              <a:rPr lang="en-US" sz="1200" dirty="0"/>
              <a:t>              mm                            </a:t>
            </a:r>
            <a:r>
              <a:rPr lang="en-US" sz="1200" dirty="0" err="1"/>
              <a:t>mm</a:t>
            </a:r>
            <a:r>
              <a:rPr lang="en-US" sz="1200" dirty="0"/>
              <a:t>                            </a:t>
            </a:r>
            <a:r>
              <a:rPr lang="en-US" sz="1200" dirty="0" err="1"/>
              <a:t>mm</a:t>
            </a:r>
            <a:r>
              <a:rPr lang="en-US" sz="1200" dirty="0"/>
              <a:t>                            </a:t>
            </a:r>
            <a:r>
              <a:rPr lang="en-US" sz="1200" dirty="0" err="1"/>
              <a:t>mm</a:t>
            </a:r>
            <a:endParaRPr lang="en-US" sz="1200" dirty="0"/>
          </a:p>
          <a:p>
            <a:r>
              <a:rPr lang="en-US" sz="1200" dirty="0"/>
              <a:t>------------------------------------------------------------------------------------------------------------------------</a:t>
            </a:r>
          </a:p>
          <a:p>
            <a:r>
              <a:rPr lang="en-US" sz="1200" dirty="0"/>
              <a:t>                -1.515465e-01                 -6.126561e-01                 -4.439887e-01                 -6.217348e-01</a:t>
            </a:r>
          </a:p>
          <a:p>
            <a:r>
              <a:rPr lang="en-US" sz="1200" dirty="0"/>
              <a:t>                 4.699189e-01                  1.621267e+00                  1.091556e+00                  8.068892e-01</a:t>
            </a:r>
          </a:p>
        </p:txBody>
      </p:sp>
      <p:cxnSp>
        <p:nvCxnSpPr>
          <p:cNvPr id="29" name="Straight Arrow Connector 28">
            <a:extLst>
              <a:ext uri="{FF2B5EF4-FFF2-40B4-BE49-F238E27FC236}">
                <a16:creationId xmlns:a16="http://schemas.microsoft.com/office/drawing/2014/main" id="{9536301D-B1B4-DC7F-40DF-10AAF5C9B952}"/>
              </a:ext>
            </a:extLst>
          </p:cNvPr>
          <p:cNvCxnSpPr>
            <a:cxnSpLocks/>
            <a:stCxn id="21" idx="3"/>
          </p:cNvCxnSpPr>
          <p:nvPr/>
        </p:nvCxnSpPr>
        <p:spPr>
          <a:xfrm flipH="1">
            <a:off x="6028841" y="3840181"/>
            <a:ext cx="448575" cy="86613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33FA859-A263-24C3-A167-6EEECE5AC975}"/>
              </a:ext>
            </a:extLst>
          </p:cNvPr>
          <p:cNvSpPr txBox="1"/>
          <p:nvPr/>
        </p:nvSpPr>
        <p:spPr>
          <a:xfrm>
            <a:off x="8482739" y="2292283"/>
            <a:ext cx="3709261" cy="2492990"/>
          </a:xfrm>
          <a:prstGeom prst="rect">
            <a:avLst/>
          </a:prstGeom>
          <a:noFill/>
        </p:spPr>
        <p:txBody>
          <a:bodyPr wrap="square">
            <a:spAutoFit/>
          </a:bodyPr>
          <a:lstStyle/>
          <a:p>
            <a:r>
              <a:rPr lang="en-US" sz="1200" b="1" dirty="0" err="1"/>
              <a:t>sddsplot</a:t>
            </a:r>
            <a:r>
              <a:rPr lang="en-US" sz="1200" dirty="0"/>
              <a:t> -layout=1,2 \</a:t>
            </a:r>
          </a:p>
          <a:p>
            <a:r>
              <a:rPr lang="en-US" sz="1200" dirty="0"/>
              <a:t>    -col=</a:t>
            </a:r>
            <a:r>
              <a:rPr lang="en-US" sz="1200" dirty="0" err="1"/>
              <a:t>BPMIndex,Column</a:t>
            </a:r>
            <a:r>
              <a:rPr lang="en-US" sz="1200" dirty="0"/>
              <a:t> -leg=spec=X \</a:t>
            </a:r>
          </a:p>
          <a:p>
            <a:r>
              <a:rPr lang="en-US" sz="1200" dirty="0"/>
              <a:t>    FFB_BPM_Open_Glitch_87_X.sdds \</a:t>
            </a:r>
          </a:p>
          <a:p>
            <a:r>
              <a:rPr lang="en-US" sz="1200" dirty="0"/>
              <a:t>    -graph=</a:t>
            </a:r>
            <a:r>
              <a:rPr lang="en-US" sz="1200" dirty="0" err="1"/>
              <a:t>symb,conn,sca</a:t>
            </a:r>
            <a:r>
              <a:rPr lang="en-US" sz="1200" dirty="0"/>
              <a:t>=2,vary,subtype=0 \</a:t>
            </a:r>
          </a:p>
          <a:p>
            <a:r>
              <a:rPr lang="en-US" sz="1200" dirty="0"/>
              <a:t>    "-</a:t>
            </a:r>
            <a:r>
              <a:rPr lang="en-US" sz="1200" dirty="0" err="1"/>
              <a:t>yLabel</a:t>
            </a:r>
            <a:r>
              <a:rPr lang="en-US" sz="1200" dirty="0"/>
              <a:t>=Horizontal Position (mm)" \</a:t>
            </a:r>
          </a:p>
          <a:p>
            <a:r>
              <a:rPr lang="en-US" sz="1200" dirty="0"/>
              <a:t>    "-topline=Transient Horizontal Trajectory" –end \</a:t>
            </a:r>
          </a:p>
          <a:p>
            <a:r>
              <a:rPr lang="en-US" sz="1200" dirty="0"/>
              <a:t>    -col=</a:t>
            </a:r>
            <a:r>
              <a:rPr lang="en-US" sz="1200" dirty="0" err="1"/>
              <a:t>BPMIndex,Column</a:t>
            </a:r>
            <a:r>
              <a:rPr lang="en-US" sz="1200" dirty="0"/>
              <a:t> -leg=spec=Y \</a:t>
            </a:r>
          </a:p>
          <a:p>
            <a:r>
              <a:rPr lang="en-US" sz="1200" dirty="0"/>
              <a:t>     FFB_BPM_Open_Glitch_87_Y.sdds \</a:t>
            </a:r>
          </a:p>
          <a:p>
            <a:r>
              <a:rPr lang="en-US" sz="1200" dirty="0"/>
              <a:t>    -graph=</a:t>
            </a:r>
            <a:r>
              <a:rPr lang="en-US" sz="1200" dirty="0" err="1"/>
              <a:t>symb,conn,sca</a:t>
            </a:r>
            <a:r>
              <a:rPr lang="en-US" sz="1200" dirty="0"/>
              <a:t>=2,vary,subtype=2 \</a:t>
            </a:r>
          </a:p>
          <a:p>
            <a:r>
              <a:rPr lang="en-US" sz="1200" dirty="0"/>
              <a:t>    "-topline=Transient Vertical Trajectory" \</a:t>
            </a:r>
          </a:p>
          <a:p>
            <a:r>
              <a:rPr lang="en-US" sz="1200" dirty="0"/>
              <a:t>    "-</a:t>
            </a:r>
            <a:r>
              <a:rPr lang="en-US" sz="1200" dirty="0" err="1"/>
              <a:t>yLabel</a:t>
            </a:r>
            <a:r>
              <a:rPr lang="en-US" sz="1200" dirty="0"/>
              <a:t>=Vertical Position (mm)" \</a:t>
            </a:r>
          </a:p>
          <a:p>
            <a:r>
              <a:rPr lang="en-US" sz="1200" dirty="0"/>
              <a:t>    "-title=Fast Acquisition Hall A BPM Positions" \</a:t>
            </a:r>
          </a:p>
          <a:p>
            <a:r>
              <a:rPr lang="en-US" sz="1200" dirty="0"/>
              <a:t>    -dev=</a:t>
            </a:r>
            <a:r>
              <a:rPr lang="en-US" sz="1200" dirty="0" err="1"/>
              <a:t>png</a:t>
            </a:r>
            <a:r>
              <a:rPr lang="en-US" sz="1200" dirty="0"/>
              <a:t> -output=Horiz_Vert_Glitch_Trajectories.png</a:t>
            </a:r>
          </a:p>
        </p:txBody>
      </p:sp>
      <p:sp>
        <p:nvSpPr>
          <p:cNvPr id="33" name="Content Placeholder 1">
            <a:extLst>
              <a:ext uri="{FF2B5EF4-FFF2-40B4-BE49-F238E27FC236}">
                <a16:creationId xmlns:a16="http://schemas.microsoft.com/office/drawing/2014/main" id="{AD6E45CF-CF96-0C76-6E5C-9B6F589B461C}"/>
              </a:ext>
            </a:extLst>
          </p:cNvPr>
          <p:cNvSpPr txBox="1">
            <a:spLocks/>
          </p:cNvSpPr>
          <p:nvPr/>
        </p:nvSpPr>
        <p:spPr>
          <a:xfrm>
            <a:off x="7765526" y="1520958"/>
            <a:ext cx="4448013" cy="5045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dirty="0"/>
              <a:t>Make a PNG bpm trajectory plot (previous slide)</a:t>
            </a:r>
          </a:p>
        </p:txBody>
      </p:sp>
    </p:spTree>
    <p:extLst>
      <p:ext uri="{BB962C8B-B14F-4D97-AF65-F5344CB8AC3E}">
        <p14:creationId xmlns:p14="http://schemas.microsoft.com/office/powerpoint/2010/main" val="59964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675B1-EB2B-A04B-5B55-B873EB2A19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F58081-5E05-6AA0-F611-D88573AF0184}"/>
              </a:ext>
            </a:extLst>
          </p:cNvPr>
          <p:cNvSpPr>
            <a:spLocks noGrp="1"/>
          </p:cNvSpPr>
          <p:nvPr>
            <p:ph type="title"/>
          </p:nvPr>
        </p:nvSpPr>
        <p:spPr>
          <a:xfrm>
            <a:off x="309091" y="105456"/>
            <a:ext cx="8729401" cy="1066852"/>
          </a:xfrm>
        </p:spPr>
        <p:txBody>
          <a:bodyPr/>
          <a:lstStyle/>
          <a:p>
            <a:r>
              <a:rPr lang="en-US" dirty="0" err="1"/>
              <a:t>JLab</a:t>
            </a:r>
            <a:r>
              <a:rPr lang="en-US" dirty="0"/>
              <a:t> Example:  Slow 80 Second Oscillation FFB Correction</a:t>
            </a:r>
          </a:p>
        </p:txBody>
      </p:sp>
      <p:sp>
        <p:nvSpPr>
          <p:cNvPr id="2" name="Content Placeholder 1">
            <a:extLst>
              <a:ext uri="{FF2B5EF4-FFF2-40B4-BE49-F238E27FC236}">
                <a16:creationId xmlns:a16="http://schemas.microsoft.com/office/drawing/2014/main" id="{4878C547-6B4A-418A-475A-3A2DDC40C70C}"/>
              </a:ext>
            </a:extLst>
          </p:cNvPr>
          <p:cNvSpPr>
            <a:spLocks noGrp="1"/>
          </p:cNvSpPr>
          <p:nvPr>
            <p:ph type="body" sz="half" idx="2"/>
          </p:nvPr>
        </p:nvSpPr>
        <p:spPr>
          <a:xfrm>
            <a:off x="309093" y="1512831"/>
            <a:ext cx="4790445" cy="4161141"/>
          </a:xfrm>
        </p:spPr>
        <p:txBody>
          <a:bodyPr/>
          <a:lstStyle/>
          <a:p>
            <a:pPr marL="342900" indent="-342900">
              <a:buFont typeface="Wingdings" panose="05000000000000000000" pitchFamily="2" charset="2"/>
              <a:buChar char="§"/>
            </a:pPr>
            <a:r>
              <a:rPr lang="en-US" sz="2400" dirty="0">
                <a:solidFill>
                  <a:srgbClr val="313131"/>
                </a:solidFill>
              </a:rPr>
              <a:t>Took data when this slow beam motion was still present and cause unknown</a:t>
            </a:r>
          </a:p>
          <a:p>
            <a:pPr marL="342900" indent="-342900">
              <a:buFont typeface="Wingdings" panose="05000000000000000000" pitchFamily="2" charset="2"/>
              <a:buChar char="§"/>
            </a:pPr>
            <a:r>
              <a:rPr lang="en-US" sz="2400" dirty="0">
                <a:solidFill>
                  <a:srgbClr val="313131"/>
                </a:solidFill>
              </a:rPr>
              <a:t>Turned out to be the final dipole in the injection chicane oscillating at 1 mA out of 10 A</a:t>
            </a:r>
          </a:p>
          <a:p>
            <a:pPr marL="342900" indent="-342900">
              <a:buFont typeface="Wingdings" panose="05000000000000000000" pitchFamily="2" charset="2"/>
              <a:buChar char="§"/>
            </a:pPr>
            <a:r>
              <a:rPr lang="en-US" sz="2400" dirty="0">
                <a:solidFill>
                  <a:srgbClr val="313131"/>
                </a:solidFill>
              </a:rPr>
              <a:t>Hall A FFB correctors were correcting this beam motion</a:t>
            </a:r>
          </a:p>
          <a:p>
            <a:pPr marL="342900" indent="-342900">
              <a:buFont typeface="Wingdings" panose="05000000000000000000" pitchFamily="2" charset="2"/>
              <a:buChar char="§"/>
            </a:pPr>
            <a:r>
              <a:rPr lang="en-US" sz="2400" dirty="0">
                <a:solidFill>
                  <a:srgbClr val="313131"/>
                </a:solidFill>
              </a:rPr>
              <a:t>Note FFB energy lock was off</a:t>
            </a:r>
            <a:endParaRPr lang="en-US" sz="2400"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024794A1-72AB-3736-98DF-9C3F53F11149}"/>
              </a:ext>
            </a:extLst>
          </p:cNvPr>
          <p:cNvSpPr>
            <a:spLocks noGrp="1"/>
          </p:cNvSpPr>
          <p:nvPr>
            <p:ph type="dt" sz="half" idx="10"/>
          </p:nvPr>
        </p:nvSpPr>
        <p:spPr/>
        <p:txBody>
          <a:bodyPr/>
          <a:lstStyle/>
          <a:p>
            <a:fld id="{95C0BBA8-153C-41DA-BC19-A5DFE9FEF526}" type="datetime1">
              <a:rPr lang="en-US" smtClean="0"/>
              <a:t>9/14/2025</a:t>
            </a:fld>
            <a:endParaRPr lang="en-US" dirty="0"/>
          </a:p>
        </p:txBody>
      </p:sp>
      <p:sp>
        <p:nvSpPr>
          <p:cNvPr id="8" name="Footer Placeholder 7">
            <a:extLst>
              <a:ext uri="{FF2B5EF4-FFF2-40B4-BE49-F238E27FC236}">
                <a16:creationId xmlns:a16="http://schemas.microsoft.com/office/drawing/2014/main" id="{C49157C7-85F3-BFB2-9404-22F587CD8179}"/>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1739692F-36D9-3D7E-1819-A07EEF07C3BB}"/>
              </a:ext>
            </a:extLst>
          </p:cNvPr>
          <p:cNvSpPr>
            <a:spLocks noGrp="1"/>
          </p:cNvSpPr>
          <p:nvPr>
            <p:ph type="sldNum" sz="quarter" idx="12"/>
          </p:nvPr>
        </p:nvSpPr>
        <p:spPr/>
        <p:txBody>
          <a:bodyPr/>
          <a:lstStyle/>
          <a:p>
            <a:fld id="{7D1BE87E-F0DE-A44C-894B-E142BEB21E42}" type="slidenum">
              <a:rPr lang="en-US" smtClean="0"/>
              <a:pPr/>
              <a:t>18</a:t>
            </a:fld>
            <a:endParaRPr lang="en-US" dirty="0"/>
          </a:p>
        </p:txBody>
      </p:sp>
      <p:pic>
        <p:nvPicPr>
          <p:cNvPr id="6" name="Picture 5" descr="Chart, line chart, histogram&#10;&#10;AI-generated content may be incorrect.">
            <a:extLst>
              <a:ext uri="{FF2B5EF4-FFF2-40B4-BE49-F238E27FC236}">
                <a16:creationId xmlns:a16="http://schemas.microsoft.com/office/drawing/2014/main" id="{1D6DB87B-DCE4-BBA6-2D1F-06EFAAD59816}"/>
              </a:ext>
            </a:extLst>
          </p:cNvPr>
          <p:cNvPicPr>
            <a:picLocks noChangeAspect="1"/>
          </p:cNvPicPr>
          <p:nvPr/>
        </p:nvPicPr>
        <p:blipFill>
          <a:blip r:embed="rId3"/>
          <a:stretch>
            <a:fillRect/>
          </a:stretch>
        </p:blipFill>
        <p:spPr>
          <a:xfrm>
            <a:off x="5189877" y="1011543"/>
            <a:ext cx="6693030" cy="5162611"/>
          </a:xfrm>
          <a:prstGeom prst="rect">
            <a:avLst/>
          </a:prstGeom>
        </p:spPr>
      </p:pic>
    </p:spTree>
    <p:extLst>
      <p:ext uri="{BB962C8B-B14F-4D97-AF65-F5344CB8AC3E}">
        <p14:creationId xmlns:p14="http://schemas.microsoft.com/office/powerpoint/2010/main" val="2688594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3FBF5-64B6-F454-AA2C-C6AD3A1EC7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9362AB-81A8-907B-93AA-EE17FB59DFE0}"/>
              </a:ext>
            </a:extLst>
          </p:cNvPr>
          <p:cNvSpPr>
            <a:spLocks noGrp="1"/>
          </p:cNvSpPr>
          <p:nvPr>
            <p:ph type="title"/>
          </p:nvPr>
        </p:nvSpPr>
        <p:spPr>
          <a:xfrm>
            <a:off x="309091" y="105456"/>
            <a:ext cx="8729401" cy="1066852"/>
          </a:xfrm>
        </p:spPr>
        <p:txBody>
          <a:bodyPr/>
          <a:lstStyle/>
          <a:p>
            <a:r>
              <a:rPr lang="en-US" dirty="0" err="1"/>
              <a:t>JLab</a:t>
            </a:r>
            <a:r>
              <a:rPr lang="en-US" dirty="0"/>
              <a:t> Example:  Slow 80 Second Oscillation Hall A FFB Correction</a:t>
            </a:r>
          </a:p>
        </p:txBody>
      </p:sp>
      <p:sp>
        <p:nvSpPr>
          <p:cNvPr id="2" name="Content Placeholder 1">
            <a:extLst>
              <a:ext uri="{FF2B5EF4-FFF2-40B4-BE49-F238E27FC236}">
                <a16:creationId xmlns:a16="http://schemas.microsoft.com/office/drawing/2014/main" id="{6099CE4D-CB39-F35F-14FB-7282469AA14D}"/>
              </a:ext>
            </a:extLst>
          </p:cNvPr>
          <p:cNvSpPr>
            <a:spLocks noGrp="1"/>
          </p:cNvSpPr>
          <p:nvPr>
            <p:ph type="body" sz="half" idx="2"/>
          </p:nvPr>
        </p:nvSpPr>
        <p:spPr>
          <a:xfrm>
            <a:off x="309093" y="1172309"/>
            <a:ext cx="4790445" cy="4501664"/>
          </a:xfrm>
        </p:spPr>
        <p:txBody>
          <a:bodyPr/>
          <a:lstStyle/>
          <a:p>
            <a:pPr marL="342900" indent="-342900">
              <a:buFont typeface="Wingdings" panose="05000000000000000000" pitchFamily="2" charset="2"/>
              <a:buChar char="§"/>
            </a:pPr>
            <a:r>
              <a:rPr lang="en-US" sz="2400" dirty="0">
                <a:solidFill>
                  <a:srgbClr val="313131"/>
                </a:solidFill>
              </a:rPr>
              <a:t>Used</a:t>
            </a:r>
            <a:r>
              <a:rPr lang="en-US" sz="2400" b="1" dirty="0">
                <a:solidFill>
                  <a:srgbClr val="313131"/>
                </a:solidFill>
              </a:rPr>
              <a:t> </a:t>
            </a:r>
            <a:r>
              <a:rPr lang="en-US" sz="2400" b="1" dirty="0" err="1">
                <a:solidFill>
                  <a:srgbClr val="313131"/>
                </a:solidFill>
              </a:rPr>
              <a:t>sddswmonitor</a:t>
            </a:r>
            <a:r>
              <a:rPr lang="en-US" sz="2400" b="1" dirty="0">
                <a:solidFill>
                  <a:srgbClr val="313131"/>
                </a:solidFill>
              </a:rPr>
              <a:t> </a:t>
            </a:r>
            <a:r>
              <a:rPr lang="en-US" sz="2400" dirty="0">
                <a:solidFill>
                  <a:srgbClr val="313131"/>
                </a:solidFill>
              </a:rPr>
              <a:t>to take Hall A FFB Corrector Data closed loop (FFB running):</a:t>
            </a:r>
          </a:p>
          <a:p>
            <a:pPr marL="800100" lvl="1" indent="-342900">
              <a:buFont typeface="Wingdings" panose="05000000000000000000" pitchFamily="2" charset="2"/>
              <a:buChar char="§"/>
            </a:pPr>
            <a:r>
              <a:rPr lang="en-US" sz="1800" dirty="0">
                <a:solidFill>
                  <a:srgbClr val="313131"/>
                </a:solidFill>
              </a:rPr>
              <a:t>100 Data sets</a:t>
            </a:r>
          </a:p>
          <a:p>
            <a:pPr marL="800100" lvl="1" indent="-342900">
              <a:buFont typeface="Wingdings" panose="05000000000000000000" pitchFamily="2" charset="2"/>
              <a:buChar char="§"/>
            </a:pPr>
            <a:r>
              <a:rPr lang="en-US" sz="1800" dirty="0">
                <a:solidFill>
                  <a:srgbClr val="313131"/>
                </a:solidFill>
              </a:rPr>
              <a:t>2 second (sampling) interval</a:t>
            </a:r>
            <a:endParaRPr lang="en-US" dirty="0"/>
          </a:p>
          <a:p>
            <a:pPr marL="342900" indent="-342900">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4FFB4AAD-4A3B-5966-69D9-03F8ECD117D2}"/>
              </a:ext>
            </a:extLst>
          </p:cNvPr>
          <p:cNvSpPr>
            <a:spLocks noGrp="1"/>
          </p:cNvSpPr>
          <p:nvPr>
            <p:ph type="dt" sz="half" idx="10"/>
          </p:nvPr>
        </p:nvSpPr>
        <p:spPr/>
        <p:txBody>
          <a:bodyPr/>
          <a:lstStyle/>
          <a:p>
            <a:fld id="{49B754DD-F275-4C3C-B2DC-8DFEB72FAAF1}" type="datetime1">
              <a:rPr lang="en-US" smtClean="0"/>
              <a:t>9/14/2025</a:t>
            </a:fld>
            <a:endParaRPr lang="en-US" dirty="0"/>
          </a:p>
        </p:txBody>
      </p:sp>
      <p:sp>
        <p:nvSpPr>
          <p:cNvPr id="8" name="Footer Placeholder 7">
            <a:extLst>
              <a:ext uri="{FF2B5EF4-FFF2-40B4-BE49-F238E27FC236}">
                <a16:creationId xmlns:a16="http://schemas.microsoft.com/office/drawing/2014/main" id="{960F4AFE-220B-E1D3-7395-5404E2B43BDF}"/>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B3B1134B-74A1-AA0B-3ABE-778BD3D67CAE}"/>
              </a:ext>
            </a:extLst>
          </p:cNvPr>
          <p:cNvSpPr>
            <a:spLocks noGrp="1"/>
          </p:cNvSpPr>
          <p:nvPr>
            <p:ph type="sldNum" sz="quarter" idx="12"/>
          </p:nvPr>
        </p:nvSpPr>
        <p:spPr/>
        <p:txBody>
          <a:bodyPr/>
          <a:lstStyle/>
          <a:p>
            <a:fld id="{7D1BE87E-F0DE-A44C-894B-E142BEB21E42}" type="slidenum">
              <a:rPr lang="en-US" smtClean="0"/>
              <a:pPr/>
              <a:t>19</a:t>
            </a:fld>
            <a:endParaRPr lang="en-US" dirty="0"/>
          </a:p>
        </p:txBody>
      </p:sp>
      <p:pic>
        <p:nvPicPr>
          <p:cNvPr id="6" name="Picture 5" descr="Chart, line chart, histogram&#10;&#10;AI-generated content may be incorrect.">
            <a:extLst>
              <a:ext uri="{FF2B5EF4-FFF2-40B4-BE49-F238E27FC236}">
                <a16:creationId xmlns:a16="http://schemas.microsoft.com/office/drawing/2014/main" id="{28D46776-E618-93FC-5219-FCFAEDF288CD}"/>
              </a:ext>
            </a:extLst>
          </p:cNvPr>
          <p:cNvPicPr>
            <a:picLocks noChangeAspect="1"/>
          </p:cNvPicPr>
          <p:nvPr/>
        </p:nvPicPr>
        <p:blipFill>
          <a:blip r:embed="rId3"/>
          <a:stretch>
            <a:fillRect/>
          </a:stretch>
        </p:blipFill>
        <p:spPr>
          <a:xfrm>
            <a:off x="5189877" y="1011543"/>
            <a:ext cx="6693030" cy="5162611"/>
          </a:xfrm>
          <a:prstGeom prst="rect">
            <a:avLst/>
          </a:prstGeom>
        </p:spPr>
      </p:pic>
      <p:sp>
        <p:nvSpPr>
          <p:cNvPr id="7" name="TextBox 6">
            <a:extLst>
              <a:ext uri="{FF2B5EF4-FFF2-40B4-BE49-F238E27FC236}">
                <a16:creationId xmlns:a16="http://schemas.microsoft.com/office/drawing/2014/main" id="{D39D5141-62E6-7C8D-411B-08D0D28632E0}"/>
              </a:ext>
            </a:extLst>
          </p:cNvPr>
          <p:cNvSpPr txBox="1"/>
          <p:nvPr/>
        </p:nvSpPr>
        <p:spPr>
          <a:xfrm>
            <a:off x="411757" y="3243618"/>
            <a:ext cx="4262034" cy="1015663"/>
          </a:xfrm>
          <a:prstGeom prst="rect">
            <a:avLst/>
          </a:prstGeom>
          <a:noFill/>
        </p:spPr>
        <p:txBody>
          <a:bodyPr wrap="square">
            <a:spAutoFit/>
          </a:bodyPr>
          <a:lstStyle/>
          <a:p>
            <a:r>
              <a:rPr lang="en-US" sz="1200" b="1" dirty="0" err="1"/>
              <a:t>sddsprocess</a:t>
            </a:r>
            <a:r>
              <a:rPr lang="en-US" sz="1200" dirty="0"/>
              <a:t> -pipe=out FFB_BPM_Closed_02.sdds \</a:t>
            </a:r>
          </a:p>
          <a:p>
            <a:r>
              <a:rPr lang="en-US" sz="1200" dirty="0"/>
              <a:t>    -process=*CORR*,average,%</a:t>
            </a:r>
            <a:r>
              <a:rPr lang="en-US" sz="1200" dirty="0" err="1"/>
              <a:t>s_Avg</a:t>
            </a:r>
            <a:r>
              <a:rPr lang="en-US" sz="1200" dirty="0"/>
              <a:t> \</a:t>
            </a:r>
          </a:p>
          <a:p>
            <a:r>
              <a:rPr lang="en-US" sz="1200" dirty="0"/>
              <a:t>    | </a:t>
            </a:r>
            <a:r>
              <a:rPr lang="en-US" sz="1200" b="1" dirty="0" err="1"/>
              <a:t>sddscollapse</a:t>
            </a:r>
            <a:r>
              <a:rPr lang="en-US" sz="1200" dirty="0"/>
              <a:t> -pipe \</a:t>
            </a:r>
          </a:p>
          <a:p>
            <a:r>
              <a:rPr lang="en-US" sz="1200" dirty="0"/>
              <a:t>    | </a:t>
            </a:r>
            <a:r>
              <a:rPr lang="en-US" sz="1200" b="1" dirty="0" err="1"/>
              <a:t>sddsprocess</a:t>
            </a:r>
            <a:r>
              <a:rPr lang="en-US" sz="1200" dirty="0"/>
              <a:t> -pipe=in FFB_BPM_Closed_02_CorrAvg.col \</a:t>
            </a:r>
          </a:p>
          <a:p>
            <a:r>
              <a:rPr lang="en-US" sz="1200" dirty="0"/>
              <a:t>    "-redefine=</a:t>
            </a:r>
            <a:r>
              <a:rPr lang="en-US" sz="1200" dirty="0" err="1"/>
              <a:t>col,Time,i_row</a:t>
            </a:r>
            <a:r>
              <a:rPr lang="en-US" sz="1200" dirty="0"/>
              <a:t> 2.0 *,units=s"</a:t>
            </a:r>
          </a:p>
        </p:txBody>
      </p:sp>
      <p:sp>
        <p:nvSpPr>
          <p:cNvPr id="11" name="TextBox 10">
            <a:extLst>
              <a:ext uri="{FF2B5EF4-FFF2-40B4-BE49-F238E27FC236}">
                <a16:creationId xmlns:a16="http://schemas.microsoft.com/office/drawing/2014/main" id="{CFE89D89-E0E7-70D7-7A5D-686E65CDC4D7}"/>
              </a:ext>
            </a:extLst>
          </p:cNvPr>
          <p:cNvSpPr txBox="1"/>
          <p:nvPr/>
        </p:nvSpPr>
        <p:spPr>
          <a:xfrm>
            <a:off x="411757" y="4408068"/>
            <a:ext cx="3936570" cy="1015663"/>
          </a:xfrm>
          <a:prstGeom prst="rect">
            <a:avLst/>
          </a:prstGeom>
          <a:noFill/>
        </p:spPr>
        <p:txBody>
          <a:bodyPr wrap="square">
            <a:spAutoFit/>
          </a:bodyPr>
          <a:lstStyle/>
          <a:p>
            <a:r>
              <a:rPr lang="en-US" sz="1200" b="1" dirty="0" err="1"/>
              <a:t>sddsplot</a:t>
            </a:r>
            <a:r>
              <a:rPr lang="en-US" sz="1200" dirty="0"/>
              <a:t> -leg -graph=</a:t>
            </a:r>
            <a:r>
              <a:rPr lang="en-US" sz="1200" dirty="0" err="1"/>
              <a:t>line,vary</a:t>
            </a:r>
            <a:r>
              <a:rPr lang="en-US" sz="1200" dirty="0"/>
              <a:t> \</a:t>
            </a:r>
          </a:p>
          <a:p>
            <a:r>
              <a:rPr lang="en-US" sz="1200" dirty="0"/>
              <a:t>    "-topline=Hall A FFB Corrector Waveform Average" \</a:t>
            </a:r>
          </a:p>
          <a:p>
            <a:r>
              <a:rPr lang="en-US" sz="1200" dirty="0"/>
              <a:t>    "-title=Closed Loop 100 Data Sets 2 Second Interval" \</a:t>
            </a:r>
          </a:p>
          <a:p>
            <a:r>
              <a:rPr lang="en-US" sz="1200" dirty="0"/>
              <a:t>    "-</a:t>
            </a:r>
            <a:r>
              <a:rPr lang="en-US" sz="1200" dirty="0" err="1"/>
              <a:t>yLabel</a:t>
            </a:r>
            <a:r>
              <a:rPr lang="en-US" sz="1200" dirty="0"/>
              <a:t>=Corrector Strength (G-cm)" \</a:t>
            </a:r>
          </a:p>
          <a:p>
            <a:r>
              <a:rPr lang="en-US" sz="1200" dirty="0"/>
              <a:t>    -col=Time,*Avg FFB_BPM_Closed_02_CorrAvg.col</a:t>
            </a:r>
          </a:p>
        </p:txBody>
      </p:sp>
    </p:spTree>
    <p:extLst>
      <p:ext uri="{BB962C8B-B14F-4D97-AF65-F5344CB8AC3E}">
        <p14:creationId xmlns:p14="http://schemas.microsoft.com/office/powerpoint/2010/main" val="348452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A356A-1588-8476-3268-E01ADF374A27}"/>
              </a:ext>
            </a:extLst>
          </p:cNvPr>
          <p:cNvSpPr>
            <a:spLocks noGrp="1"/>
          </p:cNvSpPr>
          <p:nvPr>
            <p:ph type="title"/>
          </p:nvPr>
        </p:nvSpPr>
        <p:spPr>
          <a:xfrm>
            <a:off x="309093" y="72168"/>
            <a:ext cx="10379571" cy="678664"/>
          </a:xfrm>
        </p:spPr>
        <p:txBody>
          <a:bodyPr/>
          <a:lstStyle/>
          <a:p>
            <a:r>
              <a:rPr lang="en-US" dirty="0"/>
              <a:t>Acknowledgements and a Brief History</a:t>
            </a:r>
          </a:p>
        </p:txBody>
      </p:sp>
      <p:sp>
        <p:nvSpPr>
          <p:cNvPr id="2" name="Content Placeholder 1">
            <a:extLst>
              <a:ext uri="{FF2B5EF4-FFF2-40B4-BE49-F238E27FC236}">
                <a16:creationId xmlns:a16="http://schemas.microsoft.com/office/drawing/2014/main" id="{3D28DA69-7434-32C2-8419-F4CADF24D848}"/>
              </a:ext>
            </a:extLst>
          </p:cNvPr>
          <p:cNvSpPr>
            <a:spLocks noGrp="1"/>
          </p:cNvSpPr>
          <p:nvPr>
            <p:ph type="body" sz="half" idx="2"/>
          </p:nvPr>
        </p:nvSpPr>
        <p:spPr>
          <a:xfrm>
            <a:off x="309093" y="750833"/>
            <a:ext cx="11707260" cy="5870684"/>
          </a:xfrm>
        </p:spPr>
        <p:txBody>
          <a:bodyPr/>
          <a:lstStyle/>
          <a:p>
            <a:pPr marL="342900" indent="-342900">
              <a:buFont typeface="Wingdings" panose="05000000000000000000" pitchFamily="2" charset="2"/>
              <a:buChar char="§"/>
            </a:pPr>
            <a:r>
              <a:rPr lang="en-US" dirty="0"/>
              <a:t>Developed by Michael Borland, Louis Emery and many others at Argonne/APS and worldwide</a:t>
            </a:r>
          </a:p>
          <a:p>
            <a:pPr marL="342900" indent="-342900">
              <a:buFont typeface="Wingdings" panose="05000000000000000000" pitchFamily="2" charset="2"/>
              <a:buChar char="§"/>
            </a:pPr>
            <a:r>
              <a:rPr lang="en-US" dirty="0"/>
              <a:t>In 1993, APS needed to find or create general-purpose software for APS commissioning</a:t>
            </a:r>
          </a:p>
          <a:p>
            <a:pPr marL="342900" indent="-342900">
              <a:buFont typeface="Wingdings" panose="05000000000000000000" pitchFamily="2" charset="2"/>
              <a:buChar char="§"/>
            </a:pPr>
            <a:r>
              <a:rPr lang="en-US" dirty="0"/>
              <a:t>Developed the </a:t>
            </a:r>
            <a:r>
              <a:rPr lang="en-US" u="sng" dirty="0"/>
              <a:t>S</a:t>
            </a:r>
            <a:r>
              <a:rPr lang="en-US" dirty="0"/>
              <a:t>elf </a:t>
            </a:r>
            <a:r>
              <a:rPr lang="en-US" u="sng" dirty="0"/>
              <a:t>D</a:t>
            </a:r>
            <a:r>
              <a:rPr lang="en-US" dirty="0"/>
              <a:t>escribing </a:t>
            </a:r>
            <a:r>
              <a:rPr lang="en-US" u="sng" dirty="0"/>
              <a:t>D</a:t>
            </a:r>
            <a:r>
              <a:rPr lang="en-US" dirty="0"/>
              <a:t>ata </a:t>
            </a:r>
            <a:r>
              <a:rPr lang="en-US" u="sng" dirty="0"/>
              <a:t>S</a:t>
            </a:r>
            <a:r>
              <a:rPr lang="en-US" dirty="0"/>
              <a:t>ets (SDDS) file protocol and </a:t>
            </a:r>
            <a:r>
              <a:rPr lang="en-US" dirty="0" err="1"/>
              <a:t>tookit</a:t>
            </a:r>
            <a:r>
              <a:rPr lang="en-US" dirty="0"/>
              <a:t> to meet this need</a:t>
            </a:r>
          </a:p>
          <a:p>
            <a:pPr marL="342900" indent="-342900">
              <a:buFont typeface="Wingdings" panose="05000000000000000000" pitchFamily="2" charset="2"/>
              <a:buChar char="§"/>
            </a:pPr>
            <a:r>
              <a:rPr lang="en-US" dirty="0"/>
              <a:t>Planned to later write traditional high-level applications based on the algorithms developed with these tools</a:t>
            </a:r>
          </a:p>
          <a:p>
            <a:pPr marL="342900" indent="-342900">
              <a:buFont typeface="Wingdings" panose="05000000000000000000" pitchFamily="2" charset="2"/>
              <a:buChar char="§"/>
            </a:pPr>
            <a:r>
              <a:rPr lang="en-US" dirty="0"/>
              <a:t>Concept worked so well that it was used to control to run the original APS and is used in APS operations today for APS-U  (where the </a:t>
            </a:r>
            <a:r>
              <a:rPr lang="en-US" dirty="0" err="1"/>
              <a:t>Tcl</a:t>
            </a:r>
            <a:r>
              <a:rPr lang="en-US" dirty="0"/>
              <a:t>/Tk scripting language is used to develop GUIs)</a:t>
            </a:r>
          </a:p>
          <a:p>
            <a:pPr marL="800100" lvl="1" indent="-342900">
              <a:buFont typeface="Wingdings" panose="05000000000000000000" pitchFamily="2" charset="2"/>
              <a:buChar char="§"/>
            </a:pPr>
            <a:r>
              <a:rPr lang="en-US" sz="1800" dirty="0"/>
              <a:t>450 MeV S-Band normal-conducting linac (originally a 450 MeV positron linac)</a:t>
            </a:r>
          </a:p>
          <a:p>
            <a:pPr marL="800100" lvl="1" indent="-342900">
              <a:buFont typeface="Wingdings" panose="05000000000000000000" pitchFamily="2" charset="2"/>
              <a:buChar char="§"/>
            </a:pPr>
            <a:r>
              <a:rPr lang="en-US" sz="1800" dirty="0"/>
              <a:t>Particle Accumulator Ring (PAR)</a:t>
            </a:r>
          </a:p>
          <a:p>
            <a:pPr marL="800100" lvl="1" indent="-342900">
              <a:buFont typeface="Wingdings" panose="05000000000000000000" pitchFamily="2" charset="2"/>
              <a:buChar char="§"/>
            </a:pPr>
            <a:r>
              <a:rPr lang="en-US" sz="1800" dirty="0"/>
              <a:t>Booster (7 GeV)</a:t>
            </a:r>
          </a:p>
          <a:p>
            <a:pPr marL="800100" lvl="1" indent="-342900">
              <a:buFont typeface="Wingdings" panose="05000000000000000000" pitchFamily="2" charset="2"/>
              <a:buChar char="§"/>
            </a:pPr>
            <a:r>
              <a:rPr lang="en-US" sz="1800" dirty="0"/>
              <a:t>Storage ring (APS and APS-U)</a:t>
            </a:r>
          </a:p>
          <a:p>
            <a:pPr marL="342900" indent="-342900">
              <a:buFont typeface="Wingdings" panose="05000000000000000000" pitchFamily="2" charset="2"/>
              <a:buChar char="§"/>
            </a:pPr>
            <a:r>
              <a:rPr lang="en-US" dirty="0"/>
              <a:t>Originally developed for accelerator commissioning, SDDS tools are well suited to control room data acquisition and analysis (My opinion</a:t>
            </a:r>
            <a:r>
              <a:rPr lang="en-US" dirty="0">
                <a:sym typeface="Wingdings" panose="05000000000000000000" pitchFamily="2" charset="2"/>
              </a:rPr>
              <a:t>)</a:t>
            </a:r>
            <a:endParaRPr lang="en-US" dirty="0"/>
          </a:p>
          <a:p>
            <a:pPr marL="342900" indent="-342900">
              <a:buFont typeface="Wingdings" panose="05000000000000000000" pitchFamily="2" charset="2"/>
              <a:buChar char="§"/>
            </a:pPr>
            <a:r>
              <a:rPr lang="en-US" dirty="0"/>
              <a:t>Also used for pre and post processing of accelerator simulation data (Elegant and other programs)</a:t>
            </a:r>
          </a:p>
          <a:p>
            <a:pPr marL="342900" indent="-342900">
              <a:buFont typeface="Wingdings" panose="05000000000000000000" pitchFamily="2" charset="2"/>
              <a:buChar char="§"/>
            </a:pPr>
            <a:r>
              <a:rPr lang="en-US" dirty="0"/>
              <a:t>SDDS tools are used at APS, DESY, IPNS, BESSY II, RHIC, SLAC…JLAB</a:t>
            </a:r>
          </a:p>
        </p:txBody>
      </p:sp>
      <p:sp>
        <p:nvSpPr>
          <p:cNvPr id="5" name="Date Placeholder 4">
            <a:extLst>
              <a:ext uri="{FF2B5EF4-FFF2-40B4-BE49-F238E27FC236}">
                <a16:creationId xmlns:a16="http://schemas.microsoft.com/office/drawing/2014/main" id="{D2ABCAA5-3A88-9547-8743-D2FAF82385D5}"/>
              </a:ext>
            </a:extLst>
          </p:cNvPr>
          <p:cNvSpPr>
            <a:spLocks noGrp="1"/>
          </p:cNvSpPr>
          <p:nvPr>
            <p:ph type="dt" sz="half" idx="10"/>
          </p:nvPr>
        </p:nvSpPr>
        <p:spPr/>
        <p:txBody>
          <a:bodyPr/>
          <a:lstStyle/>
          <a:p>
            <a:fld id="{9471FBA7-D2F7-469F-8ADA-2DB62341D843}" type="datetime1">
              <a:rPr lang="en-US" smtClean="0"/>
              <a:t>9/14/2025</a:t>
            </a:fld>
            <a:endParaRPr lang="en-US" dirty="0"/>
          </a:p>
        </p:txBody>
      </p:sp>
      <p:sp>
        <p:nvSpPr>
          <p:cNvPr id="8" name="Footer Placeholder 7">
            <a:extLst>
              <a:ext uri="{FF2B5EF4-FFF2-40B4-BE49-F238E27FC236}">
                <a16:creationId xmlns:a16="http://schemas.microsoft.com/office/drawing/2014/main" id="{9E1ACA85-45F7-27CF-FA3D-4DB9BDF75411}"/>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8B54941F-BD1F-4BB3-A492-CD071C1464AF}"/>
              </a:ext>
            </a:extLst>
          </p:cNvPr>
          <p:cNvSpPr>
            <a:spLocks noGrp="1"/>
          </p:cNvSpPr>
          <p:nvPr>
            <p:ph type="sldNum" sz="quarter" idx="12"/>
          </p:nvPr>
        </p:nvSpPr>
        <p:spPr/>
        <p:txBody>
          <a:bodyPr/>
          <a:lstStyle/>
          <a:p>
            <a:fld id="{7D1BE87E-F0DE-A44C-894B-E142BEB21E42}" type="slidenum">
              <a:rPr lang="en-US" smtClean="0"/>
              <a:pPr/>
              <a:t>2</a:t>
            </a:fld>
            <a:endParaRPr lang="en-US" dirty="0"/>
          </a:p>
        </p:txBody>
      </p:sp>
    </p:spTree>
    <p:extLst>
      <p:ext uri="{BB962C8B-B14F-4D97-AF65-F5344CB8AC3E}">
        <p14:creationId xmlns:p14="http://schemas.microsoft.com/office/powerpoint/2010/main" val="539672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F7304-8008-80A9-4FB8-156358D48B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A8123E-8470-7BA0-3795-CEFBD6594981}"/>
              </a:ext>
            </a:extLst>
          </p:cNvPr>
          <p:cNvSpPr>
            <a:spLocks noGrp="1"/>
          </p:cNvSpPr>
          <p:nvPr>
            <p:ph type="title"/>
          </p:nvPr>
        </p:nvSpPr>
        <p:spPr>
          <a:xfrm>
            <a:off x="309091" y="105456"/>
            <a:ext cx="8729401" cy="1066852"/>
          </a:xfrm>
        </p:spPr>
        <p:txBody>
          <a:bodyPr/>
          <a:lstStyle/>
          <a:p>
            <a:r>
              <a:rPr lang="en-US" dirty="0" err="1"/>
              <a:t>JLab</a:t>
            </a:r>
            <a:r>
              <a:rPr lang="en-US" dirty="0"/>
              <a:t> Example:  Slow 80 Second Oscillation Using Data Logger Data and SVD (Yves)</a:t>
            </a:r>
          </a:p>
        </p:txBody>
      </p:sp>
      <p:sp>
        <p:nvSpPr>
          <p:cNvPr id="2" name="Content Placeholder 1">
            <a:extLst>
              <a:ext uri="{FF2B5EF4-FFF2-40B4-BE49-F238E27FC236}">
                <a16:creationId xmlns:a16="http://schemas.microsoft.com/office/drawing/2014/main" id="{D587A569-0864-A12C-0E91-7349F3ED6EAE}"/>
              </a:ext>
            </a:extLst>
          </p:cNvPr>
          <p:cNvSpPr>
            <a:spLocks noGrp="1"/>
          </p:cNvSpPr>
          <p:nvPr>
            <p:ph type="body" sz="half" idx="2"/>
          </p:nvPr>
        </p:nvSpPr>
        <p:spPr>
          <a:xfrm>
            <a:off x="309093" y="1172309"/>
            <a:ext cx="4790445" cy="3301535"/>
          </a:xfrm>
        </p:spPr>
        <p:txBody>
          <a:bodyPr/>
          <a:lstStyle/>
          <a:p>
            <a:pPr marL="342900" indent="-342900">
              <a:buFont typeface="Wingdings" panose="05000000000000000000" pitchFamily="2" charset="2"/>
              <a:buChar char="§"/>
            </a:pPr>
            <a:r>
              <a:rPr lang="en-US" sz="2400" dirty="0">
                <a:solidFill>
                  <a:srgbClr val="313131"/>
                </a:solidFill>
              </a:rPr>
              <a:t>Use “</a:t>
            </a:r>
            <a:r>
              <a:rPr lang="en-US" sz="2400" dirty="0" err="1">
                <a:solidFill>
                  <a:srgbClr val="313131"/>
                </a:solidFill>
              </a:rPr>
              <a:t>mySampler</a:t>
            </a:r>
            <a:r>
              <a:rPr lang="en-US" sz="2400" dirty="0">
                <a:solidFill>
                  <a:srgbClr val="313131"/>
                </a:solidFill>
              </a:rPr>
              <a:t>” to extract bpm data from the data logger archive (540 seconds)</a:t>
            </a:r>
          </a:p>
          <a:p>
            <a:pPr marL="342900" indent="-342900">
              <a:buFont typeface="Wingdings" panose="05000000000000000000" pitchFamily="2" charset="2"/>
              <a:buChar char="§"/>
            </a:pPr>
            <a:r>
              <a:rPr lang="en-US" sz="2400" dirty="0">
                <a:solidFill>
                  <a:srgbClr val="313131"/>
                </a:solidFill>
              </a:rPr>
              <a:t>Used OAG/</a:t>
            </a:r>
            <a:r>
              <a:rPr lang="en-US" sz="2400" dirty="0" err="1">
                <a:solidFill>
                  <a:srgbClr val="313131"/>
                </a:solidFill>
              </a:rPr>
              <a:t>Tcl</a:t>
            </a:r>
            <a:r>
              <a:rPr lang="en-US" sz="2400" dirty="0">
                <a:solidFill>
                  <a:srgbClr val="313131"/>
                </a:solidFill>
              </a:rPr>
              <a:t>/Tk tools to create a csv file and use </a:t>
            </a:r>
            <a:r>
              <a:rPr lang="en-US" sz="2400" b="1" dirty="0">
                <a:solidFill>
                  <a:srgbClr val="313131"/>
                </a:solidFill>
              </a:rPr>
              <a:t>csv2sdds</a:t>
            </a:r>
            <a:r>
              <a:rPr lang="en-US" sz="2400" dirty="0">
                <a:solidFill>
                  <a:srgbClr val="313131"/>
                </a:solidFill>
              </a:rPr>
              <a:t> to convert to </a:t>
            </a:r>
            <a:r>
              <a:rPr lang="en-US" sz="2400" dirty="0" err="1">
                <a:solidFill>
                  <a:srgbClr val="313131"/>
                </a:solidFill>
              </a:rPr>
              <a:t>sdds</a:t>
            </a:r>
            <a:endParaRPr lang="en-US" sz="2400" dirty="0">
              <a:solidFill>
                <a:srgbClr val="313131"/>
              </a:solidFill>
            </a:endParaRPr>
          </a:p>
          <a:p>
            <a:pPr marL="342900" indent="-342900">
              <a:buFont typeface="Wingdings" panose="05000000000000000000" pitchFamily="2" charset="2"/>
              <a:buChar char="§"/>
            </a:pPr>
            <a:r>
              <a:rPr lang="en-US" sz="2400" dirty="0">
                <a:solidFill>
                  <a:srgbClr val="313131"/>
                </a:solidFill>
              </a:rPr>
              <a:t>SVD is a form of principle component analysis</a:t>
            </a:r>
            <a:endParaRPr lang="en-US" dirty="0"/>
          </a:p>
          <a:p>
            <a:pPr marL="342900" indent="-342900">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B5B7030B-A3E7-D58E-4C35-CAF6F732A79E}"/>
              </a:ext>
            </a:extLst>
          </p:cNvPr>
          <p:cNvSpPr>
            <a:spLocks noGrp="1"/>
          </p:cNvSpPr>
          <p:nvPr>
            <p:ph type="dt" sz="half" idx="10"/>
          </p:nvPr>
        </p:nvSpPr>
        <p:spPr/>
        <p:txBody>
          <a:bodyPr/>
          <a:lstStyle/>
          <a:p>
            <a:fld id="{08B4B776-0C79-4FA1-A927-0720B645C421}" type="datetime1">
              <a:rPr lang="en-US" smtClean="0"/>
              <a:t>9/14/2025</a:t>
            </a:fld>
            <a:endParaRPr lang="en-US" dirty="0"/>
          </a:p>
        </p:txBody>
      </p:sp>
      <p:sp>
        <p:nvSpPr>
          <p:cNvPr id="8" name="Footer Placeholder 7">
            <a:extLst>
              <a:ext uri="{FF2B5EF4-FFF2-40B4-BE49-F238E27FC236}">
                <a16:creationId xmlns:a16="http://schemas.microsoft.com/office/drawing/2014/main" id="{B0EB87BE-C4D1-2903-416C-908DD8F2F912}"/>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897C8FD8-D9B1-C79B-3430-46B8C0CAC40C}"/>
              </a:ext>
            </a:extLst>
          </p:cNvPr>
          <p:cNvSpPr>
            <a:spLocks noGrp="1"/>
          </p:cNvSpPr>
          <p:nvPr>
            <p:ph type="sldNum" sz="quarter" idx="12"/>
          </p:nvPr>
        </p:nvSpPr>
        <p:spPr/>
        <p:txBody>
          <a:bodyPr/>
          <a:lstStyle/>
          <a:p>
            <a:fld id="{7D1BE87E-F0DE-A44C-894B-E142BEB21E42}" type="slidenum">
              <a:rPr lang="en-US" smtClean="0"/>
              <a:pPr/>
              <a:t>20</a:t>
            </a:fld>
            <a:endParaRPr lang="en-US" dirty="0"/>
          </a:p>
        </p:txBody>
      </p:sp>
      <p:sp>
        <p:nvSpPr>
          <p:cNvPr id="9" name="TextBox 8">
            <a:extLst>
              <a:ext uri="{FF2B5EF4-FFF2-40B4-BE49-F238E27FC236}">
                <a16:creationId xmlns:a16="http://schemas.microsoft.com/office/drawing/2014/main" id="{F724E284-FC0E-1572-D734-A3B8E496FC68}"/>
              </a:ext>
            </a:extLst>
          </p:cNvPr>
          <p:cNvSpPr txBox="1"/>
          <p:nvPr/>
        </p:nvSpPr>
        <p:spPr>
          <a:xfrm>
            <a:off x="5242057" y="1158201"/>
            <a:ext cx="6257681" cy="461665"/>
          </a:xfrm>
          <a:prstGeom prst="rect">
            <a:avLst/>
          </a:prstGeom>
          <a:noFill/>
        </p:spPr>
        <p:txBody>
          <a:bodyPr wrap="square">
            <a:spAutoFit/>
          </a:bodyPr>
          <a:lstStyle/>
          <a:p>
            <a:r>
              <a:rPr lang="en-US" sz="1200" dirty="0" err="1"/>
              <a:t>mySampler</a:t>
            </a:r>
            <a:r>
              <a:rPr lang="en-US" sz="1200" dirty="0"/>
              <a:t> -b "2025-05-14 22:41:00" -s 1s -n 540 IPM0R01.XPOS IPM0R02.XPO … IPM1E02.XPOS IPM1E03.XPOS &gt; INJ_NL_X_BPMs.txt</a:t>
            </a:r>
          </a:p>
        </p:txBody>
      </p:sp>
      <p:sp>
        <p:nvSpPr>
          <p:cNvPr id="13" name="TextBox 12">
            <a:extLst>
              <a:ext uri="{FF2B5EF4-FFF2-40B4-BE49-F238E27FC236}">
                <a16:creationId xmlns:a16="http://schemas.microsoft.com/office/drawing/2014/main" id="{8EF36380-E28F-EE48-AE19-2BDE219D3841}"/>
              </a:ext>
            </a:extLst>
          </p:cNvPr>
          <p:cNvSpPr txBox="1"/>
          <p:nvPr/>
        </p:nvSpPr>
        <p:spPr>
          <a:xfrm>
            <a:off x="5242057" y="1631584"/>
            <a:ext cx="6096000" cy="2123658"/>
          </a:xfrm>
          <a:prstGeom prst="rect">
            <a:avLst/>
          </a:prstGeom>
          <a:noFill/>
        </p:spPr>
        <p:txBody>
          <a:bodyPr wrap="square">
            <a:spAutoFit/>
          </a:bodyPr>
          <a:lstStyle/>
          <a:p>
            <a:r>
              <a:rPr lang="en-US" sz="1200" b="1" dirty="0" err="1"/>
              <a:t>sddsconvert</a:t>
            </a:r>
            <a:r>
              <a:rPr lang="en-US" sz="1200" b="1" dirty="0"/>
              <a:t> </a:t>
            </a:r>
            <a:r>
              <a:rPr lang="en-US" sz="1200" dirty="0"/>
              <a:t>-pipe=out </a:t>
            </a:r>
            <a:r>
              <a:rPr lang="en-US" sz="1200" dirty="0" err="1"/>
              <a:t>INJ_NL_X_BPMs.sdds</a:t>
            </a:r>
            <a:r>
              <a:rPr lang="en-US" sz="1200" dirty="0"/>
              <a:t> \</a:t>
            </a:r>
          </a:p>
          <a:p>
            <a:r>
              <a:rPr lang="en-US" sz="1200" dirty="0"/>
              <a:t>        -delete=</a:t>
            </a:r>
            <a:r>
              <a:rPr lang="en-US" sz="1200" dirty="0" err="1"/>
              <a:t>col,Date,TimeOfDay,Time</a:t>
            </a:r>
            <a:r>
              <a:rPr lang="en-US" sz="1200" dirty="0"/>
              <a:t> \</a:t>
            </a:r>
          </a:p>
          <a:p>
            <a:r>
              <a:rPr lang="en-US" sz="1200" dirty="0"/>
              <a:t>        | </a:t>
            </a:r>
            <a:r>
              <a:rPr lang="en-US" sz="1200" b="1" dirty="0" err="1"/>
              <a:t>sddsprocess</a:t>
            </a:r>
            <a:r>
              <a:rPr lang="en-US" sz="1200" dirty="0"/>
              <a:t> -pipe \</a:t>
            </a:r>
          </a:p>
          <a:p>
            <a:r>
              <a:rPr lang="en-US" sz="1200" dirty="0"/>
              <a:t>        -process=IPM*,average,%</a:t>
            </a:r>
            <a:r>
              <a:rPr lang="en-US" sz="1200" dirty="0" err="1"/>
              <a:t>s_Avg</a:t>
            </a:r>
            <a:r>
              <a:rPr lang="en-US" sz="1200" dirty="0"/>
              <a:t> \</a:t>
            </a:r>
          </a:p>
          <a:p>
            <a:r>
              <a:rPr lang="en-US" sz="1200" dirty="0"/>
              <a:t>        "-redefine=</a:t>
            </a:r>
            <a:r>
              <a:rPr lang="en-US" sz="1200" dirty="0" err="1"/>
              <a:t>col,%s,%s</a:t>
            </a:r>
            <a:r>
              <a:rPr lang="en-US" sz="1200" dirty="0"/>
              <a:t> %</a:t>
            </a:r>
            <a:r>
              <a:rPr lang="en-US" sz="1200" dirty="0" err="1"/>
              <a:t>s_Avg</a:t>
            </a:r>
            <a:r>
              <a:rPr lang="en-US" sz="1200" dirty="0"/>
              <a:t> -,select=IPM*,units=mm" \</a:t>
            </a:r>
          </a:p>
          <a:p>
            <a:r>
              <a:rPr lang="en-US" sz="1200" dirty="0"/>
              <a:t>        | </a:t>
            </a:r>
            <a:r>
              <a:rPr lang="en-US" sz="1200" b="1" dirty="0" err="1"/>
              <a:t>sddspseudoinverse</a:t>
            </a:r>
            <a:r>
              <a:rPr lang="en-US" sz="1200" dirty="0"/>
              <a:t> -pipe=in ${</a:t>
            </a:r>
            <a:r>
              <a:rPr lang="en-US" sz="1200" dirty="0" err="1"/>
              <a:t>fileRoot</a:t>
            </a:r>
            <a:r>
              <a:rPr lang="en-US" sz="1200" dirty="0"/>
              <a:t>}.inv \</a:t>
            </a:r>
          </a:p>
          <a:p>
            <a:r>
              <a:rPr lang="en-US" sz="1200" dirty="0"/>
              <a:t>        -minimum=0.0 \</a:t>
            </a:r>
          </a:p>
          <a:p>
            <a:r>
              <a:rPr lang="en-US" sz="1200" dirty="0"/>
              <a:t>        -</a:t>
            </a:r>
            <a:r>
              <a:rPr lang="en-US" sz="1200" dirty="0" err="1"/>
              <a:t>oldColumnNames</a:t>
            </a:r>
            <a:r>
              <a:rPr lang="en-US" sz="1200" dirty="0"/>
              <a:t>=BPMs \</a:t>
            </a:r>
          </a:p>
          <a:p>
            <a:r>
              <a:rPr lang="en-US" sz="1200" dirty="0"/>
              <a:t>        -</a:t>
            </a:r>
            <a:r>
              <a:rPr lang="en-US" sz="1200" dirty="0" err="1"/>
              <a:t>sFile</a:t>
            </a:r>
            <a:r>
              <a:rPr lang="en-US" sz="1200" dirty="0"/>
              <a:t>=${</a:t>
            </a:r>
            <a:r>
              <a:rPr lang="en-US" sz="1200" dirty="0" err="1"/>
              <a:t>fileRoot</a:t>
            </a:r>
            <a:r>
              <a:rPr lang="en-US" sz="1200" dirty="0"/>
              <a:t>}.s \</a:t>
            </a:r>
          </a:p>
          <a:p>
            <a:r>
              <a:rPr lang="en-US" sz="1200" dirty="0"/>
              <a:t>        -</a:t>
            </a:r>
            <a:r>
              <a:rPr lang="en-US" sz="1200" dirty="0" err="1"/>
              <a:t>uMatrix</a:t>
            </a:r>
            <a:r>
              <a:rPr lang="en-US" sz="1200" dirty="0"/>
              <a:t>=${</a:t>
            </a:r>
            <a:r>
              <a:rPr lang="en-US" sz="1200" dirty="0" err="1"/>
              <a:t>fileRoot</a:t>
            </a:r>
            <a:r>
              <a:rPr lang="en-US" sz="1200" dirty="0"/>
              <a:t>}.u \</a:t>
            </a:r>
          </a:p>
          <a:p>
            <a:r>
              <a:rPr lang="en-US" sz="1200" dirty="0"/>
              <a:t>        -</a:t>
            </a:r>
            <a:r>
              <a:rPr lang="en-US" sz="1200" dirty="0" err="1"/>
              <a:t>vMatrix</a:t>
            </a:r>
            <a:r>
              <a:rPr lang="en-US" sz="1200" dirty="0"/>
              <a:t>=${</a:t>
            </a:r>
            <a:r>
              <a:rPr lang="en-US" sz="1200" dirty="0" err="1"/>
              <a:t>fileRoot</a:t>
            </a:r>
            <a:r>
              <a:rPr lang="en-US" sz="1200" dirty="0"/>
              <a:t>}.v</a:t>
            </a:r>
          </a:p>
        </p:txBody>
      </p:sp>
      <p:sp>
        <p:nvSpPr>
          <p:cNvPr id="14" name="TextBox 13">
            <a:extLst>
              <a:ext uri="{FF2B5EF4-FFF2-40B4-BE49-F238E27FC236}">
                <a16:creationId xmlns:a16="http://schemas.microsoft.com/office/drawing/2014/main" id="{A4523A49-702A-612A-1F14-95F71FC98F43}"/>
              </a:ext>
            </a:extLst>
          </p:cNvPr>
          <p:cNvSpPr txBox="1"/>
          <p:nvPr/>
        </p:nvSpPr>
        <p:spPr>
          <a:xfrm>
            <a:off x="9106291" y="2293303"/>
            <a:ext cx="3002745" cy="400110"/>
          </a:xfrm>
          <a:prstGeom prst="rect">
            <a:avLst/>
          </a:prstGeom>
          <a:noFill/>
        </p:spPr>
        <p:txBody>
          <a:bodyPr wrap="square" rtlCol="0">
            <a:spAutoFit/>
          </a:bodyPr>
          <a:lstStyle/>
          <a:p>
            <a:r>
              <a:rPr lang="en-US" sz="1000" b="1" dirty="0">
                <a:solidFill>
                  <a:srgbClr val="FF0000"/>
                </a:solidFill>
              </a:rPr>
              <a:t>Remove the DC offset for each beam position before </a:t>
            </a:r>
          </a:p>
          <a:p>
            <a:r>
              <a:rPr lang="en-US" sz="1000" b="1" dirty="0">
                <a:solidFill>
                  <a:srgbClr val="FF0000"/>
                </a:solidFill>
              </a:rPr>
              <a:t>calculating the singular values, U and V matrices</a:t>
            </a:r>
          </a:p>
        </p:txBody>
      </p:sp>
      <p:pic>
        <p:nvPicPr>
          <p:cNvPr id="16" name="Picture 15" descr="Chart, line chart&#10;&#10;AI-generated content may be incorrect.">
            <a:extLst>
              <a:ext uri="{FF2B5EF4-FFF2-40B4-BE49-F238E27FC236}">
                <a16:creationId xmlns:a16="http://schemas.microsoft.com/office/drawing/2014/main" id="{E725D986-3057-A11C-1587-3413E6C378D3}"/>
              </a:ext>
            </a:extLst>
          </p:cNvPr>
          <p:cNvPicPr>
            <a:picLocks noChangeAspect="1"/>
          </p:cNvPicPr>
          <p:nvPr/>
        </p:nvPicPr>
        <p:blipFill>
          <a:blip r:embed="rId3"/>
          <a:stretch>
            <a:fillRect/>
          </a:stretch>
        </p:blipFill>
        <p:spPr>
          <a:xfrm>
            <a:off x="1312190" y="4432781"/>
            <a:ext cx="2937516" cy="2262936"/>
          </a:xfrm>
          <a:prstGeom prst="rect">
            <a:avLst/>
          </a:prstGeom>
        </p:spPr>
      </p:pic>
      <p:pic>
        <p:nvPicPr>
          <p:cNvPr id="18" name="Picture 17" descr="Diagram&#10;&#10;AI-generated content may be incorrect.">
            <a:extLst>
              <a:ext uri="{FF2B5EF4-FFF2-40B4-BE49-F238E27FC236}">
                <a16:creationId xmlns:a16="http://schemas.microsoft.com/office/drawing/2014/main" id="{CF3EECD9-1C33-24FB-9ADA-FCE655810E9D}"/>
              </a:ext>
            </a:extLst>
          </p:cNvPr>
          <p:cNvPicPr>
            <a:picLocks noChangeAspect="1"/>
          </p:cNvPicPr>
          <p:nvPr/>
        </p:nvPicPr>
        <p:blipFill>
          <a:blip r:embed="rId4"/>
          <a:stretch>
            <a:fillRect/>
          </a:stretch>
        </p:blipFill>
        <p:spPr>
          <a:xfrm>
            <a:off x="5185984" y="3747658"/>
            <a:ext cx="3352906" cy="2582934"/>
          </a:xfrm>
          <a:prstGeom prst="rect">
            <a:avLst/>
          </a:prstGeom>
        </p:spPr>
      </p:pic>
      <p:pic>
        <p:nvPicPr>
          <p:cNvPr id="20" name="Picture 19" descr="A picture containing shape&#10;&#10;AI-generated content may be incorrect.">
            <a:extLst>
              <a:ext uri="{FF2B5EF4-FFF2-40B4-BE49-F238E27FC236}">
                <a16:creationId xmlns:a16="http://schemas.microsoft.com/office/drawing/2014/main" id="{725903E1-314B-335E-1386-44E7888626CC}"/>
              </a:ext>
            </a:extLst>
          </p:cNvPr>
          <p:cNvPicPr>
            <a:picLocks noChangeAspect="1"/>
          </p:cNvPicPr>
          <p:nvPr/>
        </p:nvPicPr>
        <p:blipFill>
          <a:blip r:embed="rId5"/>
          <a:stretch>
            <a:fillRect/>
          </a:stretch>
        </p:blipFill>
        <p:spPr>
          <a:xfrm>
            <a:off x="8628742" y="3747658"/>
            <a:ext cx="3352906" cy="2582934"/>
          </a:xfrm>
          <a:prstGeom prst="rect">
            <a:avLst/>
          </a:prstGeom>
        </p:spPr>
      </p:pic>
      <p:sp>
        <p:nvSpPr>
          <p:cNvPr id="21" name="Oval 20">
            <a:extLst>
              <a:ext uri="{FF2B5EF4-FFF2-40B4-BE49-F238E27FC236}">
                <a16:creationId xmlns:a16="http://schemas.microsoft.com/office/drawing/2014/main" id="{DDF58E8F-64C0-51E6-45D5-DB5EA083CE13}"/>
              </a:ext>
            </a:extLst>
          </p:cNvPr>
          <p:cNvSpPr/>
          <p:nvPr/>
        </p:nvSpPr>
        <p:spPr>
          <a:xfrm>
            <a:off x="1839133" y="4773476"/>
            <a:ext cx="103321" cy="826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530A216-F052-56D9-AA4D-027FB3831466}"/>
              </a:ext>
            </a:extLst>
          </p:cNvPr>
          <p:cNvSpPr txBox="1"/>
          <p:nvPr/>
        </p:nvSpPr>
        <p:spPr>
          <a:xfrm>
            <a:off x="6357712" y="3948995"/>
            <a:ext cx="1776718" cy="246221"/>
          </a:xfrm>
          <a:prstGeom prst="rect">
            <a:avLst/>
          </a:prstGeom>
          <a:noFill/>
        </p:spPr>
        <p:txBody>
          <a:bodyPr wrap="square" rtlCol="0">
            <a:spAutoFit/>
          </a:bodyPr>
          <a:lstStyle/>
          <a:p>
            <a:r>
              <a:rPr lang="en-US" sz="1000" b="1" dirty="0">
                <a:solidFill>
                  <a:srgbClr val="FF0000"/>
                </a:solidFill>
              </a:rPr>
              <a:t>BPM singular vector for SV - 2</a:t>
            </a:r>
          </a:p>
        </p:txBody>
      </p:sp>
      <p:sp>
        <p:nvSpPr>
          <p:cNvPr id="24" name="TextBox 23">
            <a:extLst>
              <a:ext uri="{FF2B5EF4-FFF2-40B4-BE49-F238E27FC236}">
                <a16:creationId xmlns:a16="http://schemas.microsoft.com/office/drawing/2014/main" id="{70CA2112-09F5-0449-F9B9-02D0DC83C968}"/>
              </a:ext>
            </a:extLst>
          </p:cNvPr>
          <p:cNvSpPr txBox="1"/>
          <p:nvPr/>
        </p:nvSpPr>
        <p:spPr>
          <a:xfrm>
            <a:off x="9416836" y="3913033"/>
            <a:ext cx="1776718" cy="246221"/>
          </a:xfrm>
          <a:prstGeom prst="rect">
            <a:avLst/>
          </a:prstGeom>
          <a:noFill/>
        </p:spPr>
        <p:txBody>
          <a:bodyPr wrap="square" rtlCol="0">
            <a:spAutoFit/>
          </a:bodyPr>
          <a:lstStyle/>
          <a:p>
            <a:r>
              <a:rPr lang="en-US" sz="1000" b="1" dirty="0">
                <a:solidFill>
                  <a:srgbClr val="FF0000"/>
                </a:solidFill>
              </a:rPr>
              <a:t>Time singular vector for SV - 2</a:t>
            </a:r>
          </a:p>
        </p:txBody>
      </p:sp>
      <p:cxnSp>
        <p:nvCxnSpPr>
          <p:cNvPr id="6" name="Straight Arrow Connector 5">
            <a:extLst>
              <a:ext uri="{FF2B5EF4-FFF2-40B4-BE49-F238E27FC236}">
                <a16:creationId xmlns:a16="http://schemas.microsoft.com/office/drawing/2014/main" id="{DA3219E5-1F2E-B7F8-59B8-BFEBCF5B72C0}"/>
              </a:ext>
            </a:extLst>
          </p:cNvPr>
          <p:cNvCxnSpPr/>
          <p:nvPr/>
        </p:nvCxnSpPr>
        <p:spPr>
          <a:xfrm flipV="1">
            <a:off x="6018931" y="4644325"/>
            <a:ext cx="40906" cy="45461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542D1AA-CCC4-507B-7622-A7BDD538247A}"/>
              </a:ext>
            </a:extLst>
          </p:cNvPr>
          <p:cNvSpPr txBox="1"/>
          <p:nvPr/>
        </p:nvSpPr>
        <p:spPr>
          <a:xfrm>
            <a:off x="5721880" y="5047689"/>
            <a:ext cx="1453835" cy="400110"/>
          </a:xfrm>
          <a:prstGeom prst="rect">
            <a:avLst/>
          </a:prstGeom>
          <a:noFill/>
        </p:spPr>
        <p:txBody>
          <a:bodyPr wrap="square" rtlCol="0">
            <a:spAutoFit/>
          </a:bodyPr>
          <a:lstStyle/>
          <a:p>
            <a:r>
              <a:rPr lang="en-US" sz="1000" b="1" dirty="0">
                <a:solidFill>
                  <a:srgbClr val="FF0000"/>
                </a:solidFill>
              </a:rPr>
              <a:t>Magnet with 1 mA, 80 s oscillation</a:t>
            </a:r>
          </a:p>
        </p:txBody>
      </p:sp>
    </p:spTree>
    <p:extLst>
      <p:ext uri="{BB962C8B-B14F-4D97-AF65-F5344CB8AC3E}">
        <p14:creationId xmlns:p14="http://schemas.microsoft.com/office/powerpoint/2010/main" val="848882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F3D7F-54E5-C29D-D0C5-E0D14871AA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71F0EC-6178-5DAA-B0E8-992820387D74}"/>
              </a:ext>
            </a:extLst>
          </p:cNvPr>
          <p:cNvSpPr>
            <a:spLocks noGrp="1"/>
          </p:cNvSpPr>
          <p:nvPr>
            <p:ph type="title"/>
          </p:nvPr>
        </p:nvSpPr>
        <p:spPr>
          <a:xfrm>
            <a:off x="76622" y="105456"/>
            <a:ext cx="10994339" cy="588549"/>
          </a:xfrm>
        </p:spPr>
        <p:txBody>
          <a:bodyPr/>
          <a:lstStyle/>
          <a:p>
            <a:r>
              <a:rPr lang="en-US" dirty="0" err="1"/>
              <a:t>JLab</a:t>
            </a:r>
            <a:r>
              <a:rPr lang="en-US" dirty="0"/>
              <a:t> Example:  Hall A FFB Orbit/Trajectory Attenuation</a:t>
            </a:r>
          </a:p>
        </p:txBody>
      </p:sp>
      <p:sp>
        <p:nvSpPr>
          <p:cNvPr id="2" name="Content Placeholder 1">
            <a:extLst>
              <a:ext uri="{FF2B5EF4-FFF2-40B4-BE49-F238E27FC236}">
                <a16:creationId xmlns:a16="http://schemas.microsoft.com/office/drawing/2014/main" id="{AF661C71-6E41-0401-E0CF-5FD97C5003BE}"/>
              </a:ext>
            </a:extLst>
          </p:cNvPr>
          <p:cNvSpPr>
            <a:spLocks noGrp="1"/>
          </p:cNvSpPr>
          <p:nvPr>
            <p:ph type="body" sz="half" idx="2"/>
          </p:nvPr>
        </p:nvSpPr>
        <p:spPr>
          <a:xfrm>
            <a:off x="309094" y="750833"/>
            <a:ext cx="4448886" cy="5267676"/>
          </a:xfrm>
        </p:spPr>
        <p:txBody>
          <a:bodyPr/>
          <a:lstStyle/>
          <a:p>
            <a:pPr marL="342900" indent="-342900">
              <a:buFont typeface="Wingdings" panose="05000000000000000000" pitchFamily="2" charset="2"/>
              <a:buChar char="§"/>
            </a:pPr>
            <a:r>
              <a:rPr lang="en-US" dirty="0"/>
              <a:t>BPM position/trajectory attenuation plots show effectiveness of feedback</a:t>
            </a:r>
          </a:p>
          <a:p>
            <a:pPr marL="342900" indent="-342900">
              <a:buFont typeface="Wingdings" panose="05000000000000000000" pitchFamily="2" charset="2"/>
              <a:buChar char="§"/>
            </a:pPr>
            <a:r>
              <a:rPr lang="en-US" dirty="0"/>
              <a:t>Divide PSD Closed loop by PSD Open loop and express in dB</a:t>
            </a:r>
          </a:p>
          <a:p>
            <a:pPr marL="342900" indent="-342900">
              <a:buFont typeface="Wingdings" panose="05000000000000000000" pitchFamily="2" charset="2"/>
              <a:buChar char="§"/>
            </a:pPr>
            <a:r>
              <a:rPr lang="en-US" dirty="0"/>
              <a:t>First look at in-loop BPMs 1C07 and 1C16</a:t>
            </a:r>
          </a:p>
          <a:p>
            <a:pPr marL="342900" indent="-342900">
              <a:buFont typeface="Wingdings" panose="05000000000000000000" pitchFamily="2" charset="2"/>
              <a:buChar char="§"/>
            </a:pPr>
            <a:r>
              <a:rPr lang="en-US" dirty="0"/>
              <a:t>20-30 dB attenuation seen at 60, 120 and 180 Hz</a:t>
            </a:r>
          </a:p>
          <a:p>
            <a:pPr marL="342900" indent="-342900">
              <a:buFont typeface="Wingdings" panose="05000000000000000000" pitchFamily="2" charset="2"/>
              <a:buChar char="§"/>
            </a:pPr>
            <a:r>
              <a:rPr lang="en-US" dirty="0"/>
              <a:t>Significant attenuation near DC too</a:t>
            </a:r>
          </a:p>
          <a:p>
            <a:pPr marL="342900" indent="-342900">
              <a:buFont typeface="Wingdings" panose="05000000000000000000" pitchFamily="2" charset="2"/>
              <a:buChar char="§"/>
            </a:pPr>
            <a:r>
              <a:rPr lang="en-US" dirty="0"/>
              <a:t>No attenuation at 30 Hz</a:t>
            </a:r>
          </a:p>
          <a:p>
            <a:pPr marL="342900" indent="-342900">
              <a:buFont typeface="Wingdings" panose="05000000000000000000" pitchFamily="2" charset="2"/>
              <a:buChar char="§"/>
            </a:pPr>
            <a:r>
              <a:rPr lang="en-US" dirty="0"/>
              <a:t>As expected not much suppression beyond ~200 Hz</a:t>
            </a:r>
          </a:p>
          <a:p>
            <a:pPr marL="342900" indent="-342900">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30EE8FA8-0474-F131-E3E3-9697BE9ED2D1}"/>
              </a:ext>
            </a:extLst>
          </p:cNvPr>
          <p:cNvSpPr>
            <a:spLocks noGrp="1"/>
          </p:cNvSpPr>
          <p:nvPr>
            <p:ph type="dt" sz="half" idx="10"/>
          </p:nvPr>
        </p:nvSpPr>
        <p:spPr/>
        <p:txBody>
          <a:bodyPr/>
          <a:lstStyle/>
          <a:p>
            <a:fld id="{6E2EE847-5DBA-44AA-A959-D8424F80D9E5}" type="datetime1">
              <a:rPr lang="en-US" smtClean="0"/>
              <a:t>9/14/2025</a:t>
            </a:fld>
            <a:endParaRPr lang="en-US" dirty="0"/>
          </a:p>
        </p:txBody>
      </p:sp>
      <p:sp>
        <p:nvSpPr>
          <p:cNvPr id="8" name="Footer Placeholder 7">
            <a:extLst>
              <a:ext uri="{FF2B5EF4-FFF2-40B4-BE49-F238E27FC236}">
                <a16:creationId xmlns:a16="http://schemas.microsoft.com/office/drawing/2014/main" id="{11D3F939-A601-8683-D827-8554912E86B5}"/>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F3B5C076-A23C-41C7-7DF3-6946D38675DF}"/>
              </a:ext>
            </a:extLst>
          </p:cNvPr>
          <p:cNvSpPr>
            <a:spLocks noGrp="1"/>
          </p:cNvSpPr>
          <p:nvPr>
            <p:ph type="sldNum" sz="quarter" idx="12"/>
          </p:nvPr>
        </p:nvSpPr>
        <p:spPr/>
        <p:txBody>
          <a:bodyPr/>
          <a:lstStyle/>
          <a:p>
            <a:fld id="{7D1BE87E-F0DE-A44C-894B-E142BEB21E42}" type="slidenum">
              <a:rPr lang="en-US" smtClean="0"/>
              <a:pPr/>
              <a:t>21</a:t>
            </a:fld>
            <a:endParaRPr lang="en-US" dirty="0"/>
          </a:p>
        </p:txBody>
      </p:sp>
      <p:pic>
        <p:nvPicPr>
          <p:cNvPr id="6" name="Picture 5" descr="Chart&#10;&#10;AI-generated content may be incorrect.">
            <a:extLst>
              <a:ext uri="{FF2B5EF4-FFF2-40B4-BE49-F238E27FC236}">
                <a16:creationId xmlns:a16="http://schemas.microsoft.com/office/drawing/2014/main" id="{DC1800CA-0296-9784-11DD-474F18109363}"/>
              </a:ext>
            </a:extLst>
          </p:cNvPr>
          <p:cNvPicPr>
            <a:picLocks noChangeAspect="1"/>
          </p:cNvPicPr>
          <p:nvPr/>
        </p:nvPicPr>
        <p:blipFill>
          <a:blip r:embed="rId3"/>
          <a:stretch>
            <a:fillRect/>
          </a:stretch>
        </p:blipFill>
        <p:spPr>
          <a:xfrm>
            <a:off x="4804273" y="750832"/>
            <a:ext cx="7319275" cy="5645661"/>
          </a:xfrm>
          <a:prstGeom prst="rect">
            <a:avLst/>
          </a:prstGeom>
        </p:spPr>
      </p:pic>
    </p:spTree>
    <p:extLst>
      <p:ext uri="{BB962C8B-B14F-4D97-AF65-F5344CB8AC3E}">
        <p14:creationId xmlns:p14="http://schemas.microsoft.com/office/powerpoint/2010/main" val="3776221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DB7B8-876A-2AEE-7120-EC535691AA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A7EEC3-2BA6-C2A1-809D-C80982595CEE}"/>
              </a:ext>
            </a:extLst>
          </p:cNvPr>
          <p:cNvSpPr>
            <a:spLocks noGrp="1"/>
          </p:cNvSpPr>
          <p:nvPr>
            <p:ph type="title"/>
          </p:nvPr>
        </p:nvSpPr>
        <p:spPr>
          <a:xfrm>
            <a:off x="76622" y="105456"/>
            <a:ext cx="10994339" cy="588549"/>
          </a:xfrm>
        </p:spPr>
        <p:txBody>
          <a:bodyPr/>
          <a:lstStyle/>
          <a:p>
            <a:r>
              <a:rPr lang="en-US" dirty="0" err="1"/>
              <a:t>JLab</a:t>
            </a:r>
            <a:r>
              <a:rPr lang="en-US" dirty="0"/>
              <a:t> Example:  Hall A FFB Orbit/Trajectory Attenuation</a:t>
            </a:r>
          </a:p>
        </p:txBody>
      </p:sp>
      <p:sp>
        <p:nvSpPr>
          <p:cNvPr id="2" name="Content Placeholder 1">
            <a:extLst>
              <a:ext uri="{FF2B5EF4-FFF2-40B4-BE49-F238E27FC236}">
                <a16:creationId xmlns:a16="http://schemas.microsoft.com/office/drawing/2014/main" id="{A5F54FBB-6EF2-09C2-88A8-11C92B04C264}"/>
              </a:ext>
            </a:extLst>
          </p:cNvPr>
          <p:cNvSpPr>
            <a:spLocks noGrp="1"/>
          </p:cNvSpPr>
          <p:nvPr>
            <p:ph type="body" sz="half" idx="2"/>
          </p:nvPr>
        </p:nvSpPr>
        <p:spPr>
          <a:xfrm>
            <a:off x="76621" y="652677"/>
            <a:ext cx="5378781" cy="742170"/>
          </a:xfrm>
        </p:spPr>
        <p:txBody>
          <a:bodyPr/>
          <a:lstStyle/>
          <a:p>
            <a:pPr marL="342900" indent="-342900">
              <a:buFont typeface="Wingdings" panose="05000000000000000000" pitchFamily="2" charset="2"/>
              <a:buChar char="§"/>
            </a:pPr>
            <a:r>
              <a:rPr lang="en-US" b="1" dirty="0" err="1"/>
              <a:t>sddsfft</a:t>
            </a:r>
            <a:r>
              <a:rPr lang="en-US" b="1" dirty="0"/>
              <a:t>, </a:t>
            </a:r>
            <a:r>
              <a:rPr lang="en-US" b="1" dirty="0" err="1"/>
              <a:t>sddsprocess</a:t>
            </a:r>
            <a:r>
              <a:rPr lang="en-US" dirty="0"/>
              <a:t> and </a:t>
            </a:r>
            <a:r>
              <a:rPr lang="en-US" b="1" dirty="0" err="1"/>
              <a:t>sddsenvelope</a:t>
            </a:r>
            <a:r>
              <a:rPr lang="en-US" dirty="0"/>
              <a:t> are the primary toolkit programs used</a:t>
            </a:r>
          </a:p>
          <a:p>
            <a:pPr marL="342900" indent="-342900">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E180D419-6CC3-2A11-A90B-F6099658A527}"/>
              </a:ext>
            </a:extLst>
          </p:cNvPr>
          <p:cNvSpPr>
            <a:spLocks noGrp="1"/>
          </p:cNvSpPr>
          <p:nvPr>
            <p:ph type="dt" sz="half" idx="10"/>
          </p:nvPr>
        </p:nvSpPr>
        <p:spPr/>
        <p:txBody>
          <a:bodyPr/>
          <a:lstStyle/>
          <a:p>
            <a:fld id="{CB5BC5DF-EEBB-438C-8262-FCD8357307F7}" type="datetime1">
              <a:rPr lang="en-US" smtClean="0"/>
              <a:t>9/15/2025</a:t>
            </a:fld>
            <a:endParaRPr lang="en-US" dirty="0"/>
          </a:p>
        </p:txBody>
      </p:sp>
      <p:sp>
        <p:nvSpPr>
          <p:cNvPr id="8" name="Footer Placeholder 7">
            <a:extLst>
              <a:ext uri="{FF2B5EF4-FFF2-40B4-BE49-F238E27FC236}">
                <a16:creationId xmlns:a16="http://schemas.microsoft.com/office/drawing/2014/main" id="{CFB2B319-1373-1A07-46F0-2593E7C7A1BE}"/>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C0769CE1-E726-2297-FC3F-9370391CAEF6}"/>
              </a:ext>
            </a:extLst>
          </p:cNvPr>
          <p:cNvSpPr>
            <a:spLocks noGrp="1"/>
          </p:cNvSpPr>
          <p:nvPr>
            <p:ph type="sldNum" sz="quarter" idx="12"/>
          </p:nvPr>
        </p:nvSpPr>
        <p:spPr/>
        <p:txBody>
          <a:bodyPr/>
          <a:lstStyle/>
          <a:p>
            <a:fld id="{7D1BE87E-F0DE-A44C-894B-E142BEB21E42}" type="slidenum">
              <a:rPr lang="en-US" smtClean="0"/>
              <a:pPr/>
              <a:t>22</a:t>
            </a:fld>
            <a:endParaRPr lang="en-US" dirty="0"/>
          </a:p>
        </p:txBody>
      </p:sp>
      <p:sp>
        <p:nvSpPr>
          <p:cNvPr id="7" name="TextBox 6">
            <a:extLst>
              <a:ext uri="{FF2B5EF4-FFF2-40B4-BE49-F238E27FC236}">
                <a16:creationId xmlns:a16="http://schemas.microsoft.com/office/drawing/2014/main" id="{41C9BCA0-453F-4EAD-EE9B-13D7B9FFD1BF}"/>
              </a:ext>
            </a:extLst>
          </p:cNvPr>
          <p:cNvSpPr txBox="1"/>
          <p:nvPr/>
        </p:nvSpPr>
        <p:spPr>
          <a:xfrm>
            <a:off x="76621" y="1394847"/>
            <a:ext cx="5724911" cy="1384995"/>
          </a:xfrm>
          <a:prstGeom prst="rect">
            <a:avLst/>
          </a:prstGeom>
          <a:noFill/>
        </p:spPr>
        <p:txBody>
          <a:bodyPr wrap="square">
            <a:spAutoFit/>
          </a:bodyPr>
          <a:lstStyle/>
          <a:p>
            <a:r>
              <a:rPr lang="en-US" sz="1200" b="1" dirty="0" err="1"/>
              <a:t>sddsfft</a:t>
            </a:r>
            <a:r>
              <a:rPr lang="en-US" sz="1200" dirty="0"/>
              <a:t> FFB_BPM_&lt;Open || Closed&gt;.</a:t>
            </a:r>
            <a:r>
              <a:rPr lang="en-US" sz="1200" dirty="0" err="1"/>
              <a:t>sdds</a:t>
            </a:r>
            <a:r>
              <a:rPr lang="en-US" sz="1200" dirty="0"/>
              <a:t> FFB_BPM_&lt;Open || Closed&gt;.</a:t>
            </a:r>
            <a:r>
              <a:rPr lang="en-US" sz="1200" dirty="0" err="1"/>
              <a:t>ifft</a:t>
            </a:r>
            <a:r>
              <a:rPr lang="en-US" sz="1200" dirty="0"/>
              <a:t>  \</a:t>
            </a:r>
          </a:p>
          <a:p>
            <a:r>
              <a:rPr lang="en-US" sz="1200" dirty="0"/>
              <a:t>    "-col=</a:t>
            </a:r>
            <a:r>
              <a:rPr lang="en-US" sz="1200" dirty="0" err="1"/>
              <a:t>Time,FB</a:t>
            </a:r>
            <a:r>
              <a:rPr lang="en-US" sz="1200" dirty="0"/>
              <a:t>*" \</a:t>
            </a:r>
          </a:p>
          <a:p>
            <a:r>
              <a:rPr lang="en-US" sz="1200" dirty="0"/>
              <a:t>    -suppress \</a:t>
            </a:r>
          </a:p>
          <a:p>
            <a:r>
              <a:rPr lang="en-US" sz="1200" dirty="0"/>
              <a:t>    -</a:t>
            </a:r>
            <a:r>
              <a:rPr lang="en-US" sz="1200" dirty="0" err="1"/>
              <a:t>psdOutput</a:t>
            </a:r>
            <a:r>
              <a:rPr lang="en-US" sz="1200" dirty="0"/>
              <a:t>=</a:t>
            </a:r>
            <a:r>
              <a:rPr lang="en-US" sz="1200" dirty="0" err="1"/>
              <a:t>plain,integrated</a:t>
            </a:r>
            <a:endParaRPr lang="en-US" sz="1200" dirty="0"/>
          </a:p>
          <a:p>
            <a:endParaRPr lang="en-US" sz="1200" dirty="0"/>
          </a:p>
          <a:p>
            <a:r>
              <a:rPr lang="en-US" sz="1200" b="1" dirty="0" err="1"/>
              <a:t>sddsenvelope</a:t>
            </a:r>
            <a:r>
              <a:rPr lang="en-US" sz="1200" dirty="0"/>
              <a:t> FFB_BPM_&lt;Open || Closed&gt;.</a:t>
            </a:r>
            <a:r>
              <a:rPr lang="en-US" sz="1200" dirty="0" err="1"/>
              <a:t>ifft</a:t>
            </a:r>
            <a:r>
              <a:rPr lang="en-US" sz="1200" dirty="0"/>
              <a:t> FFB_BPM_&lt;Open || Closed&gt;_</a:t>
            </a:r>
            <a:r>
              <a:rPr lang="en-US" sz="1200" dirty="0" err="1"/>
              <a:t>Mean.ifft</a:t>
            </a:r>
            <a:r>
              <a:rPr lang="en-US" sz="1200" dirty="0"/>
              <a:t>  \</a:t>
            </a:r>
          </a:p>
          <a:p>
            <a:r>
              <a:rPr lang="en-US" sz="1200" dirty="0"/>
              <a:t>    -mean=f,*FB*</a:t>
            </a:r>
          </a:p>
        </p:txBody>
      </p:sp>
      <p:sp>
        <p:nvSpPr>
          <p:cNvPr id="11" name="TextBox 10">
            <a:extLst>
              <a:ext uri="{FF2B5EF4-FFF2-40B4-BE49-F238E27FC236}">
                <a16:creationId xmlns:a16="http://schemas.microsoft.com/office/drawing/2014/main" id="{CB5225DD-91B9-A096-7F05-73D7D53C7A36}"/>
              </a:ext>
            </a:extLst>
          </p:cNvPr>
          <p:cNvSpPr txBox="1"/>
          <p:nvPr/>
        </p:nvSpPr>
        <p:spPr>
          <a:xfrm>
            <a:off x="368553" y="5294946"/>
            <a:ext cx="2305373" cy="738664"/>
          </a:xfrm>
          <a:prstGeom prst="rect">
            <a:avLst/>
          </a:prstGeom>
          <a:noFill/>
        </p:spPr>
        <p:txBody>
          <a:bodyPr wrap="square">
            <a:spAutoFit/>
          </a:bodyPr>
          <a:lstStyle/>
          <a:p>
            <a:r>
              <a:rPr lang="pt-BR" sz="1200" b="1" dirty="0"/>
              <a:t>PSDFB_A:BPM:N?:snap_XMean</a:t>
            </a:r>
          </a:p>
          <a:p>
            <a:r>
              <a:rPr lang="pt-BR" sz="1200" b="1" dirty="0"/>
              <a:t>PSDFB_A:BPM:N?:snap_YMean</a:t>
            </a:r>
          </a:p>
          <a:p>
            <a:endParaRPr lang="en-US" dirty="0"/>
          </a:p>
        </p:txBody>
      </p:sp>
      <p:sp>
        <p:nvSpPr>
          <p:cNvPr id="12" name="Content Placeholder 1">
            <a:extLst>
              <a:ext uri="{FF2B5EF4-FFF2-40B4-BE49-F238E27FC236}">
                <a16:creationId xmlns:a16="http://schemas.microsoft.com/office/drawing/2014/main" id="{3E710FE4-DEF5-5E4B-546D-33C6B9933F4A}"/>
              </a:ext>
            </a:extLst>
          </p:cNvPr>
          <p:cNvSpPr txBox="1">
            <a:spLocks/>
          </p:cNvSpPr>
          <p:nvPr/>
        </p:nvSpPr>
        <p:spPr>
          <a:xfrm>
            <a:off x="36163" y="3048478"/>
            <a:ext cx="5920352" cy="179993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Wingdings" panose="05000000000000000000" pitchFamily="2" charset="2"/>
              <a:buChar char="§"/>
            </a:pPr>
            <a:r>
              <a:rPr lang="en-US" b="1" dirty="0" err="1"/>
              <a:t>sddsfft</a:t>
            </a:r>
            <a:r>
              <a:rPr lang="en-US" b="1" dirty="0"/>
              <a:t> </a:t>
            </a:r>
            <a:r>
              <a:rPr lang="en-US" dirty="0"/>
              <a:t>takes the FFT, PSD of all bpm and corrector waveforms (columns across all pages</a:t>
            </a:r>
          </a:p>
          <a:p>
            <a:pPr marL="342900" indent="-342900">
              <a:buFont typeface="Wingdings" panose="05000000000000000000" pitchFamily="2" charset="2"/>
              <a:buChar char="§"/>
            </a:pPr>
            <a:r>
              <a:rPr lang="en-US" b="1" dirty="0" err="1"/>
              <a:t>sddsenvelope</a:t>
            </a:r>
            <a:r>
              <a:rPr lang="en-US" dirty="0"/>
              <a:t> takes the mean of each column row by row across all pages and outputs a file with 1 page with the mean of each column</a:t>
            </a:r>
          </a:p>
        </p:txBody>
      </p:sp>
      <p:sp>
        <p:nvSpPr>
          <p:cNvPr id="14" name="TextBox 13">
            <a:extLst>
              <a:ext uri="{FF2B5EF4-FFF2-40B4-BE49-F238E27FC236}">
                <a16:creationId xmlns:a16="http://schemas.microsoft.com/office/drawing/2014/main" id="{A64725D3-78F5-FC61-BDD4-21EC566B5096}"/>
              </a:ext>
            </a:extLst>
          </p:cNvPr>
          <p:cNvSpPr txBox="1"/>
          <p:nvPr/>
        </p:nvSpPr>
        <p:spPr>
          <a:xfrm>
            <a:off x="5741076" y="694005"/>
            <a:ext cx="6374301" cy="2492990"/>
          </a:xfrm>
          <a:prstGeom prst="rect">
            <a:avLst/>
          </a:prstGeom>
          <a:noFill/>
        </p:spPr>
        <p:txBody>
          <a:bodyPr wrap="square">
            <a:spAutoFit/>
          </a:bodyPr>
          <a:lstStyle/>
          <a:p>
            <a:r>
              <a:rPr lang="en-US" sz="1200" b="1" dirty="0" err="1"/>
              <a:t>sddsprocess</a:t>
            </a:r>
            <a:r>
              <a:rPr lang="en-US" sz="1200" dirty="0"/>
              <a:t> </a:t>
            </a:r>
            <a:r>
              <a:rPr lang="en-US" sz="1200" dirty="0" err="1"/>
              <a:t>FFB_BPM_Open_Mean.ifft</a:t>
            </a:r>
            <a:r>
              <a:rPr lang="en-US" sz="1200" dirty="0"/>
              <a:t> </a:t>
            </a:r>
            <a:r>
              <a:rPr lang="en-US" sz="1200" dirty="0" err="1"/>
              <a:t>FFB_BPM_Open_Mean_Atten.sdds</a:t>
            </a:r>
            <a:r>
              <a:rPr lang="en-US" sz="1200" dirty="0"/>
              <a:t> \ </a:t>
            </a:r>
          </a:p>
          <a:p>
            <a:r>
              <a:rPr lang="en-US" sz="1200" dirty="0"/>
              <a:t>    "-redefine=col,PSD_1C07-X_Open,PSD_1C07-X" \</a:t>
            </a:r>
          </a:p>
          <a:p>
            <a:r>
              <a:rPr lang="en-US" sz="1200" dirty="0"/>
              <a:t>    "-redefine=col,PSD_1C07-Y_Open,PSD_1C07-Y" …</a:t>
            </a:r>
          </a:p>
          <a:p>
            <a:endParaRPr lang="en-US" sz="1200" dirty="0"/>
          </a:p>
          <a:p>
            <a:r>
              <a:rPr lang="en-US" sz="1200" b="1" dirty="0" err="1"/>
              <a:t>sddsprocess</a:t>
            </a:r>
            <a:r>
              <a:rPr lang="en-US" sz="1200" dirty="0"/>
              <a:t> </a:t>
            </a:r>
            <a:r>
              <a:rPr lang="en-US" sz="1200" dirty="0" err="1"/>
              <a:t>FFB_BPM_Closed_Mean.ifft</a:t>
            </a:r>
            <a:r>
              <a:rPr lang="en-US" sz="1200" dirty="0"/>
              <a:t> </a:t>
            </a:r>
            <a:r>
              <a:rPr lang="en-US" sz="1200" dirty="0" err="1"/>
              <a:t>FFB_BPM_Closed_Mean_Atten.sdds</a:t>
            </a:r>
            <a:r>
              <a:rPr lang="en-US" sz="1200" dirty="0"/>
              <a:t> \</a:t>
            </a:r>
          </a:p>
          <a:p>
            <a:r>
              <a:rPr lang="en-US" sz="1200" dirty="0"/>
              <a:t>    "-redefine=col,PSD_1C07-X_Closed,PSD_1C07-X" \</a:t>
            </a:r>
          </a:p>
          <a:p>
            <a:r>
              <a:rPr lang="en-US" sz="1200" dirty="0"/>
              <a:t>    "-redefine=col,PSD_1C07-Y_Closed,PSD_1C07-Y" …</a:t>
            </a:r>
          </a:p>
          <a:p>
            <a:endParaRPr lang="en-US" sz="1200" dirty="0"/>
          </a:p>
          <a:p>
            <a:r>
              <a:rPr lang="en-US" sz="1200" b="1" dirty="0" err="1"/>
              <a:t>sddsxref</a:t>
            </a:r>
            <a:r>
              <a:rPr lang="en-US" sz="1200" dirty="0"/>
              <a:t> -pipe=out </a:t>
            </a:r>
            <a:r>
              <a:rPr lang="en-US" sz="1200" dirty="0" err="1"/>
              <a:t>FFB_BPM_Open_Mean_Atten.sdds</a:t>
            </a:r>
            <a:r>
              <a:rPr lang="en-US" sz="1200" dirty="0"/>
              <a:t> </a:t>
            </a:r>
            <a:r>
              <a:rPr lang="en-US" sz="1200" dirty="0" err="1"/>
              <a:t>FFB_BPM_Closed_Mean_Atten.sdds</a:t>
            </a:r>
            <a:r>
              <a:rPr lang="en-US" sz="1200" dirty="0"/>
              <a:t> \</a:t>
            </a:r>
          </a:p>
          <a:p>
            <a:r>
              <a:rPr lang="en-US" sz="1200" dirty="0"/>
              <a:t>    "-take=f,PSD_1C07-X_Closed,PSD_1C07-Y_Closed, …</a:t>
            </a:r>
          </a:p>
          <a:p>
            <a:r>
              <a:rPr lang="en-US" sz="1200" dirty="0"/>
              <a:t>    | </a:t>
            </a:r>
            <a:r>
              <a:rPr lang="en-US" sz="1200" b="1" dirty="0" err="1"/>
              <a:t>sddsprocess</a:t>
            </a:r>
            <a:r>
              <a:rPr lang="en-US" sz="1200" dirty="0"/>
              <a:t> -pipe=in </a:t>
            </a:r>
            <a:r>
              <a:rPr lang="en-US" sz="1200" dirty="0" err="1"/>
              <a:t>FFB_BPM_Atten.sdds</a:t>
            </a:r>
            <a:r>
              <a:rPr lang="en-US" sz="1200" dirty="0"/>
              <a:t> \</a:t>
            </a:r>
          </a:p>
          <a:p>
            <a:r>
              <a:rPr lang="en-US" sz="1200" dirty="0"/>
              <a:t>    "-redefine=col,Atten_1C07-X,PSD_1C07-X_Closed PSD_1C07-X_Open / log 10.0 *,units=dB" \</a:t>
            </a:r>
          </a:p>
          <a:p>
            <a:r>
              <a:rPr lang="en-US" sz="1200" dirty="0"/>
              <a:t>    "-redefine=col,Atten_1C07-Y,PSD_1C07-Y_Closed PSD_1C07-Y_Open / log 10.0 *,units=dB" …</a:t>
            </a:r>
          </a:p>
        </p:txBody>
      </p:sp>
      <p:sp>
        <p:nvSpPr>
          <p:cNvPr id="15" name="Content Placeholder 1">
            <a:extLst>
              <a:ext uri="{FF2B5EF4-FFF2-40B4-BE49-F238E27FC236}">
                <a16:creationId xmlns:a16="http://schemas.microsoft.com/office/drawing/2014/main" id="{35F5A66A-0064-C069-7937-747DAD659B47}"/>
              </a:ext>
            </a:extLst>
          </p:cNvPr>
          <p:cNvSpPr txBox="1">
            <a:spLocks/>
          </p:cNvSpPr>
          <p:nvPr/>
        </p:nvSpPr>
        <p:spPr>
          <a:xfrm>
            <a:off x="5880736" y="3199910"/>
            <a:ext cx="5378781" cy="74217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Wingdings" panose="05000000000000000000" pitchFamily="2" charset="2"/>
              <a:buChar char="§"/>
            </a:pPr>
            <a:r>
              <a:rPr lang="en-US" b="1" dirty="0" err="1"/>
              <a:t>sddsxref</a:t>
            </a:r>
            <a:r>
              <a:rPr lang="en-US" b="1" dirty="0"/>
              <a:t> </a:t>
            </a:r>
            <a:r>
              <a:rPr lang="en-US" dirty="0"/>
              <a:t>takes parameters, columns from one </a:t>
            </a:r>
            <a:r>
              <a:rPr lang="en-US" dirty="0" err="1"/>
              <a:t>sdds</a:t>
            </a:r>
            <a:r>
              <a:rPr lang="en-US" dirty="0"/>
              <a:t> file and adds them to another</a:t>
            </a:r>
          </a:p>
          <a:p>
            <a:pPr marL="342900" indent="-342900">
              <a:buFont typeface="Wingdings" panose="05000000000000000000" pitchFamily="2" charset="2"/>
              <a:buChar char="§"/>
            </a:pPr>
            <a:endParaRPr lang="en-US" dirty="0"/>
          </a:p>
        </p:txBody>
      </p:sp>
      <p:sp>
        <p:nvSpPr>
          <p:cNvPr id="17" name="TextBox 16">
            <a:extLst>
              <a:ext uri="{FF2B5EF4-FFF2-40B4-BE49-F238E27FC236}">
                <a16:creationId xmlns:a16="http://schemas.microsoft.com/office/drawing/2014/main" id="{898B13B8-041D-535E-A388-4557A544D25F}"/>
              </a:ext>
            </a:extLst>
          </p:cNvPr>
          <p:cNvSpPr txBox="1"/>
          <p:nvPr/>
        </p:nvSpPr>
        <p:spPr>
          <a:xfrm>
            <a:off x="5880736" y="3954995"/>
            <a:ext cx="6134746" cy="1384995"/>
          </a:xfrm>
          <a:prstGeom prst="rect">
            <a:avLst/>
          </a:prstGeom>
          <a:noFill/>
        </p:spPr>
        <p:txBody>
          <a:bodyPr wrap="square">
            <a:spAutoFit/>
          </a:bodyPr>
          <a:lstStyle/>
          <a:p>
            <a:r>
              <a:rPr lang="en-US" sz="1200" b="1" dirty="0" err="1"/>
              <a:t>sddsplot</a:t>
            </a:r>
            <a:r>
              <a:rPr lang="en-US" sz="1200" dirty="0"/>
              <a:t> -layout=1,2 -same=y -graph=</a:t>
            </a:r>
            <a:r>
              <a:rPr lang="en-US" sz="1200" dirty="0" err="1"/>
              <a:t>line,vary</a:t>
            </a:r>
            <a:r>
              <a:rPr lang="en-US" sz="1200" dirty="0"/>
              <a:t> -leg \</a:t>
            </a:r>
          </a:p>
          <a:p>
            <a:r>
              <a:rPr lang="en-US" sz="1200" dirty="0"/>
              <a:t>    -</a:t>
            </a:r>
            <a:r>
              <a:rPr lang="en-US" sz="1200" dirty="0" err="1"/>
              <a:t>subticksettings</a:t>
            </a:r>
            <a:r>
              <a:rPr lang="en-US" sz="1200" dirty="0"/>
              <a:t>=</a:t>
            </a:r>
            <a:r>
              <a:rPr lang="en-US" sz="1200" dirty="0" err="1"/>
              <a:t>xDivisions</a:t>
            </a:r>
            <a:r>
              <a:rPr lang="en-US" sz="1200" dirty="0"/>
              <a:t>=10 \</a:t>
            </a:r>
          </a:p>
          <a:p>
            <a:r>
              <a:rPr lang="en-US" sz="1200" dirty="0"/>
              <a:t>    "-topline=Position Attenuation at BPMs in the Feedback Loop" \</a:t>
            </a:r>
          </a:p>
          <a:p>
            <a:r>
              <a:rPr lang="en-US" sz="1200" dirty="0"/>
              <a:t>    "-title=Hall A FFB Analysis" \</a:t>
            </a:r>
          </a:p>
          <a:p>
            <a:r>
              <a:rPr lang="en-US" sz="1200" dirty="0"/>
              <a:t>    </a:t>
            </a:r>
            <a:r>
              <a:rPr lang="en-US" sz="1200" dirty="0" err="1"/>
              <a:t>FFB_BPM_Atten.sdds</a:t>
            </a:r>
            <a:r>
              <a:rPr lang="en-US" sz="1200" dirty="0"/>
              <a:t> \</a:t>
            </a:r>
          </a:p>
          <a:p>
            <a:r>
              <a:rPr lang="en-US" sz="1200" dirty="0"/>
              <a:t>    -col=f,Atten_1C07-X -leg=spec=1C07-X … -end \</a:t>
            </a:r>
          </a:p>
          <a:p>
            <a:r>
              <a:rPr lang="en-US" sz="1200" dirty="0"/>
              <a:t>    -col=f,Atten_1C07-Y -leg=spec=1C07-Y …</a:t>
            </a:r>
          </a:p>
        </p:txBody>
      </p:sp>
      <p:sp>
        <p:nvSpPr>
          <p:cNvPr id="3" name="TextBox 2">
            <a:extLst>
              <a:ext uri="{FF2B5EF4-FFF2-40B4-BE49-F238E27FC236}">
                <a16:creationId xmlns:a16="http://schemas.microsoft.com/office/drawing/2014/main" id="{940DFB3E-13E3-489A-D158-CF5E19164B25}"/>
              </a:ext>
            </a:extLst>
          </p:cNvPr>
          <p:cNvSpPr txBox="1"/>
          <p:nvPr/>
        </p:nvSpPr>
        <p:spPr>
          <a:xfrm>
            <a:off x="9170340" y="954894"/>
            <a:ext cx="2945037" cy="246221"/>
          </a:xfrm>
          <a:prstGeom prst="rect">
            <a:avLst/>
          </a:prstGeom>
          <a:noFill/>
        </p:spPr>
        <p:txBody>
          <a:bodyPr wrap="none" rtlCol="0">
            <a:spAutoFit/>
          </a:bodyPr>
          <a:lstStyle/>
          <a:p>
            <a:r>
              <a:rPr lang="en-US" sz="1000" b="1" dirty="0">
                <a:solidFill>
                  <a:srgbClr val="FF0000"/>
                </a:solidFill>
              </a:rPr>
              <a:t>Could use </a:t>
            </a:r>
            <a:r>
              <a:rPr lang="en-US" sz="1000" b="1" dirty="0" err="1">
                <a:solidFill>
                  <a:srgbClr val="FF0000"/>
                </a:solidFill>
              </a:rPr>
              <a:t>sddsconvert</a:t>
            </a:r>
            <a:r>
              <a:rPr lang="en-US" sz="1000" b="1" dirty="0">
                <a:solidFill>
                  <a:srgbClr val="FF0000"/>
                </a:solidFill>
              </a:rPr>
              <a:t> to change column names too</a:t>
            </a:r>
          </a:p>
        </p:txBody>
      </p:sp>
    </p:spTree>
    <p:extLst>
      <p:ext uri="{BB962C8B-B14F-4D97-AF65-F5344CB8AC3E}">
        <p14:creationId xmlns:p14="http://schemas.microsoft.com/office/powerpoint/2010/main" val="2965003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261C7-BD48-6045-8632-ADD026C45B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501833-C490-EE99-5C10-3E22834EE67C}"/>
              </a:ext>
            </a:extLst>
          </p:cNvPr>
          <p:cNvSpPr>
            <a:spLocks noGrp="1"/>
          </p:cNvSpPr>
          <p:nvPr>
            <p:ph type="title"/>
          </p:nvPr>
        </p:nvSpPr>
        <p:spPr>
          <a:xfrm>
            <a:off x="309091" y="105456"/>
            <a:ext cx="10389906" cy="494369"/>
          </a:xfrm>
        </p:spPr>
        <p:txBody>
          <a:bodyPr/>
          <a:lstStyle/>
          <a:p>
            <a:r>
              <a:rPr lang="en-US" dirty="0"/>
              <a:t>JLAB Example:  Hall A BPM Data Analysis Algorithm</a:t>
            </a:r>
          </a:p>
        </p:txBody>
      </p:sp>
      <p:sp>
        <p:nvSpPr>
          <p:cNvPr id="2" name="Content Placeholder 1">
            <a:extLst>
              <a:ext uri="{FF2B5EF4-FFF2-40B4-BE49-F238E27FC236}">
                <a16:creationId xmlns:a16="http://schemas.microsoft.com/office/drawing/2014/main" id="{A7F27DFF-B7C6-EAE3-BBC8-384799DA8361}"/>
              </a:ext>
            </a:extLst>
          </p:cNvPr>
          <p:cNvSpPr>
            <a:spLocks noGrp="1"/>
          </p:cNvSpPr>
          <p:nvPr>
            <p:ph type="body" sz="half" idx="2"/>
          </p:nvPr>
        </p:nvSpPr>
        <p:spPr>
          <a:xfrm>
            <a:off x="246567" y="1055077"/>
            <a:ext cx="11703156" cy="5337908"/>
          </a:xfrm>
        </p:spPr>
        <p:txBody>
          <a:bodyPr/>
          <a:lstStyle/>
          <a:p>
            <a:pPr marL="342900" indent="-342900">
              <a:buFont typeface="Wingdings" panose="05000000000000000000" pitchFamily="2" charset="2"/>
              <a:buChar char="§"/>
            </a:pPr>
            <a:r>
              <a:rPr lang="en-US" sz="2400" dirty="0"/>
              <a:t>Hall A users have access to some </a:t>
            </a:r>
            <a:r>
              <a:rPr lang="en-US" sz="2400" dirty="0" err="1"/>
              <a:t>bpms</a:t>
            </a:r>
            <a:r>
              <a:rPr lang="en-US" sz="2400" dirty="0"/>
              <a:t> which they can sample with their own ADCs at a high rate (500 kHz)</a:t>
            </a:r>
          </a:p>
          <a:p>
            <a:pPr marL="342900" indent="-342900">
              <a:buFont typeface="Wingdings" panose="05000000000000000000" pitchFamily="2" charset="2"/>
              <a:buChar char="§"/>
            </a:pPr>
            <a:r>
              <a:rPr lang="en-US" sz="2400" dirty="0"/>
              <a:t>The data is analyzed according to this algorithm:</a:t>
            </a:r>
          </a:p>
          <a:p>
            <a:pPr marL="800100" lvl="1" indent="-342900">
              <a:buFont typeface="Wingdings" panose="05000000000000000000" pitchFamily="2" charset="2"/>
              <a:buChar char="§"/>
            </a:pPr>
            <a:r>
              <a:rPr lang="en-US" sz="2000" dirty="0"/>
              <a:t>The time domain position waveform is sliced into equal time slices (ADC)</a:t>
            </a:r>
          </a:p>
          <a:p>
            <a:pPr marL="800100" lvl="1" indent="-342900">
              <a:buFont typeface="Wingdings" panose="05000000000000000000" pitchFamily="2" charset="2"/>
              <a:buChar char="§"/>
            </a:pPr>
            <a:r>
              <a:rPr lang="en-US" sz="2000" dirty="0"/>
              <a:t>Each time slice is averaged (ADC)</a:t>
            </a:r>
          </a:p>
          <a:p>
            <a:pPr marL="800100" lvl="1" indent="-342900">
              <a:buFont typeface="Wingdings" panose="05000000000000000000" pitchFamily="2" charset="2"/>
              <a:buChar char="§"/>
            </a:pPr>
            <a:r>
              <a:rPr lang="en-US" sz="2000" dirty="0"/>
              <a:t>(Helicity) differences between adjacent time slices is </a:t>
            </a:r>
            <a:r>
              <a:rPr lang="en-US" sz="2000" dirty="0" err="1"/>
              <a:t>histogrammed</a:t>
            </a:r>
            <a:r>
              <a:rPr lang="en-US" sz="2000" dirty="0"/>
              <a:t> (offline)</a:t>
            </a:r>
          </a:p>
          <a:p>
            <a:pPr marL="800100" lvl="1" indent="-342900">
              <a:buFont typeface="Wingdings" panose="05000000000000000000" pitchFamily="2" charset="2"/>
              <a:buChar char="§"/>
            </a:pPr>
            <a:r>
              <a:rPr lang="en-US" sz="2000" dirty="0"/>
              <a:t>The width of the histogram is a measure of the noise in the signal (offline)</a:t>
            </a:r>
          </a:p>
          <a:p>
            <a:pPr marL="342900" indent="-342900">
              <a:buFont typeface="Wingdings" panose="05000000000000000000" pitchFamily="2" charset="2"/>
              <a:buChar char="§"/>
            </a:pPr>
            <a:r>
              <a:rPr lang="en-US" sz="2600" dirty="0"/>
              <a:t>This algorithm is performed at intervals from 0.5 </a:t>
            </a:r>
            <a:r>
              <a:rPr lang="en-US" sz="2600" dirty="0" err="1"/>
              <a:t>ms</a:t>
            </a:r>
            <a:r>
              <a:rPr lang="en-US" sz="2600" dirty="0"/>
              <a:t> to 33 </a:t>
            </a:r>
            <a:r>
              <a:rPr lang="en-US" sz="2600" dirty="0" err="1"/>
              <a:t>ms</a:t>
            </a:r>
            <a:r>
              <a:rPr lang="en-US" sz="2600" dirty="0"/>
              <a:t> (30 Hz to 2 kHz) depending on the helicity flip rate</a:t>
            </a:r>
          </a:p>
          <a:p>
            <a:pPr marL="342900" indent="-342900">
              <a:buFont typeface="Wingdings" panose="05000000000000000000" pitchFamily="2" charset="2"/>
              <a:buChar char="§"/>
            </a:pPr>
            <a:r>
              <a:rPr lang="en-US" sz="2600" dirty="0"/>
              <a:t>Task, Use SDDS tools to simulate the algorithm and assess impact of aliasing and taking differences</a:t>
            </a:r>
          </a:p>
          <a:p>
            <a:pPr marL="800100" lvl="1" indent="-342900">
              <a:buFont typeface="Wingdings" panose="05000000000000000000" pitchFamily="2" charset="2"/>
              <a:buChar char="§"/>
            </a:pPr>
            <a:endParaRPr lang="en-US" sz="1800"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ED9B962C-2BAA-7C05-EF9E-6DDF80A4182A}"/>
              </a:ext>
            </a:extLst>
          </p:cNvPr>
          <p:cNvSpPr>
            <a:spLocks noGrp="1"/>
          </p:cNvSpPr>
          <p:nvPr>
            <p:ph type="dt" sz="half" idx="10"/>
          </p:nvPr>
        </p:nvSpPr>
        <p:spPr/>
        <p:txBody>
          <a:bodyPr/>
          <a:lstStyle/>
          <a:p>
            <a:fld id="{E4407C8A-8BF4-4684-970D-551A63B1D4FB}" type="datetime1">
              <a:rPr lang="en-US" smtClean="0"/>
              <a:t>9/14/2025</a:t>
            </a:fld>
            <a:endParaRPr lang="en-US" dirty="0"/>
          </a:p>
        </p:txBody>
      </p:sp>
      <p:sp>
        <p:nvSpPr>
          <p:cNvPr id="10" name="Slide Number Placeholder 6">
            <a:extLst>
              <a:ext uri="{FF2B5EF4-FFF2-40B4-BE49-F238E27FC236}">
                <a16:creationId xmlns:a16="http://schemas.microsoft.com/office/drawing/2014/main" id="{5607A710-7D92-29DA-FFEE-24DF34F99CE4}"/>
              </a:ext>
            </a:extLst>
          </p:cNvPr>
          <p:cNvSpPr>
            <a:spLocks noGrp="1"/>
          </p:cNvSpPr>
          <p:nvPr>
            <p:ph type="sldNum" sz="quarter" idx="12"/>
          </p:nvPr>
        </p:nvSpPr>
        <p:spPr/>
        <p:txBody>
          <a:bodyPr/>
          <a:lstStyle/>
          <a:p>
            <a:fld id="{7D1BE87E-F0DE-A44C-894B-E142BEB21E42}" type="slidenum">
              <a:rPr lang="en-US" smtClean="0"/>
              <a:pPr/>
              <a:t>23</a:t>
            </a:fld>
            <a:endParaRPr lang="en-US" dirty="0"/>
          </a:p>
        </p:txBody>
      </p:sp>
      <p:sp>
        <p:nvSpPr>
          <p:cNvPr id="3" name="Footer Placeholder 2">
            <a:extLst>
              <a:ext uri="{FF2B5EF4-FFF2-40B4-BE49-F238E27FC236}">
                <a16:creationId xmlns:a16="http://schemas.microsoft.com/office/drawing/2014/main" id="{352934E2-84A7-D175-832F-2D935B3C2AC7}"/>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2634009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0212F-AFE2-9E8F-D804-D91CE8475E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AD9AC7-234E-4ACC-5D9C-64ADF015CE4B}"/>
              </a:ext>
            </a:extLst>
          </p:cNvPr>
          <p:cNvSpPr>
            <a:spLocks noGrp="1"/>
          </p:cNvSpPr>
          <p:nvPr>
            <p:ph type="title"/>
          </p:nvPr>
        </p:nvSpPr>
        <p:spPr>
          <a:xfrm>
            <a:off x="309091" y="105456"/>
            <a:ext cx="10384740"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862ED075-F509-D21E-D15C-BD60C4B8EF67}"/>
              </a:ext>
            </a:extLst>
          </p:cNvPr>
          <p:cNvSpPr>
            <a:spLocks noGrp="1"/>
          </p:cNvSpPr>
          <p:nvPr>
            <p:ph type="body" sz="half" idx="2"/>
          </p:nvPr>
        </p:nvSpPr>
        <p:spPr>
          <a:xfrm>
            <a:off x="207491" y="1065903"/>
            <a:ext cx="6297055" cy="4951943"/>
          </a:xfrm>
        </p:spPr>
        <p:txBody>
          <a:bodyPr/>
          <a:lstStyle/>
          <a:p>
            <a:pPr marL="342900" indent="-342900">
              <a:buFont typeface="Wingdings" panose="05000000000000000000" pitchFamily="2" charset="2"/>
              <a:buChar char="§"/>
            </a:pPr>
            <a:r>
              <a:rPr lang="en-US" sz="2600" dirty="0"/>
              <a:t>This is very similar to the “sample and hold” function at a sampling frequency performed by ADCs (also called Zero-order hold)</a:t>
            </a:r>
          </a:p>
          <a:p>
            <a:pPr marL="342900" indent="-342900">
              <a:buFont typeface="Wingdings" panose="05000000000000000000" pitchFamily="2" charset="2"/>
              <a:buChar char="§"/>
            </a:pPr>
            <a:r>
              <a:rPr lang="en-US" sz="2600" dirty="0"/>
              <a:t>The additional step is taking differences between adjacent samples and </a:t>
            </a:r>
            <a:r>
              <a:rPr lang="en-US" sz="2600" dirty="0" err="1"/>
              <a:t>histogamming</a:t>
            </a:r>
            <a:r>
              <a:rPr lang="en-US" sz="2600" dirty="0"/>
              <a:t> this difference</a:t>
            </a:r>
          </a:p>
          <a:p>
            <a:pPr marL="342900" indent="-342900">
              <a:buFont typeface="Wingdings" panose="05000000000000000000" pitchFamily="2" charset="2"/>
              <a:buChar char="§"/>
            </a:pPr>
            <a:r>
              <a:rPr lang="en-US" sz="2600" dirty="0"/>
              <a:t>The </a:t>
            </a:r>
            <a:r>
              <a:rPr lang="en-US" sz="2600" dirty="0" err="1"/>
              <a:t>histogrammed</a:t>
            </a:r>
            <a:r>
              <a:rPr lang="en-US" sz="2600" dirty="0"/>
              <a:t> results will be impacted by aliasing of signals above frequencies = 1/(2 x Averaging Interval)</a:t>
            </a:r>
          </a:p>
          <a:p>
            <a:pPr marL="342900" indent="-342900">
              <a:buFont typeface="Wingdings" panose="05000000000000000000" pitchFamily="2" charset="2"/>
              <a:buChar char="§"/>
            </a:pPr>
            <a:r>
              <a:rPr lang="en-US" sz="2600" dirty="0"/>
              <a:t>Numerical example follows</a:t>
            </a:r>
          </a:p>
          <a:p>
            <a:pPr marL="342900" indent="-342900">
              <a:buFont typeface="Wingdings" panose="05000000000000000000" pitchFamily="2" charset="2"/>
              <a:buChar char="§"/>
            </a:pPr>
            <a:endParaRPr lang="en-US" sz="2600" dirty="0"/>
          </a:p>
          <a:p>
            <a:pPr marL="800100" lvl="1" indent="-342900">
              <a:buFont typeface="Wingdings" panose="05000000000000000000" pitchFamily="2" charset="2"/>
              <a:buChar char="§"/>
            </a:pPr>
            <a:endParaRPr lang="en-US" sz="1800"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05787CA6-A625-4452-B1B9-D479ACF8FFC2}"/>
              </a:ext>
            </a:extLst>
          </p:cNvPr>
          <p:cNvSpPr>
            <a:spLocks noGrp="1"/>
          </p:cNvSpPr>
          <p:nvPr>
            <p:ph type="dt" sz="half" idx="10"/>
          </p:nvPr>
        </p:nvSpPr>
        <p:spPr/>
        <p:txBody>
          <a:bodyPr/>
          <a:lstStyle/>
          <a:p>
            <a:fld id="{4CC782F0-327F-4552-90AF-DDF986413A63}" type="datetime1">
              <a:rPr lang="en-US" smtClean="0"/>
              <a:t>9/14/2025</a:t>
            </a:fld>
            <a:endParaRPr lang="en-US" dirty="0"/>
          </a:p>
        </p:txBody>
      </p:sp>
      <p:sp>
        <p:nvSpPr>
          <p:cNvPr id="10" name="Slide Number Placeholder 6">
            <a:extLst>
              <a:ext uri="{FF2B5EF4-FFF2-40B4-BE49-F238E27FC236}">
                <a16:creationId xmlns:a16="http://schemas.microsoft.com/office/drawing/2014/main" id="{FF18E496-AA8F-D374-774A-2995C4719919}"/>
              </a:ext>
            </a:extLst>
          </p:cNvPr>
          <p:cNvSpPr>
            <a:spLocks noGrp="1"/>
          </p:cNvSpPr>
          <p:nvPr>
            <p:ph type="sldNum" sz="quarter" idx="12"/>
          </p:nvPr>
        </p:nvSpPr>
        <p:spPr/>
        <p:txBody>
          <a:bodyPr/>
          <a:lstStyle/>
          <a:p>
            <a:fld id="{7D1BE87E-F0DE-A44C-894B-E142BEB21E42}" type="slidenum">
              <a:rPr lang="en-US" smtClean="0"/>
              <a:pPr/>
              <a:t>24</a:t>
            </a:fld>
            <a:endParaRPr lang="en-US" dirty="0"/>
          </a:p>
        </p:txBody>
      </p:sp>
      <p:pic>
        <p:nvPicPr>
          <p:cNvPr id="6" name="Picture 5" descr="Chart&#10;&#10;AI-generated content may be incorrect.">
            <a:extLst>
              <a:ext uri="{FF2B5EF4-FFF2-40B4-BE49-F238E27FC236}">
                <a16:creationId xmlns:a16="http://schemas.microsoft.com/office/drawing/2014/main" id="{D684F975-6142-451B-113D-3440C96AFC03}"/>
              </a:ext>
            </a:extLst>
          </p:cNvPr>
          <p:cNvPicPr>
            <a:picLocks noChangeAspect="1"/>
          </p:cNvPicPr>
          <p:nvPr/>
        </p:nvPicPr>
        <p:blipFill>
          <a:blip r:embed="rId3"/>
          <a:stretch>
            <a:fillRect/>
          </a:stretch>
        </p:blipFill>
        <p:spPr>
          <a:xfrm>
            <a:off x="6721231" y="1342358"/>
            <a:ext cx="5376984" cy="4032738"/>
          </a:xfrm>
          <a:prstGeom prst="rect">
            <a:avLst/>
          </a:prstGeom>
        </p:spPr>
      </p:pic>
      <p:sp>
        <p:nvSpPr>
          <p:cNvPr id="3" name="Footer Placeholder 2">
            <a:extLst>
              <a:ext uri="{FF2B5EF4-FFF2-40B4-BE49-F238E27FC236}">
                <a16:creationId xmlns:a16="http://schemas.microsoft.com/office/drawing/2014/main" id="{870FA94B-44F5-44CA-069E-910878E51A5B}"/>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1900151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6B399-CD07-DAEB-E141-C49580AAA8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8CAFBA-3111-519F-E9AA-7C54B4B87D03}"/>
              </a:ext>
            </a:extLst>
          </p:cNvPr>
          <p:cNvSpPr>
            <a:spLocks noGrp="1"/>
          </p:cNvSpPr>
          <p:nvPr>
            <p:ph type="title"/>
          </p:nvPr>
        </p:nvSpPr>
        <p:spPr>
          <a:xfrm>
            <a:off x="309091" y="105456"/>
            <a:ext cx="10317580"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23E7E5EE-56E7-EA4E-0C0F-1B3363B16AB7}"/>
              </a:ext>
            </a:extLst>
          </p:cNvPr>
          <p:cNvSpPr>
            <a:spLocks noGrp="1"/>
          </p:cNvSpPr>
          <p:nvPr>
            <p:ph type="body" sz="half" idx="2"/>
          </p:nvPr>
        </p:nvSpPr>
        <p:spPr>
          <a:xfrm>
            <a:off x="46891" y="815541"/>
            <a:ext cx="5877168" cy="5405501"/>
          </a:xfrm>
        </p:spPr>
        <p:txBody>
          <a:bodyPr/>
          <a:lstStyle/>
          <a:p>
            <a:pPr marL="342900" indent="-342900">
              <a:buFont typeface="Wingdings" panose="05000000000000000000" pitchFamily="2" charset="2"/>
              <a:buChar char="§"/>
            </a:pPr>
            <a:r>
              <a:rPr lang="en-US" sz="2600" dirty="0"/>
              <a:t>The Shannon-Nyquist sampling theorem:</a:t>
            </a:r>
          </a:p>
          <a:p>
            <a:pPr marL="342900" indent="-342900">
              <a:buFont typeface="Wingdings" panose="05000000000000000000" pitchFamily="2" charset="2"/>
              <a:buChar char="§"/>
            </a:pPr>
            <a:r>
              <a:rPr lang="en-US" sz="2600" dirty="0"/>
              <a:t>A signal must be sampled at a rate greater than twice its frequency to be resolved</a:t>
            </a:r>
          </a:p>
          <a:p>
            <a:pPr marL="342900" indent="-342900">
              <a:buFont typeface="Wingdings" panose="05000000000000000000" pitchFamily="2" charset="2"/>
              <a:buChar char="§"/>
            </a:pPr>
            <a:r>
              <a:rPr lang="en-US" sz="2600" dirty="0"/>
              <a:t>Otherwise aliasing occurs</a:t>
            </a:r>
          </a:p>
          <a:p>
            <a:pPr marL="342900" indent="-342900">
              <a:buFont typeface="Wingdings" panose="05000000000000000000" pitchFamily="2" charset="2"/>
              <a:buChar char="§"/>
            </a:pPr>
            <a:r>
              <a:rPr lang="en-US" sz="2600" dirty="0"/>
              <a:t>The sampled signal on the right has lowest </a:t>
            </a:r>
            <a:r>
              <a:rPr lang="en-US" sz="2600" dirty="0" err="1"/>
              <a:t>fourier</a:t>
            </a:r>
            <a:r>
              <a:rPr lang="en-US" sz="2600" dirty="0"/>
              <a:t> component at the frequency of the original signal</a:t>
            </a:r>
          </a:p>
          <a:p>
            <a:pPr marL="342900" indent="-342900">
              <a:buFont typeface="Wingdings" panose="05000000000000000000" pitchFamily="2" charset="2"/>
              <a:buChar char="§"/>
            </a:pPr>
            <a:r>
              <a:rPr lang="en-US" sz="2600" dirty="0"/>
              <a:t>If you sample the signal on the right at its frequency, the digital signal is pure DC!</a:t>
            </a:r>
          </a:p>
          <a:p>
            <a:pPr marL="800100" lvl="1" indent="-342900">
              <a:buFont typeface="Wingdings" panose="05000000000000000000" pitchFamily="2" charset="2"/>
              <a:buChar char="§"/>
            </a:pPr>
            <a:endParaRPr lang="en-US" sz="1800"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E31615AB-13F6-9FCD-448B-68731E94AEF6}"/>
              </a:ext>
            </a:extLst>
          </p:cNvPr>
          <p:cNvSpPr>
            <a:spLocks noGrp="1"/>
          </p:cNvSpPr>
          <p:nvPr>
            <p:ph type="dt" sz="half" idx="10"/>
          </p:nvPr>
        </p:nvSpPr>
        <p:spPr/>
        <p:txBody>
          <a:bodyPr/>
          <a:lstStyle/>
          <a:p>
            <a:fld id="{D8679285-0C1B-44BA-8F95-DFFEE18D31DB}" type="datetime1">
              <a:rPr lang="en-US" smtClean="0"/>
              <a:t>9/14/2025</a:t>
            </a:fld>
            <a:endParaRPr lang="en-US" dirty="0"/>
          </a:p>
        </p:txBody>
      </p:sp>
      <p:sp>
        <p:nvSpPr>
          <p:cNvPr id="10" name="Slide Number Placeholder 6">
            <a:extLst>
              <a:ext uri="{FF2B5EF4-FFF2-40B4-BE49-F238E27FC236}">
                <a16:creationId xmlns:a16="http://schemas.microsoft.com/office/drawing/2014/main" id="{682CBA2B-C8D3-6814-D663-7D09A3A5979D}"/>
              </a:ext>
            </a:extLst>
          </p:cNvPr>
          <p:cNvSpPr>
            <a:spLocks noGrp="1"/>
          </p:cNvSpPr>
          <p:nvPr>
            <p:ph type="sldNum" sz="quarter" idx="12"/>
          </p:nvPr>
        </p:nvSpPr>
        <p:spPr/>
        <p:txBody>
          <a:bodyPr/>
          <a:lstStyle/>
          <a:p>
            <a:fld id="{7D1BE87E-F0DE-A44C-894B-E142BEB21E42}" type="slidenum">
              <a:rPr lang="en-US" smtClean="0"/>
              <a:pPr/>
              <a:t>25</a:t>
            </a:fld>
            <a:endParaRPr lang="en-US" dirty="0"/>
          </a:p>
        </p:txBody>
      </p:sp>
      <p:pic>
        <p:nvPicPr>
          <p:cNvPr id="7" name="Picture 6" descr="Chart, line chart&#10;&#10;AI-generated content may be incorrect.">
            <a:extLst>
              <a:ext uri="{FF2B5EF4-FFF2-40B4-BE49-F238E27FC236}">
                <a16:creationId xmlns:a16="http://schemas.microsoft.com/office/drawing/2014/main" id="{3D39E2A0-4C92-726B-02CF-764CFC5DBB41}"/>
              </a:ext>
            </a:extLst>
          </p:cNvPr>
          <p:cNvPicPr>
            <a:picLocks noChangeAspect="1"/>
          </p:cNvPicPr>
          <p:nvPr/>
        </p:nvPicPr>
        <p:blipFill>
          <a:blip r:embed="rId3"/>
          <a:stretch>
            <a:fillRect/>
          </a:stretch>
        </p:blipFill>
        <p:spPr>
          <a:xfrm>
            <a:off x="5963138" y="1765743"/>
            <a:ext cx="6124926" cy="306628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14CC682-45A4-F37F-150C-CE9E56A47308}"/>
                  </a:ext>
                </a:extLst>
              </p:cNvPr>
              <p:cNvSpPr txBox="1"/>
              <p:nvPr/>
            </p:nvSpPr>
            <p:spPr>
              <a:xfrm>
                <a:off x="8153400" y="1228430"/>
                <a:ext cx="26100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baseline="-25000" smtClean="0">
                          <a:latin typeface="Cambria Math" panose="02040503050406030204" pitchFamily="18" charset="0"/>
                        </a:rPr>
                        <m:t>𝐴𝑙𝑖𝑎𝑠</m:t>
                      </m:r>
                      <m:r>
                        <a:rPr lang="en-US"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rPr>
                            <m:t>𝑛𝑓𝑠</m:t>
                          </m:r>
                        </m:e>
                      </m:d>
                      <m:r>
                        <a:rPr lang="en-US" b="0" i="1" smtClean="0">
                          <a:latin typeface="Cambria Math" panose="02040503050406030204" pitchFamily="18" charset="0"/>
                        </a:rPr>
                        <m:t>&lt;</m:t>
                      </m:r>
                      <m:r>
                        <a:rPr lang="en-US" b="0" i="1" smtClean="0">
                          <a:latin typeface="Cambria Math" panose="02040503050406030204" pitchFamily="18" charset="0"/>
                        </a:rPr>
                        <m:t>𝑓𝑠</m:t>
                      </m:r>
                      <m:r>
                        <a:rPr lang="en-US" b="0" i="1" smtClean="0">
                          <a:latin typeface="Cambria Math" panose="02040503050406030204" pitchFamily="18" charset="0"/>
                        </a:rPr>
                        <m:t>/2 </m:t>
                      </m:r>
                    </m:oMath>
                  </m:oMathPara>
                </a14:m>
                <a:endParaRPr lang="en-US" dirty="0"/>
              </a:p>
            </p:txBody>
          </p:sp>
        </mc:Choice>
        <mc:Fallback xmlns="">
          <p:sp>
            <p:nvSpPr>
              <p:cNvPr id="9" name="TextBox 8">
                <a:extLst>
                  <a:ext uri="{FF2B5EF4-FFF2-40B4-BE49-F238E27FC236}">
                    <a16:creationId xmlns:a16="http://schemas.microsoft.com/office/drawing/2014/main" id="{214CC682-45A4-F37F-150C-CE9E56A47308}"/>
                  </a:ext>
                </a:extLst>
              </p:cNvPr>
              <p:cNvSpPr txBox="1">
                <a:spLocks noRot="1" noChangeAspect="1" noMove="1" noResize="1" noEditPoints="1" noAdjustHandles="1" noChangeArrowheads="1" noChangeShapeType="1" noTextEdit="1"/>
              </p:cNvSpPr>
              <p:nvPr/>
            </p:nvSpPr>
            <p:spPr>
              <a:xfrm>
                <a:off x="8153400" y="1228430"/>
                <a:ext cx="2610010" cy="276999"/>
              </a:xfrm>
              <a:prstGeom prst="rect">
                <a:avLst/>
              </a:prstGeom>
              <a:blipFill>
                <a:blip r:embed="rId4"/>
                <a:stretch>
                  <a:fillRect l="-2804" t="-4444" b="-3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BB4AF7AD-0E4B-A9E6-4404-9260DD1D517D}"/>
                  </a:ext>
                </a:extLst>
              </p:cNvPr>
              <p:cNvSpPr txBox="1"/>
              <p:nvPr/>
            </p:nvSpPr>
            <p:spPr>
              <a:xfrm>
                <a:off x="8705829" y="829616"/>
                <a:ext cx="8690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baseline="-25000" smtClean="0">
                          <a:latin typeface="Cambria Math" panose="02040503050406030204" pitchFamily="18" charset="0"/>
                        </a:rPr>
                        <m:t>𝑠</m:t>
                      </m:r>
                      <m:r>
                        <a:rPr lang="en-US" b="0" i="1" smtClean="0">
                          <a:latin typeface="Cambria Math" panose="02040503050406030204" pitchFamily="18" charset="0"/>
                        </a:rPr>
                        <m:t>&gt;</m:t>
                      </m:r>
                      <m:r>
                        <a:rPr lang="en-US" b="0" i="1" smtClean="0">
                          <a:latin typeface="Cambria Math" panose="02040503050406030204" pitchFamily="18" charset="0"/>
                        </a:rPr>
                        <m:t>2 </m:t>
                      </m:r>
                      <m:r>
                        <a:rPr lang="en-US" b="0" i="1" smtClean="0">
                          <a:latin typeface="Cambria Math" panose="02040503050406030204" pitchFamily="18" charset="0"/>
                        </a:rPr>
                        <m:t>𝑓</m:t>
                      </m:r>
                    </m:oMath>
                  </m:oMathPara>
                </a14:m>
                <a:endParaRPr lang="en-US" dirty="0"/>
              </a:p>
            </p:txBody>
          </p:sp>
        </mc:Choice>
        <mc:Fallback>
          <p:sp>
            <p:nvSpPr>
              <p:cNvPr id="11" name="TextBox 10">
                <a:extLst>
                  <a:ext uri="{FF2B5EF4-FFF2-40B4-BE49-F238E27FC236}">
                    <a16:creationId xmlns:a16="http://schemas.microsoft.com/office/drawing/2014/main" id="{BB4AF7AD-0E4B-A9E6-4404-9260DD1D517D}"/>
                  </a:ext>
                </a:extLst>
              </p:cNvPr>
              <p:cNvSpPr txBox="1">
                <a:spLocks noRot="1" noChangeAspect="1" noMove="1" noResize="1" noEditPoints="1" noAdjustHandles="1" noChangeArrowheads="1" noChangeShapeType="1" noTextEdit="1"/>
              </p:cNvSpPr>
              <p:nvPr/>
            </p:nvSpPr>
            <p:spPr>
              <a:xfrm>
                <a:off x="8705829" y="829616"/>
                <a:ext cx="869084" cy="276999"/>
              </a:xfrm>
              <a:prstGeom prst="rect">
                <a:avLst/>
              </a:prstGeom>
              <a:blipFill>
                <a:blip r:embed="rId5"/>
                <a:stretch>
                  <a:fillRect l="-9091" t="-2174" r="-8392" b="-32609"/>
                </a:stretch>
              </a:blipFill>
            </p:spPr>
            <p:txBody>
              <a:bodyPr/>
              <a:lstStyle/>
              <a:p>
                <a:r>
                  <a:rPr lang="en-US">
                    <a:noFill/>
                  </a:rPr>
                  <a:t> </a:t>
                </a:r>
              </a:p>
            </p:txBody>
          </p:sp>
        </mc:Fallback>
      </mc:AlternateContent>
      <p:pic>
        <p:nvPicPr>
          <p:cNvPr id="13" name="Picture 12" descr="Shape, arrow&#10;&#10;AI-generated content may be incorrect.">
            <a:extLst>
              <a:ext uri="{FF2B5EF4-FFF2-40B4-BE49-F238E27FC236}">
                <a16:creationId xmlns:a16="http://schemas.microsoft.com/office/drawing/2014/main" id="{F5BEA97E-BC4B-D8FE-C8C7-E430557C9142}"/>
              </a:ext>
            </a:extLst>
          </p:cNvPr>
          <p:cNvPicPr>
            <a:picLocks noChangeAspect="1"/>
          </p:cNvPicPr>
          <p:nvPr/>
        </p:nvPicPr>
        <p:blipFill>
          <a:blip r:embed="rId6"/>
          <a:stretch>
            <a:fillRect/>
          </a:stretch>
        </p:blipFill>
        <p:spPr>
          <a:xfrm>
            <a:off x="7412770" y="5058070"/>
            <a:ext cx="3571875" cy="1143000"/>
          </a:xfrm>
          <a:prstGeom prst="rect">
            <a:avLst/>
          </a:prstGeom>
        </p:spPr>
      </p:pic>
      <p:sp>
        <p:nvSpPr>
          <p:cNvPr id="3" name="Footer Placeholder 2">
            <a:extLst>
              <a:ext uri="{FF2B5EF4-FFF2-40B4-BE49-F238E27FC236}">
                <a16:creationId xmlns:a16="http://schemas.microsoft.com/office/drawing/2014/main" id="{001CFD18-0F34-DF6C-6B3E-9F7028EDA2BC}"/>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222094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4AC1B-3317-8B19-F247-DEE849F766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370DE8-57B5-C369-FDC0-35CC760C3EE1}"/>
              </a:ext>
            </a:extLst>
          </p:cNvPr>
          <p:cNvSpPr>
            <a:spLocks noGrp="1"/>
          </p:cNvSpPr>
          <p:nvPr>
            <p:ph type="title"/>
          </p:nvPr>
        </p:nvSpPr>
        <p:spPr>
          <a:xfrm>
            <a:off x="309091" y="105456"/>
            <a:ext cx="10322746"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59A2254D-FA69-644C-F4EF-812BB15ABA78}"/>
              </a:ext>
            </a:extLst>
          </p:cNvPr>
          <p:cNvSpPr>
            <a:spLocks noGrp="1"/>
          </p:cNvSpPr>
          <p:nvPr>
            <p:ph type="body" sz="half" idx="2"/>
          </p:nvPr>
        </p:nvSpPr>
        <p:spPr>
          <a:xfrm>
            <a:off x="113705" y="590217"/>
            <a:ext cx="12000141" cy="3014003"/>
          </a:xfrm>
        </p:spPr>
        <p:txBody>
          <a:bodyPr/>
          <a:lstStyle/>
          <a:p>
            <a:pPr marL="342900" indent="-342900">
              <a:buFont typeface="Wingdings" panose="05000000000000000000" pitchFamily="2" charset="2"/>
              <a:buChar char="§"/>
            </a:pPr>
            <a:r>
              <a:rPr lang="en-US" sz="2400" dirty="0"/>
              <a:t>Make up a 10 second numerical bpm signal sampled at 100 kHz:</a:t>
            </a:r>
          </a:p>
          <a:p>
            <a:pPr marL="800100" lvl="1" indent="-342900">
              <a:buFont typeface="Wingdings" panose="05000000000000000000" pitchFamily="2" charset="2"/>
              <a:buChar char="§"/>
            </a:pPr>
            <a:r>
              <a:rPr lang="en-US" sz="2000" dirty="0"/>
              <a:t>Add 20 </a:t>
            </a:r>
            <a:r>
              <a:rPr lang="en-US" sz="2000" dirty="0">
                <a:latin typeface="Symbol" panose="05050102010706020507" pitchFamily="18" charset="2"/>
              </a:rPr>
              <a:t>m</a:t>
            </a:r>
            <a:r>
              <a:rPr lang="en-US" sz="2000" dirty="0"/>
              <a:t>m random noise (gaussian distribution)</a:t>
            </a:r>
          </a:p>
          <a:p>
            <a:pPr marL="800100" lvl="1" indent="-342900">
              <a:buFont typeface="Wingdings" panose="05000000000000000000" pitchFamily="2" charset="2"/>
              <a:buChar char="§"/>
            </a:pPr>
            <a:r>
              <a:rPr lang="en-US" sz="2000" dirty="0"/>
              <a:t>Add sinusoidal frequencies at 85, 133 and 520 Hz with 250, 150 and 75 </a:t>
            </a:r>
            <a:r>
              <a:rPr lang="en-US" sz="2000" dirty="0">
                <a:latin typeface="Symbol" panose="05050102010706020507" pitchFamily="18" charset="2"/>
              </a:rPr>
              <a:t>m</a:t>
            </a:r>
            <a:r>
              <a:rPr lang="en-US" sz="2000" dirty="0"/>
              <a:t>m noise respectively</a:t>
            </a:r>
          </a:p>
          <a:p>
            <a:pPr marL="800100" lvl="1" indent="-342900">
              <a:buFont typeface="Wingdings" panose="05000000000000000000" pitchFamily="2" charset="2"/>
              <a:buChar char="§"/>
            </a:pPr>
            <a:r>
              <a:rPr lang="en-US" sz="2000" dirty="0"/>
              <a:t>Break up this waveform into intervals of 33.333 </a:t>
            </a:r>
            <a:r>
              <a:rPr lang="en-US" sz="2000" dirty="0" err="1"/>
              <a:t>ms</a:t>
            </a:r>
            <a:r>
              <a:rPr lang="en-US" sz="2000" dirty="0"/>
              <a:t> (30 Hz)</a:t>
            </a:r>
          </a:p>
          <a:p>
            <a:pPr marL="800100" lvl="1" indent="-342900">
              <a:buFont typeface="Wingdings" panose="05000000000000000000" pitchFamily="2" charset="2"/>
              <a:buChar char="§"/>
            </a:pPr>
            <a:r>
              <a:rPr lang="en-US" sz="2000" dirty="0"/>
              <a:t>Average each 33.333 </a:t>
            </a:r>
            <a:r>
              <a:rPr lang="en-US" sz="2000" dirty="0" err="1"/>
              <a:t>ms</a:t>
            </a:r>
            <a:r>
              <a:rPr lang="en-US" sz="2000" dirty="0"/>
              <a:t> waveform</a:t>
            </a:r>
          </a:p>
          <a:p>
            <a:pPr marL="800100" lvl="1" indent="-342900">
              <a:buFont typeface="Wingdings" panose="05000000000000000000" pitchFamily="2" charset="2"/>
              <a:buChar char="§"/>
            </a:pPr>
            <a:r>
              <a:rPr lang="en-US" sz="2000" dirty="0"/>
              <a:t>Take the “time” of each average as the average time over the 33.333 </a:t>
            </a:r>
            <a:r>
              <a:rPr lang="en-US" sz="2000" dirty="0" err="1"/>
              <a:t>ms</a:t>
            </a:r>
            <a:r>
              <a:rPr lang="en-US" sz="2000" dirty="0"/>
              <a:t> slice (could also take the beginning or end…does not really matter)</a:t>
            </a:r>
          </a:p>
          <a:p>
            <a:pPr marL="800100" lvl="1" indent="-342900">
              <a:buFont typeface="Wingdings" panose="05000000000000000000" pitchFamily="2" charset="2"/>
              <a:buChar char="§"/>
            </a:pPr>
            <a:r>
              <a:rPr lang="en-US" sz="2000" dirty="0"/>
              <a:t>Compare the PSD and RMS for original and 30 Hz “resampled” waveform</a:t>
            </a:r>
          </a:p>
          <a:p>
            <a:pPr lvl="1"/>
            <a:r>
              <a:rPr lang="en-US" sz="1100" dirty="0"/>
              <a:t> </a:t>
            </a:r>
          </a:p>
          <a:p>
            <a:pPr lvl="1"/>
            <a:endParaRPr lang="en-US" sz="1100" b="1" dirty="0"/>
          </a:p>
          <a:p>
            <a:pPr lvl="1"/>
            <a:r>
              <a:rPr lang="en-US" sz="1100" b="1" dirty="0" err="1"/>
              <a:t>sddssequence</a:t>
            </a:r>
            <a:r>
              <a:rPr lang="en-US" sz="1100" dirty="0"/>
              <a:t> -pipe=out -define=</a:t>
            </a:r>
            <a:r>
              <a:rPr lang="en-US" sz="1100" dirty="0" err="1"/>
              <a:t>Index,type</a:t>
            </a:r>
            <a:r>
              <a:rPr lang="en-US" sz="1100" dirty="0"/>
              <a:t>=double \</a:t>
            </a:r>
          </a:p>
          <a:p>
            <a:pPr lvl="1"/>
            <a:r>
              <a:rPr lang="en-US" sz="1100" dirty="0"/>
              <a:t>     -sequence=begin=0.0,number=1.0e6,end=999999.0,delta=1.0 \</a:t>
            </a:r>
          </a:p>
          <a:p>
            <a:pPr lvl="1"/>
            <a:r>
              <a:rPr lang="en-US" sz="1100" dirty="0"/>
              <a:t>     | </a:t>
            </a:r>
            <a:r>
              <a:rPr lang="en-US" sz="1100" b="1" dirty="0" err="1"/>
              <a:t>sddsprocess</a:t>
            </a:r>
            <a:r>
              <a:rPr lang="en-US" sz="1100" dirty="0"/>
              <a:t> -pipe=in </a:t>
            </a:r>
            <a:r>
              <a:rPr lang="en-US" sz="1100" dirty="0" err="1"/>
              <a:t>Aliasing_Example.sdds</a:t>
            </a:r>
            <a:r>
              <a:rPr lang="en-US" sz="1100" dirty="0"/>
              <a:t> \</a:t>
            </a:r>
          </a:p>
          <a:p>
            <a:pPr lvl="1"/>
            <a:r>
              <a:rPr lang="en-US" sz="1100" dirty="0"/>
              <a:t>     "-redefine=</a:t>
            </a:r>
            <a:r>
              <a:rPr lang="en-US" sz="1100" dirty="0" err="1"/>
              <a:t>col,Time,Index</a:t>
            </a:r>
            <a:r>
              <a:rPr lang="en-US" sz="1100" dirty="0"/>
              <a:t> 1.0 100.0e3 / *,units=</a:t>
            </a:r>
            <a:r>
              <a:rPr lang="en-US" sz="1100" dirty="0" err="1"/>
              <a:t>s,type</a:t>
            </a:r>
            <a:r>
              <a:rPr lang="en-US" sz="1100" dirty="0"/>
              <a:t>=double" \</a:t>
            </a:r>
          </a:p>
          <a:p>
            <a:pPr lvl="1"/>
            <a:r>
              <a:rPr lang="en-US" sz="1100" dirty="0"/>
              <a:t>     "-redefine=</a:t>
            </a:r>
            <a:r>
              <a:rPr lang="en-US" sz="1100" dirty="0" err="1"/>
              <a:t>col,Waveform,grnd</a:t>
            </a:r>
            <a:r>
              <a:rPr lang="en-US" sz="1100" dirty="0"/>
              <a:t> 0.02 *,units=mm" \</a:t>
            </a:r>
          </a:p>
          <a:p>
            <a:pPr lvl="1"/>
            <a:r>
              <a:rPr lang="en-US" sz="1100" dirty="0"/>
              <a:t>     "-redefine=</a:t>
            </a:r>
            <a:r>
              <a:rPr lang="en-US" sz="1100" dirty="0" err="1"/>
              <a:t>col,Waveform,Waveform</a:t>
            </a:r>
            <a:r>
              <a:rPr lang="en-US" sz="1100" dirty="0"/>
              <a:t> 2.0 pi * 85.0 *  Time * sin 0.25 *  +,units=mm"  \</a:t>
            </a:r>
          </a:p>
          <a:p>
            <a:pPr lvl="1"/>
            <a:r>
              <a:rPr lang="en-US" sz="1100" dirty="0"/>
              <a:t>     "-redefine=</a:t>
            </a:r>
            <a:r>
              <a:rPr lang="en-US" sz="1100" dirty="0" err="1"/>
              <a:t>col,Waveform,Waveform</a:t>
            </a:r>
            <a:r>
              <a:rPr lang="en-US" sz="1100" dirty="0"/>
              <a:t> 2.0 pi * 133.0 * Time * cos 0.15 *  +,units=mm"  \</a:t>
            </a:r>
          </a:p>
          <a:p>
            <a:pPr lvl="1"/>
            <a:r>
              <a:rPr lang="en-US" sz="1100" dirty="0"/>
              <a:t>     "-redefine=</a:t>
            </a:r>
            <a:r>
              <a:rPr lang="en-US" sz="1100" dirty="0" err="1"/>
              <a:t>col,Waveform,Waveform</a:t>
            </a:r>
            <a:r>
              <a:rPr lang="en-US" sz="1100" dirty="0"/>
              <a:t> 2.0 pi * 520.0 * Time * cos 0.075 * +,units=mm" \</a:t>
            </a:r>
          </a:p>
          <a:p>
            <a:pPr lvl="1"/>
            <a:r>
              <a:rPr lang="en-US" sz="1100" dirty="0"/>
              <a:t>     -process=</a:t>
            </a:r>
            <a:r>
              <a:rPr lang="en-US" sz="1100" dirty="0" err="1"/>
              <a:t>Waveform,rms,Waveform_RMS</a:t>
            </a:r>
            <a:r>
              <a:rPr lang="en-US" sz="1100" dirty="0"/>
              <a:t> \</a:t>
            </a:r>
          </a:p>
          <a:p>
            <a:pPr lvl="1"/>
            <a:r>
              <a:rPr lang="en-US" sz="1100" dirty="0"/>
              <a:t>     "-print=</a:t>
            </a:r>
            <a:r>
              <a:rPr lang="en-US" sz="1100" dirty="0" err="1"/>
              <a:t>param,WaveformRMSString</a:t>
            </a:r>
            <a:r>
              <a:rPr lang="en-US" sz="1100" dirty="0"/>
              <a:t>,\$</a:t>
            </a:r>
            <a:r>
              <a:rPr lang="en-US" sz="1100" dirty="0" err="1"/>
              <a:t>gs</a:t>
            </a:r>
            <a:r>
              <a:rPr lang="en-US" sz="1100" dirty="0"/>
              <a:t>\$r\$</a:t>
            </a:r>
            <a:r>
              <a:rPr lang="en-US" sz="1100" dirty="0" err="1"/>
              <a:t>bWaveform</a:t>
            </a:r>
            <a:r>
              <a:rPr lang="en-US" sz="1100" dirty="0"/>
              <a:t>\$n = %0.4f %</a:t>
            </a:r>
            <a:r>
              <a:rPr lang="en-US" sz="1100" dirty="0" err="1"/>
              <a:t>s,Waveform_RMS,Waveform_RMS.units</a:t>
            </a:r>
            <a:r>
              <a:rPr lang="en-US" sz="1100" dirty="0"/>
              <a:t>"</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23F539F2-8682-871B-C95F-3183528E3A24}"/>
              </a:ext>
            </a:extLst>
          </p:cNvPr>
          <p:cNvSpPr>
            <a:spLocks noGrp="1"/>
          </p:cNvSpPr>
          <p:nvPr>
            <p:ph type="dt" sz="half" idx="10"/>
          </p:nvPr>
        </p:nvSpPr>
        <p:spPr/>
        <p:txBody>
          <a:bodyPr/>
          <a:lstStyle/>
          <a:p>
            <a:fld id="{9773C386-9301-4049-90EE-099485FD6CA6}" type="datetime1">
              <a:rPr lang="en-US" smtClean="0"/>
              <a:t>9/14/2025</a:t>
            </a:fld>
            <a:endParaRPr lang="en-US" dirty="0"/>
          </a:p>
        </p:txBody>
      </p:sp>
      <p:sp>
        <p:nvSpPr>
          <p:cNvPr id="10" name="Slide Number Placeholder 6">
            <a:extLst>
              <a:ext uri="{FF2B5EF4-FFF2-40B4-BE49-F238E27FC236}">
                <a16:creationId xmlns:a16="http://schemas.microsoft.com/office/drawing/2014/main" id="{A011D0C8-3673-C2D8-A91E-CE235874D4CD}"/>
              </a:ext>
            </a:extLst>
          </p:cNvPr>
          <p:cNvSpPr>
            <a:spLocks noGrp="1"/>
          </p:cNvSpPr>
          <p:nvPr>
            <p:ph type="sldNum" sz="quarter" idx="12"/>
          </p:nvPr>
        </p:nvSpPr>
        <p:spPr/>
        <p:txBody>
          <a:bodyPr/>
          <a:lstStyle/>
          <a:p>
            <a:fld id="{7D1BE87E-F0DE-A44C-894B-E142BEB21E42}" type="slidenum">
              <a:rPr lang="en-US" smtClean="0"/>
              <a:pPr/>
              <a:t>26</a:t>
            </a:fld>
            <a:endParaRPr lang="en-US" dirty="0"/>
          </a:p>
        </p:txBody>
      </p:sp>
      <p:sp>
        <p:nvSpPr>
          <p:cNvPr id="7" name="TextBox 6">
            <a:extLst>
              <a:ext uri="{FF2B5EF4-FFF2-40B4-BE49-F238E27FC236}">
                <a16:creationId xmlns:a16="http://schemas.microsoft.com/office/drawing/2014/main" id="{7105FBE1-AE00-B8BF-71E8-46A825256A34}"/>
              </a:ext>
            </a:extLst>
          </p:cNvPr>
          <p:cNvSpPr txBox="1"/>
          <p:nvPr/>
        </p:nvSpPr>
        <p:spPr>
          <a:xfrm>
            <a:off x="6721099" y="4182576"/>
            <a:ext cx="5548394" cy="1569660"/>
          </a:xfrm>
          <a:prstGeom prst="rect">
            <a:avLst/>
          </a:prstGeom>
          <a:noFill/>
        </p:spPr>
        <p:txBody>
          <a:bodyPr wrap="square">
            <a:spAutoFit/>
          </a:bodyPr>
          <a:lstStyle/>
          <a:p>
            <a:r>
              <a:rPr lang="en-US" sz="1200" b="1" dirty="0" err="1"/>
              <a:t>sddssequence</a:t>
            </a:r>
            <a:r>
              <a:rPr lang="en-US" sz="1200" dirty="0"/>
              <a:t> -pipe=out -define=</a:t>
            </a:r>
            <a:r>
              <a:rPr lang="en-US" sz="1200" dirty="0" err="1"/>
              <a:t>Index,type</a:t>
            </a:r>
            <a:r>
              <a:rPr lang="en-US" sz="1200" dirty="0"/>
              <a:t>=double \</a:t>
            </a:r>
          </a:p>
          <a:p>
            <a:r>
              <a:rPr lang="en-US" sz="1200" dirty="0"/>
              <a:t>    -sequence=begin=0.0,number=1.0e6,end=999999.0,delta=1.0 \</a:t>
            </a:r>
          </a:p>
          <a:p>
            <a:r>
              <a:rPr lang="en-US" sz="1200" dirty="0"/>
              <a:t>    | </a:t>
            </a:r>
            <a:r>
              <a:rPr lang="en-US" sz="1200" b="1" dirty="0" err="1"/>
              <a:t>sddsprocess</a:t>
            </a:r>
            <a:r>
              <a:rPr lang="en-US" sz="1200" dirty="0"/>
              <a:t> -pipe=in </a:t>
            </a:r>
            <a:r>
              <a:rPr lang="en-US" sz="1200" dirty="0" err="1"/>
              <a:t>Aliasing_Example_Noise.sdds</a:t>
            </a:r>
            <a:r>
              <a:rPr lang="en-US" sz="1200" dirty="0"/>
              <a:t> \</a:t>
            </a:r>
          </a:p>
          <a:p>
            <a:r>
              <a:rPr lang="en-US" sz="1200" dirty="0"/>
              <a:t>    "-redefine=</a:t>
            </a:r>
            <a:r>
              <a:rPr lang="en-US" sz="1200" dirty="0" err="1"/>
              <a:t>col,Time,Index</a:t>
            </a:r>
            <a:r>
              <a:rPr lang="en-US" sz="1200" dirty="0"/>
              <a:t> 1.0 100.0e3 / *,units=</a:t>
            </a:r>
            <a:r>
              <a:rPr lang="en-US" sz="1200" dirty="0" err="1"/>
              <a:t>s,type</a:t>
            </a:r>
            <a:r>
              <a:rPr lang="en-US" sz="1200" dirty="0"/>
              <a:t>=double" \</a:t>
            </a:r>
          </a:p>
          <a:p>
            <a:r>
              <a:rPr lang="en-US" sz="1200" dirty="0"/>
              <a:t>    "-redefine=</a:t>
            </a:r>
            <a:r>
              <a:rPr lang="en-US" sz="1200" dirty="0" err="1"/>
              <a:t>col,Waveform_Noise,grnd</a:t>
            </a:r>
            <a:r>
              <a:rPr lang="en-US" sz="1200" dirty="0"/>
              <a:t> 0.02 *,units=mm" \</a:t>
            </a:r>
          </a:p>
          <a:p>
            <a:r>
              <a:rPr lang="en-US" sz="1200" dirty="0"/>
              <a:t>    -process=</a:t>
            </a:r>
            <a:r>
              <a:rPr lang="en-US" sz="1200" dirty="0" err="1"/>
              <a:t>Waveform_Noise,rms,Waveform_NoiseRMS</a:t>
            </a:r>
            <a:r>
              <a:rPr lang="en-US" sz="1200" dirty="0"/>
              <a:t> \</a:t>
            </a:r>
          </a:p>
          <a:p>
            <a:r>
              <a:rPr lang="en-US" sz="1200" dirty="0"/>
              <a:t>    "-print=</a:t>
            </a:r>
            <a:r>
              <a:rPr lang="en-US" sz="1200" dirty="0" err="1"/>
              <a:t>param,Waveform_NoiseRMSString</a:t>
            </a:r>
            <a:r>
              <a:rPr lang="en-US" sz="1200" dirty="0"/>
              <a:t>,\$</a:t>
            </a:r>
            <a:r>
              <a:rPr lang="en-US" sz="1200" dirty="0" err="1"/>
              <a:t>gs</a:t>
            </a:r>
            <a:r>
              <a:rPr lang="en-US" sz="1200" dirty="0"/>
              <a:t>\$r\$</a:t>
            </a:r>
            <a:r>
              <a:rPr lang="en-US" sz="1200" dirty="0" err="1"/>
              <a:t>bWaveform_Noise</a:t>
            </a:r>
            <a:r>
              <a:rPr lang="en-US" sz="1200" dirty="0"/>
              <a:t>\$n = %0.4f %</a:t>
            </a:r>
            <a:r>
              <a:rPr lang="en-US" sz="1200" dirty="0" err="1"/>
              <a:t>s,Waveform_NoiseRMS,Waveform_NoiseRMS.units</a:t>
            </a:r>
            <a:r>
              <a:rPr lang="en-US" sz="1200" dirty="0"/>
              <a:t>"</a:t>
            </a:r>
          </a:p>
        </p:txBody>
      </p:sp>
      <p:sp>
        <p:nvSpPr>
          <p:cNvPr id="9" name="TextBox 8">
            <a:extLst>
              <a:ext uri="{FF2B5EF4-FFF2-40B4-BE49-F238E27FC236}">
                <a16:creationId xmlns:a16="http://schemas.microsoft.com/office/drawing/2014/main" id="{3AEBF082-F569-2110-6B3A-1A5898455061}"/>
              </a:ext>
            </a:extLst>
          </p:cNvPr>
          <p:cNvSpPr txBox="1"/>
          <p:nvPr/>
        </p:nvSpPr>
        <p:spPr>
          <a:xfrm>
            <a:off x="7438789" y="3718014"/>
            <a:ext cx="2346348" cy="369332"/>
          </a:xfrm>
          <a:prstGeom prst="rect">
            <a:avLst/>
          </a:prstGeom>
          <a:noFill/>
        </p:spPr>
        <p:txBody>
          <a:bodyPr wrap="none" rtlCol="0">
            <a:spAutoFit/>
          </a:bodyPr>
          <a:lstStyle/>
          <a:p>
            <a:r>
              <a:rPr lang="en-US" b="1" dirty="0">
                <a:solidFill>
                  <a:srgbClr val="FF0000"/>
                </a:solidFill>
              </a:rPr>
              <a:t>Noise Generation Only</a:t>
            </a:r>
          </a:p>
        </p:txBody>
      </p:sp>
      <p:sp>
        <p:nvSpPr>
          <p:cNvPr id="11" name="TextBox 10">
            <a:extLst>
              <a:ext uri="{FF2B5EF4-FFF2-40B4-BE49-F238E27FC236}">
                <a16:creationId xmlns:a16="http://schemas.microsoft.com/office/drawing/2014/main" id="{41AE8A4A-EB22-BF9F-9396-AE3C82614DC2}"/>
              </a:ext>
            </a:extLst>
          </p:cNvPr>
          <p:cNvSpPr txBox="1"/>
          <p:nvPr/>
        </p:nvSpPr>
        <p:spPr>
          <a:xfrm>
            <a:off x="1283379" y="3588864"/>
            <a:ext cx="2883353" cy="369332"/>
          </a:xfrm>
          <a:prstGeom prst="rect">
            <a:avLst/>
          </a:prstGeom>
          <a:noFill/>
        </p:spPr>
        <p:txBody>
          <a:bodyPr wrap="none" rtlCol="0">
            <a:spAutoFit/>
          </a:bodyPr>
          <a:lstStyle/>
          <a:p>
            <a:r>
              <a:rPr lang="en-US" b="1" dirty="0">
                <a:solidFill>
                  <a:srgbClr val="FF0000"/>
                </a:solidFill>
              </a:rPr>
              <a:t>Signal and Noise Generation</a:t>
            </a:r>
          </a:p>
        </p:txBody>
      </p:sp>
      <p:sp>
        <p:nvSpPr>
          <p:cNvPr id="12" name="Rectangle 11">
            <a:extLst>
              <a:ext uri="{FF2B5EF4-FFF2-40B4-BE49-F238E27FC236}">
                <a16:creationId xmlns:a16="http://schemas.microsoft.com/office/drawing/2014/main" id="{CD7414BF-5626-2C3A-D7D8-751ADCDB51F0}"/>
              </a:ext>
            </a:extLst>
          </p:cNvPr>
          <p:cNvSpPr/>
          <p:nvPr/>
        </p:nvSpPr>
        <p:spPr>
          <a:xfrm>
            <a:off x="650929" y="4943960"/>
            <a:ext cx="5734373" cy="9247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7EBE768-E0F0-8C8E-6704-6A906F477C05}"/>
              </a:ext>
            </a:extLst>
          </p:cNvPr>
          <p:cNvSpPr/>
          <p:nvPr/>
        </p:nvSpPr>
        <p:spPr>
          <a:xfrm>
            <a:off x="6790841" y="4943960"/>
            <a:ext cx="3877159" cy="21181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50F47F42-45AE-D53F-4948-84B2F5977F1C}"/>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2548525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0A358-1B05-F82A-718A-12166FC2C5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8682DA-C404-C2EB-DBFD-60E5BAEAF27D}"/>
              </a:ext>
            </a:extLst>
          </p:cNvPr>
          <p:cNvSpPr>
            <a:spLocks noGrp="1"/>
          </p:cNvSpPr>
          <p:nvPr>
            <p:ph type="title"/>
          </p:nvPr>
        </p:nvSpPr>
        <p:spPr>
          <a:xfrm>
            <a:off x="309091" y="105456"/>
            <a:ext cx="10214258"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40719D8F-B955-070F-79F8-BEACAE792201}"/>
              </a:ext>
            </a:extLst>
          </p:cNvPr>
          <p:cNvSpPr>
            <a:spLocks noGrp="1"/>
          </p:cNvSpPr>
          <p:nvPr>
            <p:ph type="body" sz="half" idx="2"/>
          </p:nvPr>
        </p:nvSpPr>
        <p:spPr>
          <a:xfrm>
            <a:off x="144964" y="596713"/>
            <a:ext cx="12000141" cy="1293708"/>
          </a:xfrm>
        </p:spPr>
        <p:txBody>
          <a:bodyPr/>
          <a:lstStyle/>
          <a:p>
            <a:pPr marL="342900" indent="-342900">
              <a:buFont typeface="Wingdings" panose="05000000000000000000" pitchFamily="2" charset="2"/>
              <a:buChar char="§"/>
            </a:pPr>
            <a:r>
              <a:rPr lang="en-US" sz="2400" dirty="0"/>
              <a:t>Signal (gaussian) noise in the time and frequency domain pass sanity check (20 </a:t>
            </a:r>
            <a:r>
              <a:rPr lang="en-US" sz="2400" dirty="0">
                <a:latin typeface="Symbol" panose="05050102010706020507" pitchFamily="18" charset="2"/>
              </a:rPr>
              <a:t>m</a:t>
            </a:r>
            <a:r>
              <a:rPr lang="en-US" sz="2400" dirty="0"/>
              <a:t>m rms)</a:t>
            </a:r>
          </a:p>
          <a:p>
            <a:pPr marL="342900" indent="-342900">
              <a:buFont typeface="Wingdings" panose="05000000000000000000" pitchFamily="2" charset="2"/>
              <a:buChar char="§"/>
            </a:pPr>
            <a:r>
              <a:rPr lang="en-US" sz="2400" dirty="0"/>
              <a:t>Nyquist frequency is 50 kHz</a:t>
            </a:r>
          </a:p>
        </p:txBody>
      </p:sp>
      <p:sp>
        <p:nvSpPr>
          <p:cNvPr id="5" name="Date Placeholder 4">
            <a:extLst>
              <a:ext uri="{FF2B5EF4-FFF2-40B4-BE49-F238E27FC236}">
                <a16:creationId xmlns:a16="http://schemas.microsoft.com/office/drawing/2014/main" id="{459BAE06-3A4C-1831-8844-43D7387DA2D9}"/>
              </a:ext>
            </a:extLst>
          </p:cNvPr>
          <p:cNvSpPr>
            <a:spLocks noGrp="1"/>
          </p:cNvSpPr>
          <p:nvPr>
            <p:ph type="dt" sz="half" idx="10"/>
          </p:nvPr>
        </p:nvSpPr>
        <p:spPr/>
        <p:txBody>
          <a:bodyPr/>
          <a:lstStyle/>
          <a:p>
            <a:fld id="{E49F10F0-C471-46CA-A103-F93673F729A5}" type="datetime1">
              <a:rPr lang="en-US" smtClean="0"/>
              <a:t>9/14/2025</a:t>
            </a:fld>
            <a:endParaRPr lang="en-US" dirty="0"/>
          </a:p>
        </p:txBody>
      </p:sp>
      <p:sp>
        <p:nvSpPr>
          <p:cNvPr id="10" name="Slide Number Placeholder 6">
            <a:extLst>
              <a:ext uri="{FF2B5EF4-FFF2-40B4-BE49-F238E27FC236}">
                <a16:creationId xmlns:a16="http://schemas.microsoft.com/office/drawing/2014/main" id="{5060FD79-B2CD-A7D0-5F18-CF39E0942B7E}"/>
              </a:ext>
            </a:extLst>
          </p:cNvPr>
          <p:cNvSpPr>
            <a:spLocks noGrp="1"/>
          </p:cNvSpPr>
          <p:nvPr>
            <p:ph type="sldNum" sz="quarter" idx="12"/>
          </p:nvPr>
        </p:nvSpPr>
        <p:spPr/>
        <p:txBody>
          <a:bodyPr/>
          <a:lstStyle/>
          <a:p>
            <a:fld id="{7D1BE87E-F0DE-A44C-894B-E142BEB21E42}" type="slidenum">
              <a:rPr lang="en-US" smtClean="0"/>
              <a:pPr/>
              <a:t>27</a:t>
            </a:fld>
            <a:endParaRPr lang="en-US" dirty="0"/>
          </a:p>
        </p:txBody>
      </p:sp>
      <p:pic>
        <p:nvPicPr>
          <p:cNvPr id="6" name="Picture 5" descr="Chart, histogram&#10;&#10;AI-generated content may be incorrect.">
            <a:extLst>
              <a:ext uri="{FF2B5EF4-FFF2-40B4-BE49-F238E27FC236}">
                <a16:creationId xmlns:a16="http://schemas.microsoft.com/office/drawing/2014/main" id="{8D7075C8-4C8C-DBDB-CE0E-EB48533B1C93}"/>
              </a:ext>
            </a:extLst>
          </p:cNvPr>
          <p:cNvPicPr>
            <a:picLocks noChangeAspect="1"/>
          </p:cNvPicPr>
          <p:nvPr/>
        </p:nvPicPr>
        <p:blipFill>
          <a:blip r:embed="rId3"/>
          <a:stretch>
            <a:fillRect/>
          </a:stretch>
        </p:blipFill>
        <p:spPr>
          <a:xfrm>
            <a:off x="288056" y="1924664"/>
            <a:ext cx="5758911" cy="4442087"/>
          </a:xfrm>
          <a:prstGeom prst="rect">
            <a:avLst/>
          </a:prstGeom>
        </p:spPr>
      </p:pic>
      <p:pic>
        <p:nvPicPr>
          <p:cNvPr id="9" name="Picture 8" descr="Chart, histogram&#10;&#10;AI-generated content may be incorrect.">
            <a:extLst>
              <a:ext uri="{FF2B5EF4-FFF2-40B4-BE49-F238E27FC236}">
                <a16:creationId xmlns:a16="http://schemas.microsoft.com/office/drawing/2014/main" id="{39782FAF-230A-F33A-60D1-4CF792123EF5}"/>
              </a:ext>
            </a:extLst>
          </p:cNvPr>
          <p:cNvPicPr>
            <a:picLocks noChangeAspect="1"/>
          </p:cNvPicPr>
          <p:nvPr/>
        </p:nvPicPr>
        <p:blipFill>
          <a:blip r:embed="rId4"/>
          <a:stretch>
            <a:fillRect/>
          </a:stretch>
        </p:blipFill>
        <p:spPr>
          <a:xfrm>
            <a:off x="6124660" y="1924664"/>
            <a:ext cx="5758911" cy="4442087"/>
          </a:xfrm>
          <a:prstGeom prst="rect">
            <a:avLst/>
          </a:prstGeom>
        </p:spPr>
      </p:pic>
      <p:sp>
        <p:nvSpPr>
          <p:cNvPr id="3" name="Footer Placeholder 2">
            <a:extLst>
              <a:ext uri="{FF2B5EF4-FFF2-40B4-BE49-F238E27FC236}">
                <a16:creationId xmlns:a16="http://schemas.microsoft.com/office/drawing/2014/main" id="{68DC954C-A82C-8F86-B435-3AB4F8EC8F8E}"/>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3568895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076A6-F274-55BC-B1A4-62CF0BCF79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4CDE6D-623F-ECD5-4D31-140EC5366098}"/>
              </a:ext>
            </a:extLst>
          </p:cNvPr>
          <p:cNvSpPr>
            <a:spLocks noGrp="1"/>
          </p:cNvSpPr>
          <p:nvPr>
            <p:ph type="title"/>
          </p:nvPr>
        </p:nvSpPr>
        <p:spPr>
          <a:xfrm>
            <a:off x="309091" y="105456"/>
            <a:ext cx="10214258"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046A386B-B616-99DD-CF22-1FAC0F07AD67}"/>
              </a:ext>
            </a:extLst>
          </p:cNvPr>
          <p:cNvSpPr>
            <a:spLocks noGrp="1"/>
          </p:cNvSpPr>
          <p:nvPr>
            <p:ph type="body" sz="half" idx="2"/>
          </p:nvPr>
        </p:nvSpPr>
        <p:spPr>
          <a:xfrm>
            <a:off x="144964" y="596713"/>
            <a:ext cx="12000141" cy="1293708"/>
          </a:xfrm>
        </p:spPr>
        <p:txBody>
          <a:bodyPr/>
          <a:lstStyle/>
          <a:p>
            <a:pPr marL="342900" indent="-342900">
              <a:buFont typeface="Wingdings" panose="05000000000000000000" pitchFamily="2" charset="2"/>
              <a:buChar char="§"/>
            </a:pPr>
            <a:r>
              <a:rPr lang="en-US" sz="2400" dirty="0"/>
              <a:t>Signal (gaussian) noise in the time and frequency domain pass sanity check (20 </a:t>
            </a:r>
            <a:r>
              <a:rPr lang="en-US" sz="2400" dirty="0">
                <a:latin typeface="Symbol" panose="05050102010706020507" pitchFamily="18" charset="2"/>
              </a:rPr>
              <a:t>m</a:t>
            </a:r>
            <a:r>
              <a:rPr lang="en-US" sz="2400" dirty="0"/>
              <a:t>m rms)</a:t>
            </a:r>
          </a:p>
          <a:p>
            <a:pPr marL="342900" indent="-342900">
              <a:buFont typeface="Wingdings" panose="05000000000000000000" pitchFamily="2" charset="2"/>
              <a:buChar char="§"/>
            </a:pPr>
            <a:r>
              <a:rPr lang="en-US" sz="2400" dirty="0"/>
              <a:t>Nyquist frequency is 50 kHz</a:t>
            </a:r>
          </a:p>
        </p:txBody>
      </p:sp>
      <p:sp>
        <p:nvSpPr>
          <p:cNvPr id="5" name="Date Placeholder 4">
            <a:extLst>
              <a:ext uri="{FF2B5EF4-FFF2-40B4-BE49-F238E27FC236}">
                <a16:creationId xmlns:a16="http://schemas.microsoft.com/office/drawing/2014/main" id="{1FBCAC55-AB39-6C6E-0E07-6B344C9808F8}"/>
              </a:ext>
            </a:extLst>
          </p:cNvPr>
          <p:cNvSpPr>
            <a:spLocks noGrp="1"/>
          </p:cNvSpPr>
          <p:nvPr>
            <p:ph type="dt" sz="half" idx="10"/>
          </p:nvPr>
        </p:nvSpPr>
        <p:spPr/>
        <p:txBody>
          <a:bodyPr/>
          <a:lstStyle/>
          <a:p>
            <a:fld id="{9C1D7AE1-C75D-4BA1-AD3A-4835428723EE}" type="datetime1">
              <a:rPr lang="en-US" smtClean="0"/>
              <a:t>9/14/2025</a:t>
            </a:fld>
            <a:endParaRPr lang="en-US" dirty="0"/>
          </a:p>
        </p:txBody>
      </p:sp>
      <p:sp>
        <p:nvSpPr>
          <p:cNvPr id="8" name="Footer Placeholder 7">
            <a:extLst>
              <a:ext uri="{FF2B5EF4-FFF2-40B4-BE49-F238E27FC236}">
                <a16:creationId xmlns:a16="http://schemas.microsoft.com/office/drawing/2014/main" id="{F5362157-197D-6F84-313B-FE5F1BEACA5C}"/>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7CD213D3-10C9-D358-8240-9818DDBD2F64}"/>
              </a:ext>
            </a:extLst>
          </p:cNvPr>
          <p:cNvSpPr>
            <a:spLocks noGrp="1"/>
          </p:cNvSpPr>
          <p:nvPr>
            <p:ph type="sldNum" sz="quarter" idx="12"/>
          </p:nvPr>
        </p:nvSpPr>
        <p:spPr/>
        <p:txBody>
          <a:bodyPr/>
          <a:lstStyle/>
          <a:p>
            <a:fld id="{7D1BE87E-F0DE-A44C-894B-E142BEB21E42}" type="slidenum">
              <a:rPr lang="en-US" smtClean="0"/>
              <a:pPr/>
              <a:t>28</a:t>
            </a:fld>
            <a:endParaRPr lang="en-US" dirty="0"/>
          </a:p>
        </p:txBody>
      </p:sp>
      <p:sp>
        <p:nvSpPr>
          <p:cNvPr id="7" name="TextBox 6">
            <a:extLst>
              <a:ext uri="{FF2B5EF4-FFF2-40B4-BE49-F238E27FC236}">
                <a16:creationId xmlns:a16="http://schemas.microsoft.com/office/drawing/2014/main" id="{A216757A-84C3-CD9F-92A3-BF72FFBE2D10}"/>
              </a:ext>
            </a:extLst>
          </p:cNvPr>
          <p:cNvSpPr txBox="1"/>
          <p:nvPr/>
        </p:nvSpPr>
        <p:spPr>
          <a:xfrm>
            <a:off x="239400" y="4248441"/>
            <a:ext cx="5631051" cy="1815882"/>
          </a:xfrm>
          <a:prstGeom prst="rect">
            <a:avLst/>
          </a:prstGeom>
          <a:noFill/>
        </p:spPr>
        <p:txBody>
          <a:bodyPr wrap="square">
            <a:spAutoFit/>
          </a:bodyPr>
          <a:lstStyle/>
          <a:p>
            <a:r>
              <a:rPr lang="en-US" sz="1600" b="1" dirty="0" err="1"/>
              <a:t>sddsplot</a:t>
            </a:r>
            <a:r>
              <a:rPr lang="en-US" sz="1600" dirty="0"/>
              <a:t> </a:t>
            </a:r>
            <a:r>
              <a:rPr lang="en-US" sz="1600" dirty="0" err="1"/>
              <a:t>Aliasing_Example_Noise.sdds</a:t>
            </a:r>
            <a:r>
              <a:rPr lang="en-US" sz="1600" dirty="0"/>
              <a:t> \</a:t>
            </a:r>
          </a:p>
          <a:p>
            <a:r>
              <a:rPr lang="en-US" sz="1600" dirty="0"/>
              <a:t>    "-topline=Waveform With 20 \$gm\$rm\$n Noise" \</a:t>
            </a:r>
          </a:p>
          <a:p>
            <a:r>
              <a:rPr lang="en-US" sz="1600" dirty="0"/>
              <a:t>    "-title=Sampling rate 100 kHz" \</a:t>
            </a:r>
          </a:p>
          <a:p>
            <a:r>
              <a:rPr lang="en-US" sz="1600" dirty="0"/>
              <a:t>    -col=</a:t>
            </a:r>
            <a:r>
              <a:rPr lang="en-US" sz="1600" dirty="0" err="1"/>
              <a:t>Time,Waveform_Noise</a:t>
            </a:r>
            <a:r>
              <a:rPr lang="en-US" sz="1600" dirty="0"/>
              <a:t> \</a:t>
            </a:r>
          </a:p>
          <a:p>
            <a:r>
              <a:rPr lang="en-US" sz="1600" dirty="0"/>
              <a:t>    -string=@Waveform_NoiseRMSString,p=0.5,q=0.95 \</a:t>
            </a:r>
          </a:p>
          <a:p>
            <a:r>
              <a:rPr lang="en-US" sz="1600" dirty="0"/>
              <a:t>    -dev=</a:t>
            </a:r>
            <a:r>
              <a:rPr lang="en-US" sz="1600" dirty="0" err="1"/>
              <a:t>png,onwhite</a:t>
            </a:r>
            <a:r>
              <a:rPr lang="en-US" sz="1600" dirty="0"/>
              <a:t> \</a:t>
            </a:r>
          </a:p>
          <a:p>
            <a:r>
              <a:rPr lang="en-US" sz="1600" dirty="0"/>
              <a:t>    -output=Aliasing_Example_Noise_Time.png</a:t>
            </a:r>
          </a:p>
        </p:txBody>
      </p:sp>
      <p:sp>
        <p:nvSpPr>
          <p:cNvPr id="12" name="TextBox 11">
            <a:extLst>
              <a:ext uri="{FF2B5EF4-FFF2-40B4-BE49-F238E27FC236}">
                <a16:creationId xmlns:a16="http://schemas.microsoft.com/office/drawing/2014/main" id="{B86D1C41-1700-C560-720B-AEFCC6072AE4}"/>
              </a:ext>
            </a:extLst>
          </p:cNvPr>
          <p:cNvSpPr txBox="1"/>
          <p:nvPr/>
        </p:nvSpPr>
        <p:spPr>
          <a:xfrm>
            <a:off x="5320685" y="4125330"/>
            <a:ext cx="6824420" cy="2062103"/>
          </a:xfrm>
          <a:prstGeom prst="rect">
            <a:avLst/>
          </a:prstGeom>
          <a:noFill/>
        </p:spPr>
        <p:txBody>
          <a:bodyPr wrap="square">
            <a:spAutoFit/>
          </a:bodyPr>
          <a:lstStyle/>
          <a:p>
            <a:r>
              <a:rPr lang="en-US" sz="1600" b="1" dirty="0" err="1"/>
              <a:t>sddsplot</a:t>
            </a:r>
            <a:r>
              <a:rPr lang="en-US" sz="1600" dirty="0"/>
              <a:t> </a:t>
            </a:r>
            <a:r>
              <a:rPr lang="en-US" sz="1600" dirty="0" err="1"/>
              <a:t>Aliasing_Example_Noise.psd</a:t>
            </a:r>
            <a:r>
              <a:rPr lang="en-US" sz="1600" dirty="0"/>
              <a:t> -graph=</a:t>
            </a:r>
            <a:r>
              <a:rPr lang="en-US" sz="1600" dirty="0" err="1"/>
              <a:t>line,vary</a:t>
            </a:r>
            <a:r>
              <a:rPr lang="en-US" sz="1600" dirty="0"/>
              <a:t> \</a:t>
            </a:r>
          </a:p>
          <a:p>
            <a:r>
              <a:rPr lang="en-US" sz="1600" dirty="0"/>
              <a:t>    -</a:t>
            </a:r>
            <a:r>
              <a:rPr lang="en-US" sz="1600" dirty="0" err="1"/>
              <a:t>yscalesGroup</a:t>
            </a:r>
            <a:r>
              <a:rPr lang="en-US" sz="1600" dirty="0"/>
              <a:t>=</a:t>
            </a:r>
            <a:r>
              <a:rPr lang="en-US" sz="1600" dirty="0" err="1"/>
              <a:t>nameString</a:t>
            </a:r>
            <a:r>
              <a:rPr lang="en-US" sz="1600" dirty="0"/>
              <a:t> \</a:t>
            </a:r>
          </a:p>
          <a:p>
            <a:r>
              <a:rPr lang="en-US" sz="1600" dirty="0"/>
              <a:t>    "-topline=Waveform PSD and RMS With 20 \$gm\$rm\$n Noise" \</a:t>
            </a:r>
          </a:p>
          <a:p>
            <a:r>
              <a:rPr lang="en-US" sz="1600" dirty="0"/>
              <a:t>    "-title=Sampling rate 100 kHz" \</a:t>
            </a:r>
          </a:p>
          <a:p>
            <a:r>
              <a:rPr lang="en-US" sz="1600" dirty="0"/>
              <a:t>    -col=</a:t>
            </a:r>
            <a:r>
              <a:rPr lang="en-US" sz="1600" dirty="0" err="1"/>
              <a:t>f,PSDWaveform_Noise</a:t>
            </a:r>
            <a:r>
              <a:rPr lang="en-US" sz="1600" dirty="0"/>
              <a:t> "-leg=spec=PSD" -mode=y=</a:t>
            </a:r>
            <a:r>
              <a:rPr lang="en-US" sz="1600" dirty="0" err="1"/>
              <a:t>log,y</a:t>
            </a:r>
            <a:r>
              <a:rPr lang="en-US" sz="1600" dirty="0"/>
              <a:t>=spec \</a:t>
            </a:r>
          </a:p>
          <a:p>
            <a:r>
              <a:rPr lang="en-US" sz="1600" dirty="0"/>
              <a:t>    -col=</a:t>
            </a:r>
            <a:r>
              <a:rPr lang="en-US" sz="1600" dirty="0" err="1"/>
              <a:t>f,SqrtIntegPSDWaveform_Noise</a:t>
            </a:r>
            <a:r>
              <a:rPr lang="en-US" sz="1600" dirty="0"/>
              <a:t> "-leg=spec=RMS" -mode=y=</a:t>
            </a:r>
            <a:r>
              <a:rPr lang="en-US" sz="1600" dirty="0" err="1"/>
              <a:t>log,y</a:t>
            </a:r>
            <a:r>
              <a:rPr lang="en-US" sz="1600" dirty="0"/>
              <a:t>=spec \</a:t>
            </a:r>
          </a:p>
          <a:p>
            <a:r>
              <a:rPr lang="en-US" sz="1600" dirty="0"/>
              <a:t>    -string=@SqrtIntegPSDWaveform_NoiseRMSString,p=0.50,q=0.10 \</a:t>
            </a:r>
          </a:p>
          <a:p>
            <a:r>
              <a:rPr lang="en-US" sz="1600" dirty="0"/>
              <a:t>    -dev=</a:t>
            </a:r>
            <a:r>
              <a:rPr lang="en-US" sz="1600" dirty="0" err="1"/>
              <a:t>png,onwhite</a:t>
            </a:r>
            <a:r>
              <a:rPr lang="en-US" sz="1600" dirty="0"/>
              <a:t> -output=Aliasing_Example_Noise_Freq.png</a:t>
            </a:r>
          </a:p>
        </p:txBody>
      </p:sp>
      <p:sp>
        <p:nvSpPr>
          <p:cNvPr id="6" name="TextBox 5">
            <a:extLst>
              <a:ext uri="{FF2B5EF4-FFF2-40B4-BE49-F238E27FC236}">
                <a16:creationId xmlns:a16="http://schemas.microsoft.com/office/drawing/2014/main" id="{380DDC16-21FF-EE38-D268-CD169ECCC7B9}"/>
              </a:ext>
            </a:extLst>
          </p:cNvPr>
          <p:cNvSpPr txBox="1"/>
          <p:nvPr/>
        </p:nvSpPr>
        <p:spPr>
          <a:xfrm>
            <a:off x="174980" y="2253823"/>
            <a:ext cx="11390941" cy="1384995"/>
          </a:xfrm>
          <a:prstGeom prst="rect">
            <a:avLst/>
          </a:prstGeom>
          <a:noFill/>
        </p:spPr>
        <p:txBody>
          <a:bodyPr wrap="square">
            <a:spAutoFit/>
          </a:bodyPr>
          <a:lstStyle/>
          <a:p>
            <a:r>
              <a:rPr lang="en-US" sz="1200" b="1" dirty="0" err="1"/>
              <a:t>sddsfft</a:t>
            </a:r>
            <a:r>
              <a:rPr lang="en-US" sz="1200" b="1" dirty="0"/>
              <a:t> </a:t>
            </a:r>
            <a:r>
              <a:rPr lang="en-US" sz="1200" dirty="0"/>
              <a:t>-pipe=out </a:t>
            </a:r>
            <a:r>
              <a:rPr lang="en-US" sz="1200" dirty="0" err="1"/>
              <a:t>Aliasing_Example_Noise.sdds</a:t>
            </a:r>
            <a:r>
              <a:rPr lang="en-US" sz="1200" dirty="0"/>
              <a:t> \</a:t>
            </a:r>
          </a:p>
          <a:p>
            <a:r>
              <a:rPr lang="en-US" sz="1200" dirty="0"/>
              <a:t>    -col=</a:t>
            </a:r>
            <a:r>
              <a:rPr lang="en-US" sz="1200" dirty="0" err="1"/>
              <a:t>Time,Waveform_Noise</a:t>
            </a:r>
            <a:r>
              <a:rPr lang="en-US" sz="1200" dirty="0"/>
              <a:t> \</a:t>
            </a:r>
          </a:p>
          <a:p>
            <a:r>
              <a:rPr lang="en-US" sz="1200" dirty="0"/>
              <a:t>    -full \</a:t>
            </a:r>
          </a:p>
          <a:p>
            <a:r>
              <a:rPr lang="en-US" sz="1200" dirty="0"/>
              <a:t>    -</a:t>
            </a:r>
            <a:r>
              <a:rPr lang="en-US" sz="1200" dirty="0" err="1"/>
              <a:t>psdOutput</a:t>
            </a:r>
            <a:r>
              <a:rPr lang="en-US" sz="1200" dirty="0"/>
              <a:t>=</a:t>
            </a:r>
            <a:r>
              <a:rPr lang="en-US" sz="1200" dirty="0" err="1"/>
              <a:t>plain,integrated</a:t>
            </a:r>
            <a:r>
              <a:rPr lang="en-US" sz="1200" dirty="0"/>
              <a:t> \</a:t>
            </a:r>
          </a:p>
          <a:p>
            <a:r>
              <a:rPr lang="en-US" sz="1200" dirty="0"/>
              <a:t>    | </a:t>
            </a:r>
            <a:r>
              <a:rPr lang="en-US" sz="1200" dirty="0" err="1"/>
              <a:t>sddsprocess</a:t>
            </a:r>
            <a:r>
              <a:rPr lang="en-US" sz="1200" dirty="0"/>
              <a:t> -pipe=in </a:t>
            </a:r>
            <a:r>
              <a:rPr lang="en-US" sz="1200" dirty="0" err="1"/>
              <a:t>Aliasing_Example_Noise.psd</a:t>
            </a:r>
            <a:r>
              <a:rPr lang="en-US" sz="1200" dirty="0"/>
              <a:t> \</a:t>
            </a:r>
          </a:p>
          <a:p>
            <a:r>
              <a:rPr lang="en-US" sz="1200" dirty="0"/>
              <a:t>    -process=SqrtIntegPSDWaveform_Noise,maximum,SqrtIntegPSDWaveform_NoiseRMS \</a:t>
            </a:r>
          </a:p>
          <a:p>
            <a:r>
              <a:rPr lang="en-US" sz="1200" dirty="0"/>
              <a:t>    "-print=</a:t>
            </a:r>
            <a:r>
              <a:rPr lang="en-US" sz="1200" dirty="0" err="1"/>
              <a:t>param,SqrtIntegPSDWaveform_NoiseRMSString</a:t>
            </a:r>
            <a:r>
              <a:rPr lang="en-US" sz="1200" dirty="0"/>
              <a:t>,\$</a:t>
            </a:r>
            <a:r>
              <a:rPr lang="en-US" sz="1200" dirty="0" err="1"/>
              <a:t>gs</a:t>
            </a:r>
            <a:r>
              <a:rPr lang="en-US" sz="1200" dirty="0"/>
              <a:t>\$r\$</a:t>
            </a:r>
            <a:r>
              <a:rPr lang="en-US" sz="1200" dirty="0" err="1"/>
              <a:t>bWaveform_Noise</a:t>
            </a:r>
            <a:r>
              <a:rPr lang="en-US" sz="1200" dirty="0"/>
              <a:t>\$n = %0.4f %s,SqrtIntegPSDWaveform_NoiseRMS,SqrtIntegPSDWaveform_NoiseRMS.units"</a:t>
            </a:r>
          </a:p>
        </p:txBody>
      </p:sp>
    </p:spTree>
    <p:extLst>
      <p:ext uri="{BB962C8B-B14F-4D97-AF65-F5344CB8AC3E}">
        <p14:creationId xmlns:p14="http://schemas.microsoft.com/office/powerpoint/2010/main" val="2920810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969CE-E40E-51AC-99C1-AB71030378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8B22B3-391F-FF79-CA5B-5EBFDC02FA3C}"/>
              </a:ext>
            </a:extLst>
          </p:cNvPr>
          <p:cNvSpPr>
            <a:spLocks noGrp="1"/>
          </p:cNvSpPr>
          <p:nvPr>
            <p:ph type="title"/>
          </p:nvPr>
        </p:nvSpPr>
        <p:spPr>
          <a:xfrm>
            <a:off x="309091" y="105456"/>
            <a:ext cx="10405404"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72C5A14A-DC1D-9329-B662-2BBD04BA83EF}"/>
              </a:ext>
            </a:extLst>
          </p:cNvPr>
          <p:cNvSpPr>
            <a:spLocks noGrp="1"/>
          </p:cNvSpPr>
          <p:nvPr>
            <p:ph type="body" sz="half" idx="2"/>
          </p:nvPr>
        </p:nvSpPr>
        <p:spPr>
          <a:xfrm>
            <a:off x="113705" y="745198"/>
            <a:ext cx="12000141" cy="985446"/>
          </a:xfrm>
        </p:spPr>
        <p:txBody>
          <a:bodyPr/>
          <a:lstStyle/>
          <a:p>
            <a:pPr marL="342900" indent="-342900">
              <a:buFont typeface="Wingdings" panose="05000000000000000000" pitchFamily="2" charset="2"/>
              <a:buChar char="§"/>
            </a:pPr>
            <a:r>
              <a:rPr lang="en-US" sz="2400" dirty="0"/>
              <a:t>Now add to the signal specific frequencies at 85, 133 and 520 Hz</a:t>
            </a:r>
          </a:p>
          <a:p>
            <a:pPr marL="342900" indent="-342900">
              <a:buFont typeface="Wingdings" panose="05000000000000000000" pitchFamily="2" charset="2"/>
              <a:buChar char="§"/>
            </a:pPr>
            <a:r>
              <a:rPr lang="en-US" sz="2400" dirty="0"/>
              <a:t>Histogram and compare to 20 </a:t>
            </a:r>
            <a:r>
              <a:rPr lang="en-US" sz="2400" dirty="0">
                <a:latin typeface="Symbol" panose="05050102010706020507" pitchFamily="18" charset="2"/>
              </a:rPr>
              <a:t>m</a:t>
            </a:r>
            <a:r>
              <a:rPr lang="en-US" sz="2400" dirty="0"/>
              <a:t>m gaussian noise histogram</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p:txBody>
      </p:sp>
      <p:sp>
        <p:nvSpPr>
          <p:cNvPr id="5" name="Date Placeholder 4">
            <a:extLst>
              <a:ext uri="{FF2B5EF4-FFF2-40B4-BE49-F238E27FC236}">
                <a16:creationId xmlns:a16="http://schemas.microsoft.com/office/drawing/2014/main" id="{4D0370A7-0786-9256-D9CB-73511C250546}"/>
              </a:ext>
            </a:extLst>
          </p:cNvPr>
          <p:cNvSpPr>
            <a:spLocks noGrp="1"/>
          </p:cNvSpPr>
          <p:nvPr>
            <p:ph type="dt" sz="half" idx="10"/>
          </p:nvPr>
        </p:nvSpPr>
        <p:spPr/>
        <p:txBody>
          <a:bodyPr/>
          <a:lstStyle/>
          <a:p>
            <a:fld id="{43B3C88E-017E-42E1-B22B-37BB1007427D}" type="datetime1">
              <a:rPr lang="en-US" smtClean="0"/>
              <a:t>9/14/2025</a:t>
            </a:fld>
            <a:endParaRPr lang="en-US" dirty="0"/>
          </a:p>
        </p:txBody>
      </p:sp>
      <p:sp>
        <p:nvSpPr>
          <p:cNvPr id="10" name="Slide Number Placeholder 6">
            <a:extLst>
              <a:ext uri="{FF2B5EF4-FFF2-40B4-BE49-F238E27FC236}">
                <a16:creationId xmlns:a16="http://schemas.microsoft.com/office/drawing/2014/main" id="{0CA74D8A-DDE3-4DCC-C568-3DE4559A4992}"/>
              </a:ext>
            </a:extLst>
          </p:cNvPr>
          <p:cNvSpPr>
            <a:spLocks noGrp="1"/>
          </p:cNvSpPr>
          <p:nvPr>
            <p:ph type="sldNum" sz="quarter" idx="12"/>
          </p:nvPr>
        </p:nvSpPr>
        <p:spPr/>
        <p:txBody>
          <a:bodyPr/>
          <a:lstStyle/>
          <a:p>
            <a:fld id="{7D1BE87E-F0DE-A44C-894B-E142BEB21E42}" type="slidenum">
              <a:rPr lang="en-US" smtClean="0"/>
              <a:pPr/>
              <a:t>29</a:t>
            </a:fld>
            <a:endParaRPr lang="en-US" dirty="0"/>
          </a:p>
        </p:txBody>
      </p:sp>
      <p:pic>
        <p:nvPicPr>
          <p:cNvPr id="14" name="Picture 13" descr="Chart, histogram&#10;&#10;AI-generated content may be incorrect.">
            <a:extLst>
              <a:ext uri="{FF2B5EF4-FFF2-40B4-BE49-F238E27FC236}">
                <a16:creationId xmlns:a16="http://schemas.microsoft.com/office/drawing/2014/main" id="{42FCDC34-BEEB-3E52-05CF-9F0FB259317F}"/>
              </a:ext>
            </a:extLst>
          </p:cNvPr>
          <p:cNvPicPr>
            <a:picLocks noChangeAspect="1"/>
          </p:cNvPicPr>
          <p:nvPr/>
        </p:nvPicPr>
        <p:blipFill>
          <a:blip r:embed="rId3"/>
          <a:stretch>
            <a:fillRect/>
          </a:stretch>
        </p:blipFill>
        <p:spPr>
          <a:xfrm>
            <a:off x="60481" y="1772690"/>
            <a:ext cx="5982295" cy="4614392"/>
          </a:xfrm>
          <a:prstGeom prst="rect">
            <a:avLst/>
          </a:prstGeom>
        </p:spPr>
      </p:pic>
      <p:pic>
        <p:nvPicPr>
          <p:cNvPr id="15" name="Picture 14" descr="Chart, line chart&#10;&#10;AI-generated content may be incorrect.">
            <a:extLst>
              <a:ext uri="{FF2B5EF4-FFF2-40B4-BE49-F238E27FC236}">
                <a16:creationId xmlns:a16="http://schemas.microsoft.com/office/drawing/2014/main" id="{5091BB63-FFFF-9B9F-DC59-FB8566DC44C3}"/>
              </a:ext>
            </a:extLst>
          </p:cNvPr>
          <p:cNvPicPr>
            <a:picLocks noChangeAspect="1"/>
          </p:cNvPicPr>
          <p:nvPr/>
        </p:nvPicPr>
        <p:blipFill>
          <a:blip r:embed="rId4"/>
          <a:stretch>
            <a:fillRect/>
          </a:stretch>
        </p:blipFill>
        <p:spPr>
          <a:xfrm>
            <a:off x="6144060" y="1772690"/>
            <a:ext cx="5982295" cy="4614392"/>
          </a:xfrm>
          <a:prstGeom prst="rect">
            <a:avLst/>
          </a:prstGeom>
        </p:spPr>
      </p:pic>
      <p:cxnSp>
        <p:nvCxnSpPr>
          <p:cNvPr id="17" name="Straight Arrow Connector 16">
            <a:extLst>
              <a:ext uri="{FF2B5EF4-FFF2-40B4-BE49-F238E27FC236}">
                <a16:creationId xmlns:a16="http://schemas.microsoft.com/office/drawing/2014/main" id="{22940680-1F1F-CFB9-0454-F50CB7477211}"/>
              </a:ext>
            </a:extLst>
          </p:cNvPr>
          <p:cNvCxnSpPr>
            <a:cxnSpLocks/>
          </p:cNvCxnSpPr>
          <p:nvPr/>
        </p:nvCxnSpPr>
        <p:spPr>
          <a:xfrm>
            <a:off x="4985288" y="3595607"/>
            <a:ext cx="3316637" cy="137934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0A6FA25-3F12-7156-DC03-F527CB65C9FA}"/>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410752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734DA-104C-7CCC-D964-9940B4ED97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B8F3E3-CD67-8CC7-FA22-A69F616EE1A8}"/>
              </a:ext>
            </a:extLst>
          </p:cNvPr>
          <p:cNvSpPr>
            <a:spLocks noGrp="1"/>
          </p:cNvSpPr>
          <p:nvPr>
            <p:ph type="title"/>
          </p:nvPr>
        </p:nvSpPr>
        <p:spPr>
          <a:xfrm>
            <a:off x="309093" y="72168"/>
            <a:ext cx="10379571" cy="678664"/>
          </a:xfrm>
        </p:spPr>
        <p:txBody>
          <a:bodyPr/>
          <a:lstStyle/>
          <a:p>
            <a:r>
              <a:rPr lang="en-US" dirty="0"/>
              <a:t>What is SDDS?</a:t>
            </a:r>
          </a:p>
        </p:txBody>
      </p:sp>
      <p:sp>
        <p:nvSpPr>
          <p:cNvPr id="2" name="Content Placeholder 1">
            <a:extLst>
              <a:ext uri="{FF2B5EF4-FFF2-40B4-BE49-F238E27FC236}">
                <a16:creationId xmlns:a16="http://schemas.microsoft.com/office/drawing/2014/main" id="{3D0127D2-4290-3733-DB94-649A9FEB7BF2}"/>
              </a:ext>
            </a:extLst>
          </p:cNvPr>
          <p:cNvSpPr>
            <a:spLocks noGrp="1"/>
          </p:cNvSpPr>
          <p:nvPr>
            <p:ph type="body" sz="half" idx="2"/>
          </p:nvPr>
        </p:nvSpPr>
        <p:spPr>
          <a:xfrm>
            <a:off x="309093" y="750833"/>
            <a:ext cx="11707260" cy="5870684"/>
          </a:xfrm>
        </p:spPr>
        <p:txBody>
          <a:bodyPr/>
          <a:lstStyle/>
          <a:p>
            <a:pPr marL="342900" indent="-342900">
              <a:buFont typeface="Wingdings" panose="05000000000000000000" pitchFamily="2" charset="2"/>
              <a:buChar char="§"/>
            </a:pPr>
            <a:r>
              <a:rPr lang="en-US" sz="2400" dirty="0"/>
              <a:t>Or, what is “self describing data”?</a:t>
            </a:r>
          </a:p>
          <a:p>
            <a:pPr marL="342900" indent="-342900">
              <a:buFont typeface="Wingdings" panose="05000000000000000000" pitchFamily="2" charset="2"/>
              <a:buChar char="§"/>
            </a:pPr>
            <a:r>
              <a:rPr lang="en-US" sz="2400" dirty="0"/>
              <a:t>Concept 1:  Its data that is </a:t>
            </a:r>
            <a:r>
              <a:rPr lang="en-US" sz="2400" i="1" dirty="0"/>
              <a:t>identified</a:t>
            </a:r>
            <a:r>
              <a:rPr lang="en-US" sz="2400" dirty="0"/>
              <a:t> and </a:t>
            </a:r>
            <a:r>
              <a:rPr lang="en-US" sz="2400" i="1" dirty="0"/>
              <a:t>accessed</a:t>
            </a:r>
            <a:r>
              <a:rPr lang="en-US" sz="2400" dirty="0"/>
              <a:t> by name only</a:t>
            </a:r>
          </a:p>
          <a:p>
            <a:pPr marL="342900" indent="-342900">
              <a:buFont typeface="Wingdings" panose="05000000000000000000" pitchFamily="2" charset="2"/>
              <a:buChar char="§"/>
            </a:pPr>
            <a:r>
              <a:rPr lang="en-US" sz="2400" dirty="0"/>
              <a:t>Concept 2:  A toolkit of programs </a:t>
            </a:r>
            <a:r>
              <a:rPr lang="en-US" sz="2400" i="1" dirty="0"/>
              <a:t>reads</a:t>
            </a:r>
            <a:r>
              <a:rPr lang="en-US" sz="2400" dirty="0"/>
              <a:t> and </a:t>
            </a:r>
            <a:r>
              <a:rPr lang="en-US" sz="2400" i="1" dirty="0"/>
              <a:t>processes</a:t>
            </a:r>
            <a:r>
              <a:rPr lang="en-US" sz="2400" dirty="0"/>
              <a:t> </a:t>
            </a:r>
            <a:r>
              <a:rPr lang="en-US" sz="2400" dirty="0" err="1"/>
              <a:t>sdds</a:t>
            </a:r>
            <a:r>
              <a:rPr lang="en-US" sz="2400" dirty="0"/>
              <a:t> data</a:t>
            </a:r>
          </a:p>
          <a:p>
            <a:pPr marL="342900" indent="-342900">
              <a:buFont typeface="Wingdings" panose="05000000000000000000" pitchFamily="2" charset="2"/>
              <a:buChar char="§"/>
            </a:pPr>
            <a:r>
              <a:rPr lang="en-US" sz="2400" dirty="0"/>
              <a:t>Toolkit programs act as operators on </a:t>
            </a:r>
            <a:r>
              <a:rPr lang="en-US" sz="2400" dirty="0" err="1"/>
              <a:t>sdds</a:t>
            </a:r>
            <a:r>
              <a:rPr lang="en-US" sz="2400" dirty="0"/>
              <a:t> data files always reading </a:t>
            </a:r>
            <a:r>
              <a:rPr lang="en-US" sz="2400" dirty="0" err="1"/>
              <a:t>sdds</a:t>
            </a:r>
            <a:r>
              <a:rPr lang="en-US" sz="2400" dirty="0"/>
              <a:t> files and delivering processed results to </a:t>
            </a:r>
            <a:r>
              <a:rPr lang="en-US" sz="2400" dirty="0" err="1"/>
              <a:t>sdds</a:t>
            </a:r>
            <a:r>
              <a:rPr lang="en-US" sz="2400" dirty="0"/>
              <a:t> files</a:t>
            </a:r>
          </a:p>
          <a:p>
            <a:pPr marL="342900" indent="-342900">
              <a:buFont typeface="Wingdings" panose="05000000000000000000" pitchFamily="2" charset="2"/>
              <a:buChar char="§"/>
            </a:pPr>
            <a:r>
              <a:rPr lang="en-US" sz="2400" dirty="0"/>
              <a:t>One can rapidly build very sophisticated processing algorithms with a simple set of toolkit programs operating on </a:t>
            </a:r>
            <a:r>
              <a:rPr lang="en-US" sz="2400" dirty="0" err="1"/>
              <a:t>sdds</a:t>
            </a:r>
            <a:r>
              <a:rPr lang="en-US" sz="2400" dirty="0"/>
              <a:t> data</a:t>
            </a:r>
          </a:p>
          <a:p>
            <a:pPr marL="342900" indent="-342900">
              <a:buFont typeface="Wingdings" panose="05000000000000000000" pitchFamily="2" charset="2"/>
              <a:buChar char="§"/>
            </a:pPr>
            <a:r>
              <a:rPr lang="en-US" sz="2400" dirty="0"/>
              <a:t>There is a very interesting introduction by Michael Borland in the first reference on how these two concepts:  </a:t>
            </a:r>
          </a:p>
          <a:p>
            <a:pPr marL="800100" lvl="1" indent="-342900">
              <a:buFont typeface="Wingdings" panose="05000000000000000000" pitchFamily="2" charset="2"/>
              <a:buChar char="§"/>
            </a:pPr>
            <a:r>
              <a:rPr lang="en-US" sz="2000" dirty="0"/>
              <a:t>Are very different than using and processing data within say a spreadsheet program or </a:t>
            </a:r>
            <a:r>
              <a:rPr lang="en-US" sz="2000" dirty="0" err="1"/>
              <a:t>matlab</a:t>
            </a:r>
            <a:endParaRPr lang="en-US" sz="2000" dirty="0"/>
          </a:p>
          <a:p>
            <a:pPr marL="800100" lvl="1" indent="-342900">
              <a:buFont typeface="Wingdings" panose="05000000000000000000" pitchFamily="2" charset="2"/>
              <a:buChar char="§"/>
            </a:pPr>
            <a:r>
              <a:rPr lang="en-US" sz="2000" dirty="0"/>
              <a:t>Capabilities, advantages, problems and limitations of the </a:t>
            </a:r>
            <a:r>
              <a:rPr lang="en-US" sz="2000" dirty="0" err="1"/>
              <a:t>sdds</a:t>
            </a:r>
            <a:r>
              <a:rPr lang="en-US" sz="2000" dirty="0"/>
              <a:t> data/toolkit program concept</a:t>
            </a:r>
          </a:p>
        </p:txBody>
      </p:sp>
      <p:sp>
        <p:nvSpPr>
          <p:cNvPr id="5" name="Date Placeholder 4">
            <a:extLst>
              <a:ext uri="{FF2B5EF4-FFF2-40B4-BE49-F238E27FC236}">
                <a16:creationId xmlns:a16="http://schemas.microsoft.com/office/drawing/2014/main" id="{57564BA9-B329-82E1-91F1-940983053830}"/>
              </a:ext>
            </a:extLst>
          </p:cNvPr>
          <p:cNvSpPr>
            <a:spLocks noGrp="1"/>
          </p:cNvSpPr>
          <p:nvPr>
            <p:ph type="dt" sz="half" idx="10"/>
          </p:nvPr>
        </p:nvSpPr>
        <p:spPr/>
        <p:txBody>
          <a:bodyPr/>
          <a:lstStyle/>
          <a:p>
            <a:fld id="{A3B37A3C-4A68-4D22-BCD5-AB1738D0E99F}" type="datetime1">
              <a:rPr lang="en-US" smtClean="0"/>
              <a:t>9/14/2025</a:t>
            </a:fld>
            <a:endParaRPr lang="en-US" dirty="0"/>
          </a:p>
        </p:txBody>
      </p:sp>
      <p:sp>
        <p:nvSpPr>
          <p:cNvPr id="8" name="Footer Placeholder 7">
            <a:extLst>
              <a:ext uri="{FF2B5EF4-FFF2-40B4-BE49-F238E27FC236}">
                <a16:creationId xmlns:a16="http://schemas.microsoft.com/office/drawing/2014/main" id="{B58BE9AA-A174-8E2A-20D4-D09A75A9FC27}"/>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DF5E2601-C90B-9D0B-AD4C-2DF66F71B47B}"/>
              </a:ext>
            </a:extLst>
          </p:cNvPr>
          <p:cNvSpPr>
            <a:spLocks noGrp="1"/>
          </p:cNvSpPr>
          <p:nvPr>
            <p:ph type="sldNum" sz="quarter" idx="12"/>
          </p:nvPr>
        </p:nvSpPr>
        <p:spPr/>
        <p:txBody>
          <a:bodyPr/>
          <a:lstStyle/>
          <a:p>
            <a:fld id="{7D1BE87E-F0DE-A44C-894B-E142BEB21E42}" type="slidenum">
              <a:rPr lang="en-US" smtClean="0"/>
              <a:pPr/>
              <a:t>3</a:t>
            </a:fld>
            <a:endParaRPr lang="en-US" dirty="0"/>
          </a:p>
        </p:txBody>
      </p:sp>
    </p:spTree>
    <p:extLst>
      <p:ext uri="{BB962C8B-B14F-4D97-AF65-F5344CB8AC3E}">
        <p14:creationId xmlns:p14="http://schemas.microsoft.com/office/powerpoint/2010/main" val="1780714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97697-C61A-F517-E11E-AA15859A0C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101584-4918-8AAC-1877-4B8837653786}"/>
              </a:ext>
            </a:extLst>
          </p:cNvPr>
          <p:cNvSpPr>
            <a:spLocks noGrp="1"/>
          </p:cNvSpPr>
          <p:nvPr>
            <p:ph type="title"/>
          </p:nvPr>
        </p:nvSpPr>
        <p:spPr>
          <a:xfrm>
            <a:off x="309091" y="105456"/>
            <a:ext cx="10405404"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59DFC906-A08F-D550-2624-4493849D182C}"/>
              </a:ext>
            </a:extLst>
          </p:cNvPr>
          <p:cNvSpPr>
            <a:spLocks noGrp="1"/>
          </p:cNvSpPr>
          <p:nvPr>
            <p:ph type="body" sz="half" idx="2"/>
          </p:nvPr>
        </p:nvSpPr>
        <p:spPr>
          <a:xfrm>
            <a:off x="113705" y="745198"/>
            <a:ext cx="12000141" cy="985446"/>
          </a:xfrm>
        </p:spPr>
        <p:txBody>
          <a:bodyPr/>
          <a:lstStyle/>
          <a:p>
            <a:pPr marL="342900" indent="-342900">
              <a:buFont typeface="Wingdings" panose="05000000000000000000" pitchFamily="2" charset="2"/>
              <a:buChar char="§"/>
            </a:pPr>
            <a:r>
              <a:rPr lang="en-US" sz="2400" dirty="0"/>
              <a:t>Now add to the signal specific frequencies at 85, 133 and 520 Hz</a:t>
            </a:r>
          </a:p>
          <a:p>
            <a:pPr marL="342900" indent="-342900">
              <a:buFont typeface="Wingdings" panose="05000000000000000000" pitchFamily="2" charset="2"/>
              <a:buChar char="§"/>
            </a:pPr>
            <a:r>
              <a:rPr lang="en-US" sz="2400" dirty="0"/>
              <a:t>Histogram and compare to 20 </a:t>
            </a:r>
            <a:r>
              <a:rPr lang="en-US" sz="2400" dirty="0">
                <a:latin typeface="Symbol" panose="05050102010706020507" pitchFamily="18" charset="2"/>
              </a:rPr>
              <a:t>m</a:t>
            </a:r>
            <a:r>
              <a:rPr lang="en-US" sz="2400" dirty="0"/>
              <a:t>m gaussian noise histogram</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p:txBody>
      </p:sp>
      <p:sp>
        <p:nvSpPr>
          <p:cNvPr id="5" name="Date Placeholder 4">
            <a:extLst>
              <a:ext uri="{FF2B5EF4-FFF2-40B4-BE49-F238E27FC236}">
                <a16:creationId xmlns:a16="http://schemas.microsoft.com/office/drawing/2014/main" id="{0A7A3EC2-82D3-4F61-7C95-FA860FDE78C6}"/>
              </a:ext>
            </a:extLst>
          </p:cNvPr>
          <p:cNvSpPr>
            <a:spLocks noGrp="1"/>
          </p:cNvSpPr>
          <p:nvPr>
            <p:ph type="dt" sz="half" idx="10"/>
          </p:nvPr>
        </p:nvSpPr>
        <p:spPr/>
        <p:txBody>
          <a:bodyPr/>
          <a:lstStyle/>
          <a:p>
            <a:fld id="{CAB19219-949B-4170-BCCE-674B1CF002E3}" type="datetime1">
              <a:rPr lang="en-US" smtClean="0"/>
              <a:t>9/14/2025</a:t>
            </a:fld>
            <a:endParaRPr lang="en-US" dirty="0"/>
          </a:p>
        </p:txBody>
      </p:sp>
      <p:sp>
        <p:nvSpPr>
          <p:cNvPr id="10" name="Slide Number Placeholder 6">
            <a:extLst>
              <a:ext uri="{FF2B5EF4-FFF2-40B4-BE49-F238E27FC236}">
                <a16:creationId xmlns:a16="http://schemas.microsoft.com/office/drawing/2014/main" id="{9DBF5A5B-52C2-EA12-CCC7-6C4A1E48A874}"/>
              </a:ext>
            </a:extLst>
          </p:cNvPr>
          <p:cNvSpPr>
            <a:spLocks noGrp="1"/>
          </p:cNvSpPr>
          <p:nvPr>
            <p:ph type="sldNum" sz="quarter" idx="12"/>
          </p:nvPr>
        </p:nvSpPr>
        <p:spPr/>
        <p:txBody>
          <a:bodyPr/>
          <a:lstStyle/>
          <a:p>
            <a:fld id="{7D1BE87E-F0DE-A44C-894B-E142BEB21E42}" type="slidenum">
              <a:rPr lang="en-US" smtClean="0"/>
              <a:pPr/>
              <a:t>30</a:t>
            </a:fld>
            <a:endParaRPr lang="en-US" dirty="0"/>
          </a:p>
        </p:txBody>
      </p:sp>
      <p:sp>
        <p:nvSpPr>
          <p:cNvPr id="9" name="TextBox 8">
            <a:extLst>
              <a:ext uri="{FF2B5EF4-FFF2-40B4-BE49-F238E27FC236}">
                <a16:creationId xmlns:a16="http://schemas.microsoft.com/office/drawing/2014/main" id="{B2789FF0-CA42-9E50-A51E-717369BA540D}"/>
              </a:ext>
            </a:extLst>
          </p:cNvPr>
          <p:cNvSpPr txBox="1"/>
          <p:nvPr/>
        </p:nvSpPr>
        <p:spPr>
          <a:xfrm>
            <a:off x="113705" y="2506334"/>
            <a:ext cx="6777926" cy="923330"/>
          </a:xfrm>
          <a:prstGeom prst="rect">
            <a:avLst/>
          </a:prstGeom>
          <a:noFill/>
        </p:spPr>
        <p:txBody>
          <a:bodyPr wrap="square">
            <a:spAutoFit/>
          </a:bodyPr>
          <a:lstStyle/>
          <a:p>
            <a:r>
              <a:rPr lang="en-US" b="1" dirty="0" err="1"/>
              <a:t>sddshist</a:t>
            </a:r>
            <a:r>
              <a:rPr lang="en-US" dirty="0"/>
              <a:t> </a:t>
            </a:r>
            <a:r>
              <a:rPr lang="en-US" dirty="0" err="1"/>
              <a:t>Aliasing_Example_Noise.sdds</a:t>
            </a:r>
            <a:r>
              <a:rPr lang="en-US" dirty="0"/>
              <a:t> </a:t>
            </a:r>
            <a:r>
              <a:rPr lang="en-US" dirty="0" err="1"/>
              <a:t>Aliasing_Example_Noise.hist</a:t>
            </a:r>
            <a:r>
              <a:rPr lang="en-US" dirty="0"/>
              <a:t> \</a:t>
            </a:r>
          </a:p>
          <a:p>
            <a:r>
              <a:rPr lang="en-US" dirty="0"/>
              <a:t>    -</a:t>
            </a:r>
            <a:r>
              <a:rPr lang="en-US" dirty="0" err="1"/>
              <a:t>dataColumn</a:t>
            </a:r>
            <a:r>
              <a:rPr lang="en-US" dirty="0"/>
              <a:t>=</a:t>
            </a:r>
            <a:r>
              <a:rPr lang="en-US" dirty="0" err="1"/>
              <a:t>Waveform_Noise</a:t>
            </a:r>
            <a:r>
              <a:rPr lang="en-US" dirty="0"/>
              <a:t> \</a:t>
            </a:r>
          </a:p>
          <a:p>
            <a:r>
              <a:rPr lang="en-US" dirty="0"/>
              <a:t>    -</a:t>
            </a:r>
            <a:r>
              <a:rPr lang="en-US" dirty="0" err="1"/>
              <a:t>sizeOfBins</a:t>
            </a:r>
            <a:r>
              <a:rPr lang="en-US" dirty="0"/>
              <a:t>=0.0001</a:t>
            </a:r>
          </a:p>
        </p:txBody>
      </p:sp>
      <p:sp>
        <p:nvSpPr>
          <p:cNvPr id="12" name="TextBox 11">
            <a:extLst>
              <a:ext uri="{FF2B5EF4-FFF2-40B4-BE49-F238E27FC236}">
                <a16:creationId xmlns:a16="http://schemas.microsoft.com/office/drawing/2014/main" id="{7458C911-78CE-A4DF-8C61-E406105808FF}"/>
              </a:ext>
            </a:extLst>
          </p:cNvPr>
          <p:cNvSpPr txBox="1"/>
          <p:nvPr/>
        </p:nvSpPr>
        <p:spPr>
          <a:xfrm>
            <a:off x="6741711" y="2505670"/>
            <a:ext cx="5408910" cy="923330"/>
          </a:xfrm>
          <a:prstGeom prst="rect">
            <a:avLst/>
          </a:prstGeom>
          <a:noFill/>
        </p:spPr>
        <p:txBody>
          <a:bodyPr wrap="square">
            <a:spAutoFit/>
          </a:bodyPr>
          <a:lstStyle/>
          <a:p>
            <a:r>
              <a:rPr lang="en-US" b="1" dirty="0" err="1"/>
              <a:t>sddshist</a:t>
            </a:r>
            <a:r>
              <a:rPr lang="en-US" dirty="0"/>
              <a:t> </a:t>
            </a:r>
            <a:r>
              <a:rPr lang="en-US" dirty="0" err="1"/>
              <a:t>Aliasing_Example.sdds</a:t>
            </a:r>
            <a:r>
              <a:rPr lang="en-US" dirty="0"/>
              <a:t> </a:t>
            </a:r>
            <a:r>
              <a:rPr lang="en-US" dirty="0" err="1"/>
              <a:t>Aliasing_Example.hist</a:t>
            </a:r>
            <a:r>
              <a:rPr lang="en-US" dirty="0"/>
              <a:t> \</a:t>
            </a:r>
          </a:p>
          <a:p>
            <a:r>
              <a:rPr lang="en-US" dirty="0"/>
              <a:t>    -</a:t>
            </a:r>
            <a:r>
              <a:rPr lang="en-US" dirty="0" err="1"/>
              <a:t>dataColumn</a:t>
            </a:r>
            <a:r>
              <a:rPr lang="en-US" dirty="0"/>
              <a:t>=Waveform \</a:t>
            </a:r>
          </a:p>
          <a:p>
            <a:r>
              <a:rPr lang="en-US" dirty="0"/>
              <a:t>    -</a:t>
            </a:r>
            <a:r>
              <a:rPr lang="en-US" dirty="0" err="1"/>
              <a:t>sizeOfBins</a:t>
            </a:r>
            <a:r>
              <a:rPr lang="en-US" dirty="0"/>
              <a:t>=0.0001</a:t>
            </a:r>
          </a:p>
        </p:txBody>
      </p:sp>
      <p:sp>
        <p:nvSpPr>
          <p:cNvPr id="16" name="TextBox 15">
            <a:extLst>
              <a:ext uri="{FF2B5EF4-FFF2-40B4-BE49-F238E27FC236}">
                <a16:creationId xmlns:a16="http://schemas.microsoft.com/office/drawing/2014/main" id="{7A8EA79F-0A47-E652-B47A-FBA5568FCEBB}"/>
              </a:ext>
            </a:extLst>
          </p:cNvPr>
          <p:cNvSpPr txBox="1"/>
          <p:nvPr/>
        </p:nvSpPr>
        <p:spPr>
          <a:xfrm>
            <a:off x="309091" y="4097909"/>
            <a:ext cx="11442916" cy="1477328"/>
          </a:xfrm>
          <a:prstGeom prst="rect">
            <a:avLst/>
          </a:prstGeom>
          <a:noFill/>
        </p:spPr>
        <p:txBody>
          <a:bodyPr wrap="square">
            <a:spAutoFit/>
          </a:bodyPr>
          <a:lstStyle/>
          <a:p>
            <a:r>
              <a:rPr lang="en-US" b="1" dirty="0" err="1"/>
              <a:t>sddsplot</a:t>
            </a:r>
            <a:r>
              <a:rPr lang="en-US" dirty="0"/>
              <a:t> "-topline=Signal Waveform and Noise-Only Waveform Histogram Comparison" \</a:t>
            </a:r>
          </a:p>
          <a:p>
            <a:r>
              <a:rPr lang="en-US" dirty="0"/>
              <a:t>    "-title=Sampling rate 100 kHz" -graph=</a:t>
            </a:r>
            <a:r>
              <a:rPr lang="en-US" dirty="0" err="1"/>
              <a:t>line,vary</a:t>
            </a:r>
            <a:r>
              <a:rPr lang="en-US" dirty="0"/>
              <a:t> \</a:t>
            </a:r>
          </a:p>
          <a:p>
            <a:r>
              <a:rPr lang="en-US" dirty="0"/>
              <a:t>    -col=</a:t>
            </a:r>
            <a:r>
              <a:rPr lang="en-US" dirty="0" err="1"/>
              <a:t>Waveform,frequency</a:t>
            </a:r>
            <a:r>
              <a:rPr lang="en-US" dirty="0"/>
              <a:t> -string=@WaveformRMSString,p=0.55,q=0.20 </a:t>
            </a:r>
            <a:r>
              <a:rPr lang="en-US" dirty="0" err="1"/>
              <a:t>Aliasing_Example.hist</a:t>
            </a:r>
            <a:r>
              <a:rPr lang="en-US" dirty="0"/>
              <a:t> \</a:t>
            </a:r>
          </a:p>
          <a:p>
            <a:r>
              <a:rPr lang="en-US" dirty="0"/>
              <a:t>    -col=</a:t>
            </a:r>
            <a:r>
              <a:rPr lang="en-US" dirty="0" err="1"/>
              <a:t>Waveform_Noise,frequency</a:t>
            </a:r>
            <a:r>
              <a:rPr lang="en-US" dirty="0"/>
              <a:t> -string=@Waveform_NoiseRMSString,p=0.55,q=0.90 </a:t>
            </a:r>
            <a:r>
              <a:rPr lang="en-US" dirty="0" err="1"/>
              <a:t>Aliasing_Example_Noise.hist</a:t>
            </a:r>
            <a:r>
              <a:rPr lang="en-US" dirty="0"/>
              <a:t> \</a:t>
            </a:r>
          </a:p>
          <a:p>
            <a:r>
              <a:rPr lang="en-US" dirty="0"/>
              <a:t>    -dev=</a:t>
            </a:r>
            <a:r>
              <a:rPr lang="en-US" dirty="0" err="1"/>
              <a:t>png,onwhite</a:t>
            </a:r>
            <a:r>
              <a:rPr lang="en-US" dirty="0"/>
              <a:t> -output=Aliasing_Example_Time_Hist.png</a:t>
            </a:r>
          </a:p>
        </p:txBody>
      </p:sp>
      <p:sp>
        <p:nvSpPr>
          <p:cNvPr id="3" name="Footer Placeholder 2">
            <a:extLst>
              <a:ext uri="{FF2B5EF4-FFF2-40B4-BE49-F238E27FC236}">
                <a16:creationId xmlns:a16="http://schemas.microsoft.com/office/drawing/2014/main" id="{4C111B6B-5FE9-B2F6-CAAB-9A9FFC56034D}"/>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970128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E5929-0650-A000-15F6-905236E9F3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6B11A8-1749-8E63-89C3-4555178235A0}"/>
              </a:ext>
            </a:extLst>
          </p:cNvPr>
          <p:cNvSpPr>
            <a:spLocks noGrp="1"/>
          </p:cNvSpPr>
          <p:nvPr>
            <p:ph type="title"/>
          </p:nvPr>
        </p:nvSpPr>
        <p:spPr>
          <a:xfrm>
            <a:off x="309091" y="105456"/>
            <a:ext cx="10348577"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8125E5CF-391E-493A-A49D-D96E92C947BE}"/>
              </a:ext>
            </a:extLst>
          </p:cNvPr>
          <p:cNvSpPr>
            <a:spLocks noGrp="1"/>
          </p:cNvSpPr>
          <p:nvPr>
            <p:ph type="body" sz="half" idx="2"/>
          </p:nvPr>
        </p:nvSpPr>
        <p:spPr>
          <a:xfrm>
            <a:off x="113705" y="745197"/>
            <a:ext cx="12000141" cy="911661"/>
          </a:xfrm>
        </p:spPr>
        <p:txBody>
          <a:bodyPr/>
          <a:lstStyle/>
          <a:p>
            <a:pPr marL="342900" indent="-342900">
              <a:buFont typeface="Wingdings" panose="05000000000000000000" pitchFamily="2" charset="2"/>
              <a:buChar char="§"/>
            </a:pPr>
            <a:r>
              <a:rPr lang="en-US" sz="2400" dirty="0"/>
              <a:t>RMS sanity check between time and frequency domains</a:t>
            </a:r>
          </a:p>
        </p:txBody>
      </p:sp>
      <p:sp>
        <p:nvSpPr>
          <p:cNvPr id="5" name="Date Placeholder 4">
            <a:extLst>
              <a:ext uri="{FF2B5EF4-FFF2-40B4-BE49-F238E27FC236}">
                <a16:creationId xmlns:a16="http://schemas.microsoft.com/office/drawing/2014/main" id="{A92C7904-E15C-73E7-D786-975B9E063804}"/>
              </a:ext>
            </a:extLst>
          </p:cNvPr>
          <p:cNvSpPr>
            <a:spLocks noGrp="1"/>
          </p:cNvSpPr>
          <p:nvPr>
            <p:ph type="dt" sz="half" idx="10"/>
          </p:nvPr>
        </p:nvSpPr>
        <p:spPr/>
        <p:txBody>
          <a:bodyPr/>
          <a:lstStyle/>
          <a:p>
            <a:fld id="{C95AD01F-AE9F-4194-AF3F-D19684E3A03A}" type="datetime1">
              <a:rPr lang="en-US" smtClean="0"/>
              <a:t>9/14/2025</a:t>
            </a:fld>
            <a:endParaRPr lang="en-US" dirty="0"/>
          </a:p>
        </p:txBody>
      </p:sp>
      <p:sp>
        <p:nvSpPr>
          <p:cNvPr id="10" name="Slide Number Placeholder 6">
            <a:extLst>
              <a:ext uri="{FF2B5EF4-FFF2-40B4-BE49-F238E27FC236}">
                <a16:creationId xmlns:a16="http://schemas.microsoft.com/office/drawing/2014/main" id="{80D4D254-727F-FB17-C4D2-D2718C424375}"/>
              </a:ext>
            </a:extLst>
          </p:cNvPr>
          <p:cNvSpPr>
            <a:spLocks noGrp="1"/>
          </p:cNvSpPr>
          <p:nvPr>
            <p:ph type="sldNum" sz="quarter" idx="12"/>
          </p:nvPr>
        </p:nvSpPr>
        <p:spPr/>
        <p:txBody>
          <a:bodyPr/>
          <a:lstStyle/>
          <a:p>
            <a:fld id="{7D1BE87E-F0DE-A44C-894B-E142BEB21E42}" type="slidenum">
              <a:rPr lang="en-US" smtClean="0"/>
              <a:pPr/>
              <a:t>31</a:t>
            </a:fld>
            <a:endParaRPr lang="en-US" dirty="0"/>
          </a:p>
        </p:txBody>
      </p:sp>
      <p:pic>
        <p:nvPicPr>
          <p:cNvPr id="6" name="Picture 5" descr="Chart&#10;&#10;AI-generated content may be incorrect.">
            <a:extLst>
              <a:ext uri="{FF2B5EF4-FFF2-40B4-BE49-F238E27FC236}">
                <a16:creationId xmlns:a16="http://schemas.microsoft.com/office/drawing/2014/main" id="{E709E2A1-7535-181A-2F2E-750E152D2B5D}"/>
              </a:ext>
            </a:extLst>
          </p:cNvPr>
          <p:cNvPicPr>
            <a:picLocks noChangeAspect="1"/>
          </p:cNvPicPr>
          <p:nvPr/>
        </p:nvPicPr>
        <p:blipFill>
          <a:blip r:embed="rId3"/>
          <a:stretch>
            <a:fillRect/>
          </a:stretch>
        </p:blipFill>
        <p:spPr>
          <a:xfrm>
            <a:off x="235234" y="1774091"/>
            <a:ext cx="5755258" cy="4439269"/>
          </a:xfrm>
          <a:prstGeom prst="rect">
            <a:avLst/>
          </a:prstGeom>
        </p:spPr>
      </p:pic>
      <p:pic>
        <p:nvPicPr>
          <p:cNvPr id="9" name="Picture 8" descr="Chart, histogram&#10;&#10;AI-generated content may be incorrect.">
            <a:extLst>
              <a:ext uri="{FF2B5EF4-FFF2-40B4-BE49-F238E27FC236}">
                <a16:creationId xmlns:a16="http://schemas.microsoft.com/office/drawing/2014/main" id="{D9C134C9-B8C1-52EA-C23A-20B0E34C49CC}"/>
              </a:ext>
            </a:extLst>
          </p:cNvPr>
          <p:cNvPicPr>
            <a:picLocks noChangeAspect="1"/>
          </p:cNvPicPr>
          <p:nvPr/>
        </p:nvPicPr>
        <p:blipFill>
          <a:blip r:embed="rId4"/>
          <a:stretch>
            <a:fillRect/>
          </a:stretch>
        </p:blipFill>
        <p:spPr>
          <a:xfrm>
            <a:off x="6201508" y="1774092"/>
            <a:ext cx="5755258" cy="4439269"/>
          </a:xfrm>
          <a:prstGeom prst="rect">
            <a:avLst/>
          </a:prstGeom>
        </p:spPr>
      </p:pic>
      <p:sp>
        <p:nvSpPr>
          <p:cNvPr id="3" name="TextBox 2">
            <a:extLst>
              <a:ext uri="{FF2B5EF4-FFF2-40B4-BE49-F238E27FC236}">
                <a16:creationId xmlns:a16="http://schemas.microsoft.com/office/drawing/2014/main" id="{2357AC5D-7744-DB08-81AF-FE8B1A8DACF1}"/>
              </a:ext>
            </a:extLst>
          </p:cNvPr>
          <p:cNvSpPr txBox="1"/>
          <p:nvPr/>
        </p:nvSpPr>
        <p:spPr>
          <a:xfrm>
            <a:off x="8792308" y="3059668"/>
            <a:ext cx="1496628" cy="369332"/>
          </a:xfrm>
          <a:prstGeom prst="rect">
            <a:avLst/>
          </a:prstGeom>
          <a:noFill/>
        </p:spPr>
        <p:txBody>
          <a:bodyPr wrap="none" rtlCol="0">
            <a:spAutoFit/>
          </a:bodyPr>
          <a:lstStyle/>
          <a:p>
            <a:r>
              <a:rPr lang="en-US" b="1" dirty="0">
                <a:solidFill>
                  <a:srgbClr val="FF0000"/>
                </a:solidFill>
              </a:rPr>
              <a:t>Zoomed View</a:t>
            </a:r>
          </a:p>
        </p:txBody>
      </p:sp>
      <p:sp>
        <p:nvSpPr>
          <p:cNvPr id="7" name="Oval 6">
            <a:extLst>
              <a:ext uri="{FF2B5EF4-FFF2-40B4-BE49-F238E27FC236}">
                <a16:creationId xmlns:a16="http://schemas.microsoft.com/office/drawing/2014/main" id="{D5495DC0-8D86-98E3-C011-EB1C3561CDA7}"/>
              </a:ext>
            </a:extLst>
          </p:cNvPr>
          <p:cNvSpPr/>
          <p:nvPr/>
        </p:nvSpPr>
        <p:spPr>
          <a:xfrm>
            <a:off x="1289538" y="1860062"/>
            <a:ext cx="523631" cy="3759200"/>
          </a:xfrm>
          <a:prstGeom prst="ellipse">
            <a:avLst/>
          </a:prstGeom>
          <a:noFill/>
          <a:ln w="222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7E4F3AD-B4D5-17B5-ADDD-05F2DE866CD0}"/>
              </a:ext>
            </a:extLst>
          </p:cNvPr>
          <p:cNvCxnSpPr>
            <a:cxnSpLocks/>
            <a:stCxn id="7" idx="7"/>
          </p:cNvCxnSpPr>
          <p:nvPr/>
        </p:nvCxnSpPr>
        <p:spPr>
          <a:xfrm>
            <a:off x="1736485" y="2410584"/>
            <a:ext cx="4465023" cy="80935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4A1BEDBE-A265-F047-EAAB-A6D0A4E84650}"/>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305261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ABC6D-ABFE-B0E4-9733-198DFE8136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A3F75C-F54B-0057-C13A-0EE9E86EAD1C}"/>
              </a:ext>
            </a:extLst>
          </p:cNvPr>
          <p:cNvSpPr>
            <a:spLocks noGrp="1"/>
          </p:cNvSpPr>
          <p:nvPr>
            <p:ph type="title"/>
          </p:nvPr>
        </p:nvSpPr>
        <p:spPr>
          <a:xfrm>
            <a:off x="309091" y="105456"/>
            <a:ext cx="10348577"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9D907FEF-4AF5-6EAE-AE85-EF2A5A25DC83}"/>
              </a:ext>
            </a:extLst>
          </p:cNvPr>
          <p:cNvSpPr>
            <a:spLocks noGrp="1"/>
          </p:cNvSpPr>
          <p:nvPr>
            <p:ph type="body" sz="half" idx="2"/>
          </p:nvPr>
        </p:nvSpPr>
        <p:spPr>
          <a:xfrm>
            <a:off x="134370" y="605396"/>
            <a:ext cx="12000141" cy="911661"/>
          </a:xfrm>
        </p:spPr>
        <p:txBody>
          <a:bodyPr/>
          <a:lstStyle/>
          <a:p>
            <a:pPr marL="342900" indent="-342900">
              <a:buFont typeface="Wingdings" panose="05000000000000000000" pitchFamily="2" charset="2"/>
              <a:buChar char="§"/>
            </a:pPr>
            <a:r>
              <a:rPr lang="en-US" sz="2400" dirty="0"/>
              <a:t>RMS sanity check between time and frequency domains</a:t>
            </a:r>
          </a:p>
        </p:txBody>
      </p:sp>
      <p:sp>
        <p:nvSpPr>
          <p:cNvPr id="5" name="Date Placeholder 4">
            <a:extLst>
              <a:ext uri="{FF2B5EF4-FFF2-40B4-BE49-F238E27FC236}">
                <a16:creationId xmlns:a16="http://schemas.microsoft.com/office/drawing/2014/main" id="{8E4E48AF-3810-3C15-50D0-8F588E0418AE}"/>
              </a:ext>
            </a:extLst>
          </p:cNvPr>
          <p:cNvSpPr>
            <a:spLocks noGrp="1"/>
          </p:cNvSpPr>
          <p:nvPr>
            <p:ph type="dt" sz="half" idx="10"/>
          </p:nvPr>
        </p:nvSpPr>
        <p:spPr/>
        <p:txBody>
          <a:bodyPr/>
          <a:lstStyle/>
          <a:p>
            <a:fld id="{20CA3852-67F5-487E-A821-E8288927EE22}" type="datetime1">
              <a:rPr lang="en-US" smtClean="0"/>
              <a:t>9/14/2025</a:t>
            </a:fld>
            <a:endParaRPr lang="en-US" dirty="0"/>
          </a:p>
        </p:txBody>
      </p:sp>
      <p:sp>
        <p:nvSpPr>
          <p:cNvPr id="10" name="Slide Number Placeholder 6">
            <a:extLst>
              <a:ext uri="{FF2B5EF4-FFF2-40B4-BE49-F238E27FC236}">
                <a16:creationId xmlns:a16="http://schemas.microsoft.com/office/drawing/2014/main" id="{EC25CD87-40F9-DBF1-234A-CACB12CFE224}"/>
              </a:ext>
            </a:extLst>
          </p:cNvPr>
          <p:cNvSpPr>
            <a:spLocks noGrp="1"/>
          </p:cNvSpPr>
          <p:nvPr>
            <p:ph type="sldNum" sz="quarter" idx="12"/>
          </p:nvPr>
        </p:nvSpPr>
        <p:spPr/>
        <p:txBody>
          <a:bodyPr/>
          <a:lstStyle/>
          <a:p>
            <a:fld id="{7D1BE87E-F0DE-A44C-894B-E142BEB21E42}" type="slidenum">
              <a:rPr lang="en-US" smtClean="0"/>
              <a:pPr/>
              <a:t>32</a:t>
            </a:fld>
            <a:endParaRPr lang="en-US" dirty="0"/>
          </a:p>
        </p:txBody>
      </p:sp>
      <p:sp>
        <p:nvSpPr>
          <p:cNvPr id="13" name="TextBox 12">
            <a:extLst>
              <a:ext uri="{FF2B5EF4-FFF2-40B4-BE49-F238E27FC236}">
                <a16:creationId xmlns:a16="http://schemas.microsoft.com/office/drawing/2014/main" id="{0D08863A-EC41-CF95-FE46-A42F18A7907F}"/>
              </a:ext>
            </a:extLst>
          </p:cNvPr>
          <p:cNvSpPr txBox="1"/>
          <p:nvPr/>
        </p:nvSpPr>
        <p:spPr>
          <a:xfrm>
            <a:off x="175698" y="4073929"/>
            <a:ext cx="8043570" cy="2308324"/>
          </a:xfrm>
          <a:prstGeom prst="rect">
            <a:avLst/>
          </a:prstGeom>
          <a:noFill/>
        </p:spPr>
        <p:txBody>
          <a:bodyPr wrap="square">
            <a:spAutoFit/>
          </a:bodyPr>
          <a:lstStyle/>
          <a:p>
            <a:r>
              <a:rPr lang="en-US" b="1" dirty="0" err="1"/>
              <a:t>sddsplot</a:t>
            </a:r>
            <a:r>
              <a:rPr lang="en-US" dirty="0"/>
              <a:t> </a:t>
            </a:r>
            <a:r>
              <a:rPr lang="en-US" dirty="0" err="1"/>
              <a:t>Aliasing_Example.psd</a:t>
            </a:r>
            <a:r>
              <a:rPr lang="en-US" dirty="0"/>
              <a:t> -graph=</a:t>
            </a:r>
            <a:r>
              <a:rPr lang="en-US" dirty="0" err="1"/>
              <a:t>line,vary</a:t>
            </a:r>
            <a:r>
              <a:rPr lang="en-US" dirty="0"/>
              <a:t> -</a:t>
            </a:r>
            <a:r>
              <a:rPr lang="en-US" dirty="0" err="1"/>
              <a:t>yscalesGroup</a:t>
            </a:r>
            <a:r>
              <a:rPr lang="en-US" dirty="0"/>
              <a:t>=</a:t>
            </a:r>
            <a:r>
              <a:rPr lang="en-US" dirty="0" err="1"/>
              <a:t>nameString</a:t>
            </a:r>
            <a:r>
              <a:rPr lang="en-US" dirty="0"/>
              <a:t> \</a:t>
            </a:r>
          </a:p>
          <a:p>
            <a:r>
              <a:rPr lang="en-US" dirty="0"/>
              <a:t>    "-topline=Waveform PSD and RMS With Signals at 85\, 133 and 520 Hz" \</a:t>
            </a:r>
          </a:p>
          <a:p>
            <a:r>
              <a:rPr lang="en-US" dirty="0"/>
              <a:t>    "-title=Sampling rate 100 kHz\, Noise 20 \$gm\$rm\$n" \</a:t>
            </a:r>
          </a:p>
          <a:p>
            <a:r>
              <a:rPr lang="en-US" dirty="0"/>
              <a:t>    -limits=</a:t>
            </a:r>
            <a:r>
              <a:rPr lang="en-US" dirty="0" err="1"/>
              <a:t>xMinimum</a:t>
            </a:r>
            <a:r>
              <a:rPr lang="en-US" dirty="0"/>
              <a:t>=0.0,xMaximum=550.0 \</a:t>
            </a:r>
          </a:p>
          <a:p>
            <a:r>
              <a:rPr lang="en-US" dirty="0"/>
              <a:t>    -col=</a:t>
            </a:r>
            <a:r>
              <a:rPr lang="en-US" dirty="0" err="1"/>
              <a:t>f,PSDWaveform</a:t>
            </a:r>
            <a:r>
              <a:rPr lang="en-US" dirty="0"/>
              <a:t> "-leg=spec=Waveform PSD" -mode=y=</a:t>
            </a:r>
            <a:r>
              <a:rPr lang="en-US" dirty="0" err="1"/>
              <a:t>log,y</a:t>
            </a:r>
            <a:r>
              <a:rPr lang="en-US" dirty="0"/>
              <a:t>=spec \</a:t>
            </a:r>
          </a:p>
          <a:p>
            <a:r>
              <a:rPr lang="en-US" dirty="0"/>
              <a:t>    -col=</a:t>
            </a:r>
            <a:r>
              <a:rPr lang="en-US" dirty="0" err="1"/>
              <a:t>f,SqrtIntegPSDWaveform</a:t>
            </a:r>
            <a:r>
              <a:rPr lang="en-US" dirty="0"/>
              <a:t> "-leg=spec=Waveform RMS" -mode=y=</a:t>
            </a:r>
            <a:r>
              <a:rPr lang="en-US" dirty="0" err="1"/>
              <a:t>log,y</a:t>
            </a:r>
            <a:r>
              <a:rPr lang="en-US" dirty="0"/>
              <a:t>=spec \</a:t>
            </a:r>
          </a:p>
          <a:p>
            <a:r>
              <a:rPr lang="en-US" dirty="0"/>
              <a:t>    -string=@SqrtIntegPSDWaveformRMSString,p=0.50,q=0.85 \</a:t>
            </a:r>
          </a:p>
          <a:p>
            <a:r>
              <a:rPr lang="en-US" dirty="0"/>
              <a:t>    -dev=</a:t>
            </a:r>
            <a:r>
              <a:rPr lang="en-US" dirty="0" err="1"/>
              <a:t>png,onwhite</a:t>
            </a:r>
            <a:r>
              <a:rPr lang="en-US" dirty="0"/>
              <a:t> -output=Aliasing_Example_Signal_Zoom_Freq.png</a:t>
            </a:r>
          </a:p>
        </p:txBody>
      </p:sp>
      <p:sp>
        <p:nvSpPr>
          <p:cNvPr id="14" name="TextBox 13">
            <a:extLst>
              <a:ext uri="{FF2B5EF4-FFF2-40B4-BE49-F238E27FC236}">
                <a16:creationId xmlns:a16="http://schemas.microsoft.com/office/drawing/2014/main" id="{0C8AA04B-88BD-917B-BDFE-673FB32789FE}"/>
              </a:ext>
            </a:extLst>
          </p:cNvPr>
          <p:cNvSpPr txBox="1"/>
          <p:nvPr/>
        </p:nvSpPr>
        <p:spPr>
          <a:xfrm>
            <a:off x="4485905" y="4935593"/>
            <a:ext cx="4274696" cy="276999"/>
          </a:xfrm>
          <a:prstGeom prst="rect">
            <a:avLst/>
          </a:prstGeom>
          <a:noFill/>
        </p:spPr>
        <p:txBody>
          <a:bodyPr wrap="none" rtlCol="0">
            <a:spAutoFit/>
          </a:bodyPr>
          <a:lstStyle/>
          <a:p>
            <a:r>
              <a:rPr lang="en-US" sz="1200" b="1" dirty="0">
                <a:solidFill>
                  <a:srgbClr val="FF0000"/>
                </a:solidFill>
              </a:rPr>
              <a:t>Zoom command:  Look only at abscissa values rom 0.0 to 550 Hz</a:t>
            </a:r>
          </a:p>
        </p:txBody>
      </p:sp>
      <p:sp>
        <p:nvSpPr>
          <p:cNvPr id="16" name="TextBox 15">
            <a:extLst>
              <a:ext uri="{FF2B5EF4-FFF2-40B4-BE49-F238E27FC236}">
                <a16:creationId xmlns:a16="http://schemas.microsoft.com/office/drawing/2014/main" id="{63E4DEE1-E833-A069-485A-A42A67720CB0}"/>
              </a:ext>
            </a:extLst>
          </p:cNvPr>
          <p:cNvSpPr txBox="1"/>
          <p:nvPr/>
        </p:nvSpPr>
        <p:spPr>
          <a:xfrm>
            <a:off x="61993" y="1693718"/>
            <a:ext cx="8286427" cy="2031325"/>
          </a:xfrm>
          <a:prstGeom prst="rect">
            <a:avLst/>
          </a:prstGeom>
          <a:noFill/>
        </p:spPr>
        <p:txBody>
          <a:bodyPr wrap="square">
            <a:spAutoFit/>
          </a:bodyPr>
          <a:lstStyle/>
          <a:p>
            <a:r>
              <a:rPr lang="en-US" b="1" dirty="0" err="1"/>
              <a:t>sddsplot</a:t>
            </a:r>
            <a:r>
              <a:rPr lang="en-US" dirty="0"/>
              <a:t> </a:t>
            </a:r>
            <a:r>
              <a:rPr lang="en-US" dirty="0" err="1"/>
              <a:t>Aliasing_Example.psd</a:t>
            </a:r>
            <a:r>
              <a:rPr lang="en-US" dirty="0"/>
              <a:t> -graph=</a:t>
            </a:r>
            <a:r>
              <a:rPr lang="en-US" dirty="0" err="1"/>
              <a:t>line,vary</a:t>
            </a:r>
            <a:r>
              <a:rPr lang="en-US" dirty="0"/>
              <a:t> -</a:t>
            </a:r>
            <a:r>
              <a:rPr lang="en-US" dirty="0" err="1"/>
              <a:t>yscalesGroup</a:t>
            </a:r>
            <a:r>
              <a:rPr lang="en-US" dirty="0"/>
              <a:t>=</a:t>
            </a:r>
            <a:r>
              <a:rPr lang="en-US" dirty="0" err="1"/>
              <a:t>nameString</a:t>
            </a:r>
            <a:r>
              <a:rPr lang="en-US" dirty="0"/>
              <a:t> \</a:t>
            </a:r>
          </a:p>
          <a:p>
            <a:r>
              <a:rPr lang="en-US" dirty="0"/>
              <a:t>    "-topline=Waveform PSD and RMS With Signals at 85\, 133 and 520 Hz" \</a:t>
            </a:r>
          </a:p>
          <a:p>
            <a:r>
              <a:rPr lang="en-US" dirty="0"/>
              <a:t>    "-title=Sampling rate 100 kHz\, Noise 20 \$gm\$rm\$n" \</a:t>
            </a:r>
          </a:p>
          <a:p>
            <a:r>
              <a:rPr lang="en-US" dirty="0"/>
              <a:t>    -col=</a:t>
            </a:r>
            <a:r>
              <a:rPr lang="en-US" dirty="0" err="1"/>
              <a:t>f,PSDWaveform</a:t>
            </a:r>
            <a:r>
              <a:rPr lang="en-US" dirty="0"/>
              <a:t> "-leg=spec=Waveform PSD" -mode=y=</a:t>
            </a:r>
            <a:r>
              <a:rPr lang="en-US" dirty="0" err="1"/>
              <a:t>log,y</a:t>
            </a:r>
            <a:r>
              <a:rPr lang="en-US" dirty="0"/>
              <a:t>=spec \</a:t>
            </a:r>
          </a:p>
          <a:p>
            <a:r>
              <a:rPr lang="en-US" dirty="0"/>
              <a:t>    -col=</a:t>
            </a:r>
            <a:r>
              <a:rPr lang="en-US" dirty="0" err="1"/>
              <a:t>f,SqrtIntegPSDWaveform</a:t>
            </a:r>
            <a:r>
              <a:rPr lang="en-US" dirty="0"/>
              <a:t> "-leg=spec=Waveform RMS" -mode=y=</a:t>
            </a:r>
            <a:r>
              <a:rPr lang="en-US" dirty="0" err="1"/>
              <a:t>log,y</a:t>
            </a:r>
            <a:r>
              <a:rPr lang="en-US" dirty="0"/>
              <a:t>=spec \</a:t>
            </a:r>
          </a:p>
          <a:p>
            <a:r>
              <a:rPr lang="en-US" dirty="0"/>
              <a:t>    -string=@SqrtIntegPSDWaveformRMSString,p=0.50,q=0.85 \</a:t>
            </a:r>
          </a:p>
          <a:p>
            <a:r>
              <a:rPr lang="en-US" dirty="0"/>
              <a:t>    -dev=</a:t>
            </a:r>
            <a:r>
              <a:rPr lang="en-US" dirty="0" err="1"/>
              <a:t>png,onwhite</a:t>
            </a:r>
            <a:r>
              <a:rPr lang="en-US" dirty="0"/>
              <a:t> -output=Aliasing_Example_Signal_Freq.png</a:t>
            </a:r>
          </a:p>
        </p:txBody>
      </p:sp>
      <p:sp>
        <p:nvSpPr>
          <p:cNvPr id="17" name="TextBox 16">
            <a:extLst>
              <a:ext uri="{FF2B5EF4-FFF2-40B4-BE49-F238E27FC236}">
                <a16:creationId xmlns:a16="http://schemas.microsoft.com/office/drawing/2014/main" id="{6A3F252D-7756-EFCF-AD68-16ADEBDC52F2}"/>
              </a:ext>
            </a:extLst>
          </p:cNvPr>
          <p:cNvSpPr txBox="1"/>
          <p:nvPr/>
        </p:nvSpPr>
        <p:spPr>
          <a:xfrm>
            <a:off x="1683326" y="1461489"/>
            <a:ext cx="3151568" cy="276999"/>
          </a:xfrm>
          <a:prstGeom prst="rect">
            <a:avLst/>
          </a:prstGeom>
          <a:noFill/>
        </p:spPr>
        <p:txBody>
          <a:bodyPr wrap="none" rtlCol="0">
            <a:spAutoFit/>
          </a:bodyPr>
          <a:lstStyle/>
          <a:p>
            <a:r>
              <a:rPr lang="en-US" sz="1200" b="1" dirty="0">
                <a:solidFill>
                  <a:srgbClr val="FF0000"/>
                </a:solidFill>
              </a:rPr>
              <a:t>Plot full spectrum to 50 kHz Nyquist frequency</a:t>
            </a:r>
          </a:p>
        </p:txBody>
      </p:sp>
      <p:sp>
        <p:nvSpPr>
          <p:cNvPr id="3" name="Footer Placeholder 2">
            <a:extLst>
              <a:ext uri="{FF2B5EF4-FFF2-40B4-BE49-F238E27FC236}">
                <a16:creationId xmlns:a16="http://schemas.microsoft.com/office/drawing/2014/main" id="{08A52931-F1EB-2B4A-219D-E49DCBD5F22E}"/>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49431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9A694-39EA-8174-5F06-DE67B223285F}"/>
            </a:ext>
          </a:extLst>
        </p:cNvPr>
        <p:cNvGrpSpPr/>
        <p:nvPr/>
      </p:nvGrpSpPr>
      <p:grpSpPr>
        <a:xfrm>
          <a:off x="0" y="0"/>
          <a:ext cx="0" cy="0"/>
          <a:chOff x="0" y="0"/>
          <a:chExt cx="0" cy="0"/>
        </a:xfrm>
      </p:grpSpPr>
      <p:pic>
        <p:nvPicPr>
          <p:cNvPr id="27" name="Picture 26" descr="Chart, histogram&#10;&#10;AI-generated content may be incorrect.">
            <a:extLst>
              <a:ext uri="{FF2B5EF4-FFF2-40B4-BE49-F238E27FC236}">
                <a16:creationId xmlns:a16="http://schemas.microsoft.com/office/drawing/2014/main" id="{BD56BBB9-F0AC-CFEC-BC62-D0BFB520ABE5}"/>
              </a:ext>
            </a:extLst>
          </p:cNvPr>
          <p:cNvPicPr>
            <a:picLocks noChangeAspect="1"/>
          </p:cNvPicPr>
          <p:nvPr/>
        </p:nvPicPr>
        <p:blipFill>
          <a:blip r:embed="rId3"/>
          <a:stretch>
            <a:fillRect/>
          </a:stretch>
        </p:blipFill>
        <p:spPr>
          <a:xfrm>
            <a:off x="6164901" y="1608863"/>
            <a:ext cx="5840639" cy="4505127"/>
          </a:xfrm>
          <a:prstGeom prst="rect">
            <a:avLst/>
          </a:prstGeom>
        </p:spPr>
      </p:pic>
      <p:sp>
        <p:nvSpPr>
          <p:cNvPr id="4" name="Title 3">
            <a:extLst>
              <a:ext uri="{FF2B5EF4-FFF2-40B4-BE49-F238E27FC236}">
                <a16:creationId xmlns:a16="http://schemas.microsoft.com/office/drawing/2014/main" id="{7E99BA31-94CD-F2E9-936D-73C148DC007F}"/>
              </a:ext>
            </a:extLst>
          </p:cNvPr>
          <p:cNvSpPr>
            <a:spLocks noGrp="1"/>
          </p:cNvSpPr>
          <p:nvPr>
            <p:ph type="title"/>
          </p:nvPr>
        </p:nvSpPr>
        <p:spPr>
          <a:xfrm>
            <a:off x="309091" y="105456"/>
            <a:ext cx="10286584"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DB19C419-1E2C-F6E9-CD59-250AC4C4ECB0}"/>
              </a:ext>
            </a:extLst>
          </p:cNvPr>
          <p:cNvSpPr>
            <a:spLocks noGrp="1"/>
          </p:cNvSpPr>
          <p:nvPr>
            <p:ph type="body" sz="half" idx="2"/>
          </p:nvPr>
        </p:nvSpPr>
        <p:spPr>
          <a:xfrm>
            <a:off x="95929" y="599825"/>
            <a:ext cx="12000141" cy="950741"/>
          </a:xfrm>
        </p:spPr>
        <p:txBody>
          <a:bodyPr/>
          <a:lstStyle/>
          <a:p>
            <a:pPr marL="342900" indent="-342900">
              <a:buFont typeface="Wingdings" panose="05000000000000000000" pitchFamily="2" charset="2"/>
              <a:buChar char="§"/>
            </a:pPr>
            <a:r>
              <a:rPr lang="en-US" dirty="0"/>
              <a:t>Now, break the signal up in the time domain (at 30 Hz) </a:t>
            </a:r>
            <a:r>
              <a:rPr lang="en-US"/>
              <a:t>and average </a:t>
            </a:r>
            <a:r>
              <a:rPr lang="en-US" dirty="0"/>
              <a:t>the 33 </a:t>
            </a:r>
            <a:r>
              <a:rPr lang="en-US" dirty="0" err="1"/>
              <a:t>ms</a:t>
            </a:r>
            <a:r>
              <a:rPr lang="en-US" dirty="0"/>
              <a:t> slices</a:t>
            </a:r>
          </a:p>
          <a:p>
            <a:pPr marL="342900" indent="-342900">
              <a:buFont typeface="Wingdings" panose="05000000000000000000" pitchFamily="2" charset="2"/>
              <a:buChar char="§"/>
            </a:pPr>
            <a:r>
              <a:rPr lang="en-US" dirty="0"/>
              <a:t>PSD in the frequency domain has rms motion at the aliased signals</a:t>
            </a:r>
          </a:p>
        </p:txBody>
      </p:sp>
      <p:sp>
        <p:nvSpPr>
          <p:cNvPr id="5" name="Date Placeholder 4">
            <a:extLst>
              <a:ext uri="{FF2B5EF4-FFF2-40B4-BE49-F238E27FC236}">
                <a16:creationId xmlns:a16="http://schemas.microsoft.com/office/drawing/2014/main" id="{628850CD-6BF2-1963-7490-9D286DBD2F9D}"/>
              </a:ext>
            </a:extLst>
          </p:cNvPr>
          <p:cNvSpPr>
            <a:spLocks noGrp="1"/>
          </p:cNvSpPr>
          <p:nvPr>
            <p:ph type="dt" sz="half" idx="10"/>
          </p:nvPr>
        </p:nvSpPr>
        <p:spPr/>
        <p:txBody>
          <a:bodyPr/>
          <a:lstStyle/>
          <a:p>
            <a:fld id="{B1689634-674A-488B-8DA2-FD4FFF47291A}" type="datetime1">
              <a:rPr lang="en-US" smtClean="0"/>
              <a:t>9/14/2025</a:t>
            </a:fld>
            <a:endParaRPr lang="en-US" dirty="0"/>
          </a:p>
        </p:txBody>
      </p:sp>
      <p:sp>
        <p:nvSpPr>
          <p:cNvPr id="10" name="Slide Number Placeholder 6">
            <a:extLst>
              <a:ext uri="{FF2B5EF4-FFF2-40B4-BE49-F238E27FC236}">
                <a16:creationId xmlns:a16="http://schemas.microsoft.com/office/drawing/2014/main" id="{08DA86B4-B366-0C32-CD6B-DACA29B3D35B}"/>
              </a:ext>
            </a:extLst>
          </p:cNvPr>
          <p:cNvSpPr>
            <a:spLocks noGrp="1"/>
          </p:cNvSpPr>
          <p:nvPr>
            <p:ph type="sldNum" sz="quarter" idx="12"/>
          </p:nvPr>
        </p:nvSpPr>
        <p:spPr/>
        <p:txBody>
          <a:bodyPr/>
          <a:lstStyle/>
          <a:p>
            <a:fld id="{7D1BE87E-F0DE-A44C-894B-E142BEB21E42}" type="slidenum">
              <a:rPr lang="en-US" smtClean="0"/>
              <a:pPr/>
              <a:t>33</a:t>
            </a:fld>
            <a:endParaRPr lang="en-US" dirty="0"/>
          </a:p>
        </p:txBody>
      </p:sp>
      <p:sp>
        <p:nvSpPr>
          <p:cNvPr id="16" name="TextBox 15">
            <a:extLst>
              <a:ext uri="{FF2B5EF4-FFF2-40B4-BE49-F238E27FC236}">
                <a16:creationId xmlns:a16="http://schemas.microsoft.com/office/drawing/2014/main" id="{B35BFE1D-453C-0AAC-DD36-DEF4D987160E}"/>
              </a:ext>
            </a:extLst>
          </p:cNvPr>
          <p:cNvSpPr txBox="1"/>
          <p:nvPr/>
        </p:nvSpPr>
        <p:spPr>
          <a:xfrm>
            <a:off x="8919695" y="4764654"/>
            <a:ext cx="1592103" cy="369332"/>
          </a:xfrm>
          <a:prstGeom prst="rect">
            <a:avLst/>
          </a:prstGeom>
          <a:noFill/>
        </p:spPr>
        <p:txBody>
          <a:bodyPr wrap="none" rtlCol="0">
            <a:spAutoFit/>
          </a:bodyPr>
          <a:lstStyle/>
          <a:p>
            <a:r>
              <a:rPr lang="en-US" b="1" dirty="0">
                <a:solidFill>
                  <a:srgbClr val="FF0000"/>
                </a:solidFill>
              </a:rPr>
              <a:t>Aliased Signals</a:t>
            </a:r>
          </a:p>
        </p:txBody>
      </p:sp>
      <p:sp>
        <p:nvSpPr>
          <p:cNvPr id="17" name="TextBox 16">
            <a:extLst>
              <a:ext uri="{FF2B5EF4-FFF2-40B4-BE49-F238E27FC236}">
                <a16:creationId xmlns:a16="http://schemas.microsoft.com/office/drawing/2014/main" id="{B1B5026E-551E-0055-9996-F98E1B28F5F0}"/>
              </a:ext>
            </a:extLst>
          </p:cNvPr>
          <p:cNvSpPr txBox="1"/>
          <p:nvPr/>
        </p:nvSpPr>
        <p:spPr>
          <a:xfrm>
            <a:off x="8383971" y="1900893"/>
            <a:ext cx="535724" cy="276999"/>
          </a:xfrm>
          <a:prstGeom prst="rect">
            <a:avLst/>
          </a:prstGeom>
          <a:noFill/>
        </p:spPr>
        <p:txBody>
          <a:bodyPr wrap="none" rtlCol="0">
            <a:spAutoFit/>
          </a:bodyPr>
          <a:lstStyle/>
          <a:p>
            <a:r>
              <a:rPr lang="en-US" sz="1200" b="1" dirty="0">
                <a:solidFill>
                  <a:srgbClr val="FF0000"/>
                </a:solidFill>
              </a:rPr>
              <a:t>85 Hz</a:t>
            </a:r>
          </a:p>
        </p:txBody>
      </p:sp>
      <p:sp>
        <p:nvSpPr>
          <p:cNvPr id="18" name="TextBox 17">
            <a:extLst>
              <a:ext uri="{FF2B5EF4-FFF2-40B4-BE49-F238E27FC236}">
                <a16:creationId xmlns:a16="http://schemas.microsoft.com/office/drawing/2014/main" id="{0A3DB893-396D-E1F7-A385-646BE5E1898A}"/>
              </a:ext>
            </a:extLst>
          </p:cNvPr>
          <p:cNvSpPr txBox="1"/>
          <p:nvPr/>
        </p:nvSpPr>
        <p:spPr>
          <a:xfrm>
            <a:off x="10189033" y="1895444"/>
            <a:ext cx="614271" cy="276999"/>
          </a:xfrm>
          <a:prstGeom prst="rect">
            <a:avLst/>
          </a:prstGeom>
          <a:noFill/>
        </p:spPr>
        <p:txBody>
          <a:bodyPr wrap="square" rtlCol="0">
            <a:spAutoFit/>
          </a:bodyPr>
          <a:lstStyle/>
          <a:p>
            <a:r>
              <a:rPr lang="en-US" sz="1200" b="1" dirty="0">
                <a:solidFill>
                  <a:srgbClr val="FF0000"/>
                </a:solidFill>
              </a:rPr>
              <a:t>133 Hz</a:t>
            </a:r>
          </a:p>
        </p:txBody>
      </p:sp>
      <p:sp>
        <p:nvSpPr>
          <p:cNvPr id="19" name="TextBox 18">
            <a:extLst>
              <a:ext uri="{FF2B5EF4-FFF2-40B4-BE49-F238E27FC236}">
                <a16:creationId xmlns:a16="http://schemas.microsoft.com/office/drawing/2014/main" id="{737213DE-712F-6915-6179-D39A7428643F}"/>
              </a:ext>
            </a:extLst>
          </p:cNvPr>
          <p:cNvSpPr txBox="1"/>
          <p:nvPr/>
        </p:nvSpPr>
        <p:spPr>
          <a:xfrm>
            <a:off x="9502392" y="2630713"/>
            <a:ext cx="614271" cy="276999"/>
          </a:xfrm>
          <a:prstGeom prst="rect">
            <a:avLst/>
          </a:prstGeom>
          <a:noFill/>
        </p:spPr>
        <p:txBody>
          <a:bodyPr wrap="square" rtlCol="0">
            <a:spAutoFit/>
          </a:bodyPr>
          <a:lstStyle/>
          <a:p>
            <a:r>
              <a:rPr lang="en-US" sz="1200" b="1" dirty="0">
                <a:solidFill>
                  <a:srgbClr val="FF0000"/>
                </a:solidFill>
              </a:rPr>
              <a:t>520 Hz</a:t>
            </a:r>
          </a:p>
        </p:txBody>
      </p:sp>
      <p:pic>
        <p:nvPicPr>
          <p:cNvPr id="21" name="Picture 20" descr="A picture containing chart&#10;&#10;AI-generated content may be incorrect.">
            <a:extLst>
              <a:ext uri="{FF2B5EF4-FFF2-40B4-BE49-F238E27FC236}">
                <a16:creationId xmlns:a16="http://schemas.microsoft.com/office/drawing/2014/main" id="{93053E1B-3AF9-B050-9052-476D6B1BE5EA}"/>
              </a:ext>
            </a:extLst>
          </p:cNvPr>
          <p:cNvPicPr>
            <a:picLocks noChangeAspect="1"/>
          </p:cNvPicPr>
          <p:nvPr/>
        </p:nvPicPr>
        <p:blipFill>
          <a:blip r:embed="rId4"/>
          <a:stretch>
            <a:fillRect/>
          </a:stretch>
        </p:blipFill>
        <p:spPr>
          <a:xfrm>
            <a:off x="186460" y="1608863"/>
            <a:ext cx="5840640" cy="4505128"/>
          </a:xfrm>
          <a:prstGeom prst="rect">
            <a:avLst/>
          </a:prstGeom>
        </p:spPr>
      </p:pic>
      <p:sp>
        <p:nvSpPr>
          <p:cNvPr id="3" name="Footer Placeholder 2">
            <a:extLst>
              <a:ext uri="{FF2B5EF4-FFF2-40B4-BE49-F238E27FC236}">
                <a16:creationId xmlns:a16="http://schemas.microsoft.com/office/drawing/2014/main" id="{C798C531-4C87-7EF7-6A91-7AEDCBAB3145}"/>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3552691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24295-4188-D35F-4B99-97417FC4CC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DDC4D7-8872-4780-7A23-5ED2971ED2BD}"/>
              </a:ext>
            </a:extLst>
          </p:cNvPr>
          <p:cNvSpPr>
            <a:spLocks noGrp="1"/>
          </p:cNvSpPr>
          <p:nvPr>
            <p:ph type="title"/>
          </p:nvPr>
        </p:nvSpPr>
        <p:spPr>
          <a:xfrm>
            <a:off x="309091" y="105456"/>
            <a:ext cx="10286584"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921B5D16-5C2E-4AF5-0110-FC45FA163C01}"/>
              </a:ext>
            </a:extLst>
          </p:cNvPr>
          <p:cNvSpPr>
            <a:spLocks noGrp="1"/>
          </p:cNvSpPr>
          <p:nvPr>
            <p:ph type="body" sz="half" idx="2"/>
          </p:nvPr>
        </p:nvSpPr>
        <p:spPr>
          <a:xfrm>
            <a:off x="95929" y="599825"/>
            <a:ext cx="12000141" cy="950741"/>
          </a:xfrm>
        </p:spPr>
        <p:txBody>
          <a:bodyPr/>
          <a:lstStyle/>
          <a:p>
            <a:pPr marL="342900" indent="-342900">
              <a:buFont typeface="Wingdings" panose="05000000000000000000" pitchFamily="2" charset="2"/>
              <a:buChar char="§"/>
            </a:pPr>
            <a:r>
              <a:rPr lang="en-US" dirty="0"/>
              <a:t>Now, break the signal up in the time domain (at 30 Hz) and average the 33 </a:t>
            </a:r>
            <a:r>
              <a:rPr lang="en-US" dirty="0" err="1"/>
              <a:t>ms</a:t>
            </a:r>
            <a:r>
              <a:rPr lang="en-US" dirty="0"/>
              <a:t> slices (ADC)</a:t>
            </a:r>
          </a:p>
          <a:p>
            <a:pPr marL="342900" indent="-342900">
              <a:buFont typeface="Wingdings" panose="05000000000000000000" pitchFamily="2" charset="2"/>
              <a:buChar char="§"/>
            </a:pPr>
            <a:r>
              <a:rPr lang="en-US" dirty="0"/>
              <a:t>PSD in the frequency domain has rms motion at the aliased signals</a:t>
            </a:r>
          </a:p>
        </p:txBody>
      </p:sp>
      <p:sp>
        <p:nvSpPr>
          <p:cNvPr id="5" name="Date Placeholder 4">
            <a:extLst>
              <a:ext uri="{FF2B5EF4-FFF2-40B4-BE49-F238E27FC236}">
                <a16:creationId xmlns:a16="http://schemas.microsoft.com/office/drawing/2014/main" id="{F69ABE01-4A42-60BB-E211-605159F08514}"/>
              </a:ext>
            </a:extLst>
          </p:cNvPr>
          <p:cNvSpPr>
            <a:spLocks noGrp="1"/>
          </p:cNvSpPr>
          <p:nvPr>
            <p:ph type="dt" sz="half" idx="10"/>
          </p:nvPr>
        </p:nvSpPr>
        <p:spPr/>
        <p:txBody>
          <a:bodyPr/>
          <a:lstStyle/>
          <a:p>
            <a:fld id="{DFD8D204-9E73-495B-B2D9-7C825F624B81}" type="datetime1">
              <a:rPr lang="en-US" smtClean="0"/>
              <a:t>9/14/2025</a:t>
            </a:fld>
            <a:endParaRPr lang="en-US" dirty="0"/>
          </a:p>
        </p:txBody>
      </p:sp>
      <p:sp>
        <p:nvSpPr>
          <p:cNvPr id="10" name="Slide Number Placeholder 6">
            <a:extLst>
              <a:ext uri="{FF2B5EF4-FFF2-40B4-BE49-F238E27FC236}">
                <a16:creationId xmlns:a16="http://schemas.microsoft.com/office/drawing/2014/main" id="{6AD11774-E14C-0040-95B8-CCBED174F0B5}"/>
              </a:ext>
            </a:extLst>
          </p:cNvPr>
          <p:cNvSpPr>
            <a:spLocks noGrp="1"/>
          </p:cNvSpPr>
          <p:nvPr>
            <p:ph type="sldNum" sz="quarter" idx="12"/>
          </p:nvPr>
        </p:nvSpPr>
        <p:spPr/>
        <p:txBody>
          <a:bodyPr/>
          <a:lstStyle/>
          <a:p>
            <a:fld id="{7D1BE87E-F0DE-A44C-894B-E142BEB21E42}" type="slidenum">
              <a:rPr lang="en-US" smtClean="0"/>
              <a:pPr/>
              <a:t>34</a:t>
            </a:fld>
            <a:endParaRPr lang="en-US" dirty="0"/>
          </a:p>
        </p:txBody>
      </p:sp>
      <p:sp>
        <p:nvSpPr>
          <p:cNvPr id="6" name="TextBox 5">
            <a:extLst>
              <a:ext uri="{FF2B5EF4-FFF2-40B4-BE49-F238E27FC236}">
                <a16:creationId xmlns:a16="http://schemas.microsoft.com/office/drawing/2014/main" id="{6A33AC1B-0379-38F1-1B08-326908250941}"/>
              </a:ext>
            </a:extLst>
          </p:cNvPr>
          <p:cNvSpPr txBox="1"/>
          <p:nvPr/>
        </p:nvSpPr>
        <p:spPr>
          <a:xfrm>
            <a:off x="95929" y="1473075"/>
            <a:ext cx="8247325" cy="1754326"/>
          </a:xfrm>
          <a:prstGeom prst="rect">
            <a:avLst/>
          </a:prstGeom>
          <a:noFill/>
        </p:spPr>
        <p:txBody>
          <a:bodyPr wrap="square">
            <a:spAutoFit/>
          </a:bodyPr>
          <a:lstStyle/>
          <a:p>
            <a:r>
              <a:rPr lang="en-US" sz="1200" b="1" dirty="0" err="1"/>
              <a:t>sddsbreak</a:t>
            </a:r>
            <a:r>
              <a:rPr lang="en-US" sz="1200" b="1" dirty="0"/>
              <a:t> </a:t>
            </a:r>
            <a:r>
              <a:rPr lang="en-US" sz="1200" dirty="0"/>
              <a:t>-pipe=out </a:t>
            </a:r>
            <a:r>
              <a:rPr lang="en-US" sz="1200" dirty="0" err="1"/>
              <a:t>Aliasing_Example.sdds</a:t>
            </a:r>
            <a:r>
              <a:rPr lang="en-US" sz="1200" dirty="0"/>
              <a:t> \</a:t>
            </a:r>
          </a:p>
          <a:p>
            <a:r>
              <a:rPr lang="en-US" sz="1200" dirty="0"/>
              <a:t>    -</a:t>
            </a:r>
            <a:r>
              <a:rPr lang="en-US" sz="1200" dirty="0" err="1"/>
              <a:t>changeOf</a:t>
            </a:r>
            <a:r>
              <a:rPr lang="en-US" sz="1200" dirty="0"/>
              <a:t>=</a:t>
            </a:r>
            <a:r>
              <a:rPr lang="en-US" sz="1200" dirty="0" err="1"/>
              <a:t>Time,amount</a:t>
            </a:r>
            <a:r>
              <a:rPr lang="en-US" sz="1200" dirty="0"/>
              <a:t>=0.033333333333333 \</a:t>
            </a:r>
          </a:p>
          <a:p>
            <a:r>
              <a:rPr lang="en-US" sz="1200" dirty="0"/>
              <a:t>    | </a:t>
            </a:r>
            <a:r>
              <a:rPr lang="en-US" sz="1200" b="1" dirty="0" err="1"/>
              <a:t>sddsprocess</a:t>
            </a:r>
            <a:r>
              <a:rPr lang="en-US" sz="1200" dirty="0"/>
              <a:t> -pipe \</a:t>
            </a:r>
          </a:p>
          <a:p>
            <a:r>
              <a:rPr lang="en-US" sz="1200" dirty="0"/>
              <a:t>    -process=</a:t>
            </a:r>
            <a:r>
              <a:rPr lang="en-US" sz="1200" dirty="0" err="1"/>
              <a:t>Waveform,average,Waveform_Avg</a:t>
            </a:r>
            <a:r>
              <a:rPr lang="en-US" sz="1200" dirty="0"/>
              <a:t> \</a:t>
            </a:r>
          </a:p>
          <a:p>
            <a:r>
              <a:rPr lang="en-US" sz="1200" dirty="0"/>
              <a:t>    -process=</a:t>
            </a:r>
            <a:r>
              <a:rPr lang="en-US" sz="1200" dirty="0" err="1"/>
              <a:t>Time,average,TAvg</a:t>
            </a:r>
            <a:r>
              <a:rPr lang="en-US" sz="1200" dirty="0"/>
              <a:t> \</a:t>
            </a:r>
          </a:p>
          <a:p>
            <a:r>
              <a:rPr lang="en-US" sz="1200" dirty="0"/>
              <a:t>    |</a:t>
            </a:r>
            <a:r>
              <a:rPr lang="en-US" sz="1200" b="1" dirty="0"/>
              <a:t> </a:t>
            </a:r>
            <a:r>
              <a:rPr lang="en-US" sz="1200" b="1" dirty="0" err="1"/>
              <a:t>sddscollapse</a:t>
            </a:r>
            <a:r>
              <a:rPr lang="en-US" sz="1200" b="1" dirty="0"/>
              <a:t> </a:t>
            </a:r>
            <a:r>
              <a:rPr lang="en-US" sz="1200" dirty="0"/>
              <a:t>-pipe \</a:t>
            </a:r>
          </a:p>
          <a:p>
            <a:r>
              <a:rPr lang="en-US" sz="1200" dirty="0"/>
              <a:t>    | </a:t>
            </a:r>
            <a:r>
              <a:rPr lang="en-US" sz="1200" b="1" dirty="0" err="1"/>
              <a:t>sddsprocess</a:t>
            </a:r>
            <a:r>
              <a:rPr lang="en-US" sz="1200" dirty="0"/>
              <a:t> -pipe=in Aliasing_Example_33ms_Avg.sdds \</a:t>
            </a:r>
          </a:p>
          <a:p>
            <a:r>
              <a:rPr lang="en-US" sz="1200" dirty="0"/>
              <a:t>    -process=</a:t>
            </a:r>
            <a:r>
              <a:rPr lang="en-US" sz="1200" dirty="0" err="1"/>
              <a:t>Waveform_Avg,rms,Waveform_AvgRMS</a:t>
            </a:r>
            <a:r>
              <a:rPr lang="en-US" sz="1200" dirty="0"/>
              <a:t> \</a:t>
            </a:r>
          </a:p>
          <a:p>
            <a:r>
              <a:rPr lang="en-US" sz="1200" dirty="0"/>
              <a:t>    "-print=</a:t>
            </a:r>
            <a:r>
              <a:rPr lang="en-US" sz="1200" dirty="0" err="1"/>
              <a:t>param,WaveformAvgRMSString</a:t>
            </a:r>
            <a:r>
              <a:rPr lang="en-US" sz="1200" dirty="0"/>
              <a:t>,\$</a:t>
            </a:r>
            <a:r>
              <a:rPr lang="en-US" sz="1200" dirty="0" err="1"/>
              <a:t>gs</a:t>
            </a:r>
            <a:r>
              <a:rPr lang="en-US" sz="1200" dirty="0"/>
              <a:t>\$r\$</a:t>
            </a:r>
            <a:r>
              <a:rPr lang="en-US" sz="1200" dirty="0" err="1"/>
              <a:t>bWaveform_Avg</a:t>
            </a:r>
            <a:r>
              <a:rPr lang="en-US" sz="1200" dirty="0"/>
              <a:t>\$n = %0.4f %</a:t>
            </a:r>
            <a:r>
              <a:rPr lang="en-US" sz="1200" dirty="0" err="1"/>
              <a:t>s,Waveform_AvgRMS,Waveform_AvgRMS.units</a:t>
            </a:r>
            <a:r>
              <a:rPr lang="en-US" sz="1200" dirty="0"/>
              <a:t>"</a:t>
            </a:r>
          </a:p>
        </p:txBody>
      </p:sp>
      <p:sp>
        <p:nvSpPr>
          <p:cNvPr id="9" name="TextBox 8">
            <a:extLst>
              <a:ext uri="{FF2B5EF4-FFF2-40B4-BE49-F238E27FC236}">
                <a16:creationId xmlns:a16="http://schemas.microsoft.com/office/drawing/2014/main" id="{735BB3DD-439C-1860-8E2A-C10038384A56}"/>
              </a:ext>
            </a:extLst>
          </p:cNvPr>
          <p:cNvSpPr txBox="1"/>
          <p:nvPr/>
        </p:nvSpPr>
        <p:spPr>
          <a:xfrm>
            <a:off x="95928" y="3228136"/>
            <a:ext cx="10432587" cy="1384995"/>
          </a:xfrm>
          <a:prstGeom prst="rect">
            <a:avLst/>
          </a:prstGeom>
          <a:noFill/>
        </p:spPr>
        <p:txBody>
          <a:bodyPr wrap="square">
            <a:spAutoFit/>
          </a:bodyPr>
          <a:lstStyle/>
          <a:p>
            <a:r>
              <a:rPr lang="en-US" sz="1200" b="1" dirty="0" err="1"/>
              <a:t>sddsfft</a:t>
            </a:r>
            <a:r>
              <a:rPr lang="en-US" sz="1200" dirty="0"/>
              <a:t> -pipe=out Aliasing_Example_33ms_Avg.sdds \</a:t>
            </a:r>
          </a:p>
          <a:p>
            <a:r>
              <a:rPr lang="en-US" sz="1200" dirty="0"/>
              <a:t>    -col=</a:t>
            </a:r>
            <a:r>
              <a:rPr lang="en-US" sz="1200" dirty="0" err="1"/>
              <a:t>TAvg,Waveform_Avg</a:t>
            </a:r>
            <a:r>
              <a:rPr lang="en-US" sz="1200" dirty="0"/>
              <a:t> \</a:t>
            </a:r>
          </a:p>
          <a:p>
            <a:r>
              <a:rPr lang="en-US" sz="1200" dirty="0"/>
              <a:t>    -full \</a:t>
            </a:r>
          </a:p>
          <a:p>
            <a:r>
              <a:rPr lang="en-US" sz="1200" dirty="0"/>
              <a:t>    -</a:t>
            </a:r>
            <a:r>
              <a:rPr lang="en-US" sz="1200" dirty="0" err="1"/>
              <a:t>psdOutput</a:t>
            </a:r>
            <a:r>
              <a:rPr lang="en-US" sz="1200" dirty="0"/>
              <a:t>=</a:t>
            </a:r>
            <a:r>
              <a:rPr lang="en-US" sz="1200" dirty="0" err="1"/>
              <a:t>plain,integrated</a:t>
            </a:r>
            <a:r>
              <a:rPr lang="en-US" sz="1200" dirty="0"/>
              <a:t> \</a:t>
            </a:r>
          </a:p>
          <a:p>
            <a:r>
              <a:rPr lang="en-US" sz="1200" dirty="0"/>
              <a:t>    | </a:t>
            </a:r>
            <a:r>
              <a:rPr lang="en-US" sz="1200" b="1" dirty="0" err="1"/>
              <a:t>sddsprocess</a:t>
            </a:r>
            <a:r>
              <a:rPr lang="en-US" sz="1200" dirty="0"/>
              <a:t> -pipe=in Aliasing_Example_33ms_Avg.psd \</a:t>
            </a:r>
          </a:p>
          <a:p>
            <a:r>
              <a:rPr lang="en-US" sz="1200" dirty="0"/>
              <a:t>    -process=</a:t>
            </a:r>
            <a:r>
              <a:rPr lang="en-US" sz="1200" dirty="0" err="1"/>
              <a:t>SqrtIntegPSDWaveform_Avg,maximum,SqrtIntegPSDWaveform_AvgRMS</a:t>
            </a:r>
            <a:r>
              <a:rPr lang="en-US" sz="1200" dirty="0"/>
              <a:t> \</a:t>
            </a:r>
          </a:p>
          <a:p>
            <a:r>
              <a:rPr lang="en-US" sz="1200" dirty="0"/>
              <a:t>    "-print=</a:t>
            </a:r>
            <a:r>
              <a:rPr lang="en-US" sz="1200" dirty="0" err="1"/>
              <a:t>param,SqrtIntegPSDWaveformAvgRMSString</a:t>
            </a:r>
            <a:r>
              <a:rPr lang="en-US" sz="1200" dirty="0"/>
              <a:t>,\$</a:t>
            </a:r>
            <a:r>
              <a:rPr lang="en-US" sz="1200" dirty="0" err="1"/>
              <a:t>gs</a:t>
            </a:r>
            <a:r>
              <a:rPr lang="en-US" sz="1200" dirty="0"/>
              <a:t>\$r\$</a:t>
            </a:r>
            <a:r>
              <a:rPr lang="en-US" sz="1200" dirty="0" err="1"/>
              <a:t>bWaveform</a:t>
            </a:r>
            <a:r>
              <a:rPr lang="en-US" sz="1200" dirty="0"/>
              <a:t>\$n = %0.4f %s,SqrtIntegPSDWaveform_AvgRMS,SqrtIntegPSDWaveform_AvgRMS.units"</a:t>
            </a:r>
          </a:p>
        </p:txBody>
      </p:sp>
      <p:sp>
        <p:nvSpPr>
          <p:cNvPr id="12" name="TextBox 11">
            <a:extLst>
              <a:ext uri="{FF2B5EF4-FFF2-40B4-BE49-F238E27FC236}">
                <a16:creationId xmlns:a16="http://schemas.microsoft.com/office/drawing/2014/main" id="{110E5480-5AF0-3F67-F457-4EEAA0FDA24B}"/>
              </a:ext>
            </a:extLst>
          </p:cNvPr>
          <p:cNvSpPr txBox="1"/>
          <p:nvPr/>
        </p:nvSpPr>
        <p:spPr>
          <a:xfrm>
            <a:off x="95928" y="4965512"/>
            <a:ext cx="5328479" cy="1200329"/>
          </a:xfrm>
          <a:prstGeom prst="rect">
            <a:avLst/>
          </a:prstGeom>
          <a:noFill/>
        </p:spPr>
        <p:txBody>
          <a:bodyPr wrap="square">
            <a:spAutoFit/>
          </a:bodyPr>
          <a:lstStyle/>
          <a:p>
            <a:r>
              <a:rPr lang="en-US" sz="1200" b="1" dirty="0" err="1"/>
              <a:t>sddsplot</a:t>
            </a:r>
            <a:r>
              <a:rPr lang="en-US" sz="1200" dirty="0"/>
              <a:t> Aliasing_Example_33ms_Avg.sdds \</a:t>
            </a:r>
          </a:p>
          <a:p>
            <a:r>
              <a:rPr lang="en-US" sz="1200" dirty="0"/>
              <a:t>    "-topline=Waveform With Signals at 85\, 133 and 520 Hz" \</a:t>
            </a:r>
          </a:p>
          <a:p>
            <a:r>
              <a:rPr lang="en-US" sz="1200" dirty="0"/>
              <a:t>    "-title=Sampling rate 100 kHz\, Noise 20 \$gm\$rm\$n\, Resampled at 30 Hz" \</a:t>
            </a:r>
          </a:p>
          <a:p>
            <a:r>
              <a:rPr lang="en-US" sz="1200" dirty="0"/>
              <a:t>    -col=</a:t>
            </a:r>
            <a:r>
              <a:rPr lang="en-US" sz="1200" dirty="0" err="1"/>
              <a:t>TAvg,Waveform_Avg</a:t>
            </a:r>
            <a:r>
              <a:rPr lang="en-US" sz="1200" dirty="0"/>
              <a:t> \</a:t>
            </a:r>
          </a:p>
          <a:p>
            <a:r>
              <a:rPr lang="en-US" sz="1200" dirty="0"/>
              <a:t>    -string=@WaveformAvgRMSString,p=0.5,q=0.95 \</a:t>
            </a:r>
          </a:p>
          <a:p>
            <a:r>
              <a:rPr lang="en-US" sz="1200" dirty="0"/>
              <a:t>    -dev=</a:t>
            </a:r>
            <a:r>
              <a:rPr lang="en-US" sz="1200" dirty="0" err="1"/>
              <a:t>png,onwhite</a:t>
            </a:r>
            <a:r>
              <a:rPr lang="en-US" sz="1200" dirty="0"/>
              <a:t> -output=Aliasing_Example_33ms_Avg_Time.png</a:t>
            </a:r>
          </a:p>
        </p:txBody>
      </p:sp>
      <p:sp>
        <p:nvSpPr>
          <p:cNvPr id="14" name="TextBox 13">
            <a:extLst>
              <a:ext uri="{FF2B5EF4-FFF2-40B4-BE49-F238E27FC236}">
                <a16:creationId xmlns:a16="http://schemas.microsoft.com/office/drawing/2014/main" id="{B6D64FEC-9210-DECF-9D60-87E483874E18}"/>
              </a:ext>
            </a:extLst>
          </p:cNvPr>
          <p:cNvSpPr txBox="1"/>
          <p:nvPr/>
        </p:nvSpPr>
        <p:spPr>
          <a:xfrm>
            <a:off x="6021916" y="4965512"/>
            <a:ext cx="6096000" cy="1384995"/>
          </a:xfrm>
          <a:prstGeom prst="rect">
            <a:avLst/>
          </a:prstGeom>
          <a:noFill/>
        </p:spPr>
        <p:txBody>
          <a:bodyPr wrap="square">
            <a:spAutoFit/>
          </a:bodyPr>
          <a:lstStyle/>
          <a:p>
            <a:r>
              <a:rPr lang="en-US" sz="1200" b="1" dirty="0" err="1"/>
              <a:t>sddsplot</a:t>
            </a:r>
            <a:r>
              <a:rPr lang="en-US" sz="1200" dirty="0"/>
              <a:t> Aliasing_Example_33ms_Avg.psd -graph=</a:t>
            </a:r>
            <a:r>
              <a:rPr lang="en-US" sz="1200" dirty="0" err="1"/>
              <a:t>line,vary</a:t>
            </a:r>
            <a:r>
              <a:rPr lang="en-US" sz="1200" dirty="0"/>
              <a:t> -</a:t>
            </a:r>
            <a:r>
              <a:rPr lang="en-US" sz="1200" dirty="0" err="1"/>
              <a:t>yscalesGroup</a:t>
            </a:r>
            <a:r>
              <a:rPr lang="en-US" sz="1200" dirty="0"/>
              <a:t>=</a:t>
            </a:r>
            <a:r>
              <a:rPr lang="en-US" sz="1200" dirty="0" err="1"/>
              <a:t>nameString</a:t>
            </a:r>
            <a:r>
              <a:rPr lang="en-US" sz="1200" dirty="0"/>
              <a:t> \</a:t>
            </a:r>
          </a:p>
          <a:p>
            <a:r>
              <a:rPr lang="en-US" sz="1200" dirty="0"/>
              <a:t>    "-topline=Waveform PSD and RMS With Signals at 85\, 133 and 520 Hz" \</a:t>
            </a:r>
          </a:p>
          <a:p>
            <a:r>
              <a:rPr lang="en-US" sz="1200" dirty="0"/>
              <a:t>    "-title=Sampling rate 100 kHz\, Noise 20 \$gm\$rm\$n\, Resampled at 30 Hz" \</a:t>
            </a:r>
          </a:p>
          <a:p>
            <a:r>
              <a:rPr lang="en-US" sz="1200" dirty="0"/>
              <a:t>    -col=</a:t>
            </a:r>
            <a:r>
              <a:rPr lang="en-US" sz="1200" dirty="0" err="1"/>
              <a:t>f,PSDWaveform_Avg</a:t>
            </a:r>
            <a:r>
              <a:rPr lang="en-US" sz="1200" dirty="0"/>
              <a:t> "-leg=spec=Waveform PSD" -mode=y=</a:t>
            </a:r>
            <a:r>
              <a:rPr lang="en-US" sz="1200" dirty="0" err="1"/>
              <a:t>log,y</a:t>
            </a:r>
            <a:r>
              <a:rPr lang="en-US" sz="1200" dirty="0"/>
              <a:t>=spec \</a:t>
            </a:r>
          </a:p>
          <a:p>
            <a:r>
              <a:rPr lang="en-US" sz="1200" dirty="0"/>
              <a:t>    -col=</a:t>
            </a:r>
            <a:r>
              <a:rPr lang="en-US" sz="1200" dirty="0" err="1"/>
              <a:t>f,SqrtIntegPSDWaveform_Avg</a:t>
            </a:r>
            <a:r>
              <a:rPr lang="en-US" sz="1200" dirty="0"/>
              <a:t> "-leg=spec=Waveform RMS" -mode=y=</a:t>
            </a:r>
            <a:r>
              <a:rPr lang="en-US" sz="1200" dirty="0" err="1"/>
              <a:t>log,y</a:t>
            </a:r>
            <a:r>
              <a:rPr lang="en-US" sz="1200" dirty="0"/>
              <a:t>=spec \</a:t>
            </a:r>
          </a:p>
          <a:p>
            <a:r>
              <a:rPr lang="en-US" sz="1200" dirty="0"/>
              <a:t>    -string=@SqrtIntegPSDWaveformAvgRMSString,p=0.50,q=0.85 \</a:t>
            </a:r>
          </a:p>
          <a:p>
            <a:r>
              <a:rPr lang="en-US" sz="1200" dirty="0"/>
              <a:t>    -dev=</a:t>
            </a:r>
            <a:r>
              <a:rPr lang="en-US" sz="1200" dirty="0" err="1"/>
              <a:t>png,onwhite</a:t>
            </a:r>
            <a:r>
              <a:rPr lang="en-US" sz="1200" dirty="0"/>
              <a:t> -output=Aliasing_Example_33ms_Avg_Freq.png</a:t>
            </a:r>
          </a:p>
        </p:txBody>
      </p:sp>
      <p:sp>
        <p:nvSpPr>
          <p:cNvPr id="3" name="Footer Placeholder 2">
            <a:extLst>
              <a:ext uri="{FF2B5EF4-FFF2-40B4-BE49-F238E27FC236}">
                <a16:creationId xmlns:a16="http://schemas.microsoft.com/office/drawing/2014/main" id="{CD650901-26DF-1A3E-B7DB-E72020CD79B9}"/>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2660403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C41D7-224C-3C01-1944-0BBD0C3C36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B016FE-5ED6-1599-F627-26784B3109F3}"/>
              </a:ext>
            </a:extLst>
          </p:cNvPr>
          <p:cNvSpPr>
            <a:spLocks noGrp="1"/>
          </p:cNvSpPr>
          <p:nvPr>
            <p:ph type="title"/>
          </p:nvPr>
        </p:nvSpPr>
        <p:spPr>
          <a:xfrm>
            <a:off x="309091" y="105456"/>
            <a:ext cx="10296916"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15C03393-C801-D61B-BA44-576E4757F8EB}"/>
              </a:ext>
            </a:extLst>
          </p:cNvPr>
          <p:cNvSpPr>
            <a:spLocks noGrp="1"/>
          </p:cNvSpPr>
          <p:nvPr>
            <p:ph type="body" sz="half" idx="2"/>
          </p:nvPr>
        </p:nvSpPr>
        <p:spPr>
          <a:xfrm>
            <a:off x="95929" y="599825"/>
            <a:ext cx="12000141" cy="950741"/>
          </a:xfrm>
        </p:spPr>
        <p:txBody>
          <a:bodyPr/>
          <a:lstStyle/>
          <a:p>
            <a:pPr marL="342900" indent="-342900">
              <a:buFont typeface="Wingdings" panose="05000000000000000000" pitchFamily="2" charset="2"/>
              <a:buChar char="§"/>
            </a:pPr>
            <a:r>
              <a:rPr lang="en-US" sz="2400" dirty="0"/>
              <a:t>Compare original signal and the 30 Hz sampled signal rms motion from 0 to 15 Hz</a:t>
            </a:r>
          </a:p>
          <a:p>
            <a:pPr marL="342900" indent="-342900">
              <a:buFont typeface="Wingdings" panose="05000000000000000000" pitchFamily="2" charset="2"/>
              <a:buChar char="§"/>
            </a:pPr>
            <a:r>
              <a:rPr lang="en-US" sz="2400" dirty="0"/>
              <a:t>Aliasing results in a much larger rms from 0 to 15 Hz than is really in this band</a:t>
            </a:r>
          </a:p>
        </p:txBody>
      </p:sp>
      <p:sp>
        <p:nvSpPr>
          <p:cNvPr id="5" name="Date Placeholder 4">
            <a:extLst>
              <a:ext uri="{FF2B5EF4-FFF2-40B4-BE49-F238E27FC236}">
                <a16:creationId xmlns:a16="http://schemas.microsoft.com/office/drawing/2014/main" id="{B1998AF8-E5C1-5E30-C1BD-747BF0D9C9AD}"/>
              </a:ext>
            </a:extLst>
          </p:cNvPr>
          <p:cNvSpPr>
            <a:spLocks noGrp="1"/>
          </p:cNvSpPr>
          <p:nvPr>
            <p:ph type="dt" sz="half" idx="10"/>
          </p:nvPr>
        </p:nvSpPr>
        <p:spPr/>
        <p:txBody>
          <a:bodyPr/>
          <a:lstStyle/>
          <a:p>
            <a:fld id="{BD8056AE-26C1-4E56-BFAC-FD478710AE75}" type="datetime1">
              <a:rPr lang="en-US" smtClean="0"/>
              <a:t>9/14/2025</a:t>
            </a:fld>
            <a:endParaRPr lang="en-US" dirty="0"/>
          </a:p>
        </p:txBody>
      </p:sp>
      <p:sp>
        <p:nvSpPr>
          <p:cNvPr id="10" name="Slide Number Placeholder 6">
            <a:extLst>
              <a:ext uri="{FF2B5EF4-FFF2-40B4-BE49-F238E27FC236}">
                <a16:creationId xmlns:a16="http://schemas.microsoft.com/office/drawing/2014/main" id="{9AD94D0A-80B2-AE23-0D2B-BE60108E67C2}"/>
              </a:ext>
            </a:extLst>
          </p:cNvPr>
          <p:cNvSpPr>
            <a:spLocks noGrp="1"/>
          </p:cNvSpPr>
          <p:nvPr>
            <p:ph type="sldNum" sz="quarter" idx="12"/>
          </p:nvPr>
        </p:nvSpPr>
        <p:spPr/>
        <p:txBody>
          <a:bodyPr/>
          <a:lstStyle/>
          <a:p>
            <a:fld id="{7D1BE87E-F0DE-A44C-894B-E142BEB21E42}" type="slidenum">
              <a:rPr lang="en-US" smtClean="0"/>
              <a:pPr/>
              <a:t>35</a:t>
            </a:fld>
            <a:endParaRPr lang="en-US" dirty="0"/>
          </a:p>
        </p:txBody>
      </p:sp>
      <p:pic>
        <p:nvPicPr>
          <p:cNvPr id="6" name="Picture 5" descr="Chart, histogram&#10;&#10;AI-generated content may be incorrect.">
            <a:extLst>
              <a:ext uri="{FF2B5EF4-FFF2-40B4-BE49-F238E27FC236}">
                <a16:creationId xmlns:a16="http://schemas.microsoft.com/office/drawing/2014/main" id="{72E73687-0ECE-ED1E-FDB1-4BFEE59B84E7}"/>
              </a:ext>
            </a:extLst>
          </p:cNvPr>
          <p:cNvPicPr>
            <a:picLocks noChangeAspect="1"/>
          </p:cNvPicPr>
          <p:nvPr/>
        </p:nvPicPr>
        <p:blipFill>
          <a:blip r:embed="rId3"/>
          <a:stretch>
            <a:fillRect/>
          </a:stretch>
        </p:blipFill>
        <p:spPr>
          <a:xfrm>
            <a:off x="195395" y="1753758"/>
            <a:ext cx="5803224" cy="4476267"/>
          </a:xfrm>
          <a:prstGeom prst="rect">
            <a:avLst/>
          </a:prstGeom>
        </p:spPr>
      </p:pic>
      <p:pic>
        <p:nvPicPr>
          <p:cNvPr id="9" name="Picture 8" descr="Chart, line chart&#10;&#10;AI-generated content may be incorrect.">
            <a:extLst>
              <a:ext uri="{FF2B5EF4-FFF2-40B4-BE49-F238E27FC236}">
                <a16:creationId xmlns:a16="http://schemas.microsoft.com/office/drawing/2014/main" id="{D9F7FBF3-5A1B-78DE-7D81-5D302F1955BE}"/>
              </a:ext>
            </a:extLst>
          </p:cNvPr>
          <p:cNvPicPr>
            <a:picLocks noChangeAspect="1"/>
          </p:cNvPicPr>
          <p:nvPr/>
        </p:nvPicPr>
        <p:blipFill>
          <a:blip r:embed="rId4"/>
          <a:stretch>
            <a:fillRect/>
          </a:stretch>
        </p:blipFill>
        <p:spPr>
          <a:xfrm>
            <a:off x="6168421" y="1753758"/>
            <a:ext cx="5803225" cy="4476268"/>
          </a:xfrm>
          <a:prstGeom prst="rect">
            <a:avLst/>
          </a:prstGeom>
        </p:spPr>
      </p:pic>
      <p:sp>
        <p:nvSpPr>
          <p:cNvPr id="3" name="TextBox 2">
            <a:extLst>
              <a:ext uri="{FF2B5EF4-FFF2-40B4-BE49-F238E27FC236}">
                <a16:creationId xmlns:a16="http://schemas.microsoft.com/office/drawing/2014/main" id="{5BC5C880-4BBE-581F-6DA0-CB0582509B49}"/>
              </a:ext>
            </a:extLst>
          </p:cNvPr>
          <p:cNvSpPr txBox="1"/>
          <p:nvPr/>
        </p:nvSpPr>
        <p:spPr>
          <a:xfrm>
            <a:off x="7318203" y="4695228"/>
            <a:ext cx="3770584" cy="369332"/>
          </a:xfrm>
          <a:prstGeom prst="rect">
            <a:avLst/>
          </a:prstGeom>
          <a:noFill/>
        </p:spPr>
        <p:txBody>
          <a:bodyPr wrap="none" rtlCol="0">
            <a:spAutoFit/>
          </a:bodyPr>
          <a:lstStyle/>
          <a:p>
            <a:r>
              <a:rPr lang="en-US" b="1" dirty="0">
                <a:solidFill>
                  <a:srgbClr val="FF0000"/>
                </a:solidFill>
              </a:rPr>
              <a:t>Aliased Signal Impact on RMS Motion</a:t>
            </a:r>
          </a:p>
        </p:txBody>
      </p:sp>
      <p:sp>
        <p:nvSpPr>
          <p:cNvPr id="7" name="TextBox 6">
            <a:extLst>
              <a:ext uri="{FF2B5EF4-FFF2-40B4-BE49-F238E27FC236}">
                <a16:creationId xmlns:a16="http://schemas.microsoft.com/office/drawing/2014/main" id="{ACAF5B2D-1A64-3976-93A9-4AEE4D984D17}"/>
              </a:ext>
            </a:extLst>
          </p:cNvPr>
          <p:cNvSpPr txBox="1"/>
          <p:nvPr/>
        </p:nvSpPr>
        <p:spPr>
          <a:xfrm>
            <a:off x="7884923" y="2103916"/>
            <a:ext cx="535724" cy="276999"/>
          </a:xfrm>
          <a:prstGeom prst="rect">
            <a:avLst/>
          </a:prstGeom>
          <a:noFill/>
        </p:spPr>
        <p:txBody>
          <a:bodyPr wrap="none" rtlCol="0">
            <a:spAutoFit/>
          </a:bodyPr>
          <a:lstStyle/>
          <a:p>
            <a:r>
              <a:rPr lang="en-US" sz="1200" b="1" dirty="0">
                <a:solidFill>
                  <a:srgbClr val="FF0000"/>
                </a:solidFill>
              </a:rPr>
              <a:t>85 Hz</a:t>
            </a:r>
          </a:p>
        </p:txBody>
      </p:sp>
      <p:sp>
        <p:nvSpPr>
          <p:cNvPr id="11" name="TextBox 10">
            <a:extLst>
              <a:ext uri="{FF2B5EF4-FFF2-40B4-BE49-F238E27FC236}">
                <a16:creationId xmlns:a16="http://schemas.microsoft.com/office/drawing/2014/main" id="{22DD7A1B-D280-E1B0-7C52-D4215A82C26F}"/>
              </a:ext>
            </a:extLst>
          </p:cNvPr>
          <p:cNvSpPr txBox="1"/>
          <p:nvPr/>
        </p:nvSpPr>
        <p:spPr>
          <a:xfrm>
            <a:off x="9326294" y="2024272"/>
            <a:ext cx="614271" cy="276999"/>
          </a:xfrm>
          <a:prstGeom prst="rect">
            <a:avLst/>
          </a:prstGeom>
          <a:noFill/>
        </p:spPr>
        <p:txBody>
          <a:bodyPr wrap="square" rtlCol="0">
            <a:spAutoFit/>
          </a:bodyPr>
          <a:lstStyle/>
          <a:p>
            <a:r>
              <a:rPr lang="en-US" sz="1200" b="1" dirty="0">
                <a:solidFill>
                  <a:srgbClr val="FF0000"/>
                </a:solidFill>
              </a:rPr>
              <a:t>133 Hz</a:t>
            </a:r>
          </a:p>
        </p:txBody>
      </p:sp>
      <p:sp>
        <p:nvSpPr>
          <p:cNvPr id="12" name="TextBox 11">
            <a:extLst>
              <a:ext uri="{FF2B5EF4-FFF2-40B4-BE49-F238E27FC236}">
                <a16:creationId xmlns:a16="http://schemas.microsoft.com/office/drawing/2014/main" id="{42B06D85-6A6C-0C90-4EC7-975EE1ECE79D}"/>
              </a:ext>
            </a:extLst>
          </p:cNvPr>
          <p:cNvSpPr txBox="1"/>
          <p:nvPr/>
        </p:nvSpPr>
        <p:spPr>
          <a:xfrm>
            <a:off x="8762897" y="2294128"/>
            <a:ext cx="614271" cy="276999"/>
          </a:xfrm>
          <a:prstGeom prst="rect">
            <a:avLst/>
          </a:prstGeom>
          <a:noFill/>
        </p:spPr>
        <p:txBody>
          <a:bodyPr wrap="square" rtlCol="0">
            <a:spAutoFit/>
          </a:bodyPr>
          <a:lstStyle/>
          <a:p>
            <a:r>
              <a:rPr lang="en-US" sz="1200" b="1" dirty="0">
                <a:solidFill>
                  <a:srgbClr val="FF0000"/>
                </a:solidFill>
              </a:rPr>
              <a:t>520 Hz</a:t>
            </a:r>
          </a:p>
        </p:txBody>
      </p:sp>
      <p:sp>
        <p:nvSpPr>
          <p:cNvPr id="13" name="TextBox 12">
            <a:extLst>
              <a:ext uri="{FF2B5EF4-FFF2-40B4-BE49-F238E27FC236}">
                <a16:creationId xmlns:a16="http://schemas.microsoft.com/office/drawing/2014/main" id="{14560290-E4B4-538E-93F8-15939284DFCB}"/>
              </a:ext>
            </a:extLst>
          </p:cNvPr>
          <p:cNvSpPr txBox="1"/>
          <p:nvPr/>
        </p:nvSpPr>
        <p:spPr>
          <a:xfrm>
            <a:off x="2160524" y="2918273"/>
            <a:ext cx="2575599" cy="830997"/>
          </a:xfrm>
          <a:prstGeom prst="rect">
            <a:avLst/>
          </a:prstGeom>
          <a:noFill/>
        </p:spPr>
        <p:txBody>
          <a:bodyPr wrap="square" rtlCol="0">
            <a:spAutoFit/>
          </a:bodyPr>
          <a:lstStyle/>
          <a:p>
            <a:r>
              <a:rPr lang="en-US" sz="1200" b="1" dirty="0">
                <a:solidFill>
                  <a:srgbClr val="FF0000"/>
                </a:solidFill>
              </a:rPr>
              <a:t>Time slicing and averaging each slice removes all the noise above 15 Hz and reduces the amplitude of the aliased signals</a:t>
            </a:r>
          </a:p>
        </p:txBody>
      </p:sp>
      <p:sp>
        <p:nvSpPr>
          <p:cNvPr id="14" name="Footer Placeholder 13">
            <a:extLst>
              <a:ext uri="{FF2B5EF4-FFF2-40B4-BE49-F238E27FC236}">
                <a16:creationId xmlns:a16="http://schemas.microsoft.com/office/drawing/2014/main" id="{C059E999-2EE0-FB29-F163-A9B89DB23DC0}"/>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994408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4471-C623-DB8B-FB4E-36CA6B0276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996A29-23B8-2D1C-F3FA-40AB5C76222F}"/>
              </a:ext>
            </a:extLst>
          </p:cNvPr>
          <p:cNvSpPr>
            <a:spLocks noGrp="1"/>
          </p:cNvSpPr>
          <p:nvPr>
            <p:ph type="title"/>
          </p:nvPr>
        </p:nvSpPr>
        <p:spPr>
          <a:xfrm>
            <a:off x="309091" y="105456"/>
            <a:ext cx="10296916"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C1AB0C5F-1E8A-1402-D61E-29F229D3D491}"/>
              </a:ext>
            </a:extLst>
          </p:cNvPr>
          <p:cNvSpPr>
            <a:spLocks noGrp="1"/>
          </p:cNvSpPr>
          <p:nvPr>
            <p:ph type="body" sz="half" idx="2"/>
          </p:nvPr>
        </p:nvSpPr>
        <p:spPr>
          <a:xfrm>
            <a:off x="95929" y="599825"/>
            <a:ext cx="12000141" cy="950741"/>
          </a:xfrm>
        </p:spPr>
        <p:txBody>
          <a:bodyPr/>
          <a:lstStyle/>
          <a:p>
            <a:pPr marL="342900" indent="-342900">
              <a:buFont typeface="Wingdings" panose="05000000000000000000" pitchFamily="2" charset="2"/>
              <a:buChar char="§"/>
            </a:pPr>
            <a:r>
              <a:rPr lang="en-US" sz="2400" dirty="0"/>
              <a:t>Compare original signal and the 30 Hz sampled signal rms motion from 0 to 15 Hz</a:t>
            </a:r>
          </a:p>
          <a:p>
            <a:pPr marL="342900" indent="-342900">
              <a:buFont typeface="Wingdings" panose="05000000000000000000" pitchFamily="2" charset="2"/>
              <a:buChar char="§"/>
            </a:pPr>
            <a:r>
              <a:rPr lang="en-US" sz="2400" dirty="0"/>
              <a:t>Aliasing results in a much larger rms from 0 to 15 Hz than is really in this band</a:t>
            </a:r>
          </a:p>
        </p:txBody>
      </p:sp>
      <p:sp>
        <p:nvSpPr>
          <p:cNvPr id="5" name="Date Placeholder 4">
            <a:extLst>
              <a:ext uri="{FF2B5EF4-FFF2-40B4-BE49-F238E27FC236}">
                <a16:creationId xmlns:a16="http://schemas.microsoft.com/office/drawing/2014/main" id="{A01369A7-BF3F-98B5-1698-C4C01C225121}"/>
              </a:ext>
            </a:extLst>
          </p:cNvPr>
          <p:cNvSpPr>
            <a:spLocks noGrp="1"/>
          </p:cNvSpPr>
          <p:nvPr>
            <p:ph type="dt" sz="half" idx="10"/>
          </p:nvPr>
        </p:nvSpPr>
        <p:spPr/>
        <p:txBody>
          <a:bodyPr/>
          <a:lstStyle/>
          <a:p>
            <a:fld id="{CCDF5A39-7AA0-4537-A915-7BC6BBC104F3}" type="datetime1">
              <a:rPr lang="en-US" smtClean="0"/>
              <a:t>9/14/2025</a:t>
            </a:fld>
            <a:endParaRPr lang="en-US" dirty="0"/>
          </a:p>
        </p:txBody>
      </p:sp>
      <p:sp>
        <p:nvSpPr>
          <p:cNvPr id="10" name="Slide Number Placeholder 6">
            <a:extLst>
              <a:ext uri="{FF2B5EF4-FFF2-40B4-BE49-F238E27FC236}">
                <a16:creationId xmlns:a16="http://schemas.microsoft.com/office/drawing/2014/main" id="{768801A3-3EDD-DD14-F235-688D023E8C7E}"/>
              </a:ext>
            </a:extLst>
          </p:cNvPr>
          <p:cNvSpPr>
            <a:spLocks noGrp="1"/>
          </p:cNvSpPr>
          <p:nvPr>
            <p:ph type="sldNum" sz="quarter" idx="12"/>
          </p:nvPr>
        </p:nvSpPr>
        <p:spPr/>
        <p:txBody>
          <a:bodyPr/>
          <a:lstStyle/>
          <a:p>
            <a:fld id="{7D1BE87E-F0DE-A44C-894B-E142BEB21E42}" type="slidenum">
              <a:rPr lang="en-US" smtClean="0"/>
              <a:pPr/>
              <a:t>36</a:t>
            </a:fld>
            <a:endParaRPr lang="en-US" dirty="0"/>
          </a:p>
        </p:txBody>
      </p:sp>
      <p:sp>
        <p:nvSpPr>
          <p:cNvPr id="7" name="TextBox 6">
            <a:extLst>
              <a:ext uri="{FF2B5EF4-FFF2-40B4-BE49-F238E27FC236}">
                <a16:creationId xmlns:a16="http://schemas.microsoft.com/office/drawing/2014/main" id="{686CEE6B-40F7-0F29-1A97-A48F297F2FAF}"/>
              </a:ext>
            </a:extLst>
          </p:cNvPr>
          <p:cNvSpPr txBox="1"/>
          <p:nvPr/>
        </p:nvSpPr>
        <p:spPr>
          <a:xfrm>
            <a:off x="2642816" y="1858925"/>
            <a:ext cx="7152113" cy="1600438"/>
          </a:xfrm>
          <a:prstGeom prst="rect">
            <a:avLst/>
          </a:prstGeom>
          <a:noFill/>
        </p:spPr>
        <p:txBody>
          <a:bodyPr wrap="square">
            <a:spAutoFit/>
          </a:bodyPr>
          <a:lstStyle/>
          <a:p>
            <a:r>
              <a:rPr lang="en-US" sz="1400" b="1" dirty="0" err="1"/>
              <a:t>sddsplot</a:t>
            </a:r>
            <a:r>
              <a:rPr lang="en-US" sz="1400" dirty="0"/>
              <a:t> -graph=</a:t>
            </a:r>
            <a:r>
              <a:rPr lang="en-US" sz="1400" dirty="0" err="1"/>
              <a:t>line,vary</a:t>
            </a:r>
            <a:r>
              <a:rPr lang="en-US" sz="1400" dirty="0"/>
              <a:t> -mode=y=</a:t>
            </a:r>
            <a:r>
              <a:rPr lang="en-US" sz="1400" dirty="0" err="1"/>
              <a:t>log,y</a:t>
            </a:r>
            <a:r>
              <a:rPr lang="en-US" sz="1400" dirty="0"/>
              <a:t>=spec \</a:t>
            </a:r>
          </a:p>
          <a:p>
            <a:r>
              <a:rPr lang="en-US" sz="1400" dirty="0"/>
              <a:t>    "-topline=Waveform and </a:t>
            </a:r>
            <a:r>
              <a:rPr lang="en-US" sz="1400" dirty="0" err="1"/>
              <a:t>Waveform_Avg</a:t>
            </a:r>
            <a:r>
              <a:rPr lang="en-US" sz="1400" dirty="0"/>
              <a:t> PSD With Signals at 85\, 133 and 520 Hz" \</a:t>
            </a:r>
          </a:p>
          <a:p>
            <a:r>
              <a:rPr lang="en-US" sz="1400" dirty="0"/>
              <a:t>    "-title=Sampling rate 100 kHz\, Noise 20 \$gm\$rm\$n\, Resampled at 30 Hz" \</a:t>
            </a:r>
          </a:p>
          <a:p>
            <a:r>
              <a:rPr lang="en-US" sz="1400" dirty="0"/>
              <a:t>    -limits=</a:t>
            </a:r>
            <a:r>
              <a:rPr lang="en-US" sz="1400" dirty="0" err="1"/>
              <a:t>xMinimum</a:t>
            </a:r>
            <a:r>
              <a:rPr lang="en-US" sz="1400" dirty="0"/>
              <a:t>=0.0,xMaximum=550.0 \</a:t>
            </a:r>
          </a:p>
          <a:p>
            <a:r>
              <a:rPr lang="en-US" sz="1400" dirty="0"/>
              <a:t>    -col=</a:t>
            </a:r>
            <a:r>
              <a:rPr lang="en-US" sz="1400" dirty="0" err="1"/>
              <a:t>f,PSDWaveform</a:t>
            </a:r>
            <a:r>
              <a:rPr lang="en-US" sz="1400" dirty="0"/>
              <a:t> "-leg=spec=Waveform PSD" </a:t>
            </a:r>
            <a:r>
              <a:rPr lang="en-US" sz="1400" dirty="0" err="1"/>
              <a:t>Aliasing_Example.psd</a:t>
            </a:r>
            <a:r>
              <a:rPr lang="en-US" sz="1400" dirty="0"/>
              <a:t> \</a:t>
            </a:r>
          </a:p>
          <a:p>
            <a:r>
              <a:rPr lang="en-US" sz="1400" dirty="0"/>
              <a:t>    -col=</a:t>
            </a:r>
            <a:r>
              <a:rPr lang="en-US" sz="1400" dirty="0" err="1"/>
              <a:t>f,PSDWaveform_Avg</a:t>
            </a:r>
            <a:r>
              <a:rPr lang="en-US" sz="1400" dirty="0"/>
              <a:t> "-leg=spec=</a:t>
            </a:r>
            <a:r>
              <a:rPr lang="en-US" sz="1400" dirty="0" err="1"/>
              <a:t>Waveform_Avg</a:t>
            </a:r>
            <a:r>
              <a:rPr lang="en-US" sz="1400" dirty="0"/>
              <a:t> PSD" Aliasing_Example_33ms_Avg.psd \</a:t>
            </a:r>
          </a:p>
          <a:p>
            <a:r>
              <a:rPr lang="en-US" sz="1400" dirty="0"/>
              <a:t>    -dev=</a:t>
            </a:r>
            <a:r>
              <a:rPr lang="en-US" sz="1400" dirty="0" err="1"/>
              <a:t>png,onwhite</a:t>
            </a:r>
            <a:r>
              <a:rPr lang="en-US" sz="1400" dirty="0"/>
              <a:t> -output=Aliasing_Example_33ms_Avg_Freq_Comparison.png</a:t>
            </a:r>
          </a:p>
        </p:txBody>
      </p:sp>
      <p:sp>
        <p:nvSpPr>
          <p:cNvPr id="12" name="TextBox 11">
            <a:extLst>
              <a:ext uri="{FF2B5EF4-FFF2-40B4-BE49-F238E27FC236}">
                <a16:creationId xmlns:a16="http://schemas.microsoft.com/office/drawing/2014/main" id="{4AD3ED05-65E6-18B6-33F4-C56FE57B858B}"/>
              </a:ext>
            </a:extLst>
          </p:cNvPr>
          <p:cNvSpPr txBox="1"/>
          <p:nvPr/>
        </p:nvSpPr>
        <p:spPr>
          <a:xfrm>
            <a:off x="2642817" y="3767723"/>
            <a:ext cx="7963190" cy="1600438"/>
          </a:xfrm>
          <a:prstGeom prst="rect">
            <a:avLst/>
          </a:prstGeom>
          <a:noFill/>
        </p:spPr>
        <p:txBody>
          <a:bodyPr wrap="square">
            <a:spAutoFit/>
          </a:bodyPr>
          <a:lstStyle/>
          <a:p>
            <a:r>
              <a:rPr lang="en-US" sz="1400" b="1" dirty="0" err="1"/>
              <a:t>sddsplot</a:t>
            </a:r>
            <a:r>
              <a:rPr lang="en-US" sz="1400" dirty="0"/>
              <a:t> -graph=</a:t>
            </a:r>
            <a:r>
              <a:rPr lang="en-US" sz="1400" dirty="0" err="1"/>
              <a:t>line,vary</a:t>
            </a:r>
            <a:r>
              <a:rPr lang="en-US" sz="1400" dirty="0"/>
              <a:t> -mode=y=</a:t>
            </a:r>
            <a:r>
              <a:rPr lang="en-US" sz="1400" dirty="0" err="1"/>
              <a:t>log,y</a:t>
            </a:r>
            <a:r>
              <a:rPr lang="en-US" sz="1400" dirty="0"/>
              <a:t>=spec \</a:t>
            </a:r>
          </a:p>
          <a:p>
            <a:r>
              <a:rPr lang="en-US" sz="1400" dirty="0"/>
              <a:t>    "-topline=Waveform and </a:t>
            </a:r>
            <a:r>
              <a:rPr lang="en-US" sz="1400" dirty="0" err="1"/>
              <a:t>Waveform_Avg</a:t>
            </a:r>
            <a:r>
              <a:rPr lang="en-US" sz="1400" dirty="0"/>
              <a:t> RMS With Signals at 85\, 133 and 520 Hz" \</a:t>
            </a:r>
          </a:p>
          <a:p>
            <a:r>
              <a:rPr lang="en-US" sz="1400" dirty="0"/>
              <a:t>    "-title=Sampling rate 100 kHz\, Noise 20 \$gm\$rm\$n\, Resampled at 30 Hz" \</a:t>
            </a:r>
          </a:p>
          <a:p>
            <a:r>
              <a:rPr lang="en-US" sz="1400" dirty="0"/>
              <a:t>    -limits=</a:t>
            </a:r>
            <a:r>
              <a:rPr lang="en-US" sz="1400" dirty="0" err="1"/>
              <a:t>xMinimum</a:t>
            </a:r>
            <a:r>
              <a:rPr lang="en-US" sz="1400" dirty="0"/>
              <a:t>=0.0,xMaximum=20.0 \</a:t>
            </a:r>
          </a:p>
          <a:p>
            <a:r>
              <a:rPr lang="en-US" sz="1400" dirty="0"/>
              <a:t>    -col=</a:t>
            </a:r>
            <a:r>
              <a:rPr lang="en-US" sz="1400" dirty="0" err="1"/>
              <a:t>f,SqrtIntegPSDWaveform</a:t>
            </a:r>
            <a:r>
              <a:rPr lang="en-US" sz="1400" dirty="0"/>
              <a:t> "-leg=spec=Waveform PSD" </a:t>
            </a:r>
            <a:r>
              <a:rPr lang="en-US" sz="1400" dirty="0" err="1"/>
              <a:t>Aliasing_Example.psd</a:t>
            </a:r>
            <a:r>
              <a:rPr lang="en-US" sz="1400" dirty="0"/>
              <a:t> \</a:t>
            </a:r>
          </a:p>
          <a:p>
            <a:r>
              <a:rPr lang="en-US" sz="1400" dirty="0"/>
              <a:t>    -col=</a:t>
            </a:r>
            <a:r>
              <a:rPr lang="en-US" sz="1400" dirty="0" err="1"/>
              <a:t>f,SqrtIntegPSDWaveform_Avg</a:t>
            </a:r>
            <a:r>
              <a:rPr lang="en-US" sz="1400" dirty="0"/>
              <a:t> "-leg=spec=</a:t>
            </a:r>
            <a:r>
              <a:rPr lang="en-US" sz="1400" dirty="0" err="1"/>
              <a:t>Waveform_Avg</a:t>
            </a:r>
            <a:r>
              <a:rPr lang="en-US" sz="1400" dirty="0"/>
              <a:t> PSD" Aliasing_Example_33ms_Avg.psd \</a:t>
            </a:r>
          </a:p>
          <a:p>
            <a:r>
              <a:rPr lang="en-US" sz="1400" dirty="0"/>
              <a:t>    -dev=</a:t>
            </a:r>
            <a:r>
              <a:rPr lang="en-US" sz="1400" dirty="0" err="1"/>
              <a:t>png,onwhite</a:t>
            </a:r>
            <a:r>
              <a:rPr lang="en-US" sz="1400" dirty="0"/>
              <a:t> -output=Aliasing_Example_33ms_Avg_Freq_RMS_Comparison_Zoom.png</a:t>
            </a:r>
          </a:p>
        </p:txBody>
      </p:sp>
      <p:sp>
        <p:nvSpPr>
          <p:cNvPr id="3" name="Footer Placeholder 2">
            <a:extLst>
              <a:ext uri="{FF2B5EF4-FFF2-40B4-BE49-F238E27FC236}">
                <a16:creationId xmlns:a16="http://schemas.microsoft.com/office/drawing/2014/main" id="{27202C69-9584-AD24-E96B-518CEF8E0162}"/>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1126298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81B67-F53D-5B64-4575-3D91837978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2999E2-E797-64EF-8333-CCF9F289B4DB}"/>
              </a:ext>
            </a:extLst>
          </p:cNvPr>
          <p:cNvSpPr>
            <a:spLocks noGrp="1"/>
          </p:cNvSpPr>
          <p:nvPr>
            <p:ph type="title"/>
          </p:nvPr>
        </p:nvSpPr>
        <p:spPr>
          <a:xfrm>
            <a:off x="309091" y="105456"/>
            <a:ext cx="10286584"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3FF6C1BA-3632-627A-EC82-5974A8D76DD2}"/>
              </a:ext>
            </a:extLst>
          </p:cNvPr>
          <p:cNvSpPr>
            <a:spLocks noGrp="1"/>
          </p:cNvSpPr>
          <p:nvPr>
            <p:ph type="body" sz="half" idx="2"/>
          </p:nvPr>
        </p:nvSpPr>
        <p:spPr>
          <a:xfrm>
            <a:off x="95929" y="615456"/>
            <a:ext cx="12000141" cy="1311286"/>
          </a:xfrm>
        </p:spPr>
        <p:txBody>
          <a:bodyPr/>
          <a:lstStyle/>
          <a:p>
            <a:pPr marL="342900" indent="-342900">
              <a:buFont typeface="Wingdings" panose="05000000000000000000" pitchFamily="2" charset="2"/>
              <a:buChar char="§"/>
            </a:pPr>
            <a:r>
              <a:rPr lang="en-US" sz="2400" dirty="0"/>
              <a:t>Algorithm takes differences between adjacent time slides and histograms them</a:t>
            </a:r>
          </a:p>
          <a:p>
            <a:pPr marL="342900" indent="-342900">
              <a:buFont typeface="Wingdings" panose="05000000000000000000" pitchFamily="2" charset="2"/>
              <a:buChar char="§"/>
            </a:pPr>
            <a:r>
              <a:rPr lang="en-US" sz="2400" dirty="0"/>
              <a:t>What does the time and frequency domain look like for this “Waveform Average Difference” signal (particularly rms)</a:t>
            </a:r>
          </a:p>
        </p:txBody>
      </p:sp>
      <p:sp>
        <p:nvSpPr>
          <p:cNvPr id="5" name="Date Placeholder 4">
            <a:extLst>
              <a:ext uri="{FF2B5EF4-FFF2-40B4-BE49-F238E27FC236}">
                <a16:creationId xmlns:a16="http://schemas.microsoft.com/office/drawing/2014/main" id="{F9C1F4EA-FB9B-A8DD-F3C8-5F55E2FBB617}"/>
              </a:ext>
            </a:extLst>
          </p:cNvPr>
          <p:cNvSpPr>
            <a:spLocks noGrp="1"/>
          </p:cNvSpPr>
          <p:nvPr>
            <p:ph type="dt" sz="half" idx="10"/>
          </p:nvPr>
        </p:nvSpPr>
        <p:spPr/>
        <p:txBody>
          <a:bodyPr/>
          <a:lstStyle/>
          <a:p>
            <a:fld id="{8CD132A3-EF66-443D-AEAE-F0C316E87CC0}" type="datetime1">
              <a:rPr lang="en-US" smtClean="0"/>
              <a:t>9/14/2025</a:t>
            </a:fld>
            <a:endParaRPr lang="en-US" dirty="0"/>
          </a:p>
        </p:txBody>
      </p:sp>
      <p:sp>
        <p:nvSpPr>
          <p:cNvPr id="10" name="Slide Number Placeholder 6">
            <a:extLst>
              <a:ext uri="{FF2B5EF4-FFF2-40B4-BE49-F238E27FC236}">
                <a16:creationId xmlns:a16="http://schemas.microsoft.com/office/drawing/2014/main" id="{C89FDBE1-8053-2FD1-809B-CC6C99956BD7}"/>
              </a:ext>
            </a:extLst>
          </p:cNvPr>
          <p:cNvSpPr>
            <a:spLocks noGrp="1"/>
          </p:cNvSpPr>
          <p:nvPr>
            <p:ph type="sldNum" sz="quarter" idx="12"/>
          </p:nvPr>
        </p:nvSpPr>
        <p:spPr/>
        <p:txBody>
          <a:bodyPr/>
          <a:lstStyle/>
          <a:p>
            <a:fld id="{7D1BE87E-F0DE-A44C-894B-E142BEB21E42}" type="slidenum">
              <a:rPr lang="en-US" smtClean="0"/>
              <a:pPr/>
              <a:t>37</a:t>
            </a:fld>
            <a:endParaRPr lang="en-US" dirty="0"/>
          </a:p>
        </p:txBody>
      </p:sp>
      <p:pic>
        <p:nvPicPr>
          <p:cNvPr id="12" name="Picture 11" descr="A picture containing bar chart&#10;&#10;AI-generated content may be incorrect.">
            <a:extLst>
              <a:ext uri="{FF2B5EF4-FFF2-40B4-BE49-F238E27FC236}">
                <a16:creationId xmlns:a16="http://schemas.microsoft.com/office/drawing/2014/main" id="{D5ADCB58-BCB7-8DA1-34BD-88ABC5F6E9A0}"/>
              </a:ext>
            </a:extLst>
          </p:cNvPr>
          <p:cNvPicPr>
            <a:picLocks noChangeAspect="1"/>
          </p:cNvPicPr>
          <p:nvPr/>
        </p:nvPicPr>
        <p:blipFill>
          <a:blip r:embed="rId3"/>
          <a:stretch>
            <a:fillRect/>
          </a:stretch>
        </p:blipFill>
        <p:spPr>
          <a:xfrm>
            <a:off x="158262" y="1942372"/>
            <a:ext cx="5709339" cy="4403850"/>
          </a:xfrm>
          <a:prstGeom prst="rect">
            <a:avLst/>
          </a:prstGeom>
        </p:spPr>
      </p:pic>
      <p:pic>
        <p:nvPicPr>
          <p:cNvPr id="14" name="Picture 13" descr="Chart, histogram&#10;&#10;AI-generated content may be incorrect.">
            <a:extLst>
              <a:ext uri="{FF2B5EF4-FFF2-40B4-BE49-F238E27FC236}">
                <a16:creationId xmlns:a16="http://schemas.microsoft.com/office/drawing/2014/main" id="{09F5F525-6F1E-BDF5-8842-E19E73E90490}"/>
              </a:ext>
            </a:extLst>
          </p:cNvPr>
          <p:cNvPicPr>
            <a:picLocks noChangeAspect="1"/>
          </p:cNvPicPr>
          <p:nvPr/>
        </p:nvPicPr>
        <p:blipFill>
          <a:blip r:embed="rId4"/>
          <a:stretch>
            <a:fillRect/>
          </a:stretch>
        </p:blipFill>
        <p:spPr>
          <a:xfrm>
            <a:off x="6304138" y="1926742"/>
            <a:ext cx="5709339" cy="4403850"/>
          </a:xfrm>
          <a:prstGeom prst="rect">
            <a:avLst/>
          </a:prstGeom>
        </p:spPr>
      </p:pic>
      <p:sp>
        <p:nvSpPr>
          <p:cNvPr id="3" name="TextBox 2">
            <a:extLst>
              <a:ext uri="{FF2B5EF4-FFF2-40B4-BE49-F238E27FC236}">
                <a16:creationId xmlns:a16="http://schemas.microsoft.com/office/drawing/2014/main" id="{93975380-621B-9AD7-EC7F-44E51E6E9724}"/>
              </a:ext>
            </a:extLst>
          </p:cNvPr>
          <p:cNvSpPr txBox="1"/>
          <p:nvPr/>
        </p:nvSpPr>
        <p:spPr>
          <a:xfrm>
            <a:off x="7659166" y="4937788"/>
            <a:ext cx="3236463" cy="307777"/>
          </a:xfrm>
          <a:prstGeom prst="rect">
            <a:avLst/>
          </a:prstGeom>
          <a:noFill/>
        </p:spPr>
        <p:txBody>
          <a:bodyPr wrap="none" rtlCol="0">
            <a:spAutoFit/>
          </a:bodyPr>
          <a:lstStyle/>
          <a:p>
            <a:r>
              <a:rPr lang="en-US" sz="1400" b="1" dirty="0">
                <a:solidFill>
                  <a:srgbClr val="FF0000"/>
                </a:solidFill>
              </a:rPr>
              <a:t>Aliased Signal Impact on RMS Difference </a:t>
            </a:r>
          </a:p>
        </p:txBody>
      </p:sp>
      <p:sp>
        <p:nvSpPr>
          <p:cNvPr id="6" name="TextBox 5">
            <a:extLst>
              <a:ext uri="{FF2B5EF4-FFF2-40B4-BE49-F238E27FC236}">
                <a16:creationId xmlns:a16="http://schemas.microsoft.com/office/drawing/2014/main" id="{BD897CCE-745B-628C-BBC8-1622915AB7CB}"/>
              </a:ext>
            </a:extLst>
          </p:cNvPr>
          <p:cNvSpPr txBox="1"/>
          <p:nvPr/>
        </p:nvSpPr>
        <p:spPr>
          <a:xfrm>
            <a:off x="8225886" y="2544806"/>
            <a:ext cx="535724" cy="276999"/>
          </a:xfrm>
          <a:prstGeom prst="rect">
            <a:avLst/>
          </a:prstGeom>
          <a:noFill/>
        </p:spPr>
        <p:txBody>
          <a:bodyPr wrap="none" rtlCol="0">
            <a:spAutoFit/>
          </a:bodyPr>
          <a:lstStyle/>
          <a:p>
            <a:r>
              <a:rPr lang="en-US" sz="1200" b="1" dirty="0">
                <a:solidFill>
                  <a:srgbClr val="FF0000"/>
                </a:solidFill>
              </a:rPr>
              <a:t>85 Hz</a:t>
            </a:r>
          </a:p>
        </p:txBody>
      </p:sp>
      <p:sp>
        <p:nvSpPr>
          <p:cNvPr id="7" name="TextBox 6">
            <a:extLst>
              <a:ext uri="{FF2B5EF4-FFF2-40B4-BE49-F238E27FC236}">
                <a16:creationId xmlns:a16="http://schemas.microsoft.com/office/drawing/2014/main" id="{242E1E78-483F-8636-B8F6-3DD61B92D63A}"/>
              </a:ext>
            </a:extLst>
          </p:cNvPr>
          <p:cNvSpPr txBox="1"/>
          <p:nvPr/>
        </p:nvSpPr>
        <p:spPr>
          <a:xfrm>
            <a:off x="10511971" y="2544806"/>
            <a:ext cx="614271" cy="276999"/>
          </a:xfrm>
          <a:prstGeom prst="rect">
            <a:avLst/>
          </a:prstGeom>
          <a:noFill/>
        </p:spPr>
        <p:txBody>
          <a:bodyPr wrap="square" rtlCol="0">
            <a:spAutoFit/>
          </a:bodyPr>
          <a:lstStyle/>
          <a:p>
            <a:r>
              <a:rPr lang="en-US" sz="1200" b="1" dirty="0">
                <a:solidFill>
                  <a:srgbClr val="FF0000"/>
                </a:solidFill>
              </a:rPr>
              <a:t>133 Hz</a:t>
            </a:r>
          </a:p>
        </p:txBody>
      </p:sp>
      <p:sp>
        <p:nvSpPr>
          <p:cNvPr id="9" name="TextBox 8">
            <a:extLst>
              <a:ext uri="{FF2B5EF4-FFF2-40B4-BE49-F238E27FC236}">
                <a16:creationId xmlns:a16="http://schemas.microsoft.com/office/drawing/2014/main" id="{068FBFD8-76DE-C300-D7B9-5A68516BA963}"/>
              </a:ext>
            </a:extLst>
          </p:cNvPr>
          <p:cNvSpPr txBox="1"/>
          <p:nvPr/>
        </p:nvSpPr>
        <p:spPr>
          <a:xfrm>
            <a:off x="9573975" y="2888658"/>
            <a:ext cx="614271" cy="276999"/>
          </a:xfrm>
          <a:prstGeom prst="rect">
            <a:avLst/>
          </a:prstGeom>
          <a:noFill/>
        </p:spPr>
        <p:txBody>
          <a:bodyPr wrap="square" rtlCol="0">
            <a:spAutoFit/>
          </a:bodyPr>
          <a:lstStyle/>
          <a:p>
            <a:r>
              <a:rPr lang="en-US" sz="1200" b="1" dirty="0">
                <a:solidFill>
                  <a:srgbClr val="FF0000"/>
                </a:solidFill>
              </a:rPr>
              <a:t>520 Hz</a:t>
            </a:r>
          </a:p>
        </p:txBody>
      </p:sp>
      <p:sp>
        <p:nvSpPr>
          <p:cNvPr id="11" name="Footer Placeholder 10">
            <a:extLst>
              <a:ext uri="{FF2B5EF4-FFF2-40B4-BE49-F238E27FC236}">
                <a16:creationId xmlns:a16="http://schemas.microsoft.com/office/drawing/2014/main" id="{E8EFB403-003B-4B9C-7D5C-5E1935E1773E}"/>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3935179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D2840-9B20-14F9-234E-1816F3BCFB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27AFB3-2AED-2A92-6996-5561FF157E74}"/>
              </a:ext>
            </a:extLst>
          </p:cNvPr>
          <p:cNvSpPr>
            <a:spLocks noGrp="1"/>
          </p:cNvSpPr>
          <p:nvPr>
            <p:ph type="title"/>
          </p:nvPr>
        </p:nvSpPr>
        <p:spPr>
          <a:xfrm>
            <a:off x="309091" y="105456"/>
            <a:ext cx="10286584"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5A21D839-E833-3378-34FC-D1A0923186AF}"/>
              </a:ext>
            </a:extLst>
          </p:cNvPr>
          <p:cNvSpPr>
            <a:spLocks noGrp="1"/>
          </p:cNvSpPr>
          <p:nvPr>
            <p:ph type="body" sz="half" idx="2"/>
          </p:nvPr>
        </p:nvSpPr>
        <p:spPr>
          <a:xfrm>
            <a:off x="95929" y="615456"/>
            <a:ext cx="12000141" cy="1311286"/>
          </a:xfrm>
        </p:spPr>
        <p:txBody>
          <a:bodyPr/>
          <a:lstStyle/>
          <a:p>
            <a:pPr marL="342900" indent="-342900">
              <a:buFont typeface="Wingdings" panose="05000000000000000000" pitchFamily="2" charset="2"/>
              <a:buChar char="§"/>
            </a:pPr>
            <a:r>
              <a:rPr lang="en-US" sz="2400" dirty="0"/>
              <a:t>Algorithm takes differences between adjacent time slides and histograms them</a:t>
            </a:r>
          </a:p>
          <a:p>
            <a:pPr marL="342900" indent="-342900">
              <a:buFont typeface="Wingdings" panose="05000000000000000000" pitchFamily="2" charset="2"/>
              <a:buChar char="§"/>
            </a:pPr>
            <a:r>
              <a:rPr lang="en-US" sz="2400" dirty="0"/>
              <a:t>What does the time and frequency domain look like for this “Waveform Average Difference” signal (particularly rms)</a:t>
            </a:r>
          </a:p>
        </p:txBody>
      </p:sp>
      <p:sp>
        <p:nvSpPr>
          <p:cNvPr id="5" name="Date Placeholder 4">
            <a:extLst>
              <a:ext uri="{FF2B5EF4-FFF2-40B4-BE49-F238E27FC236}">
                <a16:creationId xmlns:a16="http://schemas.microsoft.com/office/drawing/2014/main" id="{176909A9-26F9-BBC0-B53C-D6ED7996996F}"/>
              </a:ext>
            </a:extLst>
          </p:cNvPr>
          <p:cNvSpPr>
            <a:spLocks noGrp="1"/>
          </p:cNvSpPr>
          <p:nvPr>
            <p:ph type="dt" sz="half" idx="10"/>
          </p:nvPr>
        </p:nvSpPr>
        <p:spPr/>
        <p:txBody>
          <a:bodyPr/>
          <a:lstStyle/>
          <a:p>
            <a:fld id="{FD9DFC01-75D5-4B22-8E2F-7EF2322663CC}" type="datetime1">
              <a:rPr lang="en-US" smtClean="0"/>
              <a:t>9/15/2025</a:t>
            </a:fld>
            <a:endParaRPr lang="en-US" dirty="0"/>
          </a:p>
        </p:txBody>
      </p:sp>
      <p:sp>
        <p:nvSpPr>
          <p:cNvPr id="10" name="Slide Number Placeholder 6">
            <a:extLst>
              <a:ext uri="{FF2B5EF4-FFF2-40B4-BE49-F238E27FC236}">
                <a16:creationId xmlns:a16="http://schemas.microsoft.com/office/drawing/2014/main" id="{4D991C82-33C6-A00B-8EDB-A5BD66BFEBCC}"/>
              </a:ext>
            </a:extLst>
          </p:cNvPr>
          <p:cNvSpPr>
            <a:spLocks noGrp="1"/>
          </p:cNvSpPr>
          <p:nvPr>
            <p:ph type="sldNum" sz="quarter" idx="12"/>
          </p:nvPr>
        </p:nvSpPr>
        <p:spPr/>
        <p:txBody>
          <a:bodyPr/>
          <a:lstStyle/>
          <a:p>
            <a:fld id="{7D1BE87E-F0DE-A44C-894B-E142BEB21E42}" type="slidenum">
              <a:rPr lang="en-US" smtClean="0"/>
              <a:pPr/>
              <a:t>38</a:t>
            </a:fld>
            <a:endParaRPr lang="en-US" dirty="0"/>
          </a:p>
        </p:txBody>
      </p:sp>
      <p:sp>
        <p:nvSpPr>
          <p:cNvPr id="6" name="TextBox 5">
            <a:extLst>
              <a:ext uri="{FF2B5EF4-FFF2-40B4-BE49-F238E27FC236}">
                <a16:creationId xmlns:a16="http://schemas.microsoft.com/office/drawing/2014/main" id="{E0A0C56A-6C74-0F32-0B22-73A8C0660FC2}"/>
              </a:ext>
            </a:extLst>
          </p:cNvPr>
          <p:cNvSpPr txBox="1"/>
          <p:nvPr/>
        </p:nvSpPr>
        <p:spPr>
          <a:xfrm>
            <a:off x="95929" y="1987201"/>
            <a:ext cx="9208220" cy="1015663"/>
          </a:xfrm>
          <a:prstGeom prst="rect">
            <a:avLst/>
          </a:prstGeom>
          <a:noFill/>
        </p:spPr>
        <p:txBody>
          <a:bodyPr wrap="square">
            <a:spAutoFit/>
          </a:bodyPr>
          <a:lstStyle/>
          <a:p>
            <a:r>
              <a:rPr lang="en-US" sz="1200" b="1" dirty="0" err="1"/>
              <a:t>sddsprocess</a:t>
            </a:r>
            <a:r>
              <a:rPr lang="en-US" sz="1200" dirty="0"/>
              <a:t> Aliasing_Example_33ms_Avg.sdds Aliasing_Example_33ms_Avg_Diff.sdds \</a:t>
            </a:r>
          </a:p>
          <a:p>
            <a:r>
              <a:rPr lang="en-US" sz="1200" dirty="0"/>
              <a:t>    "-redefine=</a:t>
            </a:r>
            <a:r>
              <a:rPr lang="en-US" sz="1200" dirty="0" err="1"/>
              <a:t>col,Waveform_Avg_Neg_Shift,i_row</a:t>
            </a:r>
            <a:r>
              <a:rPr lang="en-US" sz="1200" dirty="0"/>
              <a:t> 0.0 == ? </a:t>
            </a:r>
            <a:r>
              <a:rPr lang="en-US" sz="1200" dirty="0" err="1"/>
              <a:t>Waveform_Avg</a:t>
            </a:r>
            <a:r>
              <a:rPr lang="en-US" sz="1200" dirty="0"/>
              <a:t> : </a:t>
            </a:r>
            <a:r>
              <a:rPr lang="en-US" sz="1200" dirty="0" err="1"/>
              <a:t>i_row</a:t>
            </a:r>
            <a:r>
              <a:rPr lang="en-US" sz="1200" dirty="0"/>
              <a:t> 1 - &amp;</a:t>
            </a:r>
            <a:r>
              <a:rPr lang="en-US" sz="1200" dirty="0" err="1"/>
              <a:t>Waveform_Avg</a:t>
            </a:r>
            <a:r>
              <a:rPr lang="en-US" sz="1200" dirty="0"/>
              <a:t> [ \$ ,units=mm" \</a:t>
            </a:r>
          </a:p>
          <a:p>
            <a:r>
              <a:rPr lang="en-US" sz="1200" dirty="0"/>
              <a:t>    "-redefine=</a:t>
            </a:r>
            <a:r>
              <a:rPr lang="en-US" sz="1200" dirty="0" err="1"/>
              <a:t>col,Waveform_Avg_Diff,Waveform_Avg</a:t>
            </a:r>
            <a:r>
              <a:rPr lang="en-US" sz="1200" dirty="0"/>
              <a:t> </a:t>
            </a:r>
            <a:r>
              <a:rPr lang="en-US" sz="1200" dirty="0" err="1"/>
              <a:t>Waveform_Avg_Neg_Shift</a:t>
            </a:r>
            <a:r>
              <a:rPr lang="en-US" sz="1200" dirty="0"/>
              <a:t> -,units=mm" \</a:t>
            </a:r>
          </a:p>
          <a:p>
            <a:r>
              <a:rPr lang="en-US" sz="1200" dirty="0"/>
              <a:t>    -process=</a:t>
            </a:r>
            <a:r>
              <a:rPr lang="en-US" sz="1200" dirty="0" err="1"/>
              <a:t>Waveform_Avg_Diff,rms,Waveform_AvgDiffRMS</a:t>
            </a:r>
            <a:r>
              <a:rPr lang="en-US" sz="1200" dirty="0"/>
              <a:t> \</a:t>
            </a:r>
          </a:p>
          <a:p>
            <a:r>
              <a:rPr lang="en-US" sz="1200" dirty="0"/>
              <a:t>    "-print=</a:t>
            </a:r>
            <a:r>
              <a:rPr lang="en-US" sz="1200" dirty="0" err="1"/>
              <a:t>param,WaveformAvgDiffRMSString</a:t>
            </a:r>
            <a:r>
              <a:rPr lang="en-US" sz="1200" dirty="0"/>
              <a:t>,\$</a:t>
            </a:r>
            <a:r>
              <a:rPr lang="en-US" sz="1200" dirty="0" err="1"/>
              <a:t>gs</a:t>
            </a:r>
            <a:r>
              <a:rPr lang="en-US" sz="1200" dirty="0"/>
              <a:t>\$r\$</a:t>
            </a:r>
            <a:r>
              <a:rPr lang="en-US" sz="1200" dirty="0" err="1"/>
              <a:t>bWaveform_Avg_Diff</a:t>
            </a:r>
            <a:r>
              <a:rPr lang="en-US" sz="1200" dirty="0"/>
              <a:t>\$n = %0.4f %</a:t>
            </a:r>
            <a:r>
              <a:rPr lang="en-US" sz="1200" dirty="0" err="1"/>
              <a:t>s,Waveform_AvgDiffRMS,Waveform_AvgDiffRMS.units</a:t>
            </a:r>
            <a:r>
              <a:rPr lang="en-US" sz="1200" dirty="0"/>
              <a:t>"</a:t>
            </a:r>
          </a:p>
        </p:txBody>
      </p:sp>
      <p:sp>
        <p:nvSpPr>
          <p:cNvPr id="9" name="TextBox 8">
            <a:extLst>
              <a:ext uri="{FF2B5EF4-FFF2-40B4-BE49-F238E27FC236}">
                <a16:creationId xmlns:a16="http://schemas.microsoft.com/office/drawing/2014/main" id="{447C5006-560F-508E-6A45-B83E31168F34}"/>
              </a:ext>
            </a:extLst>
          </p:cNvPr>
          <p:cNvSpPr txBox="1"/>
          <p:nvPr/>
        </p:nvSpPr>
        <p:spPr>
          <a:xfrm>
            <a:off x="95929" y="3002864"/>
            <a:ext cx="11656952" cy="1384995"/>
          </a:xfrm>
          <a:prstGeom prst="rect">
            <a:avLst/>
          </a:prstGeom>
          <a:noFill/>
        </p:spPr>
        <p:txBody>
          <a:bodyPr wrap="square">
            <a:spAutoFit/>
          </a:bodyPr>
          <a:lstStyle/>
          <a:p>
            <a:r>
              <a:rPr lang="en-US" sz="1200" b="1" dirty="0" err="1"/>
              <a:t>sddsfft</a:t>
            </a:r>
            <a:r>
              <a:rPr lang="en-US" sz="1200" dirty="0"/>
              <a:t> -pipe=out Aliasing_Example_33ms_Avg_Diff.sdds \</a:t>
            </a:r>
          </a:p>
          <a:p>
            <a:r>
              <a:rPr lang="en-US" sz="1200" dirty="0"/>
              <a:t>    -col=</a:t>
            </a:r>
            <a:r>
              <a:rPr lang="en-US" sz="1200" dirty="0" err="1"/>
              <a:t>TAvg,Waveform_Avg_Diff</a:t>
            </a:r>
            <a:r>
              <a:rPr lang="en-US" sz="1200" dirty="0"/>
              <a:t> \</a:t>
            </a:r>
          </a:p>
          <a:p>
            <a:r>
              <a:rPr lang="en-US" sz="1200" dirty="0"/>
              <a:t>    -full \</a:t>
            </a:r>
          </a:p>
          <a:p>
            <a:r>
              <a:rPr lang="en-US" sz="1200" dirty="0"/>
              <a:t>    -</a:t>
            </a:r>
            <a:r>
              <a:rPr lang="en-US" sz="1200" dirty="0" err="1"/>
              <a:t>psdOutput</a:t>
            </a:r>
            <a:r>
              <a:rPr lang="en-US" sz="1200" dirty="0"/>
              <a:t>=</a:t>
            </a:r>
            <a:r>
              <a:rPr lang="en-US" sz="1200" dirty="0" err="1"/>
              <a:t>plain,integrated</a:t>
            </a:r>
            <a:r>
              <a:rPr lang="en-US" sz="1200" dirty="0"/>
              <a:t> \</a:t>
            </a:r>
          </a:p>
          <a:p>
            <a:r>
              <a:rPr lang="en-US" sz="1200" dirty="0"/>
              <a:t>    | </a:t>
            </a:r>
            <a:r>
              <a:rPr lang="en-US" sz="1200" b="1" dirty="0" err="1"/>
              <a:t>sddsprocess</a:t>
            </a:r>
            <a:r>
              <a:rPr lang="en-US" sz="1200" dirty="0"/>
              <a:t> -pipe=in Aliasing_Example_33ms_Avg_Diff.psd \</a:t>
            </a:r>
          </a:p>
          <a:p>
            <a:r>
              <a:rPr lang="en-US" sz="1200" dirty="0"/>
              <a:t>    -process=SqrtIntegPSDWaveform_Avg_Diff,maximum,SqrtIntegPSDWaveform_AvgDiffRMS \</a:t>
            </a:r>
          </a:p>
          <a:p>
            <a:r>
              <a:rPr lang="en-US" sz="1200" dirty="0"/>
              <a:t>    "-print=</a:t>
            </a:r>
            <a:r>
              <a:rPr lang="en-US" sz="1200" dirty="0" err="1"/>
              <a:t>param,SqrtIntegPSDWaveformAvgDiffRMSString</a:t>
            </a:r>
            <a:r>
              <a:rPr lang="en-US" sz="1200" dirty="0"/>
              <a:t>,\$</a:t>
            </a:r>
            <a:r>
              <a:rPr lang="en-US" sz="1200" dirty="0" err="1"/>
              <a:t>gs</a:t>
            </a:r>
            <a:r>
              <a:rPr lang="en-US" sz="1200" dirty="0"/>
              <a:t>\$r\$</a:t>
            </a:r>
            <a:r>
              <a:rPr lang="en-US" sz="1200" dirty="0" err="1"/>
              <a:t>bWaveform_Avg_Diff</a:t>
            </a:r>
            <a:r>
              <a:rPr lang="en-US" sz="1200" dirty="0"/>
              <a:t>\$n = %0.4f %s,SqrtIntegPSDWaveform_AvgDiffRMS,SqrtIntegPSDWaveform_AvgDiffRMS.units"</a:t>
            </a:r>
          </a:p>
        </p:txBody>
      </p:sp>
      <p:sp>
        <p:nvSpPr>
          <p:cNvPr id="13" name="TextBox 12">
            <a:extLst>
              <a:ext uri="{FF2B5EF4-FFF2-40B4-BE49-F238E27FC236}">
                <a16:creationId xmlns:a16="http://schemas.microsoft.com/office/drawing/2014/main" id="{FD0135E3-63FF-9AE7-0CAD-E90FA81B9E75}"/>
              </a:ext>
            </a:extLst>
          </p:cNvPr>
          <p:cNvSpPr txBox="1"/>
          <p:nvPr/>
        </p:nvSpPr>
        <p:spPr>
          <a:xfrm>
            <a:off x="95929" y="4712932"/>
            <a:ext cx="6096000" cy="1200329"/>
          </a:xfrm>
          <a:prstGeom prst="rect">
            <a:avLst/>
          </a:prstGeom>
          <a:noFill/>
        </p:spPr>
        <p:txBody>
          <a:bodyPr wrap="square">
            <a:spAutoFit/>
          </a:bodyPr>
          <a:lstStyle/>
          <a:p>
            <a:r>
              <a:rPr lang="en-US" sz="1200" b="1" dirty="0" err="1"/>
              <a:t>sddsplot</a:t>
            </a:r>
            <a:r>
              <a:rPr lang="en-US" sz="1200" dirty="0"/>
              <a:t> Aliasing_Example_33ms_Avg_Diff.sdds \</a:t>
            </a:r>
          </a:p>
          <a:p>
            <a:r>
              <a:rPr lang="en-US" sz="1200" dirty="0"/>
              <a:t>    "-topline=Waveform With Signals at 85\, 133 and 520 Hz Adjacent Sample Differences" \</a:t>
            </a:r>
          </a:p>
          <a:p>
            <a:r>
              <a:rPr lang="en-US" sz="1200" dirty="0"/>
              <a:t>    "-title=Sampling rate 100 kHz\, Noise 20 \$gm\$rm\$n\, Resampled at 30 Hz" \</a:t>
            </a:r>
          </a:p>
          <a:p>
            <a:r>
              <a:rPr lang="en-US" sz="1200" dirty="0"/>
              <a:t>    -col=</a:t>
            </a:r>
            <a:r>
              <a:rPr lang="en-US" sz="1200" dirty="0" err="1"/>
              <a:t>TAvg,Waveform_Avg_Diff</a:t>
            </a:r>
            <a:r>
              <a:rPr lang="en-US" sz="1200" dirty="0"/>
              <a:t> \</a:t>
            </a:r>
          </a:p>
          <a:p>
            <a:r>
              <a:rPr lang="en-US" sz="1200" dirty="0"/>
              <a:t>    -string=@WaveformAvgDiffRMSString,p=0.5,q=0.95 \</a:t>
            </a:r>
          </a:p>
          <a:p>
            <a:r>
              <a:rPr lang="en-US" sz="1200" dirty="0"/>
              <a:t>    -dev=</a:t>
            </a:r>
            <a:r>
              <a:rPr lang="en-US" sz="1200" dirty="0" err="1"/>
              <a:t>png,onwhite</a:t>
            </a:r>
            <a:r>
              <a:rPr lang="en-US" sz="1200" dirty="0"/>
              <a:t> -output=Aliasing_Example_33ms_Avg_Diff_Time.png</a:t>
            </a:r>
          </a:p>
        </p:txBody>
      </p:sp>
      <p:sp>
        <p:nvSpPr>
          <p:cNvPr id="16" name="TextBox 15">
            <a:extLst>
              <a:ext uri="{FF2B5EF4-FFF2-40B4-BE49-F238E27FC236}">
                <a16:creationId xmlns:a16="http://schemas.microsoft.com/office/drawing/2014/main" id="{98F6FE61-1EF8-FB49-6E66-3194F2BCF7F7}"/>
              </a:ext>
            </a:extLst>
          </p:cNvPr>
          <p:cNvSpPr txBox="1"/>
          <p:nvPr/>
        </p:nvSpPr>
        <p:spPr>
          <a:xfrm>
            <a:off x="5620718" y="4620598"/>
            <a:ext cx="6669438" cy="1384995"/>
          </a:xfrm>
          <a:prstGeom prst="rect">
            <a:avLst/>
          </a:prstGeom>
          <a:noFill/>
        </p:spPr>
        <p:txBody>
          <a:bodyPr wrap="square">
            <a:spAutoFit/>
          </a:bodyPr>
          <a:lstStyle/>
          <a:p>
            <a:r>
              <a:rPr lang="en-US" sz="1200" b="1" dirty="0" err="1"/>
              <a:t>sddsplot</a:t>
            </a:r>
            <a:r>
              <a:rPr lang="en-US" sz="1200" b="1" dirty="0"/>
              <a:t> </a:t>
            </a:r>
            <a:r>
              <a:rPr lang="en-US" sz="1200" dirty="0"/>
              <a:t>Aliasing_Example_33ms_Avg_Diff.psd -graph=</a:t>
            </a:r>
            <a:r>
              <a:rPr lang="en-US" sz="1200" dirty="0" err="1"/>
              <a:t>line,vary</a:t>
            </a:r>
            <a:r>
              <a:rPr lang="en-US" sz="1200" dirty="0"/>
              <a:t> -</a:t>
            </a:r>
            <a:r>
              <a:rPr lang="en-US" sz="1200" dirty="0" err="1"/>
              <a:t>yscalesGroup</a:t>
            </a:r>
            <a:r>
              <a:rPr lang="en-US" sz="1200" dirty="0"/>
              <a:t>=</a:t>
            </a:r>
            <a:r>
              <a:rPr lang="en-US" sz="1200" dirty="0" err="1"/>
              <a:t>nameString</a:t>
            </a:r>
            <a:r>
              <a:rPr lang="en-US" sz="1200" dirty="0"/>
              <a:t> \</a:t>
            </a:r>
          </a:p>
          <a:p>
            <a:r>
              <a:rPr lang="en-US" sz="1200" dirty="0"/>
              <a:t>    "-topline=Waveform PSD and RMS With Signals at 85\, 133 and 520 Hz Adjacent Sample Differences" \</a:t>
            </a:r>
          </a:p>
          <a:p>
            <a:r>
              <a:rPr lang="en-US" sz="1200" dirty="0"/>
              <a:t>    "-title=Sampling rate 100 kHz\, Noise 20 \$gm\$rm\$n\, Resampled at 30 Hz" \</a:t>
            </a:r>
          </a:p>
          <a:p>
            <a:r>
              <a:rPr lang="en-US" sz="1200" dirty="0"/>
              <a:t>    -col=</a:t>
            </a:r>
            <a:r>
              <a:rPr lang="en-US" sz="1200" dirty="0" err="1"/>
              <a:t>f,PSDWaveform_Avg_Diff</a:t>
            </a:r>
            <a:r>
              <a:rPr lang="en-US" sz="1200" dirty="0"/>
              <a:t> "-leg=spec=Waveform PSD" -mode=y=</a:t>
            </a:r>
            <a:r>
              <a:rPr lang="en-US" sz="1200" dirty="0" err="1"/>
              <a:t>log,y</a:t>
            </a:r>
            <a:r>
              <a:rPr lang="en-US" sz="1200" dirty="0"/>
              <a:t>=spec \</a:t>
            </a:r>
          </a:p>
          <a:p>
            <a:r>
              <a:rPr lang="en-US" sz="1200" dirty="0"/>
              <a:t>    -col=</a:t>
            </a:r>
            <a:r>
              <a:rPr lang="en-US" sz="1200" dirty="0" err="1"/>
              <a:t>f,SqrtIntegPSDWaveform_Avg_Diff</a:t>
            </a:r>
            <a:r>
              <a:rPr lang="en-US" sz="1200" dirty="0"/>
              <a:t> "-leg=spec=Waveform RMS" -mode=y=</a:t>
            </a:r>
            <a:r>
              <a:rPr lang="en-US" sz="1200" dirty="0" err="1"/>
              <a:t>log,y</a:t>
            </a:r>
            <a:r>
              <a:rPr lang="en-US" sz="1200" dirty="0"/>
              <a:t>=spec \</a:t>
            </a:r>
          </a:p>
          <a:p>
            <a:r>
              <a:rPr lang="en-US" sz="1200" dirty="0"/>
              <a:t>    -string=@SqrtIntegPSDWaveformAvgDiffRMSString,p=0.35,q=0.95 \</a:t>
            </a:r>
          </a:p>
          <a:p>
            <a:r>
              <a:rPr lang="en-US" sz="1200" dirty="0"/>
              <a:t>    -dev=</a:t>
            </a:r>
            <a:r>
              <a:rPr lang="en-US" sz="1200" dirty="0" err="1"/>
              <a:t>png,onwhite</a:t>
            </a:r>
            <a:r>
              <a:rPr lang="en-US" sz="1200" dirty="0"/>
              <a:t> -output=Aliasing_Example_33ms_Avg_Diff_Freq.png</a:t>
            </a:r>
          </a:p>
        </p:txBody>
      </p:sp>
      <p:sp>
        <p:nvSpPr>
          <p:cNvPr id="3" name="Footer Placeholder 2">
            <a:extLst>
              <a:ext uri="{FF2B5EF4-FFF2-40B4-BE49-F238E27FC236}">
                <a16:creationId xmlns:a16="http://schemas.microsoft.com/office/drawing/2014/main" id="{7C687BC6-7836-5CDA-7085-50DBB8C4F76E}"/>
              </a:ext>
            </a:extLst>
          </p:cNvPr>
          <p:cNvSpPr>
            <a:spLocks noGrp="1"/>
          </p:cNvSpPr>
          <p:nvPr>
            <p:ph type="ftr" sz="quarter" idx="11"/>
          </p:nvPr>
        </p:nvSpPr>
        <p:spPr/>
        <p:txBody>
          <a:bodyPr/>
          <a:lstStyle/>
          <a:p>
            <a:r>
              <a:rPr lang="en-US"/>
              <a:t>Introduction to SDDS and the SDDS Toolkit</a:t>
            </a:r>
            <a:endParaRPr lang="en-US" dirty="0"/>
          </a:p>
        </p:txBody>
      </p:sp>
      <p:sp>
        <p:nvSpPr>
          <p:cNvPr id="7" name="TextBox 6">
            <a:extLst>
              <a:ext uri="{FF2B5EF4-FFF2-40B4-BE49-F238E27FC236}">
                <a16:creationId xmlns:a16="http://schemas.microsoft.com/office/drawing/2014/main" id="{2B2E383D-AB35-3C34-D495-8E6824A579C3}"/>
              </a:ext>
            </a:extLst>
          </p:cNvPr>
          <p:cNvSpPr txBox="1"/>
          <p:nvPr/>
        </p:nvSpPr>
        <p:spPr>
          <a:xfrm>
            <a:off x="7652726" y="2159481"/>
            <a:ext cx="3740832" cy="276999"/>
          </a:xfrm>
          <a:prstGeom prst="rect">
            <a:avLst/>
          </a:prstGeom>
          <a:noFill/>
        </p:spPr>
        <p:txBody>
          <a:bodyPr wrap="none" rtlCol="0">
            <a:spAutoFit/>
          </a:bodyPr>
          <a:lstStyle/>
          <a:p>
            <a:r>
              <a:rPr lang="en-US" sz="1200" b="1" dirty="0">
                <a:solidFill>
                  <a:srgbClr val="FF0000"/>
                </a:solidFill>
              </a:rPr>
              <a:t>Take the difference of adjacent 33 </a:t>
            </a:r>
            <a:r>
              <a:rPr lang="en-US" sz="1200" b="1" dirty="0" err="1">
                <a:solidFill>
                  <a:srgbClr val="FF0000"/>
                </a:solidFill>
              </a:rPr>
              <a:t>ms</a:t>
            </a:r>
            <a:r>
              <a:rPr lang="en-US" sz="1200" b="1" dirty="0">
                <a:solidFill>
                  <a:srgbClr val="FF0000"/>
                </a:solidFill>
              </a:rPr>
              <a:t> time slice samples</a:t>
            </a:r>
          </a:p>
        </p:txBody>
      </p:sp>
    </p:spTree>
    <p:extLst>
      <p:ext uri="{BB962C8B-B14F-4D97-AF65-F5344CB8AC3E}">
        <p14:creationId xmlns:p14="http://schemas.microsoft.com/office/powerpoint/2010/main" val="3246112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44052-1C43-CBD0-A71C-DC303A4E35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40D38C-D829-E55F-EAE3-9C7432FF4F1E}"/>
              </a:ext>
            </a:extLst>
          </p:cNvPr>
          <p:cNvSpPr>
            <a:spLocks noGrp="1"/>
          </p:cNvSpPr>
          <p:nvPr>
            <p:ph type="title"/>
          </p:nvPr>
        </p:nvSpPr>
        <p:spPr>
          <a:xfrm>
            <a:off x="309091" y="105456"/>
            <a:ext cx="10307248"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317D8A58-8524-D59E-3F3F-C25B36CE31DA}"/>
              </a:ext>
            </a:extLst>
          </p:cNvPr>
          <p:cNvSpPr>
            <a:spLocks noGrp="1"/>
          </p:cNvSpPr>
          <p:nvPr>
            <p:ph type="body" sz="half" idx="2"/>
          </p:nvPr>
        </p:nvSpPr>
        <p:spPr>
          <a:xfrm>
            <a:off x="95929" y="615456"/>
            <a:ext cx="5470579" cy="5715136"/>
          </a:xfrm>
        </p:spPr>
        <p:txBody>
          <a:bodyPr/>
          <a:lstStyle/>
          <a:p>
            <a:pPr marL="342900" indent="-342900">
              <a:buFont typeface="Wingdings" panose="05000000000000000000" pitchFamily="2" charset="2"/>
              <a:buChar char="§"/>
            </a:pPr>
            <a:r>
              <a:rPr lang="en-US" sz="2400" dirty="0"/>
              <a:t>Comparison with original signal, “Waveform Average” and “Waveform Average Difference” signal rms</a:t>
            </a:r>
          </a:p>
          <a:p>
            <a:pPr marL="342900" indent="-342900">
              <a:buFont typeface="Wingdings" panose="05000000000000000000" pitchFamily="2" charset="2"/>
              <a:buChar char="§"/>
            </a:pPr>
            <a:r>
              <a:rPr lang="en-US" sz="2400" dirty="0"/>
              <a:t>RMS (noise) </a:t>
            </a:r>
            <a:r>
              <a:rPr lang="en-US" sz="2400" i="1" dirty="0"/>
              <a:t>increases</a:t>
            </a:r>
          </a:p>
          <a:p>
            <a:pPr marL="342900" indent="-342900">
              <a:buFont typeface="Wingdings" panose="05000000000000000000" pitchFamily="2" charset="2"/>
              <a:buChar char="§"/>
            </a:pPr>
            <a:r>
              <a:rPr lang="en-US" sz="2400" dirty="0"/>
              <a:t>This is from taking differences between each adjacent 33.333 </a:t>
            </a:r>
            <a:r>
              <a:rPr lang="en-US" sz="2400" dirty="0" err="1"/>
              <a:t>ms</a:t>
            </a:r>
            <a:r>
              <a:rPr lang="en-US" sz="2400" dirty="0"/>
              <a:t> samples since this operation is equivalent to differentiation</a:t>
            </a:r>
          </a:p>
          <a:p>
            <a:pPr marL="342900" indent="-342900">
              <a:buFont typeface="Wingdings" panose="05000000000000000000" pitchFamily="2" charset="2"/>
              <a:buChar char="§"/>
            </a:pPr>
            <a:r>
              <a:rPr lang="en-US" sz="2400" dirty="0"/>
              <a:t>The PSD of a differentiated signal is amplified by a factor of f</a:t>
            </a:r>
            <a:r>
              <a:rPr lang="en-US" sz="2400" baseline="30000" dirty="0"/>
              <a:t>2</a:t>
            </a:r>
            <a:r>
              <a:rPr lang="en-US" sz="2400" dirty="0"/>
              <a:t> compared to the original signal</a:t>
            </a:r>
          </a:p>
        </p:txBody>
      </p:sp>
      <p:sp>
        <p:nvSpPr>
          <p:cNvPr id="5" name="Date Placeholder 4">
            <a:extLst>
              <a:ext uri="{FF2B5EF4-FFF2-40B4-BE49-F238E27FC236}">
                <a16:creationId xmlns:a16="http://schemas.microsoft.com/office/drawing/2014/main" id="{CD83209B-2AC7-5CF2-59EA-8B728DFA63F2}"/>
              </a:ext>
            </a:extLst>
          </p:cNvPr>
          <p:cNvSpPr>
            <a:spLocks noGrp="1"/>
          </p:cNvSpPr>
          <p:nvPr>
            <p:ph type="dt" sz="half" idx="10"/>
          </p:nvPr>
        </p:nvSpPr>
        <p:spPr/>
        <p:txBody>
          <a:bodyPr/>
          <a:lstStyle/>
          <a:p>
            <a:fld id="{C8E52459-0428-4FD6-AF41-C31CDF689687}" type="datetime1">
              <a:rPr lang="en-US" smtClean="0"/>
              <a:t>9/14/2025</a:t>
            </a:fld>
            <a:endParaRPr lang="en-US" dirty="0"/>
          </a:p>
        </p:txBody>
      </p:sp>
      <p:sp>
        <p:nvSpPr>
          <p:cNvPr id="10" name="Slide Number Placeholder 6">
            <a:extLst>
              <a:ext uri="{FF2B5EF4-FFF2-40B4-BE49-F238E27FC236}">
                <a16:creationId xmlns:a16="http://schemas.microsoft.com/office/drawing/2014/main" id="{C61FD44D-3802-BA7F-42E9-06E894EEC3C4}"/>
              </a:ext>
            </a:extLst>
          </p:cNvPr>
          <p:cNvSpPr>
            <a:spLocks noGrp="1"/>
          </p:cNvSpPr>
          <p:nvPr>
            <p:ph type="sldNum" sz="quarter" idx="12"/>
          </p:nvPr>
        </p:nvSpPr>
        <p:spPr/>
        <p:txBody>
          <a:bodyPr/>
          <a:lstStyle/>
          <a:p>
            <a:fld id="{7D1BE87E-F0DE-A44C-894B-E142BEB21E42}" type="slidenum">
              <a:rPr lang="en-US" smtClean="0"/>
              <a:pPr/>
              <a:t>39</a:t>
            </a:fld>
            <a:endParaRPr lang="en-US" dirty="0"/>
          </a:p>
        </p:txBody>
      </p:sp>
      <p:pic>
        <p:nvPicPr>
          <p:cNvPr id="6" name="Picture 5" descr="Chart&#10;&#10;AI-generated content may be incorrect.">
            <a:extLst>
              <a:ext uri="{FF2B5EF4-FFF2-40B4-BE49-F238E27FC236}">
                <a16:creationId xmlns:a16="http://schemas.microsoft.com/office/drawing/2014/main" id="{D262752E-CE96-5FD3-0B73-229501FE64D1}"/>
              </a:ext>
            </a:extLst>
          </p:cNvPr>
          <p:cNvPicPr>
            <a:picLocks noChangeAspect="1"/>
          </p:cNvPicPr>
          <p:nvPr/>
        </p:nvPicPr>
        <p:blipFill>
          <a:blip r:embed="rId3"/>
          <a:stretch>
            <a:fillRect/>
          </a:stretch>
        </p:blipFill>
        <p:spPr>
          <a:xfrm>
            <a:off x="5593725" y="965260"/>
            <a:ext cx="6502346" cy="5015529"/>
          </a:xfrm>
          <a:prstGeom prst="rect">
            <a:avLst/>
          </a:prstGeom>
        </p:spPr>
      </p:pic>
      <p:pic>
        <p:nvPicPr>
          <p:cNvPr id="7" name="Picture 6">
            <a:extLst>
              <a:ext uri="{FF2B5EF4-FFF2-40B4-BE49-F238E27FC236}">
                <a16:creationId xmlns:a16="http://schemas.microsoft.com/office/drawing/2014/main" id="{295F1BAC-116C-767B-E28F-2A9A592E4D95}"/>
              </a:ext>
            </a:extLst>
          </p:cNvPr>
          <p:cNvPicPr>
            <a:picLocks noChangeAspect="1"/>
          </p:cNvPicPr>
          <p:nvPr/>
        </p:nvPicPr>
        <p:blipFill>
          <a:blip r:embed="rId4"/>
          <a:stretch>
            <a:fillRect/>
          </a:stretch>
        </p:blipFill>
        <p:spPr>
          <a:xfrm>
            <a:off x="1855773" y="5401619"/>
            <a:ext cx="1950889" cy="579170"/>
          </a:xfrm>
          <a:prstGeom prst="rect">
            <a:avLst/>
          </a:prstGeom>
        </p:spPr>
      </p:pic>
      <p:sp>
        <p:nvSpPr>
          <p:cNvPr id="3" name="TextBox 2">
            <a:extLst>
              <a:ext uri="{FF2B5EF4-FFF2-40B4-BE49-F238E27FC236}">
                <a16:creationId xmlns:a16="http://schemas.microsoft.com/office/drawing/2014/main" id="{343D5D34-9409-E03C-F188-A66044EDC522}"/>
              </a:ext>
            </a:extLst>
          </p:cNvPr>
          <p:cNvSpPr txBox="1"/>
          <p:nvPr/>
        </p:nvSpPr>
        <p:spPr>
          <a:xfrm>
            <a:off x="7124921" y="4153920"/>
            <a:ext cx="3770584" cy="646331"/>
          </a:xfrm>
          <a:prstGeom prst="rect">
            <a:avLst/>
          </a:prstGeom>
          <a:noFill/>
        </p:spPr>
        <p:txBody>
          <a:bodyPr wrap="none" rtlCol="0">
            <a:spAutoFit/>
          </a:bodyPr>
          <a:lstStyle/>
          <a:p>
            <a:r>
              <a:rPr lang="en-US" b="1" dirty="0">
                <a:solidFill>
                  <a:srgbClr val="FF0000"/>
                </a:solidFill>
              </a:rPr>
              <a:t>Aliased Signal Impact on RMS Motion</a:t>
            </a:r>
          </a:p>
          <a:p>
            <a:r>
              <a:rPr lang="en-US" b="1" dirty="0">
                <a:solidFill>
                  <a:srgbClr val="FF0000"/>
                </a:solidFill>
              </a:rPr>
              <a:t>And RMS Difference</a:t>
            </a:r>
          </a:p>
        </p:txBody>
      </p:sp>
      <p:sp>
        <p:nvSpPr>
          <p:cNvPr id="9" name="TextBox 8">
            <a:extLst>
              <a:ext uri="{FF2B5EF4-FFF2-40B4-BE49-F238E27FC236}">
                <a16:creationId xmlns:a16="http://schemas.microsoft.com/office/drawing/2014/main" id="{6D7AE30D-5C08-D530-4456-6CCD5C2DA287}"/>
              </a:ext>
            </a:extLst>
          </p:cNvPr>
          <p:cNvSpPr txBox="1"/>
          <p:nvPr/>
        </p:nvSpPr>
        <p:spPr>
          <a:xfrm>
            <a:off x="7559459" y="1520147"/>
            <a:ext cx="535724" cy="276999"/>
          </a:xfrm>
          <a:prstGeom prst="rect">
            <a:avLst/>
          </a:prstGeom>
          <a:noFill/>
        </p:spPr>
        <p:txBody>
          <a:bodyPr wrap="none" rtlCol="0">
            <a:spAutoFit/>
          </a:bodyPr>
          <a:lstStyle/>
          <a:p>
            <a:r>
              <a:rPr lang="en-US" sz="1200" b="1" dirty="0">
                <a:solidFill>
                  <a:srgbClr val="FF0000"/>
                </a:solidFill>
              </a:rPr>
              <a:t>85 Hz</a:t>
            </a:r>
          </a:p>
        </p:txBody>
      </p:sp>
      <p:sp>
        <p:nvSpPr>
          <p:cNvPr id="11" name="TextBox 10">
            <a:extLst>
              <a:ext uri="{FF2B5EF4-FFF2-40B4-BE49-F238E27FC236}">
                <a16:creationId xmlns:a16="http://schemas.microsoft.com/office/drawing/2014/main" id="{1BC4406B-76D4-3CC7-7498-2C87B39460C3}"/>
              </a:ext>
            </a:extLst>
          </p:cNvPr>
          <p:cNvSpPr txBox="1"/>
          <p:nvPr/>
        </p:nvSpPr>
        <p:spPr>
          <a:xfrm>
            <a:off x="9140371" y="1797145"/>
            <a:ext cx="614271" cy="276999"/>
          </a:xfrm>
          <a:prstGeom prst="rect">
            <a:avLst/>
          </a:prstGeom>
          <a:noFill/>
        </p:spPr>
        <p:txBody>
          <a:bodyPr wrap="square" rtlCol="0">
            <a:spAutoFit/>
          </a:bodyPr>
          <a:lstStyle/>
          <a:p>
            <a:r>
              <a:rPr lang="en-US" sz="1200" b="1" dirty="0">
                <a:solidFill>
                  <a:srgbClr val="FF0000"/>
                </a:solidFill>
              </a:rPr>
              <a:t>133 Hz</a:t>
            </a:r>
          </a:p>
        </p:txBody>
      </p:sp>
      <p:sp>
        <p:nvSpPr>
          <p:cNvPr id="12" name="TextBox 11">
            <a:extLst>
              <a:ext uri="{FF2B5EF4-FFF2-40B4-BE49-F238E27FC236}">
                <a16:creationId xmlns:a16="http://schemas.microsoft.com/office/drawing/2014/main" id="{CC49787F-B482-3E99-1DDD-147F47C6BB65}"/>
              </a:ext>
            </a:extLst>
          </p:cNvPr>
          <p:cNvSpPr txBox="1"/>
          <p:nvPr/>
        </p:nvSpPr>
        <p:spPr>
          <a:xfrm>
            <a:off x="8452931" y="1797144"/>
            <a:ext cx="614271" cy="276999"/>
          </a:xfrm>
          <a:prstGeom prst="rect">
            <a:avLst/>
          </a:prstGeom>
          <a:noFill/>
        </p:spPr>
        <p:txBody>
          <a:bodyPr wrap="square" rtlCol="0">
            <a:spAutoFit/>
          </a:bodyPr>
          <a:lstStyle/>
          <a:p>
            <a:r>
              <a:rPr lang="en-US" sz="1200" b="1" dirty="0">
                <a:solidFill>
                  <a:srgbClr val="FF0000"/>
                </a:solidFill>
              </a:rPr>
              <a:t>520 Hz</a:t>
            </a:r>
          </a:p>
        </p:txBody>
      </p:sp>
      <p:sp>
        <p:nvSpPr>
          <p:cNvPr id="13" name="TextBox 12">
            <a:extLst>
              <a:ext uri="{FF2B5EF4-FFF2-40B4-BE49-F238E27FC236}">
                <a16:creationId xmlns:a16="http://schemas.microsoft.com/office/drawing/2014/main" id="{03AEE78A-D9C6-C958-F876-D04AB799638C}"/>
              </a:ext>
            </a:extLst>
          </p:cNvPr>
          <p:cNvSpPr txBox="1"/>
          <p:nvPr/>
        </p:nvSpPr>
        <p:spPr>
          <a:xfrm>
            <a:off x="8153400" y="2961405"/>
            <a:ext cx="2053704" cy="276999"/>
          </a:xfrm>
          <a:prstGeom prst="rect">
            <a:avLst/>
          </a:prstGeom>
          <a:noFill/>
        </p:spPr>
        <p:txBody>
          <a:bodyPr wrap="none" rtlCol="0">
            <a:spAutoFit/>
          </a:bodyPr>
          <a:lstStyle/>
          <a:p>
            <a:r>
              <a:rPr lang="en-US" sz="1200" b="1" dirty="0">
                <a:solidFill>
                  <a:srgbClr val="00B0F0"/>
                </a:solidFill>
              </a:rPr>
              <a:t>Taking differences adds noise</a:t>
            </a:r>
          </a:p>
        </p:txBody>
      </p:sp>
      <p:cxnSp>
        <p:nvCxnSpPr>
          <p:cNvPr id="15" name="Straight Arrow Connector 14">
            <a:extLst>
              <a:ext uri="{FF2B5EF4-FFF2-40B4-BE49-F238E27FC236}">
                <a16:creationId xmlns:a16="http://schemas.microsoft.com/office/drawing/2014/main" id="{DD3261F9-8EDF-5545-98E9-FA59E9B4A76D}"/>
              </a:ext>
            </a:extLst>
          </p:cNvPr>
          <p:cNvCxnSpPr>
            <a:cxnSpLocks/>
            <a:stCxn id="13" idx="1"/>
          </p:cNvCxnSpPr>
          <p:nvPr/>
        </p:nvCxnSpPr>
        <p:spPr>
          <a:xfrm flipH="1">
            <a:off x="7790481" y="3099905"/>
            <a:ext cx="362919" cy="108244"/>
          </a:xfrm>
          <a:prstGeom prst="straightConnector1">
            <a:avLst/>
          </a:prstGeom>
          <a:ln w="158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Footer Placeholder 13">
            <a:extLst>
              <a:ext uri="{FF2B5EF4-FFF2-40B4-BE49-F238E27FC236}">
                <a16:creationId xmlns:a16="http://schemas.microsoft.com/office/drawing/2014/main" id="{1ACD181E-BEA5-CA2D-B988-72E183CBB601}"/>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224928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108DD-2311-5561-E3F3-534771B928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970D86-2102-28F4-5D25-6F1E677EB6F2}"/>
              </a:ext>
            </a:extLst>
          </p:cNvPr>
          <p:cNvSpPr>
            <a:spLocks noGrp="1"/>
          </p:cNvSpPr>
          <p:nvPr>
            <p:ph type="title"/>
          </p:nvPr>
        </p:nvSpPr>
        <p:spPr>
          <a:xfrm>
            <a:off x="309093" y="72168"/>
            <a:ext cx="10379571" cy="678664"/>
          </a:xfrm>
        </p:spPr>
        <p:txBody>
          <a:bodyPr/>
          <a:lstStyle/>
          <a:p>
            <a:r>
              <a:rPr lang="en-US" dirty="0"/>
              <a:t>What is SDDS?</a:t>
            </a:r>
          </a:p>
        </p:txBody>
      </p:sp>
      <p:sp>
        <p:nvSpPr>
          <p:cNvPr id="2" name="Content Placeholder 1">
            <a:extLst>
              <a:ext uri="{FF2B5EF4-FFF2-40B4-BE49-F238E27FC236}">
                <a16:creationId xmlns:a16="http://schemas.microsoft.com/office/drawing/2014/main" id="{9287D042-376F-3835-C4B6-287823FC8129}"/>
              </a:ext>
            </a:extLst>
          </p:cNvPr>
          <p:cNvSpPr>
            <a:spLocks noGrp="1"/>
          </p:cNvSpPr>
          <p:nvPr>
            <p:ph type="body" sz="half" idx="2"/>
          </p:nvPr>
        </p:nvSpPr>
        <p:spPr>
          <a:xfrm>
            <a:off x="309093" y="750833"/>
            <a:ext cx="11707260" cy="5870684"/>
          </a:xfrm>
        </p:spPr>
        <p:txBody>
          <a:bodyPr/>
          <a:lstStyle/>
          <a:p>
            <a:pPr marL="342900" indent="-342900">
              <a:buFont typeface="Wingdings" panose="05000000000000000000" pitchFamily="2" charset="2"/>
              <a:buChar char="§"/>
            </a:pPr>
            <a:r>
              <a:rPr lang="en-US" sz="2400" dirty="0"/>
              <a:t>With self-describing data the approach is to define a standard file protocol (structure) and write all the toolkit programs to work with this protocol</a:t>
            </a:r>
          </a:p>
          <a:p>
            <a:pPr marL="342900" indent="-342900">
              <a:buFont typeface="Wingdings" panose="05000000000000000000" pitchFamily="2" charset="2"/>
              <a:buChar char="§"/>
            </a:pPr>
            <a:r>
              <a:rPr lang="en-US" sz="2400" dirty="0"/>
              <a:t>Make a </a:t>
            </a:r>
            <a:r>
              <a:rPr lang="en-US" sz="2400" i="1" dirty="0"/>
              <a:t>simple</a:t>
            </a:r>
            <a:r>
              <a:rPr lang="en-US" sz="2400" dirty="0"/>
              <a:t> file protocol so that the “</a:t>
            </a:r>
            <a:r>
              <a:rPr lang="en-US" sz="2400" dirty="0" err="1"/>
              <a:t>sdds</a:t>
            </a:r>
            <a:r>
              <a:rPr lang="en-US" sz="2400" dirty="0"/>
              <a:t> toolkit programs as operators” concept is easy to implement</a:t>
            </a:r>
          </a:p>
          <a:p>
            <a:pPr marL="342900" indent="-342900">
              <a:buFont typeface="Wingdings" panose="05000000000000000000" pitchFamily="2" charset="2"/>
              <a:buChar char="§"/>
            </a:pPr>
            <a:r>
              <a:rPr lang="en-US" sz="2400" dirty="0"/>
              <a:t>Each toolkit program performs a simple task that may or may not be useful in and of itself without use of other programs</a:t>
            </a:r>
          </a:p>
          <a:p>
            <a:pPr marL="342900" indent="-342900">
              <a:buFont typeface="Wingdings" panose="05000000000000000000" pitchFamily="2" charset="2"/>
              <a:buChar char="§"/>
            </a:pPr>
            <a:r>
              <a:rPr lang="en-US" sz="2400" dirty="0"/>
              <a:t>Spend your time </a:t>
            </a:r>
            <a:r>
              <a:rPr lang="en-US" sz="2400" i="1" dirty="0"/>
              <a:t>using</a:t>
            </a:r>
            <a:r>
              <a:rPr lang="en-US" sz="2400" dirty="0"/>
              <a:t> the toolkit programs rather than </a:t>
            </a:r>
            <a:r>
              <a:rPr lang="en-US" sz="2400" i="1" dirty="0"/>
              <a:t>writing</a:t>
            </a:r>
            <a:r>
              <a:rPr lang="en-US" sz="2400" dirty="0"/>
              <a:t> programs (with all  this implies - defining variables, loop indices, arrays and avoids having to edit, compile, debug, test etc.)</a:t>
            </a:r>
          </a:p>
          <a:p>
            <a:pPr marL="342900" indent="-342900">
              <a:buFont typeface="Wingdings" panose="05000000000000000000" pitchFamily="2" charset="2"/>
              <a:buChar char="§"/>
            </a:pPr>
            <a:r>
              <a:rPr lang="en-US" sz="2600" dirty="0"/>
              <a:t>I’ll quit here on this discussion and encourage you to read the first reference:  Getting started with SDDS…</a:t>
            </a:r>
          </a:p>
          <a:p>
            <a:pPr marL="800100" lvl="1" indent="-342900">
              <a:buFont typeface="Wingdings" panose="05000000000000000000" pitchFamily="2" charset="2"/>
              <a:buChar char="§"/>
            </a:pPr>
            <a:endParaRPr lang="en-US" sz="2000" dirty="0"/>
          </a:p>
        </p:txBody>
      </p:sp>
      <p:sp>
        <p:nvSpPr>
          <p:cNvPr id="5" name="Date Placeholder 4">
            <a:extLst>
              <a:ext uri="{FF2B5EF4-FFF2-40B4-BE49-F238E27FC236}">
                <a16:creationId xmlns:a16="http://schemas.microsoft.com/office/drawing/2014/main" id="{42C99298-5FF3-FFAA-467C-C0EAD2487467}"/>
              </a:ext>
            </a:extLst>
          </p:cNvPr>
          <p:cNvSpPr>
            <a:spLocks noGrp="1"/>
          </p:cNvSpPr>
          <p:nvPr>
            <p:ph type="dt" sz="half" idx="10"/>
          </p:nvPr>
        </p:nvSpPr>
        <p:spPr/>
        <p:txBody>
          <a:bodyPr/>
          <a:lstStyle/>
          <a:p>
            <a:fld id="{08404BEB-8DEE-474F-8818-CFBE631E0994}" type="datetime1">
              <a:rPr lang="en-US" smtClean="0"/>
              <a:t>9/14/2025</a:t>
            </a:fld>
            <a:endParaRPr lang="en-US" dirty="0"/>
          </a:p>
        </p:txBody>
      </p:sp>
      <p:sp>
        <p:nvSpPr>
          <p:cNvPr id="8" name="Footer Placeholder 7">
            <a:extLst>
              <a:ext uri="{FF2B5EF4-FFF2-40B4-BE49-F238E27FC236}">
                <a16:creationId xmlns:a16="http://schemas.microsoft.com/office/drawing/2014/main" id="{9F13E03C-6E9F-3633-270D-DE24685CD863}"/>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025A756B-A0F6-BE65-6E34-DCE9FBA4261E}"/>
              </a:ext>
            </a:extLst>
          </p:cNvPr>
          <p:cNvSpPr>
            <a:spLocks noGrp="1"/>
          </p:cNvSpPr>
          <p:nvPr>
            <p:ph type="sldNum" sz="quarter" idx="12"/>
          </p:nvPr>
        </p:nvSpPr>
        <p:spPr/>
        <p:txBody>
          <a:bodyPr/>
          <a:lstStyle/>
          <a:p>
            <a:fld id="{7D1BE87E-F0DE-A44C-894B-E142BEB21E42}" type="slidenum">
              <a:rPr lang="en-US" smtClean="0"/>
              <a:pPr/>
              <a:t>4</a:t>
            </a:fld>
            <a:endParaRPr lang="en-US" dirty="0"/>
          </a:p>
        </p:txBody>
      </p:sp>
    </p:spTree>
    <p:extLst>
      <p:ext uri="{BB962C8B-B14F-4D97-AF65-F5344CB8AC3E}">
        <p14:creationId xmlns:p14="http://schemas.microsoft.com/office/powerpoint/2010/main" val="1889126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9A1E6-6D90-F413-1278-83612EC9FD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A651F6-2D69-2173-F3A0-53DBC6E6A6AD}"/>
              </a:ext>
            </a:extLst>
          </p:cNvPr>
          <p:cNvSpPr>
            <a:spLocks noGrp="1"/>
          </p:cNvSpPr>
          <p:nvPr>
            <p:ph type="title"/>
          </p:nvPr>
        </p:nvSpPr>
        <p:spPr>
          <a:xfrm>
            <a:off x="309091" y="105456"/>
            <a:ext cx="10307248" cy="494369"/>
          </a:xfrm>
        </p:spPr>
        <p:txBody>
          <a:bodyPr/>
          <a:lstStyle/>
          <a:p>
            <a:r>
              <a:rPr lang="en-US" dirty="0" err="1"/>
              <a:t>JLab</a:t>
            </a:r>
            <a:r>
              <a:rPr lang="en-US" dirty="0"/>
              <a:t> Example:  Hall A BPM Data Analysis Algorithm</a:t>
            </a:r>
          </a:p>
        </p:txBody>
      </p:sp>
      <p:sp>
        <p:nvSpPr>
          <p:cNvPr id="2" name="Content Placeholder 1">
            <a:extLst>
              <a:ext uri="{FF2B5EF4-FFF2-40B4-BE49-F238E27FC236}">
                <a16:creationId xmlns:a16="http://schemas.microsoft.com/office/drawing/2014/main" id="{FC7DB36D-A3A4-36F0-1774-80CCE556A6DB}"/>
              </a:ext>
            </a:extLst>
          </p:cNvPr>
          <p:cNvSpPr>
            <a:spLocks noGrp="1"/>
          </p:cNvSpPr>
          <p:nvPr>
            <p:ph type="body" sz="half" idx="2"/>
          </p:nvPr>
        </p:nvSpPr>
        <p:spPr>
          <a:xfrm>
            <a:off x="95929" y="615456"/>
            <a:ext cx="12013413" cy="5715136"/>
          </a:xfrm>
        </p:spPr>
        <p:txBody>
          <a:bodyPr/>
          <a:lstStyle/>
          <a:p>
            <a:pPr marL="342900" indent="-342900">
              <a:buFont typeface="Wingdings" panose="05000000000000000000" pitchFamily="2" charset="2"/>
              <a:buChar char="§"/>
            </a:pPr>
            <a:r>
              <a:rPr lang="en-US" sz="2400" dirty="0"/>
              <a:t>Comparison with original signal, “Waveform Average” and “Waveform Average Difference” signal rms:</a:t>
            </a:r>
          </a:p>
        </p:txBody>
      </p:sp>
      <p:sp>
        <p:nvSpPr>
          <p:cNvPr id="5" name="Date Placeholder 4">
            <a:extLst>
              <a:ext uri="{FF2B5EF4-FFF2-40B4-BE49-F238E27FC236}">
                <a16:creationId xmlns:a16="http://schemas.microsoft.com/office/drawing/2014/main" id="{282D37B1-E446-89E6-E30E-3E825965DF4B}"/>
              </a:ext>
            </a:extLst>
          </p:cNvPr>
          <p:cNvSpPr>
            <a:spLocks noGrp="1"/>
          </p:cNvSpPr>
          <p:nvPr>
            <p:ph type="dt" sz="half" idx="10"/>
          </p:nvPr>
        </p:nvSpPr>
        <p:spPr/>
        <p:txBody>
          <a:bodyPr/>
          <a:lstStyle/>
          <a:p>
            <a:fld id="{19D16BE4-C57F-48E4-A6F4-89E153E7D46A}" type="datetime1">
              <a:rPr lang="en-US" smtClean="0"/>
              <a:t>9/14/2025</a:t>
            </a:fld>
            <a:endParaRPr lang="en-US" dirty="0"/>
          </a:p>
        </p:txBody>
      </p:sp>
      <p:sp>
        <p:nvSpPr>
          <p:cNvPr id="10" name="Slide Number Placeholder 6">
            <a:extLst>
              <a:ext uri="{FF2B5EF4-FFF2-40B4-BE49-F238E27FC236}">
                <a16:creationId xmlns:a16="http://schemas.microsoft.com/office/drawing/2014/main" id="{460A7DDE-CE38-1603-8BBF-D973BB9C93E6}"/>
              </a:ext>
            </a:extLst>
          </p:cNvPr>
          <p:cNvSpPr>
            <a:spLocks noGrp="1"/>
          </p:cNvSpPr>
          <p:nvPr>
            <p:ph type="sldNum" sz="quarter" idx="12"/>
          </p:nvPr>
        </p:nvSpPr>
        <p:spPr/>
        <p:txBody>
          <a:bodyPr/>
          <a:lstStyle/>
          <a:p>
            <a:fld id="{7D1BE87E-F0DE-A44C-894B-E142BEB21E42}" type="slidenum">
              <a:rPr lang="en-US" smtClean="0"/>
              <a:pPr/>
              <a:t>40</a:t>
            </a:fld>
            <a:endParaRPr lang="en-US" dirty="0"/>
          </a:p>
        </p:txBody>
      </p:sp>
      <p:sp>
        <p:nvSpPr>
          <p:cNvPr id="17" name="TextBox 16">
            <a:extLst>
              <a:ext uri="{FF2B5EF4-FFF2-40B4-BE49-F238E27FC236}">
                <a16:creationId xmlns:a16="http://schemas.microsoft.com/office/drawing/2014/main" id="{D83E2602-33C5-AC50-EC86-560F43CAC968}"/>
              </a:ext>
            </a:extLst>
          </p:cNvPr>
          <p:cNvSpPr txBox="1"/>
          <p:nvPr/>
        </p:nvSpPr>
        <p:spPr>
          <a:xfrm>
            <a:off x="1002224" y="2578582"/>
            <a:ext cx="10575010" cy="2062103"/>
          </a:xfrm>
          <a:prstGeom prst="rect">
            <a:avLst/>
          </a:prstGeom>
          <a:noFill/>
        </p:spPr>
        <p:txBody>
          <a:bodyPr wrap="square">
            <a:spAutoFit/>
          </a:bodyPr>
          <a:lstStyle/>
          <a:p>
            <a:r>
              <a:rPr lang="en-US" sz="1600" b="1" dirty="0" err="1"/>
              <a:t>sddsplot</a:t>
            </a:r>
            <a:r>
              <a:rPr lang="en-US" sz="1600" dirty="0"/>
              <a:t> -graph=</a:t>
            </a:r>
            <a:r>
              <a:rPr lang="en-US" sz="1600" dirty="0" err="1"/>
              <a:t>line,vary</a:t>
            </a:r>
            <a:r>
              <a:rPr lang="en-US" sz="1600" dirty="0"/>
              <a:t> -mode=y=</a:t>
            </a:r>
            <a:r>
              <a:rPr lang="en-US" sz="1600" dirty="0" err="1"/>
              <a:t>log,y</a:t>
            </a:r>
            <a:r>
              <a:rPr lang="en-US" sz="1600" dirty="0"/>
              <a:t>=spec \</a:t>
            </a:r>
          </a:p>
          <a:p>
            <a:r>
              <a:rPr lang="en-US" sz="1600" dirty="0"/>
              <a:t>    "-topline=Waveform and </a:t>
            </a:r>
            <a:r>
              <a:rPr lang="en-US" sz="1600" dirty="0" err="1"/>
              <a:t>Waveform_Avg</a:t>
            </a:r>
            <a:r>
              <a:rPr lang="en-US" sz="1600" dirty="0"/>
              <a:t> RMS With Signals at 85\, 133 and 520 Hz Adjacent Sample Differences" \</a:t>
            </a:r>
          </a:p>
          <a:p>
            <a:r>
              <a:rPr lang="en-US" sz="1600" dirty="0"/>
              <a:t>    "-title=Sampling rate 100 kHz\, Noise 20 \$gm\$rm\$n\, Resampled at 30 Hz" \</a:t>
            </a:r>
          </a:p>
          <a:p>
            <a:r>
              <a:rPr lang="en-US" sz="1600" dirty="0"/>
              <a:t>    -limits=</a:t>
            </a:r>
            <a:r>
              <a:rPr lang="en-US" sz="1600" dirty="0" err="1"/>
              <a:t>xMinimum</a:t>
            </a:r>
            <a:r>
              <a:rPr lang="en-US" sz="1600" dirty="0"/>
              <a:t>=0.0,xMaximum=20.0 \</a:t>
            </a:r>
          </a:p>
          <a:p>
            <a:r>
              <a:rPr lang="en-US" sz="1600" dirty="0"/>
              <a:t>    -col=</a:t>
            </a:r>
            <a:r>
              <a:rPr lang="en-US" sz="1600" dirty="0" err="1"/>
              <a:t>f,SqrtIntegPSDWaveform</a:t>
            </a:r>
            <a:r>
              <a:rPr lang="en-US" sz="1600" dirty="0"/>
              <a:t> "-leg=spec=Waveform PSD" </a:t>
            </a:r>
            <a:r>
              <a:rPr lang="en-US" sz="1600" dirty="0" err="1"/>
              <a:t>Aliasing_Example.psd</a:t>
            </a:r>
            <a:r>
              <a:rPr lang="en-US" sz="1600" dirty="0"/>
              <a:t> \</a:t>
            </a:r>
          </a:p>
          <a:p>
            <a:r>
              <a:rPr lang="en-US" sz="1600" dirty="0"/>
              <a:t>    -col=</a:t>
            </a:r>
            <a:r>
              <a:rPr lang="en-US" sz="1600" dirty="0" err="1"/>
              <a:t>f,SqrtIntegPSDWaveform_Avg</a:t>
            </a:r>
            <a:r>
              <a:rPr lang="en-US" sz="1600" dirty="0"/>
              <a:t> "-leg=spec=</a:t>
            </a:r>
            <a:r>
              <a:rPr lang="en-US" sz="1600" dirty="0" err="1"/>
              <a:t>Waveform_Avg</a:t>
            </a:r>
            <a:r>
              <a:rPr lang="en-US" sz="1600" dirty="0"/>
              <a:t> PSD" Aliasing_Example_33ms_Avg.psd \</a:t>
            </a:r>
          </a:p>
          <a:p>
            <a:r>
              <a:rPr lang="en-US" sz="1600" dirty="0"/>
              <a:t>    -col=</a:t>
            </a:r>
            <a:r>
              <a:rPr lang="en-US" sz="1600" dirty="0" err="1"/>
              <a:t>f,SqrtIntegPSDWaveform_Avg_Diff</a:t>
            </a:r>
            <a:r>
              <a:rPr lang="en-US" sz="1600" dirty="0"/>
              <a:t> "-leg=spec=</a:t>
            </a:r>
            <a:r>
              <a:rPr lang="en-US" sz="1600" dirty="0" err="1"/>
              <a:t>Waveform_Avg_Diff</a:t>
            </a:r>
            <a:r>
              <a:rPr lang="en-US" sz="1600" dirty="0"/>
              <a:t> PSD" Aliasing_Example_33ms_Avg_Diff.psd \</a:t>
            </a:r>
          </a:p>
          <a:p>
            <a:r>
              <a:rPr lang="en-US" sz="1600" dirty="0"/>
              <a:t>    -dev=</a:t>
            </a:r>
            <a:r>
              <a:rPr lang="en-US" sz="1600" dirty="0" err="1"/>
              <a:t>png,onwhite</a:t>
            </a:r>
            <a:r>
              <a:rPr lang="en-US" sz="1600" dirty="0"/>
              <a:t> -output=Aliasing_Example_33ms_Avg_Freq_Diff_RMS_Comparison_Zoom.png</a:t>
            </a:r>
          </a:p>
        </p:txBody>
      </p:sp>
      <p:sp>
        <p:nvSpPr>
          <p:cNvPr id="3" name="Footer Placeholder 2">
            <a:extLst>
              <a:ext uri="{FF2B5EF4-FFF2-40B4-BE49-F238E27FC236}">
                <a16:creationId xmlns:a16="http://schemas.microsoft.com/office/drawing/2014/main" id="{93C4B24A-C3A2-F6F7-A76C-73F1A803193C}"/>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2078840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4C69A-16BC-611B-7D38-77B9848AC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6B8262-20E3-DA30-BD38-346BA767A994}"/>
              </a:ext>
            </a:extLst>
          </p:cNvPr>
          <p:cNvSpPr>
            <a:spLocks noGrp="1"/>
          </p:cNvSpPr>
          <p:nvPr>
            <p:ph type="title"/>
          </p:nvPr>
        </p:nvSpPr>
        <p:spPr>
          <a:xfrm>
            <a:off x="309091" y="48630"/>
            <a:ext cx="10446733" cy="1000090"/>
          </a:xfrm>
        </p:spPr>
        <p:txBody>
          <a:bodyPr/>
          <a:lstStyle/>
          <a:p>
            <a:r>
              <a:rPr lang="en-US" dirty="0" err="1"/>
              <a:t>JLab</a:t>
            </a:r>
            <a:r>
              <a:rPr lang="en-US" dirty="0"/>
              <a:t> Example:  Hall A BPM Data Analysis Algorithm Summary</a:t>
            </a:r>
          </a:p>
        </p:txBody>
      </p:sp>
      <p:sp>
        <p:nvSpPr>
          <p:cNvPr id="2" name="Content Placeholder 1">
            <a:extLst>
              <a:ext uri="{FF2B5EF4-FFF2-40B4-BE49-F238E27FC236}">
                <a16:creationId xmlns:a16="http://schemas.microsoft.com/office/drawing/2014/main" id="{DD4606F4-410E-D8E1-518B-82ED9A9EC445}"/>
              </a:ext>
            </a:extLst>
          </p:cNvPr>
          <p:cNvSpPr>
            <a:spLocks noGrp="1"/>
          </p:cNvSpPr>
          <p:nvPr>
            <p:ph type="body" sz="half" idx="2"/>
          </p:nvPr>
        </p:nvSpPr>
        <p:spPr>
          <a:xfrm>
            <a:off x="95929" y="1303070"/>
            <a:ext cx="12000141" cy="4679274"/>
          </a:xfrm>
        </p:spPr>
        <p:txBody>
          <a:bodyPr/>
          <a:lstStyle/>
          <a:p>
            <a:pPr marL="342900" indent="-342900">
              <a:buFont typeface="Wingdings" panose="05000000000000000000" pitchFamily="2" charset="2"/>
              <a:buChar char="§"/>
            </a:pPr>
            <a:r>
              <a:rPr lang="en-US" sz="2400" dirty="0"/>
              <a:t>The aliasing phenomena still occurs and affects the rms of the difference signal</a:t>
            </a:r>
          </a:p>
          <a:p>
            <a:pPr marL="342900" indent="-342900">
              <a:buFont typeface="Wingdings" panose="05000000000000000000" pitchFamily="2" charset="2"/>
              <a:buChar char="§"/>
            </a:pPr>
            <a:r>
              <a:rPr lang="en-US" sz="2400" dirty="0"/>
              <a:t>The rms is larger since taking differences is essentially differentiation which amplifies noise in the signal</a:t>
            </a:r>
          </a:p>
          <a:p>
            <a:pPr marL="342900" indent="-342900">
              <a:buFont typeface="Wingdings" panose="05000000000000000000" pitchFamily="2" charset="2"/>
              <a:buChar char="§"/>
            </a:pPr>
            <a:r>
              <a:rPr lang="en-US" sz="2400" dirty="0"/>
              <a:t>Suggestion:  The ADC used to take the bpm data has a high enough sampling rate to obtain the motion spectrum out to 10’s of kHz</a:t>
            </a:r>
          </a:p>
          <a:p>
            <a:pPr marL="342900" indent="-342900">
              <a:buFont typeface="Wingdings" panose="05000000000000000000" pitchFamily="2" charset="2"/>
              <a:buChar char="§"/>
            </a:pPr>
            <a:r>
              <a:rPr lang="en-US" sz="2400" dirty="0"/>
              <a:t>One could apply a low pass (anti-alias) filter to your data with 3dB </a:t>
            </a:r>
            <a:r>
              <a:rPr lang="en-US" sz="2400" dirty="0" err="1"/>
              <a:t>rolloff</a:t>
            </a:r>
            <a:r>
              <a:rPr lang="en-US" sz="2400" dirty="0"/>
              <a:t> point at half the ADC sampling rate and you will be able to see, uncorrupted, unaliased signals out to ~Nyquist frequency (no differentiation of the signal)</a:t>
            </a:r>
          </a:p>
          <a:p>
            <a:pPr marL="342900" indent="-342900">
              <a:buFont typeface="Wingdings" panose="05000000000000000000" pitchFamily="2" charset="2"/>
              <a:buChar char="§"/>
            </a:pPr>
            <a:r>
              <a:rPr lang="en-US" sz="2400" dirty="0"/>
              <a:t>SDDS has a tool to do this:  </a:t>
            </a:r>
            <a:r>
              <a:rPr lang="en-US" sz="2400" b="1" dirty="0" err="1"/>
              <a:t>sddsdigfilter</a:t>
            </a:r>
            <a:r>
              <a:rPr lang="en-US" sz="2400" dirty="0"/>
              <a:t> but one needs to design the filter and find the filter coefficients to input into </a:t>
            </a:r>
            <a:r>
              <a:rPr lang="en-US" sz="2400" b="1" dirty="0" err="1"/>
              <a:t>sddsdigfilter</a:t>
            </a:r>
            <a:r>
              <a:rPr lang="en-US" sz="2400" dirty="0"/>
              <a:t> (</a:t>
            </a:r>
            <a:r>
              <a:rPr lang="en-US" sz="2400" dirty="0" err="1"/>
              <a:t>ie</a:t>
            </a:r>
            <a:r>
              <a:rPr lang="en-US" sz="2400" dirty="0"/>
              <a:t>. Use the </a:t>
            </a:r>
            <a:r>
              <a:rPr lang="en-US" sz="2400" dirty="0" err="1"/>
              <a:t>Matlab</a:t>
            </a:r>
            <a:r>
              <a:rPr lang="en-US" sz="2400" dirty="0"/>
              <a:t> control system toolbox filter designer)</a:t>
            </a:r>
          </a:p>
        </p:txBody>
      </p:sp>
      <p:sp>
        <p:nvSpPr>
          <p:cNvPr id="5" name="Date Placeholder 4">
            <a:extLst>
              <a:ext uri="{FF2B5EF4-FFF2-40B4-BE49-F238E27FC236}">
                <a16:creationId xmlns:a16="http://schemas.microsoft.com/office/drawing/2014/main" id="{D5D14847-11E1-690F-7BB7-C927DFBB1D76}"/>
              </a:ext>
            </a:extLst>
          </p:cNvPr>
          <p:cNvSpPr>
            <a:spLocks noGrp="1"/>
          </p:cNvSpPr>
          <p:nvPr>
            <p:ph type="dt" sz="half" idx="10"/>
          </p:nvPr>
        </p:nvSpPr>
        <p:spPr/>
        <p:txBody>
          <a:bodyPr/>
          <a:lstStyle/>
          <a:p>
            <a:fld id="{856F5C42-58A8-4B54-8DF5-90FD43E22E7D}" type="datetime1">
              <a:rPr lang="en-US" smtClean="0"/>
              <a:t>9/14/2025</a:t>
            </a:fld>
            <a:endParaRPr lang="en-US" dirty="0"/>
          </a:p>
        </p:txBody>
      </p:sp>
      <p:sp>
        <p:nvSpPr>
          <p:cNvPr id="10" name="Slide Number Placeholder 6">
            <a:extLst>
              <a:ext uri="{FF2B5EF4-FFF2-40B4-BE49-F238E27FC236}">
                <a16:creationId xmlns:a16="http://schemas.microsoft.com/office/drawing/2014/main" id="{69109472-1996-9931-037F-B776E974113A}"/>
              </a:ext>
            </a:extLst>
          </p:cNvPr>
          <p:cNvSpPr>
            <a:spLocks noGrp="1"/>
          </p:cNvSpPr>
          <p:nvPr>
            <p:ph type="sldNum" sz="quarter" idx="12"/>
          </p:nvPr>
        </p:nvSpPr>
        <p:spPr/>
        <p:txBody>
          <a:bodyPr/>
          <a:lstStyle/>
          <a:p>
            <a:fld id="{7D1BE87E-F0DE-A44C-894B-E142BEB21E42}" type="slidenum">
              <a:rPr lang="en-US" smtClean="0"/>
              <a:pPr/>
              <a:t>41</a:t>
            </a:fld>
            <a:endParaRPr lang="en-US" dirty="0"/>
          </a:p>
        </p:txBody>
      </p:sp>
      <p:pic>
        <p:nvPicPr>
          <p:cNvPr id="7" name="Picture 6" descr="A picture containing text&#10;&#10;AI-generated content may be incorrect.">
            <a:extLst>
              <a:ext uri="{FF2B5EF4-FFF2-40B4-BE49-F238E27FC236}">
                <a16:creationId xmlns:a16="http://schemas.microsoft.com/office/drawing/2014/main" id="{BC95EF0F-451C-20E1-54E3-74CF6AFCE4EA}"/>
              </a:ext>
            </a:extLst>
          </p:cNvPr>
          <p:cNvPicPr>
            <a:picLocks noChangeAspect="1"/>
          </p:cNvPicPr>
          <p:nvPr/>
        </p:nvPicPr>
        <p:blipFill>
          <a:blip r:embed="rId3"/>
          <a:stretch>
            <a:fillRect/>
          </a:stretch>
        </p:blipFill>
        <p:spPr>
          <a:xfrm>
            <a:off x="6377354" y="2176468"/>
            <a:ext cx="1950059" cy="576333"/>
          </a:xfrm>
          <a:prstGeom prst="rect">
            <a:avLst/>
          </a:prstGeom>
        </p:spPr>
      </p:pic>
      <p:sp>
        <p:nvSpPr>
          <p:cNvPr id="3" name="Oval 2">
            <a:extLst>
              <a:ext uri="{FF2B5EF4-FFF2-40B4-BE49-F238E27FC236}">
                <a16:creationId xmlns:a16="http://schemas.microsoft.com/office/drawing/2014/main" id="{E51A4F0F-9B58-2BA2-8BD6-1611A56379FA}"/>
              </a:ext>
            </a:extLst>
          </p:cNvPr>
          <p:cNvSpPr/>
          <p:nvPr/>
        </p:nvSpPr>
        <p:spPr>
          <a:xfrm>
            <a:off x="7518401" y="2305403"/>
            <a:ext cx="765908" cy="312615"/>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DB57D1D-BDDD-74AD-B947-3AEA7CE1A30D}"/>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1196882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9FF4A-7DA4-BFD9-CFE8-7EDDDE32DF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E98A64-3E39-D73B-CB18-85A55FEB5DBC}"/>
              </a:ext>
            </a:extLst>
          </p:cNvPr>
          <p:cNvSpPr>
            <a:spLocks noGrp="1"/>
          </p:cNvSpPr>
          <p:nvPr>
            <p:ph type="title"/>
          </p:nvPr>
        </p:nvSpPr>
        <p:spPr>
          <a:xfrm>
            <a:off x="309091" y="48630"/>
            <a:ext cx="10446733" cy="836811"/>
          </a:xfrm>
        </p:spPr>
        <p:txBody>
          <a:bodyPr/>
          <a:lstStyle/>
          <a:p>
            <a:r>
              <a:rPr lang="en-US" sz="2400" dirty="0" err="1"/>
              <a:t>JLab</a:t>
            </a:r>
            <a:r>
              <a:rPr lang="en-US" sz="2400" dirty="0"/>
              <a:t> Example:  Synchrotron Light Interferometer (SLI) Interferogram Analysis</a:t>
            </a:r>
          </a:p>
        </p:txBody>
      </p:sp>
      <p:sp>
        <p:nvSpPr>
          <p:cNvPr id="5" name="Date Placeholder 4">
            <a:extLst>
              <a:ext uri="{FF2B5EF4-FFF2-40B4-BE49-F238E27FC236}">
                <a16:creationId xmlns:a16="http://schemas.microsoft.com/office/drawing/2014/main" id="{6B3B4116-D416-7E7F-1E1F-2A092430F57C}"/>
              </a:ext>
            </a:extLst>
          </p:cNvPr>
          <p:cNvSpPr>
            <a:spLocks noGrp="1"/>
          </p:cNvSpPr>
          <p:nvPr>
            <p:ph type="dt" sz="half" idx="10"/>
          </p:nvPr>
        </p:nvSpPr>
        <p:spPr/>
        <p:txBody>
          <a:bodyPr/>
          <a:lstStyle/>
          <a:p>
            <a:fld id="{27B02C5C-64C1-4F7C-B903-9C8F7A29AD57}" type="datetime1">
              <a:rPr lang="en-US" smtClean="0"/>
              <a:t>9/14/2025</a:t>
            </a:fld>
            <a:endParaRPr lang="en-US" dirty="0"/>
          </a:p>
        </p:txBody>
      </p:sp>
      <p:sp>
        <p:nvSpPr>
          <p:cNvPr id="10" name="Slide Number Placeholder 6">
            <a:extLst>
              <a:ext uri="{FF2B5EF4-FFF2-40B4-BE49-F238E27FC236}">
                <a16:creationId xmlns:a16="http://schemas.microsoft.com/office/drawing/2014/main" id="{D1CC1C0D-5A34-0795-3CC5-9ECF22C0076C}"/>
              </a:ext>
            </a:extLst>
          </p:cNvPr>
          <p:cNvSpPr>
            <a:spLocks noGrp="1"/>
          </p:cNvSpPr>
          <p:nvPr>
            <p:ph type="sldNum" sz="quarter" idx="12"/>
          </p:nvPr>
        </p:nvSpPr>
        <p:spPr/>
        <p:txBody>
          <a:bodyPr/>
          <a:lstStyle/>
          <a:p>
            <a:fld id="{7D1BE87E-F0DE-A44C-894B-E142BEB21E42}" type="slidenum">
              <a:rPr lang="en-US" smtClean="0"/>
              <a:pPr/>
              <a:t>42</a:t>
            </a:fld>
            <a:endParaRPr lang="en-US" dirty="0"/>
          </a:p>
        </p:txBody>
      </p:sp>
      <p:pic>
        <p:nvPicPr>
          <p:cNvPr id="34" name="Picture 33">
            <a:extLst>
              <a:ext uri="{FF2B5EF4-FFF2-40B4-BE49-F238E27FC236}">
                <a16:creationId xmlns:a16="http://schemas.microsoft.com/office/drawing/2014/main" id="{640D2A27-BFE6-E7FF-3521-5D257D20FD21}"/>
              </a:ext>
            </a:extLst>
          </p:cNvPr>
          <p:cNvPicPr>
            <a:picLocks noChangeAspect="1"/>
          </p:cNvPicPr>
          <p:nvPr/>
        </p:nvPicPr>
        <p:blipFill>
          <a:blip r:embed="rId3"/>
          <a:stretch>
            <a:fillRect/>
          </a:stretch>
        </p:blipFill>
        <p:spPr>
          <a:xfrm>
            <a:off x="3616355" y="3422982"/>
            <a:ext cx="6348988" cy="2829567"/>
          </a:xfrm>
          <a:prstGeom prst="rect">
            <a:avLst/>
          </a:prstGeom>
        </p:spPr>
      </p:pic>
      <p:sp>
        <p:nvSpPr>
          <p:cNvPr id="35" name="Slide Number Placeholder 4">
            <a:extLst>
              <a:ext uri="{FF2B5EF4-FFF2-40B4-BE49-F238E27FC236}">
                <a16:creationId xmlns:a16="http://schemas.microsoft.com/office/drawing/2014/main" id="{5B864A81-EB0D-D561-DAB4-B73AF85CA0F9}"/>
              </a:ext>
            </a:extLst>
          </p:cNvPr>
          <p:cNvSpPr txBox="1">
            <a:spLocks/>
          </p:cNvSpPr>
          <p:nvPr/>
        </p:nvSpPr>
        <p:spPr>
          <a:xfrm>
            <a:off x="5635743" y="6467336"/>
            <a:ext cx="714877" cy="30336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1C93C-5050-FC42-8F10-D22D4F119D13}" type="slidenum">
              <a:rPr lang="en-US" smtClean="0"/>
              <a:pPr/>
              <a:t>42</a:t>
            </a:fld>
            <a:endParaRPr lang="en-US" dirty="0"/>
          </a:p>
        </p:txBody>
      </p:sp>
      <p:pic>
        <p:nvPicPr>
          <p:cNvPr id="36" name="Picture 35">
            <a:extLst>
              <a:ext uri="{FF2B5EF4-FFF2-40B4-BE49-F238E27FC236}">
                <a16:creationId xmlns:a16="http://schemas.microsoft.com/office/drawing/2014/main" id="{77D676F2-20BA-CCB1-CA0D-ADC28FE1DE00}"/>
              </a:ext>
            </a:extLst>
          </p:cNvPr>
          <p:cNvPicPr>
            <a:picLocks noChangeAspect="1"/>
          </p:cNvPicPr>
          <p:nvPr/>
        </p:nvPicPr>
        <p:blipFill>
          <a:blip r:embed="rId4"/>
          <a:stretch>
            <a:fillRect/>
          </a:stretch>
        </p:blipFill>
        <p:spPr>
          <a:xfrm>
            <a:off x="40846" y="747580"/>
            <a:ext cx="12191322" cy="5130799"/>
          </a:xfrm>
          <a:prstGeom prst="rect">
            <a:avLst/>
          </a:prstGeom>
        </p:spPr>
      </p:pic>
      <p:sp>
        <p:nvSpPr>
          <p:cNvPr id="37" name="TextBox 36">
            <a:extLst>
              <a:ext uri="{FF2B5EF4-FFF2-40B4-BE49-F238E27FC236}">
                <a16:creationId xmlns:a16="http://schemas.microsoft.com/office/drawing/2014/main" id="{7A22F0E6-46F4-D4C1-2844-7535AE6C477A}"/>
              </a:ext>
            </a:extLst>
          </p:cNvPr>
          <p:cNvSpPr txBox="1"/>
          <p:nvPr/>
        </p:nvSpPr>
        <p:spPr>
          <a:xfrm>
            <a:off x="4488930" y="1009163"/>
            <a:ext cx="4038350" cy="646331"/>
          </a:xfrm>
          <a:prstGeom prst="rect">
            <a:avLst/>
          </a:prstGeom>
          <a:noFill/>
        </p:spPr>
        <p:txBody>
          <a:bodyPr wrap="none" rtlCol="0">
            <a:spAutoFit/>
          </a:bodyPr>
          <a:lstStyle/>
          <a:p>
            <a:pPr algn="ctr"/>
            <a:r>
              <a:rPr lang="en-US" dirty="0"/>
              <a:t>INSERTABLE MIRROR</a:t>
            </a:r>
          </a:p>
          <a:p>
            <a:pPr algn="ctr"/>
            <a:r>
              <a:rPr lang="en-US" dirty="0"/>
              <a:t>(AIR, SOLENOID &amp; TWO LIMIT SWITCHES)</a:t>
            </a:r>
          </a:p>
        </p:txBody>
      </p:sp>
      <p:sp>
        <p:nvSpPr>
          <p:cNvPr id="38" name="TextBox 37">
            <a:extLst>
              <a:ext uri="{FF2B5EF4-FFF2-40B4-BE49-F238E27FC236}">
                <a16:creationId xmlns:a16="http://schemas.microsoft.com/office/drawing/2014/main" id="{258281D5-9540-BC85-60B4-8059ACA20F16}"/>
              </a:ext>
            </a:extLst>
          </p:cNvPr>
          <p:cNvSpPr txBox="1"/>
          <p:nvPr/>
        </p:nvSpPr>
        <p:spPr>
          <a:xfrm>
            <a:off x="10201129" y="3181340"/>
            <a:ext cx="1904047" cy="646331"/>
          </a:xfrm>
          <a:prstGeom prst="rect">
            <a:avLst/>
          </a:prstGeom>
          <a:noFill/>
        </p:spPr>
        <p:txBody>
          <a:bodyPr wrap="none" rtlCol="0">
            <a:spAutoFit/>
          </a:bodyPr>
          <a:lstStyle/>
          <a:p>
            <a:pPr algn="ctr"/>
            <a:r>
              <a:rPr lang="en-US" dirty="0"/>
              <a:t>TURNING MIRROR</a:t>
            </a:r>
          </a:p>
          <a:p>
            <a:pPr algn="ctr"/>
            <a:r>
              <a:rPr lang="en-US" dirty="0"/>
              <a:t>(TW0 AXIS SERVO)</a:t>
            </a:r>
          </a:p>
        </p:txBody>
      </p:sp>
      <p:sp>
        <p:nvSpPr>
          <p:cNvPr id="39" name="TextBox 38">
            <a:extLst>
              <a:ext uri="{FF2B5EF4-FFF2-40B4-BE49-F238E27FC236}">
                <a16:creationId xmlns:a16="http://schemas.microsoft.com/office/drawing/2014/main" id="{A29E8689-4934-2A8B-70C5-23D531FAD36A}"/>
              </a:ext>
            </a:extLst>
          </p:cNvPr>
          <p:cNvSpPr txBox="1"/>
          <p:nvPr/>
        </p:nvSpPr>
        <p:spPr>
          <a:xfrm>
            <a:off x="8042802" y="4980376"/>
            <a:ext cx="4038350" cy="923330"/>
          </a:xfrm>
          <a:prstGeom prst="rect">
            <a:avLst/>
          </a:prstGeom>
          <a:noFill/>
        </p:spPr>
        <p:txBody>
          <a:bodyPr wrap="none" rtlCol="0">
            <a:spAutoFit/>
          </a:bodyPr>
          <a:lstStyle/>
          <a:p>
            <a:pPr algn="ctr"/>
            <a:r>
              <a:rPr lang="en-US" dirty="0"/>
              <a:t>SLIT STAGE</a:t>
            </a:r>
          </a:p>
          <a:p>
            <a:pPr algn="ctr"/>
            <a:r>
              <a:rPr lang="en-US" dirty="0"/>
              <a:t>(AIR, SOLENOID &amp; TWO LIMIT SWITCHES)</a:t>
            </a:r>
          </a:p>
          <a:p>
            <a:pPr algn="ctr"/>
            <a:endParaRPr lang="en-US" dirty="0"/>
          </a:p>
        </p:txBody>
      </p:sp>
      <p:sp>
        <p:nvSpPr>
          <p:cNvPr id="40" name="TextBox 39">
            <a:extLst>
              <a:ext uri="{FF2B5EF4-FFF2-40B4-BE49-F238E27FC236}">
                <a16:creationId xmlns:a16="http://schemas.microsoft.com/office/drawing/2014/main" id="{B1896EDA-2999-C1B3-651F-9A6C0A23DF45}"/>
              </a:ext>
            </a:extLst>
          </p:cNvPr>
          <p:cNvSpPr txBox="1"/>
          <p:nvPr/>
        </p:nvSpPr>
        <p:spPr>
          <a:xfrm>
            <a:off x="5448800" y="5873261"/>
            <a:ext cx="2594002" cy="646331"/>
          </a:xfrm>
          <a:prstGeom prst="rect">
            <a:avLst/>
          </a:prstGeom>
          <a:noFill/>
        </p:spPr>
        <p:txBody>
          <a:bodyPr wrap="square" rtlCol="0">
            <a:spAutoFit/>
          </a:bodyPr>
          <a:lstStyle/>
          <a:p>
            <a:pPr algn="ctr"/>
            <a:r>
              <a:rPr lang="en-US" dirty="0"/>
              <a:t>GigE CAMERA</a:t>
            </a:r>
          </a:p>
          <a:p>
            <a:pPr algn="ctr"/>
            <a:r>
              <a:rPr lang="en-US" dirty="0"/>
              <a:t>(POE &amp; ONE AXIS SERVO)</a:t>
            </a:r>
          </a:p>
        </p:txBody>
      </p:sp>
      <p:cxnSp>
        <p:nvCxnSpPr>
          <p:cNvPr id="41" name="Straight Arrow Connector 40">
            <a:extLst>
              <a:ext uri="{FF2B5EF4-FFF2-40B4-BE49-F238E27FC236}">
                <a16:creationId xmlns:a16="http://schemas.microsoft.com/office/drawing/2014/main" id="{6D94FE2B-3141-A8E0-A6FB-FDB9E0B0D98E}"/>
              </a:ext>
            </a:extLst>
          </p:cNvPr>
          <p:cNvCxnSpPr>
            <a:cxnSpLocks/>
            <a:stCxn id="40" idx="1"/>
          </p:cNvCxnSpPr>
          <p:nvPr/>
        </p:nvCxnSpPr>
        <p:spPr>
          <a:xfrm flipH="1" flipV="1">
            <a:off x="4263550" y="5802533"/>
            <a:ext cx="1185250" cy="393894"/>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C06774DD-0BE6-BF31-0BFA-8CAB9CEE7A5A}"/>
              </a:ext>
            </a:extLst>
          </p:cNvPr>
          <p:cNvCxnSpPr>
            <a:cxnSpLocks/>
            <a:stCxn id="39" idx="0"/>
          </p:cNvCxnSpPr>
          <p:nvPr/>
        </p:nvCxnSpPr>
        <p:spPr>
          <a:xfrm flipH="1" flipV="1">
            <a:off x="8894273" y="4544181"/>
            <a:ext cx="1167704" cy="436195"/>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15254B5E-E1B5-3CDC-B437-7E67A37F8DA9}"/>
              </a:ext>
            </a:extLst>
          </p:cNvPr>
          <p:cNvCxnSpPr>
            <a:cxnSpLocks/>
            <a:stCxn id="37" idx="3"/>
          </p:cNvCxnSpPr>
          <p:nvPr/>
        </p:nvCxnSpPr>
        <p:spPr>
          <a:xfrm>
            <a:off x="8527280" y="1332329"/>
            <a:ext cx="1348505" cy="242149"/>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a:extLst>
              <a:ext uri="{FF2B5EF4-FFF2-40B4-BE49-F238E27FC236}">
                <a16:creationId xmlns:a16="http://schemas.microsoft.com/office/drawing/2014/main" id="{BC59B052-B9BD-9887-1301-6D48F9056311}"/>
              </a:ext>
            </a:extLst>
          </p:cNvPr>
          <p:cNvCxnSpPr>
            <a:cxnSpLocks/>
            <a:stCxn id="38" idx="1"/>
          </p:cNvCxnSpPr>
          <p:nvPr/>
        </p:nvCxnSpPr>
        <p:spPr>
          <a:xfrm flipH="1" flipV="1">
            <a:off x="9801525" y="2151170"/>
            <a:ext cx="399604" cy="1353336"/>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8CB8E697-5D58-3F03-5FB0-0B3EF99CD0CC}"/>
              </a:ext>
            </a:extLst>
          </p:cNvPr>
          <p:cNvSpPr txBox="1"/>
          <p:nvPr/>
        </p:nvSpPr>
        <p:spPr>
          <a:xfrm>
            <a:off x="4466835" y="2420463"/>
            <a:ext cx="1793311" cy="369332"/>
          </a:xfrm>
          <a:prstGeom prst="rect">
            <a:avLst/>
          </a:prstGeom>
          <a:noFill/>
        </p:spPr>
        <p:txBody>
          <a:bodyPr wrap="none" rtlCol="0">
            <a:spAutoFit/>
          </a:bodyPr>
          <a:lstStyle/>
          <a:p>
            <a:pPr algn="ctr"/>
            <a:r>
              <a:rPr lang="en-US" dirty="0"/>
              <a:t>MJA3C08 DIPOLE</a:t>
            </a:r>
          </a:p>
        </p:txBody>
      </p:sp>
      <p:cxnSp>
        <p:nvCxnSpPr>
          <p:cNvPr id="46" name="Straight Arrow Connector 45">
            <a:extLst>
              <a:ext uri="{FF2B5EF4-FFF2-40B4-BE49-F238E27FC236}">
                <a16:creationId xmlns:a16="http://schemas.microsoft.com/office/drawing/2014/main" id="{F442C9E2-B4B4-6619-CDEE-24690E6D92C9}"/>
              </a:ext>
            </a:extLst>
          </p:cNvPr>
          <p:cNvCxnSpPr>
            <a:cxnSpLocks/>
            <a:stCxn id="45" idx="3"/>
          </p:cNvCxnSpPr>
          <p:nvPr/>
        </p:nvCxnSpPr>
        <p:spPr>
          <a:xfrm>
            <a:off x="6260146" y="2605129"/>
            <a:ext cx="550259" cy="135390"/>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91794BD5-78EE-26B3-D6F5-3648FBDB46CA}"/>
              </a:ext>
            </a:extLst>
          </p:cNvPr>
          <p:cNvCxnSpPr>
            <a:cxnSpLocks/>
          </p:cNvCxnSpPr>
          <p:nvPr/>
        </p:nvCxnSpPr>
        <p:spPr>
          <a:xfrm flipV="1">
            <a:off x="3016036" y="3166656"/>
            <a:ext cx="6658996" cy="2165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7A1640B-EE10-A8FE-29B6-23F7ED6EFC38}"/>
              </a:ext>
            </a:extLst>
          </p:cNvPr>
          <p:cNvCxnSpPr>
            <a:cxnSpLocks/>
          </p:cNvCxnSpPr>
          <p:nvPr/>
        </p:nvCxnSpPr>
        <p:spPr>
          <a:xfrm>
            <a:off x="9675032" y="3166656"/>
            <a:ext cx="736600" cy="125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6BD678-F406-443E-CA79-33C98491A523}"/>
              </a:ext>
            </a:extLst>
          </p:cNvPr>
          <p:cNvCxnSpPr>
            <a:cxnSpLocks/>
          </p:cNvCxnSpPr>
          <p:nvPr/>
        </p:nvCxnSpPr>
        <p:spPr>
          <a:xfrm flipV="1">
            <a:off x="3566130" y="4524488"/>
            <a:ext cx="6835170" cy="2185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F4E4BBB-F37B-236F-A192-0982FA81C262}"/>
              </a:ext>
            </a:extLst>
          </p:cNvPr>
          <p:cNvCxnSpPr>
            <a:cxnSpLocks/>
          </p:cNvCxnSpPr>
          <p:nvPr/>
        </p:nvCxnSpPr>
        <p:spPr>
          <a:xfrm>
            <a:off x="3005704" y="5450284"/>
            <a:ext cx="560426" cy="1259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BB1CF1D-03E6-8A75-B286-21BFD965480F}"/>
              </a:ext>
            </a:extLst>
          </p:cNvPr>
          <p:cNvCxnSpPr>
            <a:cxnSpLocks/>
          </p:cNvCxnSpPr>
          <p:nvPr/>
        </p:nvCxnSpPr>
        <p:spPr>
          <a:xfrm>
            <a:off x="2582690" y="5256080"/>
            <a:ext cx="433346" cy="90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5C396C7-D872-592A-C209-B13C9383A721}"/>
              </a:ext>
            </a:extLst>
          </p:cNvPr>
          <p:cNvSpPr txBox="1"/>
          <p:nvPr/>
        </p:nvSpPr>
        <p:spPr>
          <a:xfrm>
            <a:off x="10781750" y="2695703"/>
            <a:ext cx="1420582" cy="369332"/>
          </a:xfrm>
          <a:prstGeom prst="rect">
            <a:avLst/>
          </a:prstGeom>
          <a:noFill/>
        </p:spPr>
        <p:txBody>
          <a:bodyPr wrap="none" rtlCol="0">
            <a:spAutoFit/>
          </a:bodyPr>
          <a:lstStyle/>
          <a:p>
            <a:pPr algn="ctr"/>
            <a:r>
              <a:rPr lang="en-US" dirty="0"/>
              <a:t>3C12 GIRDER</a:t>
            </a:r>
          </a:p>
        </p:txBody>
      </p:sp>
      <p:cxnSp>
        <p:nvCxnSpPr>
          <p:cNvPr id="53" name="Straight Arrow Connector 52">
            <a:extLst>
              <a:ext uri="{FF2B5EF4-FFF2-40B4-BE49-F238E27FC236}">
                <a16:creationId xmlns:a16="http://schemas.microsoft.com/office/drawing/2014/main" id="{2604B381-E0F7-3B2A-07BF-164F57211A6E}"/>
              </a:ext>
            </a:extLst>
          </p:cNvPr>
          <p:cNvCxnSpPr>
            <a:cxnSpLocks/>
            <a:stCxn id="52" idx="0"/>
          </p:cNvCxnSpPr>
          <p:nvPr/>
        </p:nvCxnSpPr>
        <p:spPr>
          <a:xfrm flipH="1" flipV="1">
            <a:off x="11029661" y="2028635"/>
            <a:ext cx="462380" cy="667068"/>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54" name="TextBox 53">
            <a:extLst>
              <a:ext uri="{FF2B5EF4-FFF2-40B4-BE49-F238E27FC236}">
                <a16:creationId xmlns:a16="http://schemas.microsoft.com/office/drawing/2014/main" id="{FFF90FEA-4618-7EF2-0334-63C2DCB59D4D}"/>
              </a:ext>
            </a:extLst>
          </p:cNvPr>
          <p:cNvSpPr txBox="1"/>
          <p:nvPr/>
        </p:nvSpPr>
        <p:spPr>
          <a:xfrm>
            <a:off x="54473" y="747579"/>
            <a:ext cx="4963667" cy="369332"/>
          </a:xfrm>
          <a:prstGeom prst="rect">
            <a:avLst/>
          </a:prstGeom>
          <a:noFill/>
        </p:spPr>
        <p:txBody>
          <a:bodyPr wrap="none" rtlCol="0">
            <a:spAutoFit/>
          </a:bodyPr>
          <a:lstStyle/>
          <a:p>
            <a:pPr algn="ctr"/>
            <a:r>
              <a:rPr lang="en-US" dirty="0"/>
              <a:t>SYNCHROTRON RADIATION INTERFEROMETER (SRI)</a:t>
            </a:r>
          </a:p>
        </p:txBody>
      </p:sp>
      <p:pic>
        <p:nvPicPr>
          <p:cNvPr id="55" name="Picture 54">
            <a:extLst>
              <a:ext uri="{FF2B5EF4-FFF2-40B4-BE49-F238E27FC236}">
                <a16:creationId xmlns:a16="http://schemas.microsoft.com/office/drawing/2014/main" id="{64B36111-7EB8-76E8-9D6D-5C0913F995CC}"/>
              </a:ext>
            </a:extLst>
          </p:cNvPr>
          <p:cNvPicPr>
            <a:picLocks noChangeAspect="1"/>
          </p:cNvPicPr>
          <p:nvPr/>
        </p:nvPicPr>
        <p:blipFill>
          <a:blip r:embed="rId5"/>
          <a:stretch>
            <a:fillRect/>
          </a:stretch>
        </p:blipFill>
        <p:spPr>
          <a:xfrm>
            <a:off x="40845" y="1201089"/>
            <a:ext cx="3890335" cy="2428691"/>
          </a:xfrm>
          <a:prstGeom prst="rect">
            <a:avLst/>
          </a:prstGeom>
        </p:spPr>
      </p:pic>
      <p:cxnSp>
        <p:nvCxnSpPr>
          <p:cNvPr id="56" name="Straight Arrow Connector 55">
            <a:extLst>
              <a:ext uri="{FF2B5EF4-FFF2-40B4-BE49-F238E27FC236}">
                <a16:creationId xmlns:a16="http://schemas.microsoft.com/office/drawing/2014/main" id="{757F8664-8B24-87DE-9BB1-7F424193D9B4}"/>
              </a:ext>
            </a:extLst>
          </p:cNvPr>
          <p:cNvCxnSpPr>
            <a:cxnSpLocks/>
            <a:stCxn id="45" idx="1"/>
          </p:cNvCxnSpPr>
          <p:nvPr/>
        </p:nvCxnSpPr>
        <p:spPr>
          <a:xfrm flipH="1" flipV="1">
            <a:off x="2501862" y="1934826"/>
            <a:ext cx="1964973" cy="670303"/>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57" name="Footer Placeholder 56">
            <a:extLst>
              <a:ext uri="{FF2B5EF4-FFF2-40B4-BE49-F238E27FC236}">
                <a16:creationId xmlns:a16="http://schemas.microsoft.com/office/drawing/2014/main" id="{DFC44B69-CB0A-2ED6-982C-90485C7AEE89}"/>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1698173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0E79F-2935-AEAB-5972-DC94ED0F7F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E2B26F-C069-8473-427C-02357348A258}"/>
              </a:ext>
            </a:extLst>
          </p:cNvPr>
          <p:cNvSpPr>
            <a:spLocks noGrp="1"/>
          </p:cNvSpPr>
          <p:nvPr>
            <p:ph type="title"/>
          </p:nvPr>
        </p:nvSpPr>
        <p:spPr>
          <a:xfrm>
            <a:off x="309091" y="48630"/>
            <a:ext cx="10446733" cy="783112"/>
          </a:xfrm>
        </p:spPr>
        <p:txBody>
          <a:bodyPr/>
          <a:lstStyle/>
          <a:p>
            <a:r>
              <a:rPr lang="en-US" sz="2400" dirty="0" err="1"/>
              <a:t>JLab</a:t>
            </a:r>
            <a:r>
              <a:rPr lang="en-US" sz="2400" dirty="0"/>
              <a:t> Example:  Synchrotron Light Interferometer (SLI) Interferogram Analysis</a:t>
            </a:r>
          </a:p>
        </p:txBody>
      </p:sp>
      <p:sp>
        <p:nvSpPr>
          <p:cNvPr id="2" name="Content Placeholder 1">
            <a:extLst>
              <a:ext uri="{FF2B5EF4-FFF2-40B4-BE49-F238E27FC236}">
                <a16:creationId xmlns:a16="http://schemas.microsoft.com/office/drawing/2014/main" id="{CD03D57F-793B-094C-4837-7E51080AACEB}"/>
              </a:ext>
            </a:extLst>
          </p:cNvPr>
          <p:cNvSpPr>
            <a:spLocks noGrp="1"/>
          </p:cNvSpPr>
          <p:nvPr>
            <p:ph type="body" sz="half" idx="2"/>
          </p:nvPr>
        </p:nvSpPr>
        <p:spPr>
          <a:xfrm>
            <a:off x="95929" y="1303070"/>
            <a:ext cx="12000141" cy="4679274"/>
          </a:xfrm>
        </p:spPr>
        <p:txBody>
          <a:bodyPr/>
          <a:lstStyle/>
          <a:p>
            <a:pPr marL="342900" indent="-342900">
              <a:buFont typeface="Wingdings" panose="05000000000000000000" pitchFamily="2" charset="2"/>
              <a:buChar char="§"/>
            </a:pPr>
            <a:r>
              <a:rPr lang="en-US" sz="2400" dirty="0"/>
              <a:t>Goal is to fit the interference pattern to obtain the beam size at the dipole source</a:t>
            </a:r>
          </a:p>
          <a:p>
            <a:pPr marL="342900" indent="-342900">
              <a:buFont typeface="Wingdings" panose="05000000000000000000" pitchFamily="2" charset="2"/>
              <a:buChar char="§"/>
            </a:pPr>
            <a:r>
              <a:rPr lang="en-US" sz="2400" dirty="0"/>
              <a:t>Energy spread is obtained knowing the dispersion, beta functions and measured beam size</a:t>
            </a:r>
          </a:p>
          <a:p>
            <a:pPr marL="342900" indent="-342900">
              <a:buFont typeface="Wingdings" panose="05000000000000000000" pitchFamily="2" charset="2"/>
              <a:buChar char="§"/>
            </a:pPr>
            <a:r>
              <a:rPr lang="en-US" sz="2400" dirty="0"/>
              <a:t>Use </a:t>
            </a:r>
            <a:r>
              <a:rPr lang="en-US" sz="2400" b="1" dirty="0" err="1"/>
              <a:t>sddsgenericfit</a:t>
            </a:r>
            <a:r>
              <a:rPr lang="en-US" sz="2400" dirty="0"/>
              <a:t> to fit data to an arbitrary function</a:t>
            </a:r>
          </a:p>
          <a:p>
            <a:pPr marL="342900" indent="-342900">
              <a:buFont typeface="Wingdings" panose="05000000000000000000" pitchFamily="2" charset="2"/>
              <a:buChar char="§"/>
            </a:pPr>
            <a:r>
              <a:rPr lang="en-US" sz="2400" i="1" dirty="0"/>
              <a:t>Synchrotron radiation interferometry for beam size measurement at low current and in large dynamic range, </a:t>
            </a:r>
            <a:r>
              <a:rPr lang="en-US" sz="2400" dirty="0"/>
              <a:t>PHYSICAL REVIEW ACCELERATORS AND BEAMS </a:t>
            </a:r>
            <a:r>
              <a:rPr lang="en-US" sz="2400" b="1" dirty="0"/>
              <a:t>25</a:t>
            </a:r>
            <a:r>
              <a:rPr lang="en-US" sz="2400" dirty="0"/>
              <a:t>, 080702 (2022)</a:t>
            </a:r>
          </a:p>
          <a:p>
            <a:pPr marL="342900" indent="-342900">
              <a:buFont typeface="Wingdings" panose="05000000000000000000" pitchFamily="2" charset="2"/>
              <a:buChar char="§"/>
            </a:pPr>
            <a:r>
              <a:rPr lang="en-US" sz="2400" dirty="0"/>
              <a:t>Reference gives the interference pattern fit functions</a:t>
            </a:r>
          </a:p>
        </p:txBody>
      </p:sp>
      <p:sp>
        <p:nvSpPr>
          <p:cNvPr id="5" name="Date Placeholder 4">
            <a:extLst>
              <a:ext uri="{FF2B5EF4-FFF2-40B4-BE49-F238E27FC236}">
                <a16:creationId xmlns:a16="http://schemas.microsoft.com/office/drawing/2014/main" id="{BF3AD6B4-FE70-4DF5-C34F-9E7E66EF2D17}"/>
              </a:ext>
            </a:extLst>
          </p:cNvPr>
          <p:cNvSpPr>
            <a:spLocks noGrp="1"/>
          </p:cNvSpPr>
          <p:nvPr>
            <p:ph type="dt" sz="half" idx="10"/>
          </p:nvPr>
        </p:nvSpPr>
        <p:spPr/>
        <p:txBody>
          <a:bodyPr/>
          <a:lstStyle/>
          <a:p>
            <a:fld id="{856F5C42-58A8-4B54-8DF5-90FD43E22E7D}" type="datetime1">
              <a:rPr lang="en-US" smtClean="0"/>
              <a:t>9/14/2025</a:t>
            </a:fld>
            <a:endParaRPr lang="en-US" dirty="0"/>
          </a:p>
        </p:txBody>
      </p:sp>
      <p:sp>
        <p:nvSpPr>
          <p:cNvPr id="10" name="Slide Number Placeholder 6">
            <a:extLst>
              <a:ext uri="{FF2B5EF4-FFF2-40B4-BE49-F238E27FC236}">
                <a16:creationId xmlns:a16="http://schemas.microsoft.com/office/drawing/2014/main" id="{82F5FDB3-E5A2-ECAF-D46A-3E72FD47786D}"/>
              </a:ext>
            </a:extLst>
          </p:cNvPr>
          <p:cNvSpPr>
            <a:spLocks noGrp="1"/>
          </p:cNvSpPr>
          <p:nvPr>
            <p:ph type="sldNum" sz="quarter" idx="12"/>
          </p:nvPr>
        </p:nvSpPr>
        <p:spPr/>
        <p:txBody>
          <a:bodyPr/>
          <a:lstStyle/>
          <a:p>
            <a:fld id="{7D1BE87E-F0DE-A44C-894B-E142BEB21E42}" type="slidenum">
              <a:rPr lang="en-US" smtClean="0"/>
              <a:pPr/>
              <a:t>43</a:t>
            </a:fld>
            <a:endParaRPr lang="en-US" dirty="0"/>
          </a:p>
        </p:txBody>
      </p:sp>
      <p:sp>
        <p:nvSpPr>
          <p:cNvPr id="6" name="Footer Placeholder 5">
            <a:extLst>
              <a:ext uri="{FF2B5EF4-FFF2-40B4-BE49-F238E27FC236}">
                <a16:creationId xmlns:a16="http://schemas.microsoft.com/office/drawing/2014/main" id="{FFC4BE7B-9970-E88F-C683-B83D08A3B560}"/>
              </a:ext>
            </a:extLst>
          </p:cNvPr>
          <p:cNvSpPr>
            <a:spLocks noGrp="1"/>
          </p:cNvSpPr>
          <p:nvPr>
            <p:ph type="ftr" sz="quarter" idx="11"/>
          </p:nvPr>
        </p:nvSpPr>
        <p:spPr/>
        <p:txBody>
          <a:bodyPr/>
          <a:lstStyle/>
          <a:p>
            <a:r>
              <a:rPr lang="en-US"/>
              <a:t>Introduction to SDDS and the SDDS Toolkit</a:t>
            </a:r>
            <a:endParaRPr lang="en-US" dirty="0"/>
          </a:p>
        </p:txBody>
      </p:sp>
    </p:spTree>
    <p:extLst>
      <p:ext uri="{BB962C8B-B14F-4D97-AF65-F5344CB8AC3E}">
        <p14:creationId xmlns:p14="http://schemas.microsoft.com/office/powerpoint/2010/main" val="1258926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C1562-2CF8-A407-6AC3-E28F32245A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59EF68-EF54-92D7-5DE0-0D183A97B000}"/>
              </a:ext>
            </a:extLst>
          </p:cNvPr>
          <p:cNvSpPr>
            <a:spLocks noGrp="1"/>
          </p:cNvSpPr>
          <p:nvPr>
            <p:ph type="title"/>
          </p:nvPr>
        </p:nvSpPr>
        <p:spPr>
          <a:xfrm>
            <a:off x="309091" y="48630"/>
            <a:ext cx="10446733" cy="783112"/>
          </a:xfrm>
        </p:spPr>
        <p:txBody>
          <a:bodyPr/>
          <a:lstStyle/>
          <a:p>
            <a:r>
              <a:rPr lang="en-US" sz="2400" dirty="0" err="1"/>
              <a:t>JLab</a:t>
            </a:r>
            <a:r>
              <a:rPr lang="en-US" sz="2400" dirty="0"/>
              <a:t> Example:  Synchrotron Light Interferometer (SLI) Interferogram Analysis</a:t>
            </a:r>
          </a:p>
        </p:txBody>
      </p:sp>
      <p:sp>
        <p:nvSpPr>
          <p:cNvPr id="2" name="Content Placeholder 1">
            <a:extLst>
              <a:ext uri="{FF2B5EF4-FFF2-40B4-BE49-F238E27FC236}">
                <a16:creationId xmlns:a16="http://schemas.microsoft.com/office/drawing/2014/main" id="{99FB43D0-0148-B472-FAF3-BA60E042F046}"/>
              </a:ext>
            </a:extLst>
          </p:cNvPr>
          <p:cNvSpPr>
            <a:spLocks noGrp="1"/>
          </p:cNvSpPr>
          <p:nvPr>
            <p:ph type="body" sz="half" idx="2"/>
          </p:nvPr>
        </p:nvSpPr>
        <p:spPr>
          <a:xfrm>
            <a:off x="95929" y="733588"/>
            <a:ext cx="5467963" cy="1456756"/>
          </a:xfrm>
        </p:spPr>
        <p:txBody>
          <a:bodyPr/>
          <a:lstStyle/>
          <a:p>
            <a:pPr marL="342900" indent="-342900">
              <a:buFont typeface="Wingdings" panose="05000000000000000000" pitchFamily="2" charset="2"/>
              <a:buChar char="§"/>
            </a:pPr>
            <a:r>
              <a:rPr lang="en-US" dirty="0"/>
              <a:t>First interference pattern taken 9/3/2025</a:t>
            </a:r>
          </a:p>
          <a:p>
            <a:pPr marL="342900" indent="-342900">
              <a:buFont typeface="Wingdings" panose="05000000000000000000" pitchFamily="2" charset="2"/>
              <a:buChar char="§"/>
            </a:pPr>
            <a:r>
              <a:rPr lang="en-US" dirty="0"/>
              <a:t>Limits determined automatically using </a:t>
            </a:r>
            <a:r>
              <a:rPr lang="en-US" b="1" dirty="0" err="1"/>
              <a:t>sddsprocess</a:t>
            </a:r>
            <a:r>
              <a:rPr lang="en-US" b="1" dirty="0"/>
              <a:t> </a:t>
            </a:r>
            <a:r>
              <a:rPr lang="en-US" dirty="0"/>
              <a:t>and summing data in the plane without interference fringes</a:t>
            </a:r>
          </a:p>
        </p:txBody>
      </p:sp>
      <p:sp>
        <p:nvSpPr>
          <p:cNvPr id="5" name="Date Placeholder 4">
            <a:extLst>
              <a:ext uri="{FF2B5EF4-FFF2-40B4-BE49-F238E27FC236}">
                <a16:creationId xmlns:a16="http://schemas.microsoft.com/office/drawing/2014/main" id="{5A31D1FE-DFC0-E412-E2D5-342C99E87D72}"/>
              </a:ext>
            </a:extLst>
          </p:cNvPr>
          <p:cNvSpPr>
            <a:spLocks noGrp="1"/>
          </p:cNvSpPr>
          <p:nvPr>
            <p:ph type="dt" sz="half" idx="10"/>
          </p:nvPr>
        </p:nvSpPr>
        <p:spPr/>
        <p:txBody>
          <a:bodyPr/>
          <a:lstStyle/>
          <a:p>
            <a:fld id="{856F5C42-58A8-4B54-8DF5-90FD43E22E7D}" type="datetime1">
              <a:rPr lang="en-US" smtClean="0"/>
              <a:t>9/14/2025</a:t>
            </a:fld>
            <a:endParaRPr lang="en-US" dirty="0"/>
          </a:p>
        </p:txBody>
      </p:sp>
      <p:sp>
        <p:nvSpPr>
          <p:cNvPr id="10" name="Slide Number Placeholder 6">
            <a:extLst>
              <a:ext uri="{FF2B5EF4-FFF2-40B4-BE49-F238E27FC236}">
                <a16:creationId xmlns:a16="http://schemas.microsoft.com/office/drawing/2014/main" id="{268BE977-E29D-827C-FC92-C2E4C4A9DC29}"/>
              </a:ext>
            </a:extLst>
          </p:cNvPr>
          <p:cNvSpPr>
            <a:spLocks noGrp="1"/>
          </p:cNvSpPr>
          <p:nvPr>
            <p:ph type="sldNum" sz="quarter" idx="12"/>
          </p:nvPr>
        </p:nvSpPr>
        <p:spPr/>
        <p:txBody>
          <a:bodyPr/>
          <a:lstStyle/>
          <a:p>
            <a:fld id="{7D1BE87E-F0DE-A44C-894B-E142BEB21E42}" type="slidenum">
              <a:rPr lang="en-US" smtClean="0"/>
              <a:pPr/>
              <a:t>44</a:t>
            </a:fld>
            <a:endParaRPr lang="en-US" dirty="0"/>
          </a:p>
        </p:txBody>
      </p:sp>
      <p:sp>
        <p:nvSpPr>
          <p:cNvPr id="6" name="Footer Placeholder 5">
            <a:extLst>
              <a:ext uri="{FF2B5EF4-FFF2-40B4-BE49-F238E27FC236}">
                <a16:creationId xmlns:a16="http://schemas.microsoft.com/office/drawing/2014/main" id="{B729FB9F-D8EC-7311-D9A4-BF4A110DA675}"/>
              </a:ext>
            </a:extLst>
          </p:cNvPr>
          <p:cNvSpPr>
            <a:spLocks noGrp="1"/>
          </p:cNvSpPr>
          <p:nvPr>
            <p:ph type="ftr" sz="quarter" idx="11"/>
          </p:nvPr>
        </p:nvSpPr>
        <p:spPr/>
        <p:txBody>
          <a:bodyPr/>
          <a:lstStyle/>
          <a:p>
            <a:r>
              <a:rPr lang="en-US"/>
              <a:t>Introduction to SDDS and the SDDS Toolkit</a:t>
            </a:r>
            <a:endParaRPr lang="en-US" dirty="0"/>
          </a:p>
        </p:txBody>
      </p:sp>
      <p:pic>
        <p:nvPicPr>
          <p:cNvPr id="7" name="Picture 6" descr="Graphical user interface&#10;&#10;AI-generated content may be incorrect.">
            <a:extLst>
              <a:ext uri="{FF2B5EF4-FFF2-40B4-BE49-F238E27FC236}">
                <a16:creationId xmlns:a16="http://schemas.microsoft.com/office/drawing/2014/main" id="{5276D87B-003E-B16C-06FE-36F26E90597C}"/>
              </a:ext>
            </a:extLst>
          </p:cNvPr>
          <p:cNvPicPr>
            <a:picLocks noChangeAspect="1"/>
          </p:cNvPicPr>
          <p:nvPr/>
        </p:nvPicPr>
        <p:blipFill>
          <a:blip r:embed="rId3"/>
          <a:stretch>
            <a:fillRect/>
          </a:stretch>
        </p:blipFill>
        <p:spPr>
          <a:xfrm>
            <a:off x="6462793" y="502564"/>
            <a:ext cx="5231970" cy="4035635"/>
          </a:xfrm>
          <a:prstGeom prst="rect">
            <a:avLst/>
          </a:prstGeom>
        </p:spPr>
      </p:pic>
      <p:sp>
        <p:nvSpPr>
          <p:cNvPr id="9" name="TextBox 8">
            <a:extLst>
              <a:ext uri="{FF2B5EF4-FFF2-40B4-BE49-F238E27FC236}">
                <a16:creationId xmlns:a16="http://schemas.microsoft.com/office/drawing/2014/main" id="{38E3497C-0C4A-D59E-AC9D-514CE8FD8B2D}"/>
              </a:ext>
            </a:extLst>
          </p:cNvPr>
          <p:cNvSpPr txBox="1"/>
          <p:nvPr/>
        </p:nvSpPr>
        <p:spPr>
          <a:xfrm>
            <a:off x="0" y="2190344"/>
            <a:ext cx="6183823" cy="3447098"/>
          </a:xfrm>
          <a:prstGeom prst="rect">
            <a:avLst/>
          </a:prstGeom>
          <a:noFill/>
        </p:spPr>
        <p:txBody>
          <a:bodyPr wrap="square">
            <a:spAutoFit/>
          </a:bodyPr>
          <a:lstStyle/>
          <a:p>
            <a:r>
              <a:rPr lang="en-US" sz="1400" dirty="0"/>
              <a:t> </a:t>
            </a:r>
            <a:r>
              <a:rPr lang="en-US" sz="1200" dirty="0"/>
              <a:t>exec </a:t>
            </a:r>
            <a:r>
              <a:rPr lang="en-US" sz="1200" b="1" dirty="0" err="1"/>
              <a:t>sddsconvert</a:t>
            </a:r>
            <a:r>
              <a:rPr lang="en-US" sz="1200" dirty="0"/>
              <a:t> -pipe=out ${</a:t>
            </a:r>
            <a:r>
              <a:rPr lang="en-US" sz="1200" dirty="0" err="1"/>
              <a:t>intDataFileRoot</a:t>
            </a:r>
            <a:r>
              <a:rPr lang="en-US" sz="1200" dirty="0"/>
              <a:t>}.</a:t>
            </a:r>
            <a:r>
              <a:rPr lang="en-US" sz="1200" dirty="0" err="1"/>
              <a:t>sdds</a:t>
            </a:r>
            <a:r>
              <a:rPr lang="en-US" sz="1200" dirty="0"/>
              <a:t> \	-	delete=</a:t>
            </a:r>
            <a:r>
              <a:rPr lang="en-US" sz="1200" dirty="0" err="1"/>
              <a:t>col,Index,HLineLabel,VLineProfile</a:t>
            </a:r>
            <a:r>
              <a:rPr lang="en-US" sz="1200" dirty="0"/>
              <a:t> \	</a:t>
            </a:r>
          </a:p>
          <a:p>
            <a:r>
              <a:rPr lang="en-US" sz="1200" dirty="0"/>
              <a:t>| </a:t>
            </a:r>
            <a:r>
              <a:rPr lang="en-US" sz="1200" b="1" dirty="0" err="1"/>
              <a:t>sddstranspose</a:t>
            </a:r>
            <a:r>
              <a:rPr lang="en-US" sz="1200" dirty="0"/>
              <a:t> -pipe \	</a:t>
            </a:r>
          </a:p>
          <a:p>
            <a:r>
              <a:rPr lang="en-US" sz="1200" dirty="0"/>
              <a:t>| </a:t>
            </a:r>
            <a:r>
              <a:rPr lang="en-US" sz="1200" b="1" dirty="0" err="1"/>
              <a:t>sddsprocess</a:t>
            </a:r>
            <a:r>
              <a:rPr lang="en-US" sz="1200" dirty="0"/>
              <a:t> -pipe \	</a:t>
            </a:r>
          </a:p>
          <a:p>
            <a:r>
              <a:rPr lang="en-US" sz="1200" dirty="0"/>
              <a:t>	-redefine=</a:t>
            </a:r>
            <a:r>
              <a:rPr lang="en-US" sz="1200" dirty="0" err="1"/>
              <a:t>col,Index,i_row</a:t>
            </a:r>
            <a:r>
              <a:rPr lang="en-US" sz="1200" dirty="0"/>
              <a:t> \	</a:t>
            </a:r>
          </a:p>
          <a:p>
            <a:r>
              <a:rPr lang="en-US" sz="1200" dirty="0"/>
              <a:t>| </a:t>
            </a:r>
            <a:r>
              <a:rPr lang="en-US" sz="1200" b="1" dirty="0" err="1"/>
              <a:t>sddsconvert</a:t>
            </a:r>
            <a:r>
              <a:rPr lang="en-US" sz="1200" dirty="0"/>
              <a:t> -pipe \</a:t>
            </a:r>
          </a:p>
          <a:p>
            <a:r>
              <a:rPr lang="en-US" sz="1200" dirty="0"/>
              <a:t>	-delete=</a:t>
            </a:r>
            <a:r>
              <a:rPr lang="en-US" sz="1200" dirty="0" err="1"/>
              <a:t>col,OldColumnNames</a:t>
            </a:r>
            <a:r>
              <a:rPr lang="en-US" sz="1200" dirty="0"/>
              <a:t> \	</a:t>
            </a:r>
          </a:p>
          <a:p>
            <a:r>
              <a:rPr lang="en-US" sz="1200" dirty="0"/>
              <a:t>| </a:t>
            </a:r>
            <a:r>
              <a:rPr lang="en-US" sz="1200" b="1" dirty="0" err="1"/>
              <a:t>sddsrowstats</a:t>
            </a:r>
            <a:r>
              <a:rPr lang="en-US" sz="1200" dirty="0"/>
              <a:t> -pipe \</a:t>
            </a:r>
          </a:p>
          <a:p>
            <a:r>
              <a:rPr lang="en-US" sz="1200" dirty="0"/>
              <a:t>	-sum=HProfile,1,Column* \	</a:t>
            </a:r>
          </a:p>
          <a:p>
            <a:r>
              <a:rPr lang="en-US" sz="1200" dirty="0"/>
              <a:t>| </a:t>
            </a:r>
            <a:r>
              <a:rPr lang="en-US" sz="1200" b="1" dirty="0" err="1"/>
              <a:t>sddsprocess</a:t>
            </a:r>
            <a:r>
              <a:rPr lang="en-US" sz="1200" dirty="0"/>
              <a:t>  -pipe=in ${</a:t>
            </a:r>
            <a:r>
              <a:rPr lang="en-US" sz="1200" dirty="0" err="1"/>
              <a:t>intDataFileRoot</a:t>
            </a:r>
            <a:r>
              <a:rPr lang="en-US" sz="1200" dirty="0"/>
              <a:t>}.</a:t>
            </a:r>
            <a:r>
              <a:rPr lang="en-US" sz="1200" dirty="0" err="1"/>
              <a:t>henv</a:t>
            </a:r>
            <a:r>
              <a:rPr lang="en-US" sz="1200" dirty="0"/>
              <a:t> \	-	process=</a:t>
            </a:r>
            <a:r>
              <a:rPr lang="en-US" sz="1200" dirty="0" err="1"/>
              <a:t>HProfile,baselevel,HProfileBaseLine</a:t>
            </a:r>
            <a:r>
              <a:rPr lang="en-US" sz="1200" dirty="0"/>
              <a:t> \	"-	redefine=</a:t>
            </a:r>
            <a:r>
              <a:rPr lang="en-US" sz="1200" dirty="0" err="1"/>
              <a:t>col,HProfile,HProfile</a:t>
            </a:r>
            <a:r>
              <a:rPr lang="en-US" sz="1200" dirty="0"/>
              <a:t> </a:t>
            </a:r>
            <a:r>
              <a:rPr lang="en-US" sz="1200" dirty="0" err="1"/>
              <a:t>HProfileBaseLine</a:t>
            </a:r>
            <a:r>
              <a:rPr lang="en-US" sz="1200" dirty="0"/>
              <a:t> -" \	</a:t>
            </a:r>
          </a:p>
          <a:p>
            <a:r>
              <a:rPr lang="en-US" sz="1200" dirty="0"/>
              <a:t>	-process=</a:t>
            </a:r>
            <a:r>
              <a:rPr lang="en-US" sz="1200" dirty="0" err="1"/>
              <a:t>HProfile,maximum,HProfileMax</a:t>
            </a:r>
            <a:r>
              <a:rPr lang="en-US" sz="1200" dirty="0"/>
              <a:t> \	-	process=</a:t>
            </a:r>
            <a:r>
              <a:rPr lang="en-US" sz="1200" dirty="0" err="1"/>
              <a:t>HProfile,maximum,HProfileMaxPos,functionOf</a:t>
            </a:r>
            <a:r>
              <a:rPr lang="en-US" sz="1200" dirty="0"/>
              <a:t>=</a:t>
            </a:r>
            <a:r>
              <a:rPr lang="en-US" sz="1200" dirty="0" err="1"/>
              <a:t>Index,position</a:t>
            </a:r>
            <a:r>
              <a:rPr lang="en-US" sz="1200" dirty="0"/>
              <a:t> \</a:t>
            </a:r>
          </a:p>
          <a:p>
            <a:r>
              <a:rPr lang="en-US" sz="1200" dirty="0"/>
              <a:t>	-process=</a:t>
            </a:r>
            <a:r>
              <a:rPr lang="en-US" sz="1200" dirty="0" err="1"/>
              <a:t>HProfile,fwhm,HProfileFWHM,functionOf</a:t>
            </a:r>
            <a:r>
              <a:rPr lang="en-US" sz="1200" dirty="0"/>
              <a:t>=Index \	</a:t>
            </a:r>
          </a:p>
          <a:p>
            <a:r>
              <a:rPr lang="en-US" sz="1200" dirty="0"/>
              <a:t>	"-redefine=</a:t>
            </a:r>
            <a:r>
              <a:rPr lang="en-US" sz="1200" dirty="0" err="1"/>
              <a:t>param,lowLimit,HProfileMaxPos</a:t>
            </a:r>
            <a:r>
              <a:rPr lang="en-US" sz="1200" dirty="0"/>
              <a:t> </a:t>
            </a:r>
            <a:r>
              <a:rPr lang="en-US" sz="1200" dirty="0" err="1"/>
              <a:t>HProfileFWHM</a:t>
            </a:r>
            <a:r>
              <a:rPr lang="en-US" sz="1200" dirty="0"/>
              <a:t> 2.0 / 2.5 * - int" \</a:t>
            </a:r>
          </a:p>
          <a:p>
            <a:r>
              <a:rPr lang="en-US" sz="1200" dirty="0"/>
              <a:t>	"-redefine=</a:t>
            </a:r>
            <a:r>
              <a:rPr lang="en-US" sz="1200" dirty="0" err="1"/>
              <a:t>param,highLimit,HProfileMaxPos</a:t>
            </a:r>
            <a:r>
              <a:rPr lang="en-US" sz="1200" dirty="0"/>
              <a:t> </a:t>
            </a:r>
            <a:r>
              <a:rPr lang="en-US" sz="1200" dirty="0" err="1"/>
              <a:t>HProfileFWHM</a:t>
            </a:r>
            <a:r>
              <a:rPr lang="en-US" sz="1200" dirty="0"/>
              <a:t> 2.0 / 2.5 * + int" \</a:t>
            </a:r>
          </a:p>
          <a:p>
            <a:r>
              <a:rPr lang="en-US" sz="1200" dirty="0"/>
              <a:t>	"-redefine=</a:t>
            </a:r>
            <a:r>
              <a:rPr lang="en-US" sz="1200" dirty="0" err="1"/>
              <a:t>param,HProfileTMax,HProfileMax</a:t>
            </a:r>
            <a:r>
              <a:rPr lang="en-US" sz="1200" dirty="0"/>
              <a:t> 10.0 /"</a:t>
            </a:r>
          </a:p>
        </p:txBody>
      </p:sp>
      <p:sp>
        <p:nvSpPr>
          <p:cNvPr id="12" name="TextBox 11">
            <a:extLst>
              <a:ext uri="{FF2B5EF4-FFF2-40B4-BE49-F238E27FC236}">
                <a16:creationId xmlns:a16="http://schemas.microsoft.com/office/drawing/2014/main" id="{DD2FF87B-988D-4A90-E480-BC544F84EB17}"/>
              </a:ext>
            </a:extLst>
          </p:cNvPr>
          <p:cNvSpPr txBox="1"/>
          <p:nvPr/>
        </p:nvSpPr>
        <p:spPr>
          <a:xfrm>
            <a:off x="5403743" y="4538199"/>
            <a:ext cx="7036230" cy="1754326"/>
          </a:xfrm>
          <a:prstGeom prst="rect">
            <a:avLst/>
          </a:prstGeom>
          <a:noFill/>
        </p:spPr>
        <p:txBody>
          <a:bodyPr wrap="square">
            <a:spAutoFit/>
          </a:bodyPr>
          <a:lstStyle/>
          <a:p>
            <a:r>
              <a:rPr lang="en-US" sz="1200" dirty="0"/>
              <a:t>                 exec </a:t>
            </a:r>
            <a:r>
              <a:rPr lang="en-US" sz="1200" b="1" dirty="0" err="1"/>
              <a:t>sddscontour</a:t>
            </a:r>
            <a:r>
              <a:rPr lang="en-US" sz="1200" dirty="0"/>
              <a:t> ${</a:t>
            </a:r>
            <a:r>
              <a:rPr lang="en-US" sz="1200" dirty="0" err="1"/>
              <a:t>intDataFileRoot</a:t>
            </a:r>
            <a:r>
              <a:rPr lang="en-US" sz="1200" dirty="0"/>
              <a:t>}.</a:t>
            </a:r>
            <a:r>
              <a:rPr lang="en-US" sz="1200" dirty="0" err="1"/>
              <a:t>sdds</a:t>
            </a:r>
            <a:r>
              <a:rPr lang="en-US" sz="1200" dirty="0"/>
              <a:t> \	</a:t>
            </a:r>
          </a:p>
          <a:p>
            <a:r>
              <a:rPr lang="en-US" sz="1200" dirty="0"/>
              <a:t>	"-topline=Raw Interference Fringe Data and ROI Limits" \	</a:t>
            </a:r>
          </a:p>
          <a:p>
            <a:r>
              <a:rPr lang="en-US" sz="1200" dirty="0"/>
              <a:t>	-title=filenames \	</a:t>
            </a:r>
          </a:p>
          <a:p>
            <a:r>
              <a:rPr lang="en-US" sz="1200" dirty="0"/>
              <a:t>	"-</a:t>
            </a:r>
            <a:r>
              <a:rPr lang="en-US" sz="1200" dirty="0" err="1"/>
              <a:t>yLabel</a:t>
            </a:r>
            <a:r>
              <a:rPr lang="en-US" sz="1200" dirty="0"/>
              <a:t>=X \(Index\)" \	</a:t>
            </a:r>
          </a:p>
          <a:p>
            <a:r>
              <a:rPr lang="en-US" sz="1200" dirty="0"/>
              <a:t>	"-</a:t>
            </a:r>
            <a:r>
              <a:rPr lang="en-US" sz="1200" dirty="0" err="1"/>
              <a:t>xLabel</a:t>
            </a:r>
            <a:r>
              <a:rPr lang="en-US" sz="1200" dirty="0"/>
              <a:t>=Y \(Index\)" \	</a:t>
            </a:r>
          </a:p>
          <a:p>
            <a:r>
              <a:rPr lang="en-US" sz="1200" dirty="0"/>
              <a:t>	-shade -</a:t>
            </a:r>
            <a:r>
              <a:rPr lang="en-US" sz="1200" dirty="0" err="1"/>
              <a:t>ystrings</a:t>
            </a:r>
            <a:r>
              <a:rPr lang="en-US" sz="1200" dirty="0"/>
              <a:t>=edit=%/VLine0//,sparse=50 \	</a:t>
            </a:r>
          </a:p>
          <a:p>
            <a:r>
              <a:rPr lang="en-US" sz="1200" dirty="0"/>
              <a:t>	-col=</a:t>
            </a:r>
            <a:r>
              <a:rPr lang="en-US" sz="1200" dirty="0" err="1"/>
              <a:t>Index,VLine</a:t>
            </a:r>
            <a:r>
              <a:rPr lang="en-US" sz="1200" dirty="0"/>
              <a:t>???? \    	</a:t>
            </a:r>
          </a:p>
          <a:p>
            <a:r>
              <a:rPr lang="en-US" sz="1200" dirty="0"/>
              <a:t>	-</a:t>
            </a:r>
            <a:r>
              <a:rPr lang="en-US" sz="1200" dirty="0" err="1"/>
              <a:t>drawLine</a:t>
            </a:r>
            <a:r>
              <a:rPr lang="en-US" sz="1200" dirty="0"/>
              <a:t>=x0Value=0,y0Value=${</a:t>
            </a:r>
            <a:r>
              <a:rPr lang="en-US" sz="1200" dirty="0" err="1"/>
              <a:t>lowLimit</a:t>
            </a:r>
            <a:r>
              <a:rPr lang="en-US" sz="1200" dirty="0"/>
              <a:t>},x1Value=747,y1Value=${</a:t>
            </a:r>
            <a:r>
              <a:rPr lang="en-US" sz="1200" dirty="0" err="1"/>
              <a:t>lowLimit</a:t>
            </a:r>
            <a:r>
              <a:rPr lang="en-US" sz="1200" dirty="0"/>
              <a:t>},</a:t>
            </a:r>
            <a:r>
              <a:rPr lang="en-US" sz="1200" dirty="0" err="1"/>
              <a:t>linetype</a:t>
            </a:r>
            <a:r>
              <a:rPr lang="en-US" sz="1200" dirty="0"/>
              <a:t>=1 \	-</a:t>
            </a:r>
            <a:r>
              <a:rPr lang="en-US" sz="1200" dirty="0" err="1"/>
              <a:t>drawLine</a:t>
            </a:r>
            <a:r>
              <a:rPr lang="en-US" sz="1200" dirty="0"/>
              <a:t>=x0Value=0,y0Value=${</a:t>
            </a:r>
            <a:r>
              <a:rPr lang="en-US" sz="1200" dirty="0" err="1"/>
              <a:t>highLimit</a:t>
            </a:r>
            <a:r>
              <a:rPr lang="en-US" sz="1200" dirty="0"/>
              <a:t>},x1Value=747,y1Value=${</a:t>
            </a:r>
            <a:r>
              <a:rPr lang="en-US" sz="1200" dirty="0" err="1"/>
              <a:t>highLimit</a:t>
            </a:r>
            <a:r>
              <a:rPr lang="en-US" sz="1200" dirty="0"/>
              <a:t>},</a:t>
            </a:r>
            <a:r>
              <a:rPr lang="en-US" sz="1200" dirty="0" err="1"/>
              <a:t>linetype</a:t>
            </a:r>
            <a:r>
              <a:rPr lang="en-US" sz="1200" dirty="0"/>
              <a:t>=1 \&amp;</a:t>
            </a:r>
          </a:p>
        </p:txBody>
      </p:sp>
    </p:spTree>
    <p:extLst>
      <p:ext uri="{BB962C8B-B14F-4D97-AF65-F5344CB8AC3E}">
        <p14:creationId xmlns:p14="http://schemas.microsoft.com/office/powerpoint/2010/main" val="1479773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7E8C0-67B2-E0C9-6AA8-82CB147EDF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D08D4B-83E8-7505-9AF5-C9C5069E9769}"/>
              </a:ext>
            </a:extLst>
          </p:cNvPr>
          <p:cNvSpPr>
            <a:spLocks noGrp="1"/>
          </p:cNvSpPr>
          <p:nvPr>
            <p:ph type="title"/>
          </p:nvPr>
        </p:nvSpPr>
        <p:spPr>
          <a:xfrm>
            <a:off x="309091" y="48630"/>
            <a:ext cx="10446733" cy="783112"/>
          </a:xfrm>
        </p:spPr>
        <p:txBody>
          <a:bodyPr/>
          <a:lstStyle/>
          <a:p>
            <a:r>
              <a:rPr lang="en-US" sz="2400" dirty="0" err="1"/>
              <a:t>JLab</a:t>
            </a:r>
            <a:r>
              <a:rPr lang="en-US" sz="2400" dirty="0"/>
              <a:t> Example:  Synchrotron Light Interferometer (SLI) Interferogram Analysis</a:t>
            </a:r>
          </a:p>
        </p:txBody>
      </p:sp>
      <p:sp>
        <p:nvSpPr>
          <p:cNvPr id="2" name="Content Placeholder 1">
            <a:extLst>
              <a:ext uri="{FF2B5EF4-FFF2-40B4-BE49-F238E27FC236}">
                <a16:creationId xmlns:a16="http://schemas.microsoft.com/office/drawing/2014/main" id="{BF58E4A9-1303-2267-07C8-FFD3817E409E}"/>
              </a:ext>
            </a:extLst>
          </p:cNvPr>
          <p:cNvSpPr>
            <a:spLocks noGrp="1"/>
          </p:cNvSpPr>
          <p:nvPr>
            <p:ph type="body" sz="half" idx="2"/>
          </p:nvPr>
        </p:nvSpPr>
        <p:spPr>
          <a:xfrm>
            <a:off x="95929" y="831742"/>
            <a:ext cx="5467963" cy="778534"/>
          </a:xfrm>
        </p:spPr>
        <p:txBody>
          <a:bodyPr/>
          <a:lstStyle/>
          <a:p>
            <a:pPr marL="342900" indent="-342900">
              <a:buFont typeface="Wingdings" panose="05000000000000000000" pitchFamily="2" charset="2"/>
              <a:buChar char="§"/>
            </a:pPr>
            <a:r>
              <a:rPr lang="en-US" dirty="0"/>
              <a:t>Use scripting language </a:t>
            </a:r>
            <a:r>
              <a:rPr lang="en-US" dirty="0" err="1"/>
              <a:t>tcl</a:t>
            </a:r>
            <a:r>
              <a:rPr lang="en-US" dirty="0"/>
              <a:t> to assemble a list of columns to eliminate (create ROI limits)</a:t>
            </a:r>
            <a:endParaRPr lang="en-US" b="1" dirty="0"/>
          </a:p>
        </p:txBody>
      </p:sp>
      <p:sp>
        <p:nvSpPr>
          <p:cNvPr id="5" name="Date Placeholder 4">
            <a:extLst>
              <a:ext uri="{FF2B5EF4-FFF2-40B4-BE49-F238E27FC236}">
                <a16:creationId xmlns:a16="http://schemas.microsoft.com/office/drawing/2014/main" id="{738990B6-017A-2194-3BB6-2D47B0AF12F5}"/>
              </a:ext>
            </a:extLst>
          </p:cNvPr>
          <p:cNvSpPr>
            <a:spLocks noGrp="1"/>
          </p:cNvSpPr>
          <p:nvPr>
            <p:ph type="dt" sz="half" idx="10"/>
          </p:nvPr>
        </p:nvSpPr>
        <p:spPr/>
        <p:txBody>
          <a:bodyPr/>
          <a:lstStyle/>
          <a:p>
            <a:fld id="{856F5C42-58A8-4B54-8DF5-90FD43E22E7D}" type="datetime1">
              <a:rPr lang="en-US" smtClean="0"/>
              <a:t>9/14/2025</a:t>
            </a:fld>
            <a:endParaRPr lang="en-US" dirty="0"/>
          </a:p>
        </p:txBody>
      </p:sp>
      <p:sp>
        <p:nvSpPr>
          <p:cNvPr id="10" name="Slide Number Placeholder 6">
            <a:extLst>
              <a:ext uri="{FF2B5EF4-FFF2-40B4-BE49-F238E27FC236}">
                <a16:creationId xmlns:a16="http://schemas.microsoft.com/office/drawing/2014/main" id="{93BE083B-B293-6623-111A-F80DA5E04E88}"/>
              </a:ext>
            </a:extLst>
          </p:cNvPr>
          <p:cNvSpPr>
            <a:spLocks noGrp="1"/>
          </p:cNvSpPr>
          <p:nvPr>
            <p:ph type="sldNum" sz="quarter" idx="12"/>
          </p:nvPr>
        </p:nvSpPr>
        <p:spPr/>
        <p:txBody>
          <a:bodyPr/>
          <a:lstStyle/>
          <a:p>
            <a:fld id="{7D1BE87E-F0DE-A44C-894B-E142BEB21E42}" type="slidenum">
              <a:rPr lang="en-US" smtClean="0"/>
              <a:pPr/>
              <a:t>45</a:t>
            </a:fld>
            <a:endParaRPr lang="en-US" dirty="0"/>
          </a:p>
        </p:txBody>
      </p:sp>
      <p:sp>
        <p:nvSpPr>
          <p:cNvPr id="6" name="Footer Placeholder 5">
            <a:extLst>
              <a:ext uri="{FF2B5EF4-FFF2-40B4-BE49-F238E27FC236}">
                <a16:creationId xmlns:a16="http://schemas.microsoft.com/office/drawing/2014/main" id="{B2ABB27B-607F-BD70-B804-01B9D63AF896}"/>
              </a:ext>
            </a:extLst>
          </p:cNvPr>
          <p:cNvSpPr>
            <a:spLocks noGrp="1"/>
          </p:cNvSpPr>
          <p:nvPr>
            <p:ph type="ftr" sz="quarter" idx="11"/>
          </p:nvPr>
        </p:nvSpPr>
        <p:spPr/>
        <p:txBody>
          <a:bodyPr/>
          <a:lstStyle/>
          <a:p>
            <a:r>
              <a:rPr lang="en-US"/>
              <a:t>Introduction to SDDS and the SDDS Toolkit</a:t>
            </a:r>
            <a:endParaRPr lang="en-US" dirty="0"/>
          </a:p>
        </p:txBody>
      </p:sp>
      <p:sp>
        <p:nvSpPr>
          <p:cNvPr id="8" name="TextBox 7">
            <a:extLst>
              <a:ext uri="{FF2B5EF4-FFF2-40B4-BE49-F238E27FC236}">
                <a16:creationId xmlns:a16="http://schemas.microsoft.com/office/drawing/2014/main" id="{E54A77E5-C83E-C7D9-34FA-8989AF59B5DD}"/>
              </a:ext>
            </a:extLst>
          </p:cNvPr>
          <p:cNvSpPr txBox="1"/>
          <p:nvPr/>
        </p:nvSpPr>
        <p:spPr>
          <a:xfrm>
            <a:off x="154983" y="1965340"/>
            <a:ext cx="6096000" cy="3416320"/>
          </a:xfrm>
          <a:prstGeom prst="rect">
            <a:avLst/>
          </a:prstGeom>
          <a:noFill/>
        </p:spPr>
        <p:txBody>
          <a:bodyPr wrap="square">
            <a:spAutoFit/>
          </a:bodyPr>
          <a:lstStyle/>
          <a:p>
            <a:r>
              <a:rPr lang="en-US" sz="1200" dirty="0"/>
              <a:t>if ${</a:t>
            </a:r>
            <a:r>
              <a:rPr lang="en-US" sz="1200" dirty="0" err="1"/>
              <a:t>procData</a:t>
            </a:r>
            <a:r>
              <a:rPr lang="en-US" sz="1200" dirty="0"/>
              <a:t>} {    </a:t>
            </a:r>
          </a:p>
          <a:p>
            <a:endParaRPr lang="en-US" sz="1200" dirty="0"/>
          </a:p>
          <a:p>
            <a:r>
              <a:rPr lang="en-US" sz="1200" dirty="0"/>
              <a:t>	set </a:t>
            </a:r>
            <a:r>
              <a:rPr lang="en-US" sz="1200" dirty="0" err="1"/>
              <a:t>lowLimit</a:t>
            </a:r>
            <a:r>
              <a:rPr lang="en-US" sz="1200" dirty="0"/>
              <a:t> [expr int([exec </a:t>
            </a:r>
            <a:r>
              <a:rPr lang="en-US" sz="1200" b="1" dirty="0"/>
              <a:t>sdds2stream </a:t>
            </a:r>
            <a:r>
              <a:rPr lang="en-US" sz="1200" dirty="0"/>
              <a:t>${</a:t>
            </a:r>
            <a:r>
              <a:rPr lang="en-US" sz="1200" dirty="0" err="1"/>
              <a:t>intDataFileRoot</a:t>
            </a:r>
            <a:r>
              <a:rPr lang="en-US" sz="1200" dirty="0"/>
              <a:t>}.</a:t>
            </a:r>
            <a:r>
              <a:rPr lang="en-US" sz="1200" dirty="0" err="1"/>
              <a:t>henv</a:t>
            </a:r>
            <a:r>
              <a:rPr lang="en-US" sz="1200" dirty="0"/>
              <a:t> -param=</a:t>
            </a:r>
            <a:r>
              <a:rPr lang="en-US" sz="1200" dirty="0" err="1"/>
              <a:t>lowLimit</a:t>
            </a:r>
            <a:r>
              <a:rPr lang="en-US" sz="1200" dirty="0"/>
              <a:t>])]    </a:t>
            </a:r>
          </a:p>
          <a:p>
            <a:r>
              <a:rPr lang="en-US" sz="1200" dirty="0"/>
              <a:t>	set </a:t>
            </a:r>
            <a:r>
              <a:rPr lang="en-US" sz="1200" dirty="0" err="1"/>
              <a:t>highLimit</a:t>
            </a:r>
            <a:r>
              <a:rPr lang="en-US" sz="1200" dirty="0"/>
              <a:t> [expr int([exec </a:t>
            </a:r>
            <a:r>
              <a:rPr lang="en-US" sz="1200" b="1" dirty="0"/>
              <a:t>sdds2stream</a:t>
            </a:r>
            <a:r>
              <a:rPr lang="en-US" sz="1200" dirty="0"/>
              <a:t> ${</a:t>
            </a:r>
            <a:r>
              <a:rPr lang="en-US" sz="1200" dirty="0" err="1"/>
              <a:t>intDataFileRoot</a:t>
            </a:r>
            <a:r>
              <a:rPr lang="en-US" sz="1200" dirty="0"/>
              <a:t>}.</a:t>
            </a:r>
            <a:r>
              <a:rPr lang="en-US" sz="1200" dirty="0" err="1"/>
              <a:t>henv</a:t>
            </a:r>
            <a:r>
              <a:rPr lang="en-US" sz="1200" dirty="0"/>
              <a:t> -param=</a:t>
            </a:r>
            <a:r>
              <a:rPr lang="en-US" sz="1200" dirty="0" err="1"/>
              <a:t>highLimit</a:t>
            </a:r>
            <a:r>
              <a:rPr lang="en-US" sz="1200" dirty="0"/>
              <a:t>])]    </a:t>
            </a:r>
          </a:p>
          <a:p>
            <a:endParaRPr lang="en-US" sz="1200" dirty="0"/>
          </a:p>
          <a:p>
            <a:r>
              <a:rPr lang="en-US" sz="1200" dirty="0"/>
              <a:t>	# Use the limits calculated in the </a:t>
            </a:r>
            <a:r>
              <a:rPr lang="en-US" sz="1200" dirty="0" err="1"/>
              <a:t>procLimits</a:t>
            </a:r>
            <a:r>
              <a:rPr lang="en-US" sz="1200" dirty="0"/>
              <a:t> section to exclude    </a:t>
            </a:r>
          </a:p>
          <a:p>
            <a:r>
              <a:rPr lang="en-US" sz="1200" dirty="0"/>
              <a:t>	# all but the region of interest with the interference pattern.    </a:t>
            </a:r>
          </a:p>
          <a:p>
            <a:r>
              <a:rPr lang="en-US" sz="1200" dirty="0"/>
              <a:t>	# Center the peak on Index = 0 and normalize the distribution.        </a:t>
            </a:r>
          </a:p>
          <a:p>
            <a:endParaRPr lang="en-US" sz="1200" dirty="0"/>
          </a:p>
          <a:p>
            <a:r>
              <a:rPr lang="en-US" sz="1200" dirty="0"/>
              <a:t>	set </a:t>
            </a:r>
            <a:r>
              <a:rPr lang="en-US" sz="1200" dirty="0" err="1"/>
              <a:t>VLineList</a:t>
            </a:r>
            <a:r>
              <a:rPr lang="en-US" sz="1200" dirty="0"/>
              <a:t> ""    </a:t>
            </a:r>
          </a:p>
          <a:p>
            <a:r>
              <a:rPr lang="en-US" sz="1200" dirty="0"/>
              <a:t>	for {set </a:t>
            </a:r>
            <a:r>
              <a:rPr lang="en-US" sz="1200" dirty="0" err="1"/>
              <a:t>i</a:t>
            </a:r>
            <a:r>
              <a:rPr lang="en-US" sz="1200" dirty="0"/>
              <a:t> ${</a:t>
            </a:r>
            <a:r>
              <a:rPr lang="en-US" sz="1200" dirty="0" err="1"/>
              <a:t>lowLimit</a:t>
            </a:r>
            <a:r>
              <a:rPr lang="en-US" sz="1200" dirty="0"/>
              <a:t>}} {$</a:t>
            </a:r>
            <a:r>
              <a:rPr lang="en-US" sz="1200" dirty="0" err="1"/>
              <a:t>i</a:t>
            </a:r>
            <a:r>
              <a:rPr lang="en-US" sz="1200" dirty="0"/>
              <a:t> &lt; [expr ${</a:t>
            </a:r>
            <a:r>
              <a:rPr lang="en-US" sz="1200" dirty="0" err="1"/>
              <a:t>highLimit</a:t>
            </a:r>
            <a:r>
              <a:rPr lang="en-US" sz="1200" dirty="0"/>
              <a:t>} + 1]} {</a:t>
            </a:r>
            <a:r>
              <a:rPr lang="en-US" sz="1200" dirty="0" err="1"/>
              <a:t>incr</a:t>
            </a:r>
            <a:r>
              <a:rPr lang="en-US" sz="1200" dirty="0"/>
              <a:t> </a:t>
            </a:r>
            <a:r>
              <a:rPr lang="en-US" sz="1200" dirty="0" err="1"/>
              <a:t>i</a:t>
            </a:r>
            <a:r>
              <a:rPr lang="en-US" sz="1200" dirty="0"/>
              <a:t>} {	</a:t>
            </a:r>
          </a:p>
          <a:p>
            <a:r>
              <a:rPr lang="en-US" sz="1200" dirty="0"/>
              <a:t>		set </a:t>
            </a:r>
            <a:r>
              <a:rPr lang="en-US" sz="1200" dirty="0" err="1"/>
              <a:t>indexFormat</a:t>
            </a:r>
            <a:r>
              <a:rPr lang="en-US" sz="1200" dirty="0"/>
              <a:t> [format %04d $</a:t>
            </a:r>
            <a:r>
              <a:rPr lang="en-US" sz="1200" dirty="0" err="1"/>
              <a:t>i</a:t>
            </a:r>
            <a:r>
              <a:rPr lang="en-US" sz="1200" dirty="0"/>
              <a:t>]	</a:t>
            </a:r>
          </a:p>
          <a:p>
            <a:r>
              <a:rPr lang="en-US" sz="1200" dirty="0"/>
              <a:t>		set </a:t>
            </a:r>
            <a:r>
              <a:rPr lang="en-US" sz="1200" dirty="0" err="1"/>
              <a:t>VLineColumn</a:t>
            </a:r>
            <a:r>
              <a:rPr lang="en-US" sz="1200" dirty="0"/>
              <a:t> </a:t>
            </a:r>
            <a:r>
              <a:rPr lang="en-US" sz="1200" dirty="0" err="1"/>
              <a:t>VLine</a:t>
            </a:r>
            <a:r>
              <a:rPr lang="en-US" sz="1200" dirty="0"/>
              <a:t>${</a:t>
            </a:r>
            <a:r>
              <a:rPr lang="en-US" sz="1200" dirty="0" err="1"/>
              <a:t>indexFormat</a:t>
            </a:r>
            <a:r>
              <a:rPr lang="en-US" sz="1200" dirty="0"/>
              <a:t>}	</a:t>
            </a:r>
          </a:p>
          <a:p>
            <a:r>
              <a:rPr lang="en-US" sz="1200" dirty="0"/>
              <a:t>		</a:t>
            </a:r>
            <a:r>
              <a:rPr lang="en-US" sz="1200" dirty="0" err="1"/>
              <a:t>lappend</a:t>
            </a:r>
            <a:r>
              <a:rPr lang="en-US" sz="1200" dirty="0"/>
              <a:t> </a:t>
            </a:r>
            <a:r>
              <a:rPr lang="en-US" sz="1200" dirty="0" err="1"/>
              <a:t>VLineList</a:t>
            </a:r>
            <a:r>
              <a:rPr lang="en-US" sz="1200" dirty="0"/>
              <a:t> ${</a:t>
            </a:r>
            <a:r>
              <a:rPr lang="en-US" sz="1200" dirty="0" err="1"/>
              <a:t>VLineColumn</a:t>
            </a:r>
            <a:r>
              <a:rPr lang="en-US" sz="1200" dirty="0"/>
              <a:t>}    </a:t>
            </a:r>
          </a:p>
          <a:p>
            <a:r>
              <a:rPr lang="en-US" sz="1200" dirty="0"/>
              <a:t>	}    </a:t>
            </a:r>
          </a:p>
          <a:p>
            <a:r>
              <a:rPr lang="en-US" sz="1200" dirty="0"/>
              <a:t>	set </a:t>
            </a:r>
            <a:r>
              <a:rPr lang="en-US" sz="1200" dirty="0" err="1"/>
              <a:t>VLineList</a:t>
            </a:r>
            <a:r>
              <a:rPr lang="en-US" sz="1200" dirty="0"/>
              <a:t> [join ${</a:t>
            </a:r>
            <a:r>
              <a:rPr lang="en-US" sz="1200" dirty="0" err="1"/>
              <a:t>VLineList</a:t>
            </a:r>
            <a:r>
              <a:rPr lang="en-US" sz="1200" dirty="0"/>
              <a:t>}  , ]  </a:t>
            </a:r>
          </a:p>
        </p:txBody>
      </p:sp>
      <p:sp>
        <p:nvSpPr>
          <p:cNvPr id="11" name="TextBox 10">
            <a:extLst>
              <a:ext uri="{FF2B5EF4-FFF2-40B4-BE49-F238E27FC236}">
                <a16:creationId xmlns:a16="http://schemas.microsoft.com/office/drawing/2014/main" id="{6CF8A394-F22C-A76D-1163-B658BF06042E}"/>
              </a:ext>
            </a:extLst>
          </p:cNvPr>
          <p:cNvSpPr txBox="1"/>
          <p:nvPr/>
        </p:nvSpPr>
        <p:spPr>
          <a:xfrm>
            <a:off x="6278351" y="2334722"/>
            <a:ext cx="5724040" cy="3046988"/>
          </a:xfrm>
          <a:prstGeom prst="rect">
            <a:avLst/>
          </a:prstGeom>
          <a:noFill/>
        </p:spPr>
        <p:txBody>
          <a:bodyPr wrap="square">
            <a:spAutoFit/>
          </a:bodyPr>
          <a:lstStyle/>
          <a:p>
            <a:r>
              <a:rPr lang="en-US" sz="1200" dirty="0"/>
              <a:t># Create the vertical profile vs Index using </a:t>
            </a:r>
            <a:r>
              <a:rPr lang="en-US" sz="1200" dirty="0" err="1"/>
              <a:t>sddsrowstats</a:t>
            </a:r>
            <a:r>
              <a:rPr lang="en-US" sz="1200" dirty="0"/>
              <a:t> for the ROI        </a:t>
            </a:r>
          </a:p>
          <a:p>
            <a:endParaRPr lang="en-US" sz="1200" dirty="0"/>
          </a:p>
          <a:p>
            <a:r>
              <a:rPr lang="en-US" sz="1200" dirty="0"/>
              <a:t>exec </a:t>
            </a:r>
            <a:r>
              <a:rPr lang="en-US" sz="1200" b="1" dirty="0" err="1"/>
              <a:t>sddsconvert</a:t>
            </a:r>
            <a:r>
              <a:rPr lang="en-US" sz="1200" dirty="0"/>
              <a:t> -pipe=out ${</a:t>
            </a:r>
            <a:r>
              <a:rPr lang="en-US" sz="1200" dirty="0" err="1"/>
              <a:t>intDataFileRoot</a:t>
            </a:r>
            <a:r>
              <a:rPr lang="en-US" sz="1200" dirty="0"/>
              <a:t>}.</a:t>
            </a:r>
            <a:r>
              <a:rPr lang="en-US" sz="1200" dirty="0" err="1"/>
              <a:t>sdds</a:t>
            </a:r>
            <a:r>
              <a:rPr lang="en-US" sz="1200" dirty="0"/>
              <a:t> \	</a:t>
            </a:r>
          </a:p>
          <a:p>
            <a:r>
              <a:rPr lang="en-US" sz="1200" dirty="0"/>
              <a:t>	-delete=col,* -retain=</a:t>
            </a:r>
            <a:r>
              <a:rPr lang="en-US" sz="1200" dirty="0" err="1"/>
              <a:t>col,Index,HLineLabel</a:t>
            </a:r>
            <a:r>
              <a:rPr lang="en-US" sz="1200" dirty="0"/>
              <a:t>,${</a:t>
            </a:r>
            <a:r>
              <a:rPr lang="en-US" sz="1200" dirty="0" err="1"/>
              <a:t>VLineList</a:t>
            </a:r>
            <a:r>
              <a:rPr lang="en-US" sz="1200" dirty="0"/>
              <a:t>} \</a:t>
            </a:r>
          </a:p>
          <a:p>
            <a:r>
              <a:rPr lang="en-US" sz="1200" dirty="0"/>
              <a:t>        | </a:t>
            </a:r>
            <a:r>
              <a:rPr lang="en-US" sz="1200" dirty="0" err="1"/>
              <a:t>sddsrowstats</a:t>
            </a:r>
            <a:r>
              <a:rPr lang="en-US" sz="1200" dirty="0"/>
              <a:t> -pipe \</a:t>
            </a:r>
          </a:p>
          <a:p>
            <a:r>
              <a:rPr lang="en-US" sz="1200" dirty="0"/>
              <a:t>	-sum=VProfile,1,VLine* \</a:t>
            </a:r>
          </a:p>
          <a:p>
            <a:r>
              <a:rPr lang="en-US" sz="1200" dirty="0"/>
              <a:t>        | </a:t>
            </a:r>
            <a:r>
              <a:rPr lang="en-US" sz="1200" dirty="0" err="1"/>
              <a:t>sddsconvert</a:t>
            </a:r>
            <a:r>
              <a:rPr lang="en-US" sz="1200" dirty="0"/>
              <a:t> -pipe \</a:t>
            </a:r>
          </a:p>
          <a:p>
            <a:r>
              <a:rPr lang="en-US" sz="1200" dirty="0"/>
              <a:t>	-delete=col,${</a:t>
            </a:r>
            <a:r>
              <a:rPr lang="en-US" sz="1200" dirty="0" err="1"/>
              <a:t>VLineList</a:t>
            </a:r>
            <a:r>
              <a:rPr lang="en-US" sz="1200" dirty="0"/>
              <a:t>} \</a:t>
            </a:r>
          </a:p>
          <a:p>
            <a:r>
              <a:rPr lang="en-US" sz="1200" dirty="0"/>
              <a:t>        | </a:t>
            </a:r>
            <a:r>
              <a:rPr lang="en-US" sz="1200" dirty="0" err="1"/>
              <a:t>sddsprocess</a:t>
            </a:r>
            <a:r>
              <a:rPr lang="en-US" sz="1200" dirty="0"/>
              <a:t> -pipe=in ${</a:t>
            </a:r>
            <a:r>
              <a:rPr lang="en-US" sz="1200" dirty="0" err="1"/>
              <a:t>intDataFileRoot</a:t>
            </a:r>
            <a:r>
              <a:rPr lang="en-US" sz="1200" dirty="0"/>
              <a:t>}.env \	</a:t>
            </a:r>
          </a:p>
          <a:p>
            <a:r>
              <a:rPr lang="en-US" sz="1200" dirty="0"/>
              <a:t>	-process=</a:t>
            </a:r>
            <a:r>
              <a:rPr lang="en-US" sz="1200" dirty="0" err="1"/>
              <a:t>VProfile,baselevel,VProfileBase</a:t>
            </a:r>
            <a:r>
              <a:rPr lang="en-US" sz="1200" dirty="0"/>
              <a:t> \</a:t>
            </a:r>
          </a:p>
          <a:p>
            <a:r>
              <a:rPr lang="en-US" sz="1200" dirty="0"/>
              <a:t>	"-redefine=</a:t>
            </a:r>
            <a:r>
              <a:rPr lang="en-US" sz="1200" dirty="0" err="1"/>
              <a:t>col,VProfile,VProfile</a:t>
            </a:r>
            <a:r>
              <a:rPr lang="en-US" sz="1200" dirty="0"/>
              <a:t> </a:t>
            </a:r>
            <a:r>
              <a:rPr lang="en-US" sz="1200" dirty="0" err="1"/>
              <a:t>VProfileBase</a:t>
            </a:r>
            <a:r>
              <a:rPr lang="en-US" sz="1200" dirty="0"/>
              <a:t> -" \</a:t>
            </a:r>
          </a:p>
          <a:p>
            <a:r>
              <a:rPr lang="en-US" sz="1200" dirty="0"/>
              <a:t>	-process=</a:t>
            </a:r>
            <a:r>
              <a:rPr lang="en-US" sz="1200" dirty="0" err="1"/>
              <a:t>VProfile,maximum,VProfileMax</a:t>
            </a:r>
            <a:r>
              <a:rPr lang="en-US" sz="1200" dirty="0"/>
              <a:t> \</a:t>
            </a:r>
          </a:p>
          <a:p>
            <a:r>
              <a:rPr lang="en-US" sz="1200" dirty="0"/>
              <a:t>	-process=</a:t>
            </a:r>
            <a:r>
              <a:rPr lang="en-US" sz="1200" dirty="0" err="1"/>
              <a:t>VProfile,maximum,VProfileMaxPos,functionOf</a:t>
            </a:r>
            <a:r>
              <a:rPr lang="en-US" sz="1200" dirty="0"/>
              <a:t>=</a:t>
            </a:r>
            <a:r>
              <a:rPr lang="en-US" sz="1200" dirty="0" err="1"/>
              <a:t>Index,position</a:t>
            </a:r>
            <a:r>
              <a:rPr lang="en-US" sz="1200" dirty="0"/>
              <a:t> \		"-redefine=</a:t>
            </a:r>
            <a:r>
              <a:rPr lang="en-US" sz="1200" dirty="0" err="1"/>
              <a:t>col,VProfile,VProfile</a:t>
            </a:r>
            <a:r>
              <a:rPr lang="en-US" sz="1200" dirty="0"/>
              <a:t> </a:t>
            </a:r>
            <a:r>
              <a:rPr lang="en-US" sz="1200" dirty="0" err="1"/>
              <a:t>VProfileMax</a:t>
            </a:r>
            <a:r>
              <a:rPr lang="en-US" sz="1200" dirty="0"/>
              <a:t> /" \</a:t>
            </a:r>
          </a:p>
          <a:p>
            <a:r>
              <a:rPr lang="en-US" sz="1200" dirty="0"/>
              <a:t>	"-redefine=</a:t>
            </a:r>
            <a:r>
              <a:rPr lang="en-US" sz="1200" dirty="0" err="1"/>
              <a:t>col,Index,Index</a:t>
            </a:r>
            <a:r>
              <a:rPr lang="en-US" sz="1200" dirty="0"/>
              <a:t> </a:t>
            </a:r>
            <a:r>
              <a:rPr lang="en-US" sz="1200" dirty="0" err="1"/>
              <a:t>VProfileMaxPos</a:t>
            </a:r>
            <a:r>
              <a:rPr lang="en-US" sz="1200" dirty="0"/>
              <a:t> -"	</a:t>
            </a:r>
          </a:p>
          <a:p>
            <a:r>
              <a:rPr lang="en-US" sz="1200" dirty="0"/>
              <a:t>}</a:t>
            </a:r>
          </a:p>
        </p:txBody>
      </p:sp>
      <p:cxnSp>
        <p:nvCxnSpPr>
          <p:cNvPr id="18" name="Connector: Elbow 17">
            <a:extLst>
              <a:ext uri="{FF2B5EF4-FFF2-40B4-BE49-F238E27FC236}">
                <a16:creationId xmlns:a16="http://schemas.microsoft.com/office/drawing/2014/main" id="{58D8A9F5-A637-D468-FDBE-26DCDE6225C7}"/>
              </a:ext>
            </a:extLst>
          </p:cNvPr>
          <p:cNvCxnSpPr>
            <a:cxnSpLocks/>
          </p:cNvCxnSpPr>
          <p:nvPr/>
        </p:nvCxnSpPr>
        <p:spPr>
          <a:xfrm flipV="1">
            <a:off x="3908928" y="3496160"/>
            <a:ext cx="2355739" cy="175156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846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4A8DB-6E40-8D7E-94A7-9BB098E622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CCA42F-EC55-5932-7E3B-408C23D18DDA}"/>
              </a:ext>
            </a:extLst>
          </p:cNvPr>
          <p:cNvSpPr>
            <a:spLocks noGrp="1"/>
          </p:cNvSpPr>
          <p:nvPr>
            <p:ph type="title"/>
          </p:nvPr>
        </p:nvSpPr>
        <p:spPr>
          <a:xfrm>
            <a:off x="309091" y="48630"/>
            <a:ext cx="10446733" cy="783112"/>
          </a:xfrm>
        </p:spPr>
        <p:txBody>
          <a:bodyPr/>
          <a:lstStyle/>
          <a:p>
            <a:r>
              <a:rPr lang="en-US" sz="2400" dirty="0" err="1"/>
              <a:t>JLab</a:t>
            </a:r>
            <a:r>
              <a:rPr lang="en-US" sz="2400" dirty="0"/>
              <a:t> Example:  Synchrotron Light Interferometer (SLI) Interferogram Analysis</a:t>
            </a:r>
          </a:p>
        </p:txBody>
      </p:sp>
      <p:sp>
        <p:nvSpPr>
          <p:cNvPr id="2" name="Content Placeholder 1">
            <a:extLst>
              <a:ext uri="{FF2B5EF4-FFF2-40B4-BE49-F238E27FC236}">
                <a16:creationId xmlns:a16="http://schemas.microsoft.com/office/drawing/2014/main" id="{580481B4-9768-3EB2-2EEC-BF1DEB00964E}"/>
              </a:ext>
            </a:extLst>
          </p:cNvPr>
          <p:cNvSpPr>
            <a:spLocks noGrp="1"/>
          </p:cNvSpPr>
          <p:nvPr>
            <p:ph type="body" sz="half" idx="2"/>
          </p:nvPr>
        </p:nvSpPr>
        <p:spPr>
          <a:xfrm>
            <a:off x="95930" y="831742"/>
            <a:ext cx="5028844" cy="743919"/>
          </a:xfrm>
        </p:spPr>
        <p:txBody>
          <a:bodyPr/>
          <a:lstStyle/>
          <a:p>
            <a:pPr marL="342900" indent="-342900">
              <a:buFont typeface="Wingdings" panose="05000000000000000000" pitchFamily="2" charset="2"/>
              <a:buChar char="§"/>
            </a:pPr>
            <a:r>
              <a:rPr lang="en-US" dirty="0"/>
              <a:t>Fit two different models (“old” and “new”) to the data using </a:t>
            </a:r>
            <a:r>
              <a:rPr lang="en-US" b="1" dirty="0" err="1"/>
              <a:t>sddsgenericfit</a:t>
            </a:r>
            <a:endParaRPr lang="en-US" b="1" dirty="0"/>
          </a:p>
        </p:txBody>
      </p:sp>
      <p:sp>
        <p:nvSpPr>
          <p:cNvPr id="5" name="Date Placeholder 4">
            <a:extLst>
              <a:ext uri="{FF2B5EF4-FFF2-40B4-BE49-F238E27FC236}">
                <a16:creationId xmlns:a16="http://schemas.microsoft.com/office/drawing/2014/main" id="{9F752831-E0F3-22F6-A192-D51F53FEA08A}"/>
              </a:ext>
            </a:extLst>
          </p:cNvPr>
          <p:cNvSpPr>
            <a:spLocks noGrp="1"/>
          </p:cNvSpPr>
          <p:nvPr>
            <p:ph type="dt" sz="half" idx="10"/>
          </p:nvPr>
        </p:nvSpPr>
        <p:spPr/>
        <p:txBody>
          <a:bodyPr/>
          <a:lstStyle/>
          <a:p>
            <a:fld id="{856F5C42-58A8-4B54-8DF5-90FD43E22E7D}" type="datetime1">
              <a:rPr lang="en-US" smtClean="0"/>
              <a:t>9/14/2025</a:t>
            </a:fld>
            <a:endParaRPr lang="en-US" dirty="0"/>
          </a:p>
        </p:txBody>
      </p:sp>
      <p:sp>
        <p:nvSpPr>
          <p:cNvPr id="10" name="Slide Number Placeholder 6">
            <a:extLst>
              <a:ext uri="{FF2B5EF4-FFF2-40B4-BE49-F238E27FC236}">
                <a16:creationId xmlns:a16="http://schemas.microsoft.com/office/drawing/2014/main" id="{94062F29-799B-7ACA-6DF6-1E1B570204B8}"/>
              </a:ext>
            </a:extLst>
          </p:cNvPr>
          <p:cNvSpPr>
            <a:spLocks noGrp="1"/>
          </p:cNvSpPr>
          <p:nvPr>
            <p:ph type="sldNum" sz="quarter" idx="12"/>
          </p:nvPr>
        </p:nvSpPr>
        <p:spPr/>
        <p:txBody>
          <a:bodyPr/>
          <a:lstStyle/>
          <a:p>
            <a:fld id="{7D1BE87E-F0DE-A44C-894B-E142BEB21E42}" type="slidenum">
              <a:rPr lang="en-US" smtClean="0"/>
              <a:pPr/>
              <a:t>46</a:t>
            </a:fld>
            <a:endParaRPr lang="en-US" dirty="0"/>
          </a:p>
        </p:txBody>
      </p:sp>
      <p:sp>
        <p:nvSpPr>
          <p:cNvPr id="6" name="Footer Placeholder 5">
            <a:extLst>
              <a:ext uri="{FF2B5EF4-FFF2-40B4-BE49-F238E27FC236}">
                <a16:creationId xmlns:a16="http://schemas.microsoft.com/office/drawing/2014/main" id="{C8C6C70F-444A-478C-BB0D-80C797F41085}"/>
              </a:ext>
            </a:extLst>
          </p:cNvPr>
          <p:cNvSpPr>
            <a:spLocks noGrp="1"/>
          </p:cNvSpPr>
          <p:nvPr>
            <p:ph type="ftr" sz="quarter" idx="11"/>
          </p:nvPr>
        </p:nvSpPr>
        <p:spPr/>
        <p:txBody>
          <a:bodyPr/>
          <a:lstStyle/>
          <a:p>
            <a:r>
              <a:rPr lang="en-US"/>
              <a:t>Introduction to SDDS and the SDDS Toolkit</a:t>
            </a:r>
            <a:endParaRPr lang="en-US" dirty="0"/>
          </a:p>
        </p:txBody>
      </p:sp>
      <p:sp>
        <p:nvSpPr>
          <p:cNvPr id="7" name="TextBox 6">
            <a:extLst>
              <a:ext uri="{FF2B5EF4-FFF2-40B4-BE49-F238E27FC236}">
                <a16:creationId xmlns:a16="http://schemas.microsoft.com/office/drawing/2014/main" id="{16A999BB-9D9E-96A8-8479-B281E0BF8234}"/>
              </a:ext>
            </a:extLst>
          </p:cNvPr>
          <p:cNvSpPr txBox="1"/>
          <p:nvPr/>
        </p:nvSpPr>
        <p:spPr>
          <a:xfrm>
            <a:off x="95930" y="1506303"/>
            <a:ext cx="6656165" cy="4893647"/>
          </a:xfrm>
          <a:prstGeom prst="rect">
            <a:avLst/>
          </a:prstGeom>
          <a:noFill/>
        </p:spPr>
        <p:txBody>
          <a:bodyPr wrap="square">
            <a:spAutoFit/>
          </a:bodyPr>
          <a:lstStyle/>
          <a:p>
            <a:r>
              <a:rPr lang="en-US" sz="1200" dirty="0"/>
              <a:t>exec </a:t>
            </a:r>
            <a:r>
              <a:rPr lang="en-US" sz="1200" b="1" dirty="0" err="1"/>
              <a:t>sddsgenericfit</a:t>
            </a:r>
            <a:r>
              <a:rPr lang="en-US" sz="1200" dirty="0"/>
              <a:t> ${</a:t>
            </a:r>
            <a:r>
              <a:rPr lang="en-US" sz="1200" dirty="0" err="1"/>
              <a:t>intDataFileRoot</a:t>
            </a:r>
            <a:r>
              <a:rPr lang="en-US" sz="1200" dirty="0"/>
              <a:t>}.env ${</a:t>
            </a:r>
            <a:r>
              <a:rPr lang="en-US" sz="1200" dirty="0" err="1"/>
              <a:t>intDataFileRoot</a:t>
            </a:r>
            <a:r>
              <a:rPr lang="en-US" sz="1200" dirty="0"/>
              <a:t>}_</a:t>
            </a:r>
            <a:r>
              <a:rPr lang="en-US" sz="1200" dirty="0" err="1"/>
              <a:t>New.fit</a:t>
            </a:r>
            <a:r>
              <a:rPr lang="en-US" sz="1200" dirty="0"/>
              <a:t> \	</a:t>
            </a:r>
          </a:p>
          <a:p>
            <a:r>
              <a:rPr lang="en-US" sz="1200" dirty="0"/>
              <a:t>	-simplex=restarts=10,cycles=200,evaluations=100000 \</a:t>
            </a:r>
          </a:p>
          <a:p>
            <a:r>
              <a:rPr lang="en-US" sz="1200" dirty="0"/>
              <a:t>	-col=</a:t>
            </a:r>
            <a:r>
              <a:rPr lang="en-US" sz="1200" dirty="0" err="1"/>
              <a:t>Index,VProfile</a:t>
            </a:r>
            <a:r>
              <a:rPr lang="en-US" sz="1200" dirty="0"/>
              <a:t> \</a:t>
            </a:r>
          </a:p>
          <a:p>
            <a:r>
              <a:rPr lang="en-US" sz="1200" dirty="0"/>
              <a:t>	"-equation=p2 Index * p3 + </a:t>
            </a:r>
            <a:r>
              <a:rPr lang="en-US" sz="1200" dirty="0" err="1"/>
              <a:t>sto</a:t>
            </a:r>
            <a:r>
              <a:rPr lang="en-US" sz="1200" dirty="0"/>
              <a:t> f1 p5 Index p3 p2 / + * </a:t>
            </a:r>
            <a:r>
              <a:rPr lang="en-US" sz="1200" dirty="0" err="1"/>
              <a:t>sto</a:t>
            </a:r>
            <a:r>
              <a:rPr lang="en-US" sz="1200" dirty="0"/>
              <a:t> f2 p6 Index * p7 + </a:t>
            </a:r>
            <a:r>
              <a:rPr lang="en-US" sz="1200" dirty="0" err="1"/>
              <a:t>sto</a:t>
            </a:r>
            <a:r>
              <a:rPr lang="en-US" sz="1200" dirty="0"/>
              <a:t> f3 -1.0 p4 * exp </a:t>
            </a:r>
            <a:r>
              <a:rPr lang="en-US" sz="1200" dirty="0" err="1"/>
              <a:t>sto</a:t>
            </a:r>
            <a:r>
              <a:rPr lang="en-US" sz="1200" dirty="0"/>
              <a:t> V f1 0.0 == ? p0 p1 1.0 V f2 cos f3 f2 sin * + * + * + </a:t>
            </a:r>
            <a:r>
              <a:rPr lang="en-US" sz="1200" dirty="0" err="1"/>
              <a:t>VProfile</a:t>
            </a:r>
            <a:r>
              <a:rPr lang="en-US" sz="1200" dirty="0"/>
              <a:t> - </a:t>
            </a:r>
            <a:r>
              <a:rPr lang="en-US" sz="1200" dirty="0" err="1"/>
              <a:t>sqr</a:t>
            </a:r>
            <a:r>
              <a:rPr lang="en-US" sz="1200" dirty="0"/>
              <a:t> : p0 p1 f1 sin f1 / </a:t>
            </a:r>
            <a:r>
              <a:rPr lang="en-US" sz="1200" dirty="0" err="1"/>
              <a:t>sqr</a:t>
            </a:r>
            <a:r>
              <a:rPr lang="en-US" sz="1200" dirty="0"/>
              <a:t> * 1.0 V f2 cos f3 f2 sin * + * + * + </a:t>
            </a:r>
            <a:r>
              <a:rPr lang="en-US" sz="1200" dirty="0" err="1"/>
              <a:t>VProfile</a:t>
            </a:r>
            <a:r>
              <a:rPr lang="en-US" sz="1200" dirty="0"/>
              <a:t> - </a:t>
            </a:r>
            <a:r>
              <a:rPr lang="en-US" sz="1200" dirty="0" err="1"/>
              <a:t>sqr</a:t>
            </a:r>
            <a:r>
              <a:rPr lang="en-US" sz="1200" dirty="0"/>
              <a:t> \$" \</a:t>
            </a:r>
          </a:p>
          <a:p>
            <a:r>
              <a:rPr lang="en-US" sz="1200" dirty="0"/>
              <a:t>	-variable=name=p0,start=0.0,lower=-0.005,upper=0.005,step=0.0005,heat=0.01 \	</a:t>
            </a:r>
          </a:p>
          <a:p>
            <a:r>
              <a:rPr lang="en-US" sz="1200" dirty="0"/>
              <a:t>	-variable=name=p1,start=5.0,lower=1.5,upper=10,step=0.5,heat=0.1 \</a:t>
            </a:r>
          </a:p>
          <a:p>
            <a:r>
              <a:rPr lang="en-US" sz="1200" dirty="0"/>
              <a:t>	-variable=name=p2,start=0.01,lower=0.001,upper=0.5,step=0.001,heat=0.01 \	</a:t>
            </a:r>
          </a:p>
          <a:p>
            <a:r>
              <a:rPr lang="en-US" sz="1200" dirty="0"/>
              <a:t>	-variable=name=p3,start=0.0,lower=-0.5,upper=0.5,step=0.001,heat=0.1 \	</a:t>
            </a:r>
          </a:p>
          <a:p>
            <a:r>
              <a:rPr lang="en-US" sz="1200" dirty="0"/>
              <a:t>	-variable=name=p4,start=1,lower=.5,upper=5,step=0.1,heat=0.1 \</a:t>
            </a:r>
          </a:p>
          <a:p>
            <a:r>
              <a:rPr lang="en-US" sz="1200" dirty="0"/>
              <a:t>	-variable=name=p5,start=0.015,lower=0.001,upper=0.025,step=0.005,heat=0.01 \	</a:t>
            </a:r>
          </a:p>
          <a:p>
            <a:r>
              <a:rPr lang="en-US" sz="1200" dirty="0"/>
              <a:t>	-variable=name=p6,start=0.01,lower=-0.02,upper=0.02,step=0.001,heat=0.01 \	</a:t>
            </a:r>
          </a:p>
          <a:p>
            <a:r>
              <a:rPr lang="en-US" sz="1200" dirty="0"/>
              <a:t>	-variable=name=p7,start=0.0,lower=-0.5,upper=0.5,step=0.001,heat=0.01</a:t>
            </a:r>
          </a:p>
          <a:p>
            <a:endParaRPr lang="en-US" sz="1200" dirty="0"/>
          </a:p>
          <a:p>
            <a:r>
              <a:rPr lang="en-US" sz="1200" dirty="0"/>
              <a:t>exec </a:t>
            </a:r>
            <a:r>
              <a:rPr lang="en-US" sz="1200" b="1" dirty="0" err="1"/>
              <a:t>sddsgenericfit</a:t>
            </a:r>
            <a:r>
              <a:rPr lang="en-US" sz="1200" dirty="0"/>
              <a:t> ${</a:t>
            </a:r>
            <a:r>
              <a:rPr lang="en-US" sz="1200" dirty="0" err="1"/>
              <a:t>intDataFileRoot</a:t>
            </a:r>
            <a:r>
              <a:rPr lang="en-US" sz="1200" dirty="0"/>
              <a:t>}.env ${</a:t>
            </a:r>
            <a:r>
              <a:rPr lang="en-US" sz="1200" dirty="0" err="1"/>
              <a:t>intDataFileRoot</a:t>
            </a:r>
            <a:r>
              <a:rPr lang="en-US" sz="1200" dirty="0"/>
              <a:t>}_</a:t>
            </a:r>
            <a:r>
              <a:rPr lang="en-US" sz="1200" dirty="0" err="1"/>
              <a:t>Old.fit</a:t>
            </a:r>
            <a:r>
              <a:rPr lang="en-US" sz="1200" dirty="0"/>
              <a:t> \</a:t>
            </a:r>
          </a:p>
          <a:p>
            <a:r>
              <a:rPr lang="en-US" sz="1200" dirty="0"/>
              <a:t>	-simplex=restarts=10,cycles=200,evaluations=100000 \</a:t>
            </a:r>
          </a:p>
          <a:p>
            <a:r>
              <a:rPr lang="en-US" sz="1200" dirty="0"/>
              <a:t>	-col=</a:t>
            </a:r>
            <a:r>
              <a:rPr lang="en-US" sz="1200" dirty="0" err="1"/>
              <a:t>Index,VProfile</a:t>
            </a:r>
            <a:r>
              <a:rPr lang="en-US" sz="1200" dirty="0"/>
              <a:t> \</a:t>
            </a:r>
          </a:p>
          <a:p>
            <a:r>
              <a:rPr lang="en-US" sz="1200" dirty="0"/>
              <a:t>	"-equation=c1 Index * p2 + </a:t>
            </a:r>
            <a:r>
              <a:rPr lang="en-US" sz="1200" dirty="0" err="1"/>
              <a:t>sto</a:t>
            </a:r>
            <a:r>
              <a:rPr lang="en-US" sz="1200" dirty="0"/>
              <a:t> f1 c2 Index p2 c1 / + * </a:t>
            </a:r>
            <a:r>
              <a:rPr lang="en-US" sz="1200" dirty="0" err="1"/>
              <a:t>sto</a:t>
            </a:r>
            <a:r>
              <a:rPr lang="en-US" sz="1200" dirty="0"/>
              <a:t> f2 -1.0 p3 * exp </a:t>
            </a:r>
            <a:r>
              <a:rPr lang="en-US" sz="1200" dirty="0" err="1"/>
              <a:t>sto</a:t>
            </a:r>
            <a:r>
              <a:rPr lang="en-US" sz="1200" dirty="0"/>
              <a:t> V f1 0.0 == ? p0 p1 1.0 V f2 cos * + * + </a:t>
            </a:r>
            <a:r>
              <a:rPr lang="en-US" sz="1200" dirty="0" err="1"/>
              <a:t>VProfile</a:t>
            </a:r>
            <a:r>
              <a:rPr lang="en-US" sz="1200" dirty="0"/>
              <a:t> - </a:t>
            </a:r>
            <a:r>
              <a:rPr lang="en-US" sz="1200" dirty="0" err="1"/>
              <a:t>sqr</a:t>
            </a:r>
            <a:r>
              <a:rPr lang="en-US" sz="1200" dirty="0"/>
              <a:t> : p0 p1 c1 sin c1 / </a:t>
            </a:r>
            <a:r>
              <a:rPr lang="en-US" sz="1200" dirty="0" err="1"/>
              <a:t>sqr</a:t>
            </a:r>
            <a:r>
              <a:rPr lang="en-US" sz="1200" dirty="0"/>
              <a:t> * 1.0 V f2 cos * + * + </a:t>
            </a:r>
            <a:r>
              <a:rPr lang="en-US" sz="1200" dirty="0" err="1"/>
              <a:t>VProfile</a:t>
            </a:r>
            <a:r>
              <a:rPr lang="en-US" sz="1200" dirty="0"/>
              <a:t> - </a:t>
            </a:r>
            <a:r>
              <a:rPr lang="en-US" sz="1200" dirty="0" err="1"/>
              <a:t>sqr</a:t>
            </a:r>
            <a:r>
              <a:rPr lang="en-US" sz="1200" dirty="0"/>
              <a:t> \$" \	</a:t>
            </a:r>
          </a:p>
          <a:p>
            <a:r>
              <a:rPr lang="en-US" sz="1200" dirty="0"/>
              <a:t>	-variable=name=p0,start=0.0,lower=-0.005,upper=0.005,step=0.0005,heat=0.01 \	</a:t>
            </a:r>
          </a:p>
          <a:p>
            <a:r>
              <a:rPr lang="en-US" sz="1200" dirty="0"/>
              <a:t>	-variable=name=p1,start=0.1,lower=0.01,upper=2.0,step=0.001,heat=0.001 \	</a:t>
            </a:r>
          </a:p>
          <a:p>
            <a:r>
              <a:rPr lang="en-US" sz="1200" dirty="0"/>
              <a:t>	-variable=name=p2,start=0.0,lower=-0.005,upper=0.005,step=0.001,heat=0.01 \	</a:t>
            </a:r>
          </a:p>
          <a:p>
            <a:r>
              <a:rPr lang="en-US" sz="1200" dirty="0"/>
              <a:t>	-variable=name=p3,start=0.2,lower=0.01,upper=1.8,step=0.01,heat=0.1 \	</a:t>
            </a:r>
          </a:p>
          <a:p>
            <a:r>
              <a:rPr lang="en-US" sz="1200" dirty="0"/>
              <a:t>	-variable=name=c1,start=0.005,lower=0.001,upper=0.01,step=0.001,heat=0.001 \	</a:t>
            </a:r>
          </a:p>
          <a:p>
            <a:r>
              <a:rPr lang="en-US" sz="1200" dirty="0"/>
              <a:t>	-variable=name=c2,start=0.01,lower=0.001,upper=0.5,step=0.01,heat=0.01}</a:t>
            </a:r>
          </a:p>
        </p:txBody>
      </p:sp>
      <p:pic>
        <p:nvPicPr>
          <p:cNvPr id="12" name="Picture 11" descr="Chart, histogram&#10;&#10;AI-generated content may be incorrect.">
            <a:extLst>
              <a:ext uri="{FF2B5EF4-FFF2-40B4-BE49-F238E27FC236}">
                <a16:creationId xmlns:a16="http://schemas.microsoft.com/office/drawing/2014/main" id="{D423B7DC-A2C6-0B5F-CAE1-A580ECBC0FAE}"/>
              </a:ext>
            </a:extLst>
          </p:cNvPr>
          <p:cNvPicPr>
            <a:picLocks noChangeAspect="1"/>
          </p:cNvPicPr>
          <p:nvPr/>
        </p:nvPicPr>
        <p:blipFill>
          <a:blip r:embed="rId3"/>
          <a:stretch>
            <a:fillRect/>
          </a:stretch>
        </p:blipFill>
        <p:spPr>
          <a:xfrm>
            <a:off x="8283696" y="480448"/>
            <a:ext cx="3812374" cy="2940642"/>
          </a:xfrm>
          <a:prstGeom prst="rect">
            <a:avLst/>
          </a:prstGeom>
        </p:spPr>
      </p:pic>
      <p:pic>
        <p:nvPicPr>
          <p:cNvPr id="16" name="Picture 15" descr="Chart, histogram&#10;&#10;AI-generated content may be incorrect.">
            <a:extLst>
              <a:ext uri="{FF2B5EF4-FFF2-40B4-BE49-F238E27FC236}">
                <a16:creationId xmlns:a16="http://schemas.microsoft.com/office/drawing/2014/main" id="{136CF030-96F5-A4C4-2132-B6197F912665}"/>
              </a:ext>
            </a:extLst>
          </p:cNvPr>
          <p:cNvPicPr>
            <a:picLocks noChangeAspect="1"/>
          </p:cNvPicPr>
          <p:nvPr/>
        </p:nvPicPr>
        <p:blipFill>
          <a:blip r:embed="rId4"/>
          <a:stretch>
            <a:fillRect/>
          </a:stretch>
        </p:blipFill>
        <p:spPr>
          <a:xfrm>
            <a:off x="8283696" y="3471619"/>
            <a:ext cx="3812375" cy="2940643"/>
          </a:xfrm>
          <a:prstGeom prst="rect">
            <a:avLst/>
          </a:prstGeom>
        </p:spPr>
      </p:pic>
      <p:pic>
        <p:nvPicPr>
          <p:cNvPr id="19" name="Picture 18" descr="Diagram&#10;&#10;AI-generated content may be incorrect.">
            <a:extLst>
              <a:ext uri="{FF2B5EF4-FFF2-40B4-BE49-F238E27FC236}">
                <a16:creationId xmlns:a16="http://schemas.microsoft.com/office/drawing/2014/main" id="{FC650A3C-4B13-A2AD-B08F-C2449C7B5690}"/>
              </a:ext>
            </a:extLst>
          </p:cNvPr>
          <p:cNvPicPr>
            <a:picLocks noChangeAspect="1"/>
          </p:cNvPicPr>
          <p:nvPr/>
        </p:nvPicPr>
        <p:blipFill>
          <a:blip r:embed="rId5"/>
          <a:stretch>
            <a:fillRect/>
          </a:stretch>
        </p:blipFill>
        <p:spPr>
          <a:xfrm>
            <a:off x="5383965" y="4127716"/>
            <a:ext cx="2857259" cy="641068"/>
          </a:xfrm>
          <a:prstGeom prst="rect">
            <a:avLst/>
          </a:prstGeom>
        </p:spPr>
      </p:pic>
      <p:pic>
        <p:nvPicPr>
          <p:cNvPr id="21" name="Picture 20" descr="Diagram&#10;&#10;AI-generated content may be incorrect.">
            <a:extLst>
              <a:ext uri="{FF2B5EF4-FFF2-40B4-BE49-F238E27FC236}">
                <a16:creationId xmlns:a16="http://schemas.microsoft.com/office/drawing/2014/main" id="{746410FE-1C17-C69E-6233-4C89D4033686}"/>
              </a:ext>
            </a:extLst>
          </p:cNvPr>
          <p:cNvPicPr>
            <a:picLocks noChangeAspect="1"/>
          </p:cNvPicPr>
          <p:nvPr/>
        </p:nvPicPr>
        <p:blipFill>
          <a:blip r:embed="rId6"/>
          <a:stretch>
            <a:fillRect/>
          </a:stretch>
        </p:blipFill>
        <p:spPr>
          <a:xfrm>
            <a:off x="5341749" y="872079"/>
            <a:ext cx="2899475" cy="1007839"/>
          </a:xfrm>
          <a:prstGeom prst="rect">
            <a:avLst/>
          </a:prstGeom>
        </p:spPr>
      </p:pic>
    </p:spTree>
    <p:extLst>
      <p:ext uri="{BB962C8B-B14F-4D97-AF65-F5344CB8AC3E}">
        <p14:creationId xmlns:p14="http://schemas.microsoft.com/office/powerpoint/2010/main" val="1495585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E302A-0F6F-0A3D-C858-2C1982F93A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11F4C6-1F6B-4F93-EC30-E9284222BF41}"/>
              </a:ext>
            </a:extLst>
          </p:cNvPr>
          <p:cNvSpPr>
            <a:spLocks noGrp="1"/>
          </p:cNvSpPr>
          <p:nvPr>
            <p:ph type="title"/>
          </p:nvPr>
        </p:nvSpPr>
        <p:spPr>
          <a:xfrm>
            <a:off x="76621" y="53918"/>
            <a:ext cx="9573656" cy="524419"/>
          </a:xfrm>
        </p:spPr>
        <p:txBody>
          <a:bodyPr/>
          <a:lstStyle/>
          <a:p>
            <a:r>
              <a:rPr lang="en-US" dirty="0"/>
              <a:t>SDDS Toolkit, EPICS Tools and Elegant Output</a:t>
            </a:r>
          </a:p>
        </p:txBody>
      </p:sp>
      <p:sp>
        <p:nvSpPr>
          <p:cNvPr id="2" name="Content Placeholder 1">
            <a:extLst>
              <a:ext uri="{FF2B5EF4-FFF2-40B4-BE49-F238E27FC236}">
                <a16:creationId xmlns:a16="http://schemas.microsoft.com/office/drawing/2014/main" id="{0CA6613E-9D97-5BCD-3007-A189A6D7DBE2}"/>
              </a:ext>
            </a:extLst>
          </p:cNvPr>
          <p:cNvSpPr>
            <a:spLocks noGrp="1"/>
          </p:cNvSpPr>
          <p:nvPr>
            <p:ph type="body" sz="half" idx="2"/>
          </p:nvPr>
        </p:nvSpPr>
        <p:spPr>
          <a:xfrm>
            <a:off x="76621" y="652676"/>
            <a:ext cx="6365508" cy="780061"/>
          </a:xfrm>
        </p:spPr>
        <p:txBody>
          <a:bodyPr/>
          <a:lstStyle/>
          <a:p>
            <a:pPr marL="342900" indent="-342900">
              <a:buFont typeface="Wingdings" panose="05000000000000000000" pitchFamily="2" charset="2"/>
              <a:buChar char="§"/>
            </a:pPr>
            <a:r>
              <a:rPr lang="en-US" dirty="0"/>
              <a:t>Toolkit and EPICS Tools to take </a:t>
            </a:r>
            <a:r>
              <a:rPr lang="en-US" dirty="0" err="1"/>
              <a:t>sdds</a:t>
            </a:r>
            <a:r>
              <a:rPr lang="en-US" dirty="0"/>
              <a:t> data (frequently used programs in </a:t>
            </a:r>
            <a:r>
              <a:rPr lang="en-US" dirty="0">
                <a:solidFill>
                  <a:srgbClr val="FF0000"/>
                </a:solidFill>
              </a:rPr>
              <a:t>red</a:t>
            </a:r>
            <a:r>
              <a:rPr lang="en-US" dirty="0"/>
              <a:t>)</a:t>
            </a:r>
          </a:p>
        </p:txBody>
      </p:sp>
      <p:sp>
        <p:nvSpPr>
          <p:cNvPr id="5" name="Date Placeholder 4">
            <a:extLst>
              <a:ext uri="{FF2B5EF4-FFF2-40B4-BE49-F238E27FC236}">
                <a16:creationId xmlns:a16="http://schemas.microsoft.com/office/drawing/2014/main" id="{987C693D-D9AD-9C6B-9747-940BF8092F5B}"/>
              </a:ext>
            </a:extLst>
          </p:cNvPr>
          <p:cNvSpPr>
            <a:spLocks noGrp="1"/>
          </p:cNvSpPr>
          <p:nvPr>
            <p:ph type="dt" sz="half" idx="10"/>
          </p:nvPr>
        </p:nvSpPr>
        <p:spPr/>
        <p:txBody>
          <a:bodyPr/>
          <a:lstStyle/>
          <a:p>
            <a:fld id="{33E4C7EA-FAE0-4CB1-86BA-5F8B656CBC3D}" type="datetime1">
              <a:rPr lang="en-US" smtClean="0"/>
              <a:t>9/14/2025</a:t>
            </a:fld>
            <a:endParaRPr lang="en-US" dirty="0"/>
          </a:p>
        </p:txBody>
      </p:sp>
      <p:sp>
        <p:nvSpPr>
          <p:cNvPr id="8" name="Footer Placeholder 7">
            <a:extLst>
              <a:ext uri="{FF2B5EF4-FFF2-40B4-BE49-F238E27FC236}">
                <a16:creationId xmlns:a16="http://schemas.microsoft.com/office/drawing/2014/main" id="{34F2DAF5-8F52-21B6-65AC-5B71EB61AA4C}"/>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C84D5B69-C157-7700-943B-DE714137565A}"/>
              </a:ext>
            </a:extLst>
          </p:cNvPr>
          <p:cNvSpPr>
            <a:spLocks noGrp="1"/>
          </p:cNvSpPr>
          <p:nvPr>
            <p:ph type="sldNum" sz="quarter" idx="12"/>
          </p:nvPr>
        </p:nvSpPr>
        <p:spPr/>
        <p:txBody>
          <a:bodyPr/>
          <a:lstStyle/>
          <a:p>
            <a:fld id="{7D1BE87E-F0DE-A44C-894B-E142BEB21E42}" type="slidenum">
              <a:rPr lang="en-US" smtClean="0"/>
              <a:pPr/>
              <a:t>47</a:t>
            </a:fld>
            <a:endParaRPr lang="en-US" dirty="0"/>
          </a:p>
        </p:txBody>
      </p:sp>
      <p:sp>
        <p:nvSpPr>
          <p:cNvPr id="13" name="TextBox 12">
            <a:extLst>
              <a:ext uri="{FF2B5EF4-FFF2-40B4-BE49-F238E27FC236}">
                <a16:creationId xmlns:a16="http://schemas.microsoft.com/office/drawing/2014/main" id="{BE1F4D85-9CEC-76C9-B1F6-1446DACB0609}"/>
              </a:ext>
            </a:extLst>
          </p:cNvPr>
          <p:cNvSpPr txBox="1"/>
          <p:nvPr/>
        </p:nvSpPr>
        <p:spPr>
          <a:xfrm>
            <a:off x="8730456" y="1455539"/>
            <a:ext cx="3116449" cy="5262979"/>
          </a:xfrm>
          <a:prstGeom prst="rect">
            <a:avLst/>
          </a:prstGeom>
          <a:noFill/>
        </p:spPr>
        <p:txBody>
          <a:bodyPr wrap="square">
            <a:spAutoFit/>
          </a:bodyPr>
          <a:lstStyle/>
          <a:p>
            <a:pPr algn="l">
              <a:buFont typeface="Arial" panose="020B0604020202020204" pitchFamily="34" charset="0"/>
              <a:buChar char="•"/>
            </a:pPr>
            <a:r>
              <a:rPr lang="en-US" sz="1200" b="0" i="0" dirty="0">
                <a:solidFill>
                  <a:srgbClr val="000000"/>
                </a:solidFill>
                <a:effectLst/>
                <a:latin typeface="Times New Roman" panose="02020603050405020304" pitchFamily="18" charset="0"/>
                <a:hlinkClick r:id="rId3"/>
              </a:rPr>
              <a:t>Manual Pages</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000000"/>
                </a:solidFill>
                <a:effectLst/>
                <a:latin typeface="Times New Roman" panose="02020603050405020304" pitchFamily="18" charset="0"/>
                <a:hlinkClick r:id="rId4"/>
              </a:rPr>
              <a:t>burtrb</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000000"/>
                </a:solidFill>
                <a:effectLst/>
                <a:latin typeface="Times New Roman" panose="02020603050405020304" pitchFamily="18" charset="0"/>
                <a:hlinkClick r:id="rId5"/>
              </a:rPr>
              <a:t>burtwb</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000000"/>
                </a:solidFill>
                <a:effectLst/>
                <a:latin typeface="Times New Roman" panose="02020603050405020304" pitchFamily="18" charset="0"/>
                <a:hlinkClick r:id="rId6"/>
              </a:rPr>
              <a:t>knobconfig</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a:solidFill>
                  <a:srgbClr val="000000"/>
                </a:solidFill>
                <a:effectLst/>
                <a:latin typeface="Times New Roman" panose="02020603050405020304" pitchFamily="18" charset="0"/>
                <a:hlinkClick r:id="rId7"/>
              </a:rPr>
              <a:t>toggle</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000000"/>
                </a:solidFill>
                <a:effectLst/>
                <a:latin typeface="Times New Roman" panose="02020603050405020304" pitchFamily="18" charset="0"/>
                <a:hlinkClick r:id="rId8"/>
              </a:rPr>
              <a:t>sddsalarmlog</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000000"/>
                </a:solidFill>
                <a:effectLst/>
                <a:latin typeface="Times New Roman" panose="02020603050405020304" pitchFamily="18" charset="0"/>
                <a:hlinkClick r:id="rId9"/>
              </a:rPr>
              <a:t>sddscaramp</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000000"/>
                </a:solidFill>
                <a:effectLst/>
                <a:latin typeface="Times New Roman" panose="02020603050405020304" pitchFamily="18" charset="0"/>
                <a:hlinkClick r:id="rId10"/>
              </a:rPr>
              <a:t>sddscasr</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FF0000"/>
                </a:solidFill>
                <a:effectLst/>
                <a:latin typeface="Times New Roman" panose="02020603050405020304" pitchFamily="18" charset="0"/>
                <a:hlinkClick r:id="rId11">
                  <a:extLst>
                    <a:ext uri="{A12FA001-AC4F-418D-AE19-62706E023703}">
                      <ahyp:hlinkClr xmlns:ahyp="http://schemas.microsoft.com/office/drawing/2018/hyperlinkcolor" val="tx"/>
                    </a:ext>
                  </a:extLst>
                </a:hlinkClick>
              </a:rPr>
              <a:t>sddscontrollaw</a:t>
            </a:r>
            <a:endParaRPr lang="en-US" sz="1200" b="0" i="0" dirty="0">
              <a:solidFill>
                <a:srgbClr val="FF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FF0000"/>
                </a:solidFill>
                <a:effectLst/>
                <a:latin typeface="Times New Roman" panose="02020603050405020304" pitchFamily="18" charset="0"/>
                <a:hlinkClick r:id="rId12">
                  <a:extLst>
                    <a:ext uri="{A12FA001-AC4F-418D-AE19-62706E023703}">
                      <ahyp:hlinkClr xmlns:ahyp="http://schemas.microsoft.com/office/drawing/2018/hyperlinkcolor" val="tx"/>
                    </a:ext>
                  </a:extLst>
                </a:hlinkClick>
              </a:rPr>
              <a:t>sddsexperiment</a:t>
            </a:r>
            <a:endParaRPr lang="en-US" sz="1200" b="0" i="0" dirty="0">
              <a:solidFill>
                <a:srgbClr val="FF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FF0000"/>
                </a:solidFill>
                <a:effectLst/>
                <a:latin typeface="Times New Roman" panose="02020603050405020304" pitchFamily="18" charset="0"/>
                <a:hlinkClick r:id="rId13">
                  <a:extLst>
                    <a:ext uri="{A12FA001-AC4F-418D-AE19-62706E023703}">
                      <ahyp:hlinkClr xmlns:ahyp="http://schemas.microsoft.com/office/drawing/2018/hyperlinkcolor" val="tx"/>
                    </a:ext>
                  </a:extLst>
                </a:hlinkClick>
              </a:rPr>
              <a:t>sddsfeedforward</a:t>
            </a:r>
            <a:endParaRPr lang="en-US" sz="1200" b="0" i="0" dirty="0">
              <a:solidFill>
                <a:srgbClr val="FF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000000"/>
                </a:solidFill>
                <a:effectLst/>
                <a:latin typeface="Times New Roman" panose="02020603050405020304" pitchFamily="18" charset="0"/>
                <a:hlinkClick r:id="rId14"/>
              </a:rPr>
              <a:t>sddsgencontrolbits</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FF0000"/>
                </a:solidFill>
                <a:effectLst/>
                <a:latin typeface="Times New Roman" panose="02020603050405020304" pitchFamily="18" charset="0"/>
                <a:hlinkClick r:id="rId15">
                  <a:extLst>
                    <a:ext uri="{A12FA001-AC4F-418D-AE19-62706E023703}">
                      <ahyp:hlinkClr xmlns:ahyp="http://schemas.microsoft.com/office/drawing/2018/hyperlinkcolor" val="tx"/>
                    </a:ext>
                  </a:extLst>
                </a:hlinkClick>
              </a:rPr>
              <a:t>sddsglitchlogger</a:t>
            </a:r>
            <a:endParaRPr lang="en-US" sz="1200" b="0" i="0" dirty="0">
              <a:solidFill>
                <a:srgbClr val="FF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000000"/>
                </a:solidFill>
                <a:effectLst/>
                <a:latin typeface="Times New Roman" panose="02020603050405020304" pitchFamily="18" charset="0"/>
                <a:hlinkClick r:id="rId16"/>
              </a:rPr>
              <a:t>sddslogger</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000000"/>
                </a:solidFill>
                <a:effectLst/>
                <a:latin typeface="Times New Roman" panose="02020603050405020304" pitchFamily="18" charset="0"/>
                <a:hlinkClick r:id="rId17"/>
              </a:rPr>
              <a:t>sddslogonchange</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FF0000"/>
                </a:solidFill>
                <a:effectLst/>
                <a:latin typeface="Times New Roman" panose="02020603050405020304" pitchFamily="18" charset="0"/>
                <a:hlinkClick r:id="rId18">
                  <a:extLst>
                    <a:ext uri="{A12FA001-AC4F-418D-AE19-62706E023703}">
                      <ahyp:hlinkClr xmlns:ahyp="http://schemas.microsoft.com/office/drawing/2018/hyperlinkcolor" val="tx"/>
                    </a:ext>
                  </a:extLst>
                </a:hlinkClick>
              </a:rPr>
              <a:t>sddsmonitor</a:t>
            </a:r>
            <a:endParaRPr lang="en-US" sz="1200" b="0" i="0" dirty="0">
              <a:solidFill>
                <a:srgbClr val="FF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FF0000"/>
                </a:solidFill>
                <a:effectLst/>
                <a:latin typeface="Times New Roman" panose="02020603050405020304" pitchFamily="18" charset="0"/>
                <a:hlinkClick r:id="rId19">
                  <a:extLst>
                    <a:ext uri="{A12FA001-AC4F-418D-AE19-62706E023703}">
                      <ahyp:hlinkClr xmlns:ahyp="http://schemas.microsoft.com/office/drawing/2018/hyperlinkcolor" val="tx"/>
                    </a:ext>
                  </a:extLst>
                </a:hlinkClick>
              </a:rPr>
              <a:t>sddsoptimize</a:t>
            </a:r>
            <a:endParaRPr lang="en-US" sz="1200" b="0" i="0" dirty="0">
              <a:solidFill>
                <a:srgbClr val="FF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000000"/>
                </a:solidFill>
                <a:effectLst/>
                <a:latin typeface="Times New Roman" panose="02020603050405020304" pitchFamily="18" charset="0"/>
                <a:hlinkClick r:id="rId20"/>
              </a:rPr>
              <a:t>sddspvtest</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000000"/>
                </a:solidFill>
                <a:effectLst/>
                <a:latin typeface="Times New Roman" panose="02020603050405020304" pitchFamily="18" charset="0"/>
                <a:hlinkClick r:id="rId21"/>
              </a:rPr>
              <a:t>sddssnapshot</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FF0000"/>
                </a:solidFill>
                <a:effectLst/>
                <a:latin typeface="Times New Roman" panose="02020603050405020304" pitchFamily="18" charset="0"/>
                <a:hlinkClick r:id="rId22">
                  <a:extLst>
                    <a:ext uri="{A12FA001-AC4F-418D-AE19-62706E023703}">
                      <ahyp:hlinkClr xmlns:ahyp="http://schemas.microsoft.com/office/drawing/2018/hyperlinkcolor" val="tx"/>
                    </a:ext>
                  </a:extLst>
                </a:hlinkClick>
              </a:rPr>
              <a:t>sddsstatmon</a:t>
            </a:r>
            <a:endParaRPr lang="en-US" sz="1200" b="0" i="0" dirty="0">
              <a:solidFill>
                <a:srgbClr val="FF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FF0000"/>
                </a:solidFill>
                <a:effectLst/>
                <a:latin typeface="Times New Roman" panose="02020603050405020304" pitchFamily="18" charset="0"/>
                <a:hlinkClick r:id="rId23">
                  <a:extLst>
                    <a:ext uri="{A12FA001-AC4F-418D-AE19-62706E023703}">
                      <ahyp:hlinkClr xmlns:ahyp="http://schemas.microsoft.com/office/drawing/2018/hyperlinkcolor" val="tx"/>
                    </a:ext>
                  </a:extLst>
                </a:hlinkClick>
              </a:rPr>
              <a:t>sddssynchlog</a:t>
            </a:r>
            <a:endParaRPr lang="en-US" sz="1200" b="0" i="0" dirty="0">
              <a:solidFill>
                <a:srgbClr val="FF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000000"/>
                </a:solidFill>
                <a:effectLst/>
                <a:latin typeface="Times New Roman" panose="02020603050405020304" pitchFamily="18" charset="0"/>
                <a:hlinkClick r:id="rId24"/>
              </a:rPr>
              <a:t>sddsvexperiment</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000000"/>
                </a:solidFill>
                <a:effectLst/>
                <a:latin typeface="Times New Roman" panose="02020603050405020304" pitchFamily="18" charset="0"/>
                <a:hlinkClick r:id="rId25"/>
              </a:rPr>
              <a:t>sddsvmonitor</a:t>
            </a:r>
            <a:endParaRPr lang="en-US" sz="1200" b="0" i="0" dirty="0">
              <a:solidFill>
                <a:srgbClr val="00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FF0000"/>
                </a:solidFill>
                <a:effectLst/>
                <a:latin typeface="Times New Roman" panose="02020603050405020304" pitchFamily="18" charset="0"/>
                <a:hlinkClick r:id="rId26">
                  <a:extLst>
                    <a:ext uri="{A12FA001-AC4F-418D-AE19-62706E023703}">
                      <ahyp:hlinkClr xmlns:ahyp="http://schemas.microsoft.com/office/drawing/2018/hyperlinkcolor" val="tx"/>
                    </a:ext>
                  </a:extLst>
                </a:hlinkClick>
              </a:rPr>
              <a:t>sddswmonitor</a:t>
            </a:r>
            <a:endParaRPr lang="en-US" sz="1200" b="0" i="0" dirty="0">
              <a:solidFill>
                <a:srgbClr val="FF0000"/>
              </a:solidFill>
              <a:effectLst/>
              <a:latin typeface="Times New Roman" panose="02020603050405020304" pitchFamily="18" charset="0"/>
            </a:endParaRPr>
          </a:p>
          <a:p>
            <a:pPr marL="742950" lvl="1" indent="-285750" algn="l">
              <a:buFont typeface="Arial" panose="020B0604020202020204" pitchFamily="34" charset="0"/>
              <a:buChar char="•"/>
            </a:pPr>
            <a:r>
              <a:rPr lang="en-US" sz="1200" b="0" i="0" dirty="0" err="1">
                <a:solidFill>
                  <a:srgbClr val="FF0000"/>
                </a:solidFill>
                <a:effectLst/>
                <a:latin typeface="Times New Roman" panose="02020603050405020304" pitchFamily="18" charset="0"/>
                <a:hlinkClick r:id="rId27">
                  <a:extLst>
                    <a:ext uri="{A12FA001-AC4F-418D-AE19-62706E023703}">
                      <ahyp:hlinkClr xmlns:ahyp="http://schemas.microsoft.com/office/drawing/2018/hyperlinkcolor" val="tx"/>
                    </a:ext>
                  </a:extLst>
                </a:hlinkClick>
              </a:rPr>
              <a:t>squishPVs</a:t>
            </a:r>
            <a:endParaRPr lang="en-US" sz="1200" b="0" i="0" dirty="0">
              <a:solidFill>
                <a:srgbClr val="FF0000"/>
              </a:solidFill>
              <a:effectLst/>
              <a:latin typeface="Times New Roman" panose="02020603050405020304" pitchFamily="18" charset="0"/>
            </a:endParaRPr>
          </a:p>
          <a:p>
            <a:pPr>
              <a:buNone/>
            </a:pPr>
            <a:br>
              <a:rPr lang="en-US" dirty="0"/>
            </a:br>
            <a:endParaRPr lang="en-US" dirty="0"/>
          </a:p>
        </p:txBody>
      </p:sp>
      <p:sp>
        <p:nvSpPr>
          <p:cNvPr id="19" name="TextBox 18">
            <a:extLst>
              <a:ext uri="{FF2B5EF4-FFF2-40B4-BE49-F238E27FC236}">
                <a16:creationId xmlns:a16="http://schemas.microsoft.com/office/drawing/2014/main" id="{415F784E-5556-51AC-15F8-7465FEE73E1C}"/>
              </a:ext>
            </a:extLst>
          </p:cNvPr>
          <p:cNvSpPr txBox="1"/>
          <p:nvPr/>
        </p:nvSpPr>
        <p:spPr>
          <a:xfrm>
            <a:off x="308498" y="1432737"/>
            <a:ext cx="1990241" cy="5170646"/>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r>
              <a:rPr lang="en-US" sz="1200" b="0" i="0" dirty="0">
                <a:solidFill>
                  <a:srgbClr val="000000"/>
                </a:solidFill>
                <a:effectLst/>
                <a:latin typeface="Times New Roman" panose="02020603050405020304" pitchFamily="18" charset="0"/>
                <a:hlinkClick r:id="rId28"/>
              </a:rPr>
              <a:t>Manual Pages</a:t>
            </a:r>
            <a:br>
              <a:rPr lang="en-US" sz="1200" dirty="0"/>
            </a:br>
            <a:r>
              <a:rPr lang="en-US" sz="1200" b="0" i="0" dirty="0">
                <a:solidFill>
                  <a:srgbClr val="000000"/>
                </a:solidFill>
                <a:effectLst/>
                <a:latin typeface="Times New Roman" panose="02020603050405020304" pitchFamily="18" charset="0"/>
              </a:rPr>
              <a:t> 4.1 </a:t>
            </a:r>
            <a:r>
              <a:rPr lang="en-US" sz="1200" b="0" i="0" dirty="0">
                <a:solidFill>
                  <a:srgbClr val="FF0000"/>
                </a:solidFill>
                <a:effectLst/>
                <a:latin typeface="Times New Roman" panose="02020603050405020304" pitchFamily="18" charset="0"/>
                <a:hlinkClick r:id="rId29">
                  <a:extLst>
                    <a:ext uri="{A12FA001-AC4F-418D-AE19-62706E023703}">
                      <ahyp:hlinkClr xmlns:ahyp="http://schemas.microsoft.com/office/drawing/2018/hyperlinkcolor" val="tx"/>
                    </a:ext>
                  </a:extLst>
                </a:hlinkClick>
              </a:rPr>
              <a:t>csv2sdds</a:t>
            </a:r>
            <a:br>
              <a:rPr lang="en-US" sz="1200" dirty="0"/>
            </a:br>
            <a:r>
              <a:rPr lang="en-US" sz="1200" b="0" i="0" dirty="0">
                <a:solidFill>
                  <a:srgbClr val="000000"/>
                </a:solidFill>
                <a:effectLst/>
                <a:latin typeface="Times New Roman" panose="02020603050405020304" pitchFamily="18" charset="0"/>
              </a:rPr>
              <a:t> 4.2 </a:t>
            </a:r>
            <a:r>
              <a:rPr lang="en-US" sz="1200" b="0" i="0" dirty="0">
                <a:solidFill>
                  <a:srgbClr val="000000"/>
                </a:solidFill>
                <a:effectLst/>
                <a:latin typeface="Times New Roman" panose="02020603050405020304" pitchFamily="18" charset="0"/>
                <a:hlinkClick r:id="rId30"/>
              </a:rPr>
              <a:t>elegant2genesis</a:t>
            </a:r>
            <a:br>
              <a:rPr lang="en-US" sz="1200" dirty="0"/>
            </a:br>
            <a:r>
              <a:rPr lang="en-US" sz="1200" b="0" i="0" dirty="0">
                <a:solidFill>
                  <a:srgbClr val="000000"/>
                </a:solidFill>
                <a:effectLst/>
                <a:latin typeface="Times New Roman" panose="02020603050405020304" pitchFamily="18" charset="0"/>
              </a:rPr>
              <a:t> 4.3 </a:t>
            </a:r>
            <a:r>
              <a:rPr lang="en-US" sz="1200" b="0" i="0" dirty="0">
                <a:solidFill>
                  <a:srgbClr val="000000"/>
                </a:solidFill>
                <a:effectLst/>
                <a:latin typeface="Times New Roman" panose="02020603050405020304" pitchFamily="18" charset="0"/>
                <a:hlinkClick r:id="rId31"/>
              </a:rPr>
              <a:t>hdf2sdds</a:t>
            </a:r>
            <a:br>
              <a:rPr lang="en-US" sz="1200" dirty="0"/>
            </a:br>
            <a:r>
              <a:rPr lang="en-US" sz="1200" b="0" i="0" dirty="0">
                <a:solidFill>
                  <a:srgbClr val="000000"/>
                </a:solidFill>
                <a:effectLst/>
                <a:latin typeface="Times New Roman" panose="02020603050405020304" pitchFamily="18" charset="0"/>
              </a:rPr>
              <a:t> 4.4 </a:t>
            </a:r>
            <a:r>
              <a:rPr lang="en-US" sz="1200" b="0" i="0" dirty="0">
                <a:solidFill>
                  <a:srgbClr val="FF0000"/>
                </a:solidFill>
                <a:effectLst/>
                <a:latin typeface="Times New Roman" panose="02020603050405020304" pitchFamily="18" charset="0"/>
                <a:hlinkClick r:id="rId32">
                  <a:extLst>
                    <a:ext uri="{A12FA001-AC4F-418D-AE19-62706E023703}">
                      <ahyp:hlinkClr xmlns:ahyp="http://schemas.microsoft.com/office/drawing/2018/hyperlinkcolor" val="tx"/>
                    </a:ext>
                  </a:extLst>
                </a:hlinkClick>
              </a:rPr>
              <a:t>plaindata2sdds</a:t>
            </a:r>
            <a:br>
              <a:rPr lang="en-US" sz="1200" dirty="0"/>
            </a:br>
            <a:r>
              <a:rPr lang="en-US" sz="1200" b="0" i="0" dirty="0">
                <a:solidFill>
                  <a:srgbClr val="000000"/>
                </a:solidFill>
                <a:effectLst/>
                <a:latin typeface="Times New Roman" panose="02020603050405020304" pitchFamily="18" charset="0"/>
              </a:rPr>
              <a:t> 4.5 </a:t>
            </a:r>
            <a:r>
              <a:rPr lang="en-US" sz="1200" b="0" i="0" dirty="0">
                <a:solidFill>
                  <a:srgbClr val="000000"/>
                </a:solidFill>
                <a:effectLst/>
                <a:latin typeface="Times New Roman" panose="02020603050405020304" pitchFamily="18" charset="0"/>
                <a:hlinkClick r:id="rId33"/>
              </a:rPr>
              <a:t>raw2sdds</a:t>
            </a:r>
            <a:br>
              <a:rPr lang="en-US" sz="1200" dirty="0"/>
            </a:br>
            <a:r>
              <a:rPr lang="en-US" sz="1200" b="0" i="0" dirty="0">
                <a:solidFill>
                  <a:srgbClr val="000000"/>
                </a:solidFill>
                <a:effectLst/>
                <a:latin typeface="Times New Roman" panose="02020603050405020304" pitchFamily="18" charset="0"/>
              </a:rPr>
              <a:t> 4.6 </a:t>
            </a:r>
            <a:r>
              <a:rPr lang="en-US" sz="1200" b="0" i="0" dirty="0">
                <a:solidFill>
                  <a:srgbClr val="000000"/>
                </a:solidFill>
                <a:effectLst/>
                <a:latin typeface="Times New Roman" panose="02020603050405020304" pitchFamily="18" charset="0"/>
                <a:hlinkClick r:id="rId34"/>
              </a:rPr>
              <a:t>sdds2dpfit</a:t>
            </a:r>
            <a:br>
              <a:rPr lang="en-US" sz="1200" dirty="0"/>
            </a:br>
            <a:r>
              <a:rPr lang="en-US" sz="1200" b="0" i="0" dirty="0">
                <a:solidFill>
                  <a:srgbClr val="000000"/>
                </a:solidFill>
                <a:effectLst/>
                <a:latin typeface="Times New Roman" panose="02020603050405020304" pitchFamily="18" charset="0"/>
              </a:rPr>
              <a:t> 4.7 </a:t>
            </a:r>
            <a:r>
              <a:rPr lang="en-US" sz="1200" b="0" i="0" dirty="0">
                <a:solidFill>
                  <a:srgbClr val="000000"/>
                </a:solidFill>
                <a:effectLst/>
                <a:latin typeface="Times New Roman" panose="02020603050405020304" pitchFamily="18" charset="0"/>
                <a:hlinkClick r:id="rId35"/>
              </a:rPr>
              <a:t>sdds2math</a:t>
            </a:r>
            <a:br>
              <a:rPr lang="en-US" sz="1200" dirty="0"/>
            </a:br>
            <a:r>
              <a:rPr lang="en-US" sz="1200" b="0" i="0" dirty="0">
                <a:solidFill>
                  <a:srgbClr val="000000"/>
                </a:solidFill>
                <a:effectLst/>
                <a:latin typeface="Times New Roman" panose="02020603050405020304" pitchFamily="18" charset="0"/>
              </a:rPr>
              <a:t> 4.8 </a:t>
            </a:r>
            <a:r>
              <a:rPr lang="en-US" sz="1200" b="0" i="0" dirty="0">
                <a:solidFill>
                  <a:srgbClr val="000000"/>
                </a:solidFill>
                <a:effectLst/>
                <a:latin typeface="Times New Roman" panose="02020603050405020304" pitchFamily="18" charset="0"/>
                <a:hlinkClick r:id="rId36"/>
              </a:rPr>
              <a:t>sdds2plaindata</a:t>
            </a:r>
            <a:br>
              <a:rPr lang="en-US" sz="1200" dirty="0"/>
            </a:br>
            <a:r>
              <a:rPr lang="en-US" sz="1200" b="0" i="0" dirty="0">
                <a:solidFill>
                  <a:srgbClr val="000000"/>
                </a:solidFill>
                <a:effectLst/>
                <a:latin typeface="Times New Roman" panose="02020603050405020304" pitchFamily="18" charset="0"/>
              </a:rPr>
              <a:t> 4.9 </a:t>
            </a:r>
            <a:r>
              <a:rPr lang="en-US" sz="1200" b="0" i="0" dirty="0">
                <a:solidFill>
                  <a:srgbClr val="000000"/>
                </a:solidFill>
                <a:effectLst/>
                <a:latin typeface="Times New Roman" panose="02020603050405020304" pitchFamily="18" charset="0"/>
                <a:hlinkClick r:id="rId37"/>
              </a:rPr>
              <a:t>sdds2spreadsheet</a:t>
            </a:r>
            <a:br>
              <a:rPr lang="en-US" sz="1200" dirty="0"/>
            </a:br>
            <a:r>
              <a:rPr lang="en-US" sz="1200" b="0" i="0" dirty="0">
                <a:solidFill>
                  <a:srgbClr val="000000"/>
                </a:solidFill>
                <a:effectLst/>
                <a:latin typeface="Times New Roman" panose="02020603050405020304" pitchFamily="18" charset="0"/>
              </a:rPr>
              <a:t> 4.10 </a:t>
            </a:r>
            <a:r>
              <a:rPr lang="en-US" sz="1200" b="0" i="0" dirty="0">
                <a:solidFill>
                  <a:srgbClr val="000000"/>
                </a:solidFill>
                <a:effectLst/>
                <a:latin typeface="Times New Roman" panose="02020603050405020304" pitchFamily="18" charset="0"/>
                <a:hlinkClick r:id="rId38"/>
              </a:rPr>
              <a:t>sdds2stream</a:t>
            </a:r>
            <a:br>
              <a:rPr lang="en-US" sz="1200" dirty="0"/>
            </a:br>
            <a:r>
              <a:rPr lang="en-US" sz="1200" b="0" i="0" dirty="0">
                <a:solidFill>
                  <a:srgbClr val="000000"/>
                </a:solidFill>
                <a:effectLst/>
                <a:latin typeface="Times New Roman" panose="02020603050405020304" pitchFamily="18" charset="0"/>
              </a:rPr>
              <a:t> 4.11 </a:t>
            </a:r>
            <a:r>
              <a:rPr lang="en-US" sz="1200" b="0" i="0" dirty="0" err="1">
                <a:solidFill>
                  <a:srgbClr val="000000"/>
                </a:solidFill>
                <a:effectLst/>
                <a:latin typeface="Times New Roman" panose="02020603050405020304" pitchFamily="18" charset="0"/>
                <a:hlinkClick r:id="rId39"/>
              </a:rPr>
              <a:t>sddsbaseline</a:t>
            </a:r>
            <a:br>
              <a:rPr lang="en-US" sz="1200" dirty="0"/>
            </a:br>
            <a:r>
              <a:rPr lang="en-US" sz="1200" b="0" i="0" dirty="0">
                <a:solidFill>
                  <a:srgbClr val="000000"/>
                </a:solidFill>
                <a:effectLst/>
                <a:latin typeface="Times New Roman" panose="02020603050405020304" pitchFamily="18" charset="0"/>
              </a:rPr>
              <a:t> 4.12 </a:t>
            </a:r>
            <a:r>
              <a:rPr lang="en-US" sz="1200" b="0" i="0" dirty="0" err="1">
                <a:solidFill>
                  <a:srgbClr val="000000"/>
                </a:solidFill>
                <a:effectLst/>
                <a:latin typeface="Times New Roman" panose="02020603050405020304" pitchFamily="18" charset="0"/>
                <a:hlinkClick r:id="rId40"/>
              </a:rPr>
              <a:t>sddsbreak</a:t>
            </a:r>
            <a:br>
              <a:rPr lang="en-US" sz="1200" dirty="0"/>
            </a:br>
            <a:r>
              <a:rPr lang="en-US" sz="1200" b="0" i="0" dirty="0">
                <a:solidFill>
                  <a:srgbClr val="000000"/>
                </a:solidFill>
                <a:effectLst/>
                <a:latin typeface="Times New Roman" panose="02020603050405020304" pitchFamily="18" charset="0"/>
              </a:rPr>
              <a:t> 4.13 </a:t>
            </a:r>
            <a:r>
              <a:rPr lang="en-US" sz="1200" b="0" i="0" dirty="0" err="1">
                <a:solidFill>
                  <a:srgbClr val="000000"/>
                </a:solidFill>
                <a:effectLst/>
                <a:latin typeface="Times New Roman" panose="02020603050405020304" pitchFamily="18" charset="0"/>
                <a:hlinkClick r:id="rId41"/>
              </a:rPr>
              <a:t>sddscast</a:t>
            </a:r>
            <a:br>
              <a:rPr lang="en-US" sz="1200" dirty="0"/>
            </a:br>
            <a:r>
              <a:rPr lang="en-US" sz="1200" b="0" i="0" dirty="0">
                <a:solidFill>
                  <a:srgbClr val="000000"/>
                </a:solidFill>
                <a:effectLst/>
                <a:latin typeface="Times New Roman" panose="02020603050405020304" pitchFamily="18" charset="0"/>
              </a:rPr>
              <a:t> 4.14 </a:t>
            </a:r>
            <a:r>
              <a:rPr lang="en-US" sz="1200" b="0" i="0" dirty="0" err="1">
                <a:solidFill>
                  <a:srgbClr val="000000"/>
                </a:solidFill>
                <a:effectLst/>
                <a:latin typeface="Times New Roman" panose="02020603050405020304" pitchFamily="18" charset="0"/>
                <a:hlinkClick r:id="rId42"/>
              </a:rPr>
              <a:t>sddschanges</a:t>
            </a:r>
            <a:br>
              <a:rPr lang="en-US" sz="1200" dirty="0"/>
            </a:br>
            <a:r>
              <a:rPr lang="en-US" sz="1200" b="0" i="0" dirty="0">
                <a:solidFill>
                  <a:srgbClr val="000000"/>
                </a:solidFill>
                <a:effectLst/>
                <a:latin typeface="Times New Roman" panose="02020603050405020304" pitchFamily="18" charset="0"/>
              </a:rPr>
              <a:t> 4.15 </a:t>
            </a:r>
            <a:r>
              <a:rPr lang="en-US" sz="1200" b="0" i="0" dirty="0" err="1">
                <a:solidFill>
                  <a:srgbClr val="000000"/>
                </a:solidFill>
                <a:effectLst/>
                <a:latin typeface="Times New Roman" panose="02020603050405020304" pitchFamily="18" charset="0"/>
                <a:hlinkClick r:id="rId43"/>
              </a:rPr>
              <a:t>sddscheck</a:t>
            </a:r>
            <a:br>
              <a:rPr lang="en-US" sz="1200" dirty="0"/>
            </a:br>
            <a:r>
              <a:rPr lang="en-US" sz="1200" b="0" i="0" dirty="0">
                <a:solidFill>
                  <a:srgbClr val="000000"/>
                </a:solidFill>
                <a:effectLst/>
                <a:latin typeface="Times New Roman" panose="02020603050405020304" pitchFamily="18" charset="0"/>
              </a:rPr>
              <a:t> 4.16 </a:t>
            </a:r>
            <a:r>
              <a:rPr lang="en-US" sz="1200" b="0" i="0" dirty="0" err="1">
                <a:solidFill>
                  <a:srgbClr val="000000"/>
                </a:solidFill>
                <a:effectLst/>
                <a:latin typeface="Times New Roman" panose="02020603050405020304" pitchFamily="18" charset="0"/>
                <a:hlinkClick r:id="rId44"/>
              </a:rPr>
              <a:t>sddscliptails</a:t>
            </a:r>
            <a:br>
              <a:rPr lang="en-US" sz="1200" dirty="0"/>
            </a:br>
            <a:r>
              <a:rPr lang="en-US" sz="1200" b="0" i="0" dirty="0">
                <a:solidFill>
                  <a:srgbClr val="000000"/>
                </a:solidFill>
                <a:effectLst/>
                <a:latin typeface="Times New Roman" panose="02020603050405020304" pitchFamily="18" charset="0"/>
              </a:rPr>
              <a:t> 4.17 </a:t>
            </a:r>
            <a:r>
              <a:rPr lang="en-US" sz="1200" b="0" i="0" dirty="0" err="1">
                <a:solidFill>
                  <a:srgbClr val="FF0000"/>
                </a:solidFill>
                <a:effectLst/>
                <a:latin typeface="Times New Roman" panose="02020603050405020304" pitchFamily="18" charset="0"/>
                <a:hlinkClick r:id="rId45">
                  <a:extLst>
                    <a:ext uri="{A12FA001-AC4F-418D-AE19-62706E023703}">
                      <ahyp:hlinkClr xmlns:ahyp="http://schemas.microsoft.com/office/drawing/2018/hyperlinkcolor" val="tx"/>
                    </a:ext>
                  </a:extLst>
                </a:hlinkClick>
              </a:rPr>
              <a:t>sddscollapse</a:t>
            </a:r>
            <a:br>
              <a:rPr lang="en-US" sz="1200" dirty="0"/>
            </a:br>
            <a:r>
              <a:rPr lang="en-US" sz="1200" b="0" i="0" dirty="0">
                <a:solidFill>
                  <a:srgbClr val="000000"/>
                </a:solidFill>
                <a:effectLst/>
                <a:latin typeface="Times New Roman" panose="02020603050405020304" pitchFamily="18" charset="0"/>
              </a:rPr>
              <a:t> 4.18 </a:t>
            </a:r>
            <a:r>
              <a:rPr lang="en-US" sz="1200" b="0" i="0" dirty="0" err="1">
                <a:solidFill>
                  <a:srgbClr val="000000"/>
                </a:solidFill>
                <a:effectLst/>
                <a:latin typeface="Times New Roman" panose="02020603050405020304" pitchFamily="18" charset="0"/>
                <a:hlinkClick r:id="rId46"/>
              </a:rPr>
              <a:t>sddscollect</a:t>
            </a:r>
            <a:br>
              <a:rPr lang="en-US" sz="1200" dirty="0"/>
            </a:br>
            <a:r>
              <a:rPr lang="en-US" sz="1200" b="0" i="0" dirty="0">
                <a:solidFill>
                  <a:srgbClr val="000000"/>
                </a:solidFill>
                <a:effectLst/>
                <a:latin typeface="Times New Roman" panose="02020603050405020304" pitchFamily="18" charset="0"/>
              </a:rPr>
              <a:t> 4.19 </a:t>
            </a:r>
            <a:r>
              <a:rPr lang="en-US" sz="1200" b="0" i="0" dirty="0" err="1">
                <a:solidFill>
                  <a:srgbClr val="000000"/>
                </a:solidFill>
                <a:effectLst/>
                <a:latin typeface="Times New Roman" panose="02020603050405020304" pitchFamily="18" charset="0"/>
                <a:hlinkClick r:id="rId47"/>
              </a:rPr>
              <a:t>sddscombine</a:t>
            </a:r>
            <a:br>
              <a:rPr lang="en-US" sz="1200" dirty="0"/>
            </a:br>
            <a:r>
              <a:rPr lang="en-US" sz="1200" b="0" i="0" dirty="0">
                <a:solidFill>
                  <a:srgbClr val="000000"/>
                </a:solidFill>
                <a:effectLst/>
                <a:latin typeface="Times New Roman" panose="02020603050405020304" pitchFamily="18" charset="0"/>
              </a:rPr>
              <a:t> 4.20 </a:t>
            </a:r>
            <a:r>
              <a:rPr lang="en-US" sz="1200" b="0" i="0" dirty="0" err="1">
                <a:solidFill>
                  <a:srgbClr val="000000"/>
                </a:solidFill>
                <a:effectLst/>
                <a:latin typeface="Times New Roman" panose="02020603050405020304" pitchFamily="18" charset="0"/>
                <a:hlinkClick r:id="rId48"/>
              </a:rPr>
              <a:t>sddscongen</a:t>
            </a:r>
            <a:br>
              <a:rPr lang="en-US" sz="1200" dirty="0"/>
            </a:br>
            <a:r>
              <a:rPr lang="en-US" sz="1200" b="0" i="0" dirty="0">
                <a:solidFill>
                  <a:srgbClr val="000000"/>
                </a:solidFill>
                <a:effectLst/>
                <a:latin typeface="Times New Roman" panose="02020603050405020304" pitchFamily="18" charset="0"/>
              </a:rPr>
              <a:t> 4.21 </a:t>
            </a:r>
            <a:r>
              <a:rPr lang="en-US" sz="1200" b="0" i="0" dirty="0" err="1">
                <a:solidFill>
                  <a:srgbClr val="000000"/>
                </a:solidFill>
                <a:effectLst/>
                <a:latin typeface="Times New Roman" panose="02020603050405020304" pitchFamily="18" charset="0"/>
                <a:hlinkClick r:id="rId49"/>
              </a:rPr>
              <a:t>sddscontour</a:t>
            </a:r>
            <a:br>
              <a:rPr lang="en-US" sz="1200" dirty="0"/>
            </a:br>
            <a:r>
              <a:rPr lang="en-US" sz="1200" b="0" i="0" dirty="0">
                <a:solidFill>
                  <a:srgbClr val="000000"/>
                </a:solidFill>
                <a:effectLst/>
                <a:latin typeface="Times New Roman" panose="02020603050405020304" pitchFamily="18" charset="0"/>
              </a:rPr>
              <a:t> 4.22 </a:t>
            </a:r>
            <a:r>
              <a:rPr lang="en-US" sz="1200" b="0" i="0" dirty="0" err="1">
                <a:solidFill>
                  <a:srgbClr val="000000"/>
                </a:solidFill>
                <a:effectLst/>
                <a:latin typeface="Times New Roman" panose="02020603050405020304" pitchFamily="18" charset="0"/>
                <a:hlinkClick r:id="rId50"/>
              </a:rPr>
              <a:t>sddsconvert</a:t>
            </a:r>
            <a:br>
              <a:rPr lang="en-US" sz="1200" dirty="0"/>
            </a:br>
            <a:r>
              <a:rPr lang="en-US" sz="1200" b="0" i="0" dirty="0">
                <a:solidFill>
                  <a:srgbClr val="000000"/>
                </a:solidFill>
                <a:effectLst/>
                <a:latin typeface="Times New Roman" panose="02020603050405020304" pitchFamily="18" charset="0"/>
              </a:rPr>
              <a:t> 4.23</a:t>
            </a:r>
            <a:r>
              <a:rPr lang="en-US" sz="1200" b="0" i="0" dirty="0">
                <a:solidFill>
                  <a:srgbClr val="FF0000"/>
                </a:solidFill>
                <a:effectLst/>
                <a:latin typeface="Times New Roman" panose="02020603050405020304" pitchFamily="18" charset="0"/>
              </a:rPr>
              <a:t> </a:t>
            </a:r>
            <a:r>
              <a:rPr lang="en-US" sz="1200" b="0" i="0" dirty="0" err="1">
                <a:solidFill>
                  <a:srgbClr val="FF0000"/>
                </a:solidFill>
                <a:effectLst/>
                <a:latin typeface="Times New Roman" panose="02020603050405020304" pitchFamily="18" charset="0"/>
                <a:hlinkClick r:id="rId51">
                  <a:extLst>
                    <a:ext uri="{A12FA001-AC4F-418D-AE19-62706E023703}">
                      <ahyp:hlinkClr xmlns:ahyp="http://schemas.microsoft.com/office/drawing/2018/hyperlinkcolor" val="tx"/>
                    </a:ext>
                  </a:extLst>
                </a:hlinkClick>
              </a:rPr>
              <a:t>sddsconvolve</a:t>
            </a:r>
            <a:br>
              <a:rPr lang="en-US" sz="1200" dirty="0"/>
            </a:br>
            <a:r>
              <a:rPr lang="en-US" sz="1200" b="0" i="0" dirty="0">
                <a:solidFill>
                  <a:srgbClr val="000000"/>
                </a:solidFill>
                <a:effectLst/>
                <a:latin typeface="Times New Roman" panose="02020603050405020304" pitchFamily="18" charset="0"/>
              </a:rPr>
              <a:t> 4.24 </a:t>
            </a:r>
            <a:r>
              <a:rPr lang="en-US" sz="1200" b="0" i="0" dirty="0" err="1">
                <a:solidFill>
                  <a:srgbClr val="000000"/>
                </a:solidFill>
                <a:effectLst/>
                <a:latin typeface="Times New Roman" panose="02020603050405020304" pitchFamily="18" charset="0"/>
                <a:hlinkClick r:id="rId52"/>
              </a:rPr>
              <a:t>sddscorrelate</a:t>
            </a:r>
            <a:br>
              <a:rPr lang="en-US" sz="1200" dirty="0"/>
            </a:br>
            <a:r>
              <a:rPr lang="en-US" sz="1200" b="0" i="0" dirty="0">
                <a:solidFill>
                  <a:srgbClr val="000000"/>
                </a:solidFill>
                <a:effectLst/>
                <a:latin typeface="Times New Roman" panose="02020603050405020304" pitchFamily="18" charset="0"/>
              </a:rPr>
              <a:t> 4.25 </a:t>
            </a:r>
            <a:r>
              <a:rPr lang="en-US" sz="1200" b="0" i="0" dirty="0" err="1">
                <a:solidFill>
                  <a:srgbClr val="000000"/>
                </a:solidFill>
                <a:effectLst/>
                <a:latin typeface="Times New Roman" panose="02020603050405020304" pitchFamily="18" charset="0"/>
                <a:hlinkClick r:id="rId53"/>
              </a:rPr>
              <a:t>sddsderiv</a:t>
            </a:r>
            <a:br>
              <a:rPr lang="en-US" sz="1200" dirty="0"/>
            </a:br>
            <a:endParaRPr lang="en-US" sz="1200" dirty="0"/>
          </a:p>
        </p:txBody>
      </p:sp>
      <p:sp>
        <p:nvSpPr>
          <p:cNvPr id="21" name="TextBox 20">
            <a:extLst>
              <a:ext uri="{FF2B5EF4-FFF2-40B4-BE49-F238E27FC236}">
                <a16:creationId xmlns:a16="http://schemas.microsoft.com/office/drawing/2014/main" id="{A665EC9C-A4AA-4053-E2AD-4E96975B0C9F}"/>
              </a:ext>
            </a:extLst>
          </p:cNvPr>
          <p:cNvSpPr txBox="1"/>
          <p:nvPr/>
        </p:nvSpPr>
        <p:spPr>
          <a:xfrm>
            <a:off x="1819240" y="1650188"/>
            <a:ext cx="1990241" cy="4708981"/>
          </a:xfrm>
          <a:prstGeom prst="rect">
            <a:avLst/>
          </a:prstGeom>
          <a:noFill/>
        </p:spPr>
        <p:txBody>
          <a:bodyPr wrap="square">
            <a:spAutoFit/>
          </a:bodyPr>
          <a:lstStyle/>
          <a:p>
            <a:r>
              <a:rPr lang="en-US" sz="1200" b="0" i="0" dirty="0">
                <a:solidFill>
                  <a:srgbClr val="000000"/>
                </a:solidFill>
                <a:effectLst/>
                <a:latin typeface="Times New Roman" panose="02020603050405020304" pitchFamily="18" charset="0"/>
              </a:rPr>
              <a:t>4.26 </a:t>
            </a:r>
            <a:r>
              <a:rPr lang="en-US" sz="1200" b="0" i="0" dirty="0" err="1">
                <a:solidFill>
                  <a:srgbClr val="000000"/>
                </a:solidFill>
                <a:effectLst/>
                <a:latin typeface="Times New Roman" panose="02020603050405020304" pitchFamily="18" charset="0"/>
                <a:hlinkClick r:id="rId54"/>
              </a:rPr>
              <a:t>sddsderef</a:t>
            </a:r>
            <a:br>
              <a:rPr lang="en-US" sz="1200" dirty="0"/>
            </a:br>
            <a:r>
              <a:rPr lang="en-US" sz="1200" b="0" i="0" dirty="0">
                <a:solidFill>
                  <a:srgbClr val="000000"/>
                </a:solidFill>
                <a:effectLst/>
                <a:latin typeface="Times New Roman" panose="02020603050405020304" pitchFamily="18" charset="0"/>
              </a:rPr>
              <a:t> 4.27 </a:t>
            </a:r>
            <a:r>
              <a:rPr lang="en-US" sz="1200" b="0" i="0" dirty="0" err="1">
                <a:solidFill>
                  <a:srgbClr val="FF0000"/>
                </a:solidFill>
                <a:effectLst/>
                <a:latin typeface="Times New Roman" panose="02020603050405020304" pitchFamily="18" charset="0"/>
                <a:hlinkClick r:id="rId55">
                  <a:extLst>
                    <a:ext uri="{A12FA001-AC4F-418D-AE19-62706E023703}">
                      <ahyp:hlinkClr xmlns:ahyp="http://schemas.microsoft.com/office/drawing/2018/hyperlinkcolor" val="tx"/>
                    </a:ext>
                  </a:extLst>
                </a:hlinkClick>
              </a:rPr>
              <a:t>sddsdigfilter</a:t>
            </a:r>
            <a:br>
              <a:rPr lang="en-US" sz="1200" dirty="0"/>
            </a:br>
            <a:r>
              <a:rPr lang="en-US" sz="1200" b="0" i="0" dirty="0">
                <a:solidFill>
                  <a:srgbClr val="000000"/>
                </a:solidFill>
                <a:effectLst/>
                <a:latin typeface="Times New Roman" panose="02020603050405020304" pitchFamily="18" charset="0"/>
              </a:rPr>
              <a:t> 4.28 </a:t>
            </a:r>
            <a:r>
              <a:rPr lang="en-US" sz="1200" b="0" i="0" dirty="0" err="1">
                <a:solidFill>
                  <a:srgbClr val="000000"/>
                </a:solidFill>
                <a:effectLst/>
                <a:latin typeface="Times New Roman" panose="02020603050405020304" pitchFamily="18" charset="0"/>
                <a:hlinkClick r:id="rId56"/>
              </a:rPr>
              <a:t>sddsdiff</a:t>
            </a:r>
            <a:br>
              <a:rPr lang="en-US" sz="1200" dirty="0"/>
            </a:br>
            <a:r>
              <a:rPr lang="en-US" sz="1200" b="0" i="0" dirty="0">
                <a:solidFill>
                  <a:srgbClr val="000000"/>
                </a:solidFill>
                <a:effectLst/>
                <a:latin typeface="Times New Roman" panose="02020603050405020304" pitchFamily="18" charset="0"/>
              </a:rPr>
              <a:t> 4.29 </a:t>
            </a:r>
            <a:r>
              <a:rPr lang="en-US" sz="1200" b="0" i="0" dirty="0" err="1">
                <a:solidFill>
                  <a:srgbClr val="000000"/>
                </a:solidFill>
                <a:effectLst/>
                <a:latin typeface="Times New Roman" panose="02020603050405020304" pitchFamily="18" charset="0"/>
                <a:hlinkClick r:id="rId57"/>
              </a:rPr>
              <a:t>sddsdistest</a:t>
            </a:r>
            <a:br>
              <a:rPr lang="en-US" sz="1200" dirty="0"/>
            </a:br>
            <a:r>
              <a:rPr lang="en-US" sz="1200" b="0" i="0" dirty="0">
                <a:solidFill>
                  <a:srgbClr val="000000"/>
                </a:solidFill>
                <a:effectLst/>
                <a:latin typeface="Times New Roman" panose="02020603050405020304" pitchFamily="18" charset="0"/>
              </a:rPr>
              <a:t> 4.30 </a:t>
            </a:r>
            <a:r>
              <a:rPr lang="en-US" sz="1200" b="0" i="0" dirty="0" err="1">
                <a:solidFill>
                  <a:srgbClr val="000000"/>
                </a:solidFill>
                <a:effectLst/>
                <a:latin typeface="Times New Roman" panose="02020603050405020304" pitchFamily="18" charset="0"/>
                <a:hlinkClick r:id="rId58"/>
              </a:rPr>
              <a:t>sddsendian</a:t>
            </a:r>
            <a:br>
              <a:rPr lang="en-US" sz="1200" dirty="0"/>
            </a:br>
            <a:r>
              <a:rPr lang="en-US" sz="1200" b="0" i="0" dirty="0">
                <a:solidFill>
                  <a:srgbClr val="000000"/>
                </a:solidFill>
                <a:effectLst/>
                <a:latin typeface="Times New Roman" panose="02020603050405020304" pitchFamily="18" charset="0"/>
              </a:rPr>
              <a:t> 4.31 </a:t>
            </a:r>
            <a:r>
              <a:rPr lang="en-US" sz="1200" b="0" i="0" dirty="0" err="1">
                <a:solidFill>
                  <a:srgbClr val="FF0000"/>
                </a:solidFill>
                <a:effectLst/>
                <a:latin typeface="Times New Roman" panose="02020603050405020304" pitchFamily="18" charset="0"/>
                <a:hlinkClick r:id="rId59">
                  <a:extLst>
                    <a:ext uri="{A12FA001-AC4F-418D-AE19-62706E023703}">
                      <ahyp:hlinkClr xmlns:ahyp="http://schemas.microsoft.com/office/drawing/2018/hyperlinkcolor" val="tx"/>
                    </a:ext>
                  </a:extLst>
                </a:hlinkClick>
              </a:rPr>
              <a:t>sddsenvelope</a:t>
            </a:r>
            <a:br>
              <a:rPr lang="en-US" sz="1200" dirty="0"/>
            </a:br>
            <a:r>
              <a:rPr lang="en-US" sz="1200" b="0" i="0" dirty="0">
                <a:solidFill>
                  <a:srgbClr val="000000"/>
                </a:solidFill>
                <a:effectLst/>
                <a:latin typeface="Times New Roman" panose="02020603050405020304" pitchFamily="18" charset="0"/>
              </a:rPr>
              <a:t> 4.32 </a:t>
            </a:r>
            <a:r>
              <a:rPr lang="en-US" sz="1200" b="0" i="0" dirty="0" err="1">
                <a:solidFill>
                  <a:srgbClr val="000000"/>
                </a:solidFill>
                <a:effectLst/>
                <a:latin typeface="Times New Roman" panose="02020603050405020304" pitchFamily="18" charset="0"/>
                <a:hlinkClick r:id="rId60"/>
              </a:rPr>
              <a:t>sddseventhist</a:t>
            </a:r>
            <a:br>
              <a:rPr lang="en-US" sz="1200" dirty="0"/>
            </a:br>
            <a:r>
              <a:rPr lang="en-US" sz="1200" b="0" i="0" dirty="0">
                <a:solidFill>
                  <a:srgbClr val="000000"/>
                </a:solidFill>
                <a:effectLst/>
                <a:latin typeface="Times New Roman" panose="02020603050405020304" pitchFamily="18" charset="0"/>
              </a:rPr>
              <a:t> 4.33 </a:t>
            </a:r>
            <a:r>
              <a:rPr lang="en-US" sz="1200" b="0" i="0" dirty="0" err="1">
                <a:solidFill>
                  <a:srgbClr val="000000"/>
                </a:solidFill>
                <a:effectLst/>
                <a:latin typeface="Times New Roman" panose="02020603050405020304" pitchFamily="18" charset="0"/>
                <a:hlinkClick r:id="rId61"/>
              </a:rPr>
              <a:t>sddsexpand</a:t>
            </a:r>
            <a:br>
              <a:rPr lang="en-US" sz="1200" dirty="0"/>
            </a:br>
            <a:r>
              <a:rPr lang="en-US" sz="1200" b="0" i="0" dirty="0">
                <a:solidFill>
                  <a:srgbClr val="000000"/>
                </a:solidFill>
                <a:effectLst/>
                <a:latin typeface="Times New Roman" panose="02020603050405020304" pitchFamily="18" charset="0"/>
              </a:rPr>
              <a:t> 4.34 </a:t>
            </a:r>
            <a:r>
              <a:rPr lang="en-US" sz="1200" b="0" i="0" dirty="0" err="1">
                <a:solidFill>
                  <a:srgbClr val="000000"/>
                </a:solidFill>
                <a:effectLst/>
                <a:latin typeface="Times New Roman" panose="02020603050405020304" pitchFamily="18" charset="0"/>
                <a:hlinkClick r:id="rId62"/>
              </a:rPr>
              <a:t>sddsexpfit</a:t>
            </a:r>
            <a:br>
              <a:rPr lang="en-US" sz="1200" dirty="0"/>
            </a:br>
            <a:r>
              <a:rPr lang="en-US" sz="1200" b="0" i="0" dirty="0">
                <a:solidFill>
                  <a:srgbClr val="000000"/>
                </a:solidFill>
                <a:effectLst/>
                <a:latin typeface="Times New Roman" panose="02020603050405020304" pitchFamily="18" charset="0"/>
              </a:rPr>
              <a:t> 4.35 </a:t>
            </a:r>
            <a:r>
              <a:rPr lang="en-US" sz="1200" b="0" i="0" dirty="0" err="1">
                <a:solidFill>
                  <a:srgbClr val="000000"/>
                </a:solidFill>
                <a:effectLst/>
                <a:latin typeface="Times New Roman" panose="02020603050405020304" pitchFamily="18" charset="0"/>
                <a:hlinkClick r:id="rId63"/>
              </a:rPr>
              <a:t>sddsfdfilter</a:t>
            </a:r>
            <a:br>
              <a:rPr lang="en-US" sz="1200" dirty="0"/>
            </a:br>
            <a:r>
              <a:rPr lang="en-US" sz="1200" b="0" i="0" dirty="0">
                <a:solidFill>
                  <a:srgbClr val="000000"/>
                </a:solidFill>
                <a:effectLst/>
                <a:latin typeface="Times New Roman" panose="02020603050405020304" pitchFamily="18" charset="0"/>
              </a:rPr>
              <a:t> 4.36 </a:t>
            </a:r>
            <a:r>
              <a:rPr lang="en-US" sz="1200" b="0" i="0" dirty="0" err="1">
                <a:solidFill>
                  <a:srgbClr val="FF0000"/>
                </a:solidFill>
                <a:effectLst/>
                <a:latin typeface="Times New Roman" panose="02020603050405020304" pitchFamily="18" charset="0"/>
                <a:hlinkClick r:id="rId64">
                  <a:extLst>
                    <a:ext uri="{A12FA001-AC4F-418D-AE19-62706E023703}">
                      <ahyp:hlinkClr xmlns:ahyp="http://schemas.microsoft.com/office/drawing/2018/hyperlinkcolor" val="tx"/>
                    </a:ext>
                  </a:extLst>
                </a:hlinkClick>
              </a:rPr>
              <a:t>sddsfft</a:t>
            </a:r>
            <a:br>
              <a:rPr lang="en-US" sz="1200" dirty="0"/>
            </a:br>
            <a:r>
              <a:rPr lang="en-US" sz="1200" b="0" i="0" dirty="0">
                <a:solidFill>
                  <a:srgbClr val="000000"/>
                </a:solidFill>
                <a:effectLst/>
                <a:latin typeface="Times New Roman" panose="02020603050405020304" pitchFamily="18" charset="0"/>
              </a:rPr>
              <a:t> 4.37 </a:t>
            </a:r>
            <a:r>
              <a:rPr lang="en-US" sz="1200" b="0" i="0" dirty="0" err="1">
                <a:solidFill>
                  <a:srgbClr val="000000"/>
                </a:solidFill>
                <a:effectLst/>
                <a:latin typeface="Times New Roman" panose="02020603050405020304" pitchFamily="18" charset="0"/>
                <a:hlinkClick r:id="rId65"/>
              </a:rPr>
              <a:t>sddsgenericfit</a:t>
            </a:r>
            <a:br>
              <a:rPr lang="en-US" sz="1200" dirty="0"/>
            </a:br>
            <a:r>
              <a:rPr lang="en-US" sz="1200" b="0" i="0" dirty="0">
                <a:solidFill>
                  <a:srgbClr val="000000"/>
                </a:solidFill>
                <a:effectLst/>
                <a:latin typeface="Times New Roman" panose="02020603050405020304" pitchFamily="18" charset="0"/>
              </a:rPr>
              <a:t> 4.38 </a:t>
            </a:r>
            <a:r>
              <a:rPr lang="en-US" sz="1200" b="0" i="0" dirty="0" err="1">
                <a:solidFill>
                  <a:srgbClr val="000000"/>
                </a:solidFill>
                <a:effectLst/>
                <a:latin typeface="Times New Roman" panose="02020603050405020304" pitchFamily="18" charset="0"/>
                <a:hlinkClick r:id="rId66"/>
              </a:rPr>
              <a:t>sddsgfit</a:t>
            </a:r>
            <a:br>
              <a:rPr lang="en-US" sz="1200" dirty="0"/>
            </a:br>
            <a:r>
              <a:rPr lang="en-US" sz="1200" b="0" i="0" dirty="0">
                <a:solidFill>
                  <a:srgbClr val="000000"/>
                </a:solidFill>
                <a:effectLst/>
                <a:latin typeface="Times New Roman" panose="02020603050405020304" pitchFamily="18" charset="0"/>
              </a:rPr>
              <a:t> 4.39 </a:t>
            </a:r>
            <a:r>
              <a:rPr lang="en-US" sz="1200" b="0" i="0" dirty="0" err="1">
                <a:solidFill>
                  <a:srgbClr val="000000"/>
                </a:solidFill>
                <a:effectLst/>
                <a:latin typeface="Times New Roman" panose="02020603050405020304" pitchFamily="18" charset="0"/>
                <a:hlinkClick r:id="rId67"/>
              </a:rPr>
              <a:t>sddshist</a:t>
            </a:r>
            <a:br>
              <a:rPr lang="en-US" sz="1200" dirty="0"/>
            </a:br>
            <a:r>
              <a:rPr lang="en-US" sz="1200" b="0" i="0" dirty="0">
                <a:solidFill>
                  <a:srgbClr val="000000"/>
                </a:solidFill>
                <a:effectLst/>
                <a:latin typeface="Times New Roman" panose="02020603050405020304" pitchFamily="18" charset="0"/>
              </a:rPr>
              <a:t> 4.40 </a:t>
            </a:r>
            <a:r>
              <a:rPr lang="en-US" sz="1200" b="0" i="0" dirty="0">
                <a:solidFill>
                  <a:srgbClr val="000000"/>
                </a:solidFill>
                <a:effectLst/>
                <a:latin typeface="Times New Roman" panose="02020603050405020304" pitchFamily="18" charset="0"/>
                <a:hlinkClick r:id="rId68"/>
              </a:rPr>
              <a:t>sddshist2d</a:t>
            </a:r>
            <a:br>
              <a:rPr lang="en-US" sz="1200" dirty="0"/>
            </a:br>
            <a:r>
              <a:rPr lang="en-US" sz="1200" b="0" i="0" dirty="0">
                <a:solidFill>
                  <a:srgbClr val="000000"/>
                </a:solidFill>
                <a:effectLst/>
                <a:latin typeface="Times New Roman" panose="02020603050405020304" pitchFamily="18" charset="0"/>
              </a:rPr>
              <a:t> 4.41 </a:t>
            </a:r>
            <a:r>
              <a:rPr lang="en-US" sz="1200" b="0" i="0" dirty="0" err="1">
                <a:solidFill>
                  <a:srgbClr val="000000"/>
                </a:solidFill>
                <a:effectLst/>
                <a:latin typeface="Times New Roman" panose="02020603050405020304" pitchFamily="18" charset="0"/>
                <a:hlinkClick r:id="rId69"/>
              </a:rPr>
              <a:t>sddsimageconvert</a:t>
            </a:r>
            <a:br>
              <a:rPr lang="en-US" sz="1200" dirty="0"/>
            </a:br>
            <a:r>
              <a:rPr lang="en-US" sz="1200" b="0" i="0" dirty="0">
                <a:solidFill>
                  <a:srgbClr val="000000"/>
                </a:solidFill>
                <a:effectLst/>
                <a:latin typeface="Times New Roman" panose="02020603050405020304" pitchFamily="18" charset="0"/>
              </a:rPr>
              <a:t> 4.42 </a:t>
            </a:r>
            <a:r>
              <a:rPr lang="en-US" sz="1200" b="0" i="0" dirty="0" err="1">
                <a:solidFill>
                  <a:srgbClr val="000000"/>
                </a:solidFill>
                <a:effectLst/>
                <a:latin typeface="Times New Roman" panose="02020603050405020304" pitchFamily="18" charset="0"/>
                <a:hlinkClick r:id="rId70"/>
              </a:rPr>
              <a:t>sddsimageprofiles</a:t>
            </a:r>
            <a:br>
              <a:rPr lang="en-US" sz="1200" dirty="0"/>
            </a:br>
            <a:r>
              <a:rPr lang="en-US" sz="1200" b="0" i="0" dirty="0">
                <a:solidFill>
                  <a:srgbClr val="000000"/>
                </a:solidFill>
                <a:effectLst/>
                <a:latin typeface="Times New Roman" panose="02020603050405020304" pitchFamily="18" charset="0"/>
              </a:rPr>
              <a:t> 4.43 </a:t>
            </a:r>
            <a:r>
              <a:rPr lang="en-US" sz="1200" b="0" i="0" dirty="0" err="1">
                <a:solidFill>
                  <a:srgbClr val="000000"/>
                </a:solidFill>
                <a:effectLst/>
                <a:latin typeface="Times New Roman" panose="02020603050405020304" pitchFamily="18" charset="0"/>
                <a:hlinkClick r:id="rId71"/>
              </a:rPr>
              <a:t>sddsinsideboundaries</a:t>
            </a:r>
            <a:br>
              <a:rPr lang="en-US" sz="1200" dirty="0"/>
            </a:br>
            <a:r>
              <a:rPr lang="en-US" sz="1200" b="0" i="0" dirty="0">
                <a:solidFill>
                  <a:srgbClr val="000000"/>
                </a:solidFill>
                <a:effectLst/>
                <a:latin typeface="Times New Roman" panose="02020603050405020304" pitchFamily="18" charset="0"/>
              </a:rPr>
              <a:t> 4.44 </a:t>
            </a:r>
            <a:r>
              <a:rPr lang="en-US" sz="1200" b="0" i="0" dirty="0" err="1">
                <a:solidFill>
                  <a:srgbClr val="000000"/>
                </a:solidFill>
                <a:effectLst/>
                <a:latin typeface="Times New Roman" panose="02020603050405020304" pitchFamily="18" charset="0"/>
                <a:hlinkClick r:id="rId72"/>
              </a:rPr>
              <a:t>sddsinteg</a:t>
            </a:r>
            <a:br>
              <a:rPr lang="en-US" sz="1200" dirty="0"/>
            </a:br>
            <a:r>
              <a:rPr lang="en-US" sz="1200" b="0" i="0" dirty="0">
                <a:solidFill>
                  <a:srgbClr val="000000"/>
                </a:solidFill>
                <a:effectLst/>
                <a:latin typeface="Times New Roman" panose="02020603050405020304" pitchFamily="18" charset="0"/>
              </a:rPr>
              <a:t> 4.45 </a:t>
            </a:r>
            <a:r>
              <a:rPr lang="en-US" sz="1200" b="0" i="0" dirty="0" err="1">
                <a:solidFill>
                  <a:srgbClr val="000000"/>
                </a:solidFill>
                <a:effectLst/>
                <a:latin typeface="Times New Roman" panose="02020603050405020304" pitchFamily="18" charset="0"/>
                <a:hlinkClick r:id="rId73"/>
              </a:rPr>
              <a:t>sddsinterp</a:t>
            </a:r>
            <a:br>
              <a:rPr lang="en-US" sz="1200" dirty="0"/>
            </a:br>
            <a:r>
              <a:rPr lang="en-US" sz="1200" b="0" i="0" dirty="0">
                <a:solidFill>
                  <a:srgbClr val="000000"/>
                </a:solidFill>
                <a:effectLst/>
                <a:latin typeface="Times New Roman" panose="02020603050405020304" pitchFamily="18" charset="0"/>
              </a:rPr>
              <a:t> 4.46 </a:t>
            </a:r>
            <a:r>
              <a:rPr lang="en-US" sz="1200" b="0" i="0" dirty="0" err="1">
                <a:solidFill>
                  <a:srgbClr val="000000"/>
                </a:solidFill>
                <a:effectLst/>
                <a:latin typeface="Times New Roman" panose="02020603050405020304" pitchFamily="18" charset="0"/>
                <a:hlinkClick r:id="rId74"/>
              </a:rPr>
              <a:t>sddsinterpset</a:t>
            </a:r>
            <a:br>
              <a:rPr lang="en-US" sz="1200" dirty="0"/>
            </a:br>
            <a:r>
              <a:rPr lang="en-US" sz="1200" b="0" i="0" dirty="0">
                <a:solidFill>
                  <a:srgbClr val="000000"/>
                </a:solidFill>
                <a:effectLst/>
                <a:latin typeface="Times New Roman" panose="02020603050405020304" pitchFamily="18" charset="0"/>
              </a:rPr>
              <a:t> 4.47 </a:t>
            </a:r>
            <a:r>
              <a:rPr lang="en-US" sz="1200" b="0" i="0" dirty="0" err="1">
                <a:solidFill>
                  <a:srgbClr val="000000"/>
                </a:solidFill>
                <a:effectLst/>
                <a:latin typeface="Times New Roman" panose="02020603050405020304" pitchFamily="18" charset="0"/>
                <a:hlinkClick r:id="rId75"/>
              </a:rPr>
              <a:t>sddsmakedataset</a:t>
            </a:r>
            <a:br>
              <a:rPr lang="en-US" sz="1200" dirty="0"/>
            </a:br>
            <a:r>
              <a:rPr lang="en-US" sz="1200" b="0" i="0" dirty="0">
                <a:solidFill>
                  <a:srgbClr val="000000"/>
                </a:solidFill>
                <a:effectLst/>
                <a:latin typeface="Times New Roman" panose="02020603050405020304" pitchFamily="18" charset="0"/>
              </a:rPr>
              <a:t> 4.48 </a:t>
            </a:r>
            <a:r>
              <a:rPr lang="en-US" sz="1200" b="0" i="0" dirty="0" err="1">
                <a:solidFill>
                  <a:srgbClr val="000000"/>
                </a:solidFill>
                <a:effectLst/>
                <a:latin typeface="Times New Roman" panose="02020603050405020304" pitchFamily="18" charset="0"/>
                <a:hlinkClick r:id="rId76"/>
              </a:rPr>
              <a:t>sddsmatrixmult</a:t>
            </a:r>
            <a:br>
              <a:rPr lang="en-US" sz="1200" dirty="0"/>
            </a:br>
            <a:r>
              <a:rPr lang="en-US" sz="1200" b="0" i="0" dirty="0">
                <a:solidFill>
                  <a:srgbClr val="000000"/>
                </a:solidFill>
                <a:effectLst/>
                <a:latin typeface="Times New Roman" panose="02020603050405020304" pitchFamily="18" charset="0"/>
              </a:rPr>
              <a:t> 4.49 </a:t>
            </a:r>
            <a:r>
              <a:rPr lang="en-US" sz="1200" b="0" i="0" dirty="0" err="1">
                <a:solidFill>
                  <a:srgbClr val="000000"/>
                </a:solidFill>
                <a:effectLst/>
                <a:latin typeface="Times New Roman" panose="02020603050405020304" pitchFamily="18" charset="0"/>
                <a:hlinkClick r:id="rId77"/>
              </a:rPr>
              <a:t>sddsmatrixop</a:t>
            </a:r>
            <a:br>
              <a:rPr lang="en-US" sz="1200" dirty="0"/>
            </a:br>
            <a:r>
              <a:rPr lang="en-US" sz="1200" b="0" i="0" dirty="0">
                <a:solidFill>
                  <a:srgbClr val="000000"/>
                </a:solidFill>
                <a:effectLst/>
                <a:latin typeface="Times New Roman" panose="02020603050405020304" pitchFamily="18" charset="0"/>
              </a:rPr>
              <a:t> 4.50 </a:t>
            </a:r>
            <a:r>
              <a:rPr lang="en-US" sz="1200" b="0" i="0" dirty="0">
                <a:solidFill>
                  <a:srgbClr val="000000"/>
                </a:solidFill>
                <a:effectLst/>
                <a:latin typeface="Times New Roman" panose="02020603050405020304" pitchFamily="18" charset="0"/>
                <a:hlinkClick r:id="rId78"/>
              </a:rPr>
              <a:t>sddsmatrix2column</a:t>
            </a:r>
            <a:endParaRPr lang="en-US" sz="1200" dirty="0"/>
          </a:p>
        </p:txBody>
      </p:sp>
      <p:sp>
        <p:nvSpPr>
          <p:cNvPr id="22" name="TextBox 21">
            <a:extLst>
              <a:ext uri="{FF2B5EF4-FFF2-40B4-BE49-F238E27FC236}">
                <a16:creationId xmlns:a16="http://schemas.microsoft.com/office/drawing/2014/main" id="{7C1D6A68-61A4-083B-C1BE-214C82C04505}"/>
              </a:ext>
            </a:extLst>
          </p:cNvPr>
          <p:cNvSpPr txBox="1"/>
          <p:nvPr/>
        </p:nvSpPr>
        <p:spPr>
          <a:xfrm>
            <a:off x="9443635" y="1086207"/>
            <a:ext cx="1435329"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EPICS Tools</a:t>
            </a:r>
          </a:p>
        </p:txBody>
      </p:sp>
      <p:sp>
        <p:nvSpPr>
          <p:cNvPr id="24" name="TextBox 23">
            <a:extLst>
              <a:ext uri="{FF2B5EF4-FFF2-40B4-BE49-F238E27FC236}">
                <a16:creationId xmlns:a16="http://schemas.microsoft.com/office/drawing/2014/main" id="{AB00368F-C78D-E80D-D918-493BCBAA4973}"/>
              </a:ext>
            </a:extLst>
          </p:cNvPr>
          <p:cNvSpPr txBox="1"/>
          <p:nvPr/>
        </p:nvSpPr>
        <p:spPr>
          <a:xfrm>
            <a:off x="3699055" y="1662312"/>
            <a:ext cx="1933414" cy="4708981"/>
          </a:xfrm>
          <a:prstGeom prst="rect">
            <a:avLst/>
          </a:prstGeom>
          <a:noFill/>
        </p:spPr>
        <p:txBody>
          <a:bodyPr wrap="square">
            <a:spAutoFit/>
          </a:bodyPr>
          <a:lstStyle/>
          <a:p>
            <a:r>
              <a:rPr lang="en-US" sz="1200" b="0" i="0" dirty="0">
                <a:solidFill>
                  <a:srgbClr val="000000"/>
                </a:solidFill>
                <a:effectLst/>
                <a:latin typeface="Times New Roman" panose="02020603050405020304" pitchFamily="18" charset="0"/>
              </a:rPr>
              <a:t>4.51 </a:t>
            </a:r>
            <a:r>
              <a:rPr lang="en-US" sz="1200" b="0" i="0" dirty="0" err="1">
                <a:solidFill>
                  <a:srgbClr val="000000"/>
                </a:solidFill>
                <a:effectLst/>
                <a:latin typeface="Times New Roman" panose="02020603050405020304" pitchFamily="18" charset="0"/>
                <a:hlinkClick r:id="rId79"/>
              </a:rPr>
              <a:t>sddsminterp</a:t>
            </a:r>
            <a:br>
              <a:rPr lang="en-US" sz="1200" dirty="0"/>
            </a:br>
            <a:r>
              <a:rPr lang="en-US" sz="1200" b="0" i="0" dirty="0">
                <a:solidFill>
                  <a:srgbClr val="000000"/>
                </a:solidFill>
                <a:effectLst/>
                <a:latin typeface="Times New Roman" panose="02020603050405020304" pitchFamily="18" charset="0"/>
              </a:rPr>
              <a:t> 4.52 </a:t>
            </a:r>
            <a:r>
              <a:rPr lang="en-US" sz="1200" b="0" i="0" dirty="0" err="1">
                <a:solidFill>
                  <a:srgbClr val="000000"/>
                </a:solidFill>
                <a:effectLst/>
                <a:latin typeface="Times New Roman" panose="02020603050405020304" pitchFamily="18" charset="0"/>
                <a:hlinkClick r:id="rId80"/>
              </a:rPr>
              <a:t>sddsmpfit</a:t>
            </a:r>
            <a:br>
              <a:rPr lang="en-US" sz="1200" dirty="0"/>
            </a:br>
            <a:r>
              <a:rPr lang="en-US" sz="1200" b="0" i="0" dirty="0">
                <a:solidFill>
                  <a:srgbClr val="000000"/>
                </a:solidFill>
                <a:effectLst/>
                <a:latin typeface="Times New Roman" panose="02020603050405020304" pitchFamily="18" charset="0"/>
              </a:rPr>
              <a:t> 4.53 </a:t>
            </a:r>
            <a:r>
              <a:rPr lang="en-US" sz="1200" b="0" i="0" dirty="0" err="1">
                <a:solidFill>
                  <a:srgbClr val="000000"/>
                </a:solidFill>
                <a:effectLst/>
                <a:latin typeface="Times New Roman" panose="02020603050405020304" pitchFamily="18" charset="0"/>
                <a:hlinkClick r:id="rId81"/>
              </a:rPr>
              <a:t>sddsmselect</a:t>
            </a:r>
            <a:br>
              <a:rPr lang="en-US" sz="1200" dirty="0"/>
            </a:br>
            <a:r>
              <a:rPr lang="en-US" sz="1200" b="0" i="0" dirty="0">
                <a:solidFill>
                  <a:srgbClr val="000000"/>
                </a:solidFill>
                <a:effectLst/>
                <a:latin typeface="Times New Roman" panose="02020603050405020304" pitchFamily="18" charset="0"/>
              </a:rPr>
              <a:t> 4.54 </a:t>
            </a:r>
            <a:r>
              <a:rPr lang="en-US" sz="1200" b="0" i="0" dirty="0" err="1">
                <a:solidFill>
                  <a:srgbClr val="000000"/>
                </a:solidFill>
                <a:effectLst/>
                <a:latin typeface="Times New Roman" panose="02020603050405020304" pitchFamily="18" charset="0"/>
                <a:hlinkClick r:id="rId82"/>
              </a:rPr>
              <a:t>sddsmultihist</a:t>
            </a:r>
            <a:br>
              <a:rPr lang="en-US" sz="1200" dirty="0"/>
            </a:br>
            <a:r>
              <a:rPr lang="en-US" sz="1200" b="0" i="0" dirty="0">
                <a:solidFill>
                  <a:srgbClr val="000000"/>
                </a:solidFill>
                <a:effectLst/>
                <a:latin typeface="Times New Roman" panose="02020603050405020304" pitchFamily="18" charset="0"/>
              </a:rPr>
              <a:t> 4.55 </a:t>
            </a:r>
            <a:r>
              <a:rPr lang="en-US" sz="1200" b="0" i="0" dirty="0" err="1">
                <a:solidFill>
                  <a:srgbClr val="000000"/>
                </a:solidFill>
                <a:effectLst/>
                <a:latin typeface="Times New Roman" panose="02020603050405020304" pitchFamily="18" charset="0"/>
                <a:hlinkClick r:id="rId83"/>
              </a:rPr>
              <a:t>sddsmxref</a:t>
            </a:r>
            <a:br>
              <a:rPr lang="en-US" sz="1200" dirty="0"/>
            </a:br>
            <a:r>
              <a:rPr lang="en-US" sz="1200" b="0" i="0" dirty="0">
                <a:solidFill>
                  <a:srgbClr val="000000"/>
                </a:solidFill>
                <a:effectLst/>
                <a:latin typeface="Times New Roman" panose="02020603050405020304" pitchFamily="18" charset="0"/>
              </a:rPr>
              <a:t> 4.56 </a:t>
            </a:r>
            <a:r>
              <a:rPr lang="en-US" sz="1200" b="0" i="0" dirty="0" err="1">
                <a:solidFill>
                  <a:srgbClr val="000000"/>
                </a:solidFill>
                <a:effectLst/>
                <a:latin typeface="Times New Roman" panose="02020603050405020304" pitchFamily="18" charset="0"/>
                <a:hlinkClick r:id="rId84"/>
              </a:rPr>
              <a:t>sddsnaff</a:t>
            </a:r>
            <a:br>
              <a:rPr lang="en-US" sz="1200" dirty="0"/>
            </a:br>
            <a:r>
              <a:rPr lang="en-US" sz="1200" b="0" i="0" dirty="0">
                <a:solidFill>
                  <a:srgbClr val="000000"/>
                </a:solidFill>
                <a:effectLst/>
                <a:latin typeface="Times New Roman" panose="02020603050405020304" pitchFamily="18" charset="0"/>
              </a:rPr>
              <a:t> 4.57 </a:t>
            </a:r>
            <a:r>
              <a:rPr lang="en-US" sz="1200" b="0" i="0" dirty="0" err="1">
                <a:solidFill>
                  <a:srgbClr val="000000"/>
                </a:solidFill>
                <a:effectLst/>
                <a:latin typeface="Times New Roman" panose="02020603050405020304" pitchFamily="18" charset="0"/>
                <a:hlinkClick r:id="rId85"/>
              </a:rPr>
              <a:t>sddsnormalize</a:t>
            </a:r>
            <a:br>
              <a:rPr lang="en-US" sz="1200" dirty="0"/>
            </a:br>
            <a:r>
              <a:rPr lang="en-US" sz="1200" b="0" i="0" dirty="0">
                <a:solidFill>
                  <a:srgbClr val="000000"/>
                </a:solidFill>
                <a:effectLst/>
                <a:latin typeface="Times New Roman" panose="02020603050405020304" pitchFamily="18" charset="0"/>
              </a:rPr>
              <a:t> 4.58 </a:t>
            </a:r>
            <a:r>
              <a:rPr lang="en-US" sz="1200" b="0" i="0" dirty="0" err="1">
                <a:solidFill>
                  <a:srgbClr val="000000"/>
                </a:solidFill>
                <a:effectLst/>
                <a:latin typeface="Times New Roman" panose="02020603050405020304" pitchFamily="18" charset="0"/>
                <a:hlinkClick r:id="rId86"/>
              </a:rPr>
              <a:t>sddsoutlier</a:t>
            </a:r>
            <a:br>
              <a:rPr lang="en-US" sz="1200" dirty="0"/>
            </a:br>
            <a:r>
              <a:rPr lang="en-US" sz="1200" b="0" i="0" dirty="0">
                <a:solidFill>
                  <a:srgbClr val="000000"/>
                </a:solidFill>
                <a:effectLst/>
                <a:latin typeface="Times New Roman" panose="02020603050405020304" pitchFamily="18" charset="0"/>
              </a:rPr>
              <a:t> 4.59 </a:t>
            </a:r>
            <a:r>
              <a:rPr lang="en-US" sz="1200" b="0" i="0" dirty="0" err="1">
                <a:solidFill>
                  <a:srgbClr val="000000"/>
                </a:solidFill>
                <a:effectLst/>
                <a:latin typeface="Times New Roman" panose="02020603050405020304" pitchFamily="18" charset="0"/>
                <a:hlinkClick r:id="rId87"/>
              </a:rPr>
              <a:t>sddspeakfind</a:t>
            </a:r>
            <a:br>
              <a:rPr lang="en-US" sz="1200" dirty="0"/>
            </a:br>
            <a:r>
              <a:rPr lang="en-US" sz="1200" b="0" i="0" dirty="0">
                <a:solidFill>
                  <a:srgbClr val="000000"/>
                </a:solidFill>
                <a:effectLst/>
                <a:latin typeface="Times New Roman" panose="02020603050405020304" pitchFamily="18" charset="0"/>
              </a:rPr>
              <a:t> 4.60 </a:t>
            </a:r>
            <a:r>
              <a:rPr lang="en-US" sz="1200" b="0" i="0" dirty="0" err="1">
                <a:solidFill>
                  <a:srgbClr val="FF0000"/>
                </a:solidFill>
                <a:effectLst/>
                <a:latin typeface="Times New Roman" panose="02020603050405020304" pitchFamily="18" charset="0"/>
                <a:hlinkClick r:id="rId88">
                  <a:extLst>
                    <a:ext uri="{A12FA001-AC4F-418D-AE19-62706E023703}">
                      <ahyp:hlinkClr xmlns:ahyp="http://schemas.microsoft.com/office/drawing/2018/hyperlinkcolor" val="tx"/>
                    </a:ext>
                  </a:extLst>
                </a:hlinkClick>
              </a:rPr>
              <a:t>sddspfit</a:t>
            </a:r>
            <a:br>
              <a:rPr lang="en-US" sz="1200" dirty="0"/>
            </a:br>
            <a:r>
              <a:rPr lang="en-US" sz="1200" b="0" i="0" dirty="0">
                <a:solidFill>
                  <a:srgbClr val="000000"/>
                </a:solidFill>
                <a:effectLst/>
                <a:latin typeface="Times New Roman" panose="02020603050405020304" pitchFamily="18" charset="0"/>
              </a:rPr>
              <a:t> 4.61 </a:t>
            </a:r>
            <a:r>
              <a:rPr lang="en-US" sz="1200" b="0" i="0" dirty="0" err="1">
                <a:solidFill>
                  <a:srgbClr val="FF0000"/>
                </a:solidFill>
                <a:effectLst/>
                <a:latin typeface="Times New Roman" panose="02020603050405020304" pitchFamily="18" charset="0"/>
                <a:hlinkClick r:id="rId89">
                  <a:extLst>
                    <a:ext uri="{A12FA001-AC4F-418D-AE19-62706E023703}">
                      <ahyp:hlinkClr xmlns:ahyp="http://schemas.microsoft.com/office/drawing/2018/hyperlinkcolor" val="tx"/>
                    </a:ext>
                  </a:extLst>
                </a:hlinkClick>
              </a:rPr>
              <a:t>sddsplot</a:t>
            </a:r>
            <a:br>
              <a:rPr lang="en-US" sz="1200" dirty="0"/>
            </a:br>
            <a:r>
              <a:rPr lang="en-US" sz="1200" b="0" i="0" dirty="0">
                <a:solidFill>
                  <a:srgbClr val="000000"/>
                </a:solidFill>
                <a:effectLst/>
                <a:latin typeface="Times New Roman" panose="02020603050405020304" pitchFamily="18" charset="0"/>
              </a:rPr>
              <a:t> 4.62 </a:t>
            </a:r>
            <a:r>
              <a:rPr lang="en-US" sz="1200" b="0" i="0" dirty="0" err="1">
                <a:solidFill>
                  <a:srgbClr val="000000"/>
                </a:solidFill>
                <a:effectLst/>
                <a:latin typeface="Times New Roman" panose="02020603050405020304" pitchFamily="18" charset="0"/>
                <a:hlinkClick r:id="rId90"/>
              </a:rPr>
              <a:t>sddspoly</a:t>
            </a:r>
            <a:br>
              <a:rPr lang="en-US" sz="1200" dirty="0"/>
            </a:br>
            <a:r>
              <a:rPr lang="en-US" sz="1200" b="0" i="0" dirty="0">
                <a:solidFill>
                  <a:srgbClr val="000000"/>
                </a:solidFill>
                <a:effectLst/>
                <a:latin typeface="Times New Roman" panose="02020603050405020304" pitchFamily="18" charset="0"/>
              </a:rPr>
              <a:t> 4.63 </a:t>
            </a:r>
            <a:r>
              <a:rPr lang="en-US" sz="1200" b="0" i="0" dirty="0" err="1">
                <a:solidFill>
                  <a:srgbClr val="000000"/>
                </a:solidFill>
                <a:effectLst/>
                <a:latin typeface="Times New Roman" panose="02020603050405020304" pitchFamily="18" charset="0"/>
                <a:hlinkClick r:id="rId91"/>
              </a:rPr>
              <a:t>sddsprintout</a:t>
            </a:r>
            <a:br>
              <a:rPr lang="en-US" sz="1200" dirty="0"/>
            </a:br>
            <a:r>
              <a:rPr lang="en-US" sz="1200" b="0" i="0" dirty="0">
                <a:solidFill>
                  <a:srgbClr val="000000"/>
                </a:solidFill>
                <a:effectLst/>
                <a:latin typeface="Times New Roman" panose="02020603050405020304" pitchFamily="18" charset="0"/>
              </a:rPr>
              <a:t> 4.64 </a:t>
            </a:r>
            <a:r>
              <a:rPr lang="en-US" sz="1200" b="0" i="0" dirty="0" err="1">
                <a:solidFill>
                  <a:srgbClr val="FF0000"/>
                </a:solidFill>
                <a:effectLst/>
                <a:latin typeface="Times New Roman" panose="02020603050405020304" pitchFamily="18" charset="0"/>
                <a:hlinkClick r:id="rId92">
                  <a:extLst>
                    <a:ext uri="{A12FA001-AC4F-418D-AE19-62706E023703}">
                      <ahyp:hlinkClr xmlns:ahyp="http://schemas.microsoft.com/office/drawing/2018/hyperlinkcolor" val="tx"/>
                    </a:ext>
                  </a:extLst>
                </a:hlinkClick>
              </a:rPr>
              <a:t>sddsprocess</a:t>
            </a:r>
            <a:br>
              <a:rPr lang="en-US" sz="1200" dirty="0"/>
            </a:br>
            <a:r>
              <a:rPr lang="en-US" sz="1200" b="0" i="0" dirty="0">
                <a:solidFill>
                  <a:srgbClr val="000000"/>
                </a:solidFill>
                <a:effectLst/>
                <a:latin typeface="Times New Roman" panose="02020603050405020304" pitchFamily="18" charset="0"/>
              </a:rPr>
              <a:t> 4.65 </a:t>
            </a:r>
            <a:r>
              <a:rPr lang="en-US" sz="1200" b="0" i="0" dirty="0" err="1">
                <a:solidFill>
                  <a:srgbClr val="FF0000"/>
                </a:solidFill>
                <a:effectLst/>
                <a:latin typeface="Times New Roman" panose="02020603050405020304" pitchFamily="18" charset="0"/>
                <a:hlinkClick r:id="rId93">
                  <a:extLst>
                    <a:ext uri="{A12FA001-AC4F-418D-AE19-62706E023703}">
                      <ahyp:hlinkClr xmlns:ahyp="http://schemas.microsoft.com/office/drawing/2018/hyperlinkcolor" val="tx"/>
                    </a:ext>
                  </a:extLst>
                </a:hlinkClick>
              </a:rPr>
              <a:t>sddspseudoinverse</a:t>
            </a:r>
            <a:br>
              <a:rPr lang="en-US" sz="1200" dirty="0">
                <a:solidFill>
                  <a:srgbClr val="FF0000"/>
                </a:solidFill>
              </a:rPr>
            </a:br>
            <a:r>
              <a:rPr lang="en-US" sz="1200" b="0" i="0" dirty="0">
                <a:solidFill>
                  <a:srgbClr val="000000"/>
                </a:solidFill>
                <a:effectLst/>
                <a:latin typeface="Times New Roman" panose="02020603050405020304" pitchFamily="18" charset="0"/>
              </a:rPr>
              <a:t> 4.66 </a:t>
            </a:r>
            <a:r>
              <a:rPr lang="en-US" sz="1200" b="0" i="0" dirty="0" err="1">
                <a:solidFill>
                  <a:srgbClr val="000000"/>
                </a:solidFill>
                <a:effectLst/>
                <a:latin typeface="Times New Roman" panose="02020603050405020304" pitchFamily="18" charset="0"/>
                <a:hlinkClick r:id="rId94"/>
              </a:rPr>
              <a:t>sddsquery</a:t>
            </a:r>
            <a:br>
              <a:rPr lang="en-US" sz="1200" dirty="0"/>
            </a:br>
            <a:r>
              <a:rPr lang="en-US" sz="1200" b="0" i="0" dirty="0">
                <a:solidFill>
                  <a:srgbClr val="000000"/>
                </a:solidFill>
                <a:effectLst/>
                <a:latin typeface="Times New Roman" panose="02020603050405020304" pitchFamily="18" charset="0"/>
              </a:rPr>
              <a:t> 4.67 </a:t>
            </a:r>
            <a:r>
              <a:rPr lang="en-US" sz="1200" b="0" i="0" dirty="0" err="1">
                <a:solidFill>
                  <a:srgbClr val="000000"/>
                </a:solidFill>
                <a:effectLst/>
                <a:latin typeface="Times New Roman" panose="02020603050405020304" pitchFamily="18" charset="0"/>
                <a:hlinkClick r:id="rId95"/>
              </a:rPr>
              <a:t>sddsregroup</a:t>
            </a:r>
            <a:br>
              <a:rPr lang="en-US" sz="1200" dirty="0"/>
            </a:br>
            <a:r>
              <a:rPr lang="en-US" sz="1200" b="0" i="0" dirty="0">
                <a:solidFill>
                  <a:srgbClr val="000000"/>
                </a:solidFill>
                <a:effectLst/>
                <a:latin typeface="Times New Roman" panose="02020603050405020304" pitchFamily="18" charset="0"/>
              </a:rPr>
              <a:t> 4.68 </a:t>
            </a:r>
            <a:r>
              <a:rPr lang="en-US" sz="1200" b="0" i="0" dirty="0" err="1">
                <a:solidFill>
                  <a:srgbClr val="000000"/>
                </a:solidFill>
                <a:effectLst/>
                <a:latin typeface="Times New Roman" panose="02020603050405020304" pitchFamily="18" charset="0"/>
                <a:hlinkClick r:id="rId96"/>
              </a:rPr>
              <a:t>sddsremoveoffsets</a:t>
            </a:r>
            <a:br>
              <a:rPr lang="en-US" sz="1200" dirty="0"/>
            </a:br>
            <a:r>
              <a:rPr lang="en-US" sz="1200" b="0" i="0" dirty="0">
                <a:solidFill>
                  <a:srgbClr val="000000"/>
                </a:solidFill>
                <a:effectLst/>
                <a:latin typeface="Times New Roman" panose="02020603050405020304" pitchFamily="18" charset="0"/>
              </a:rPr>
              <a:t> 4.69 </a:t>
            </a:r>
            <a:r>
              <a:rPr lang="en-US" sz="1200" b="0" i="0" dirty="0" err="1">
                <a:solidFill>
                  <a:srgbClr val="FF0000"/>
                </a:solidFill>
                <a:effectLst/>
                <a:latin typeface="Times New Roman" panose="02020603050405020304" pitchFamily="18" charset="0"/>
                <a:hlinkClick r:id="rId97">
                  <a:extLst>
                    <a:ext uri="{A12FA001-AC4F-418D-AE19-62706E023703}">
                      <ahyp:hlinkClr xmlns:ahyp="http://schemas.microsoft.com/office/drawing/2018/hyperlinkcolor" val="tx"/>
                    </a:ext>
                  </a:extLst>
                </a:hlinkClick>
              </a:rPr>
              <a:t>sddsrowstats</a:t>
            </a:r>
            <a:br>
              <a:rPr lang="en-US" sz="1200" dirty="0"/>
            </a:br>
            <a:r>
              <a:rPr lang="en-US" sz="1200" b="0" i="0" dirty="0">
                <a:solidFill>
                  <a:srgbClr val="000000"/>
                </a:solidFill>
                <a:effectLst/>
                <a:latin typeface="Times New Roman" panose="02020603050405020304" pitchFamily="18" charset="0"/>
              </a:rPr>
              <a:t> 4.70 </a:t>
            </a:r>
            <a:r>
              <a:rPr lang="en-US" sz="1200" b="0" i="0" dirty="0" err="1">
                <a:solidFill>
                  <a:srgbClr val="000000"/>
                </a:solidFill>
                <a:effectLst/>
                <a:latin typeface="Times New Roman" panose="02020603050405020304" pitchFamily="18" charset="0"/>
                <a:hlinkClick r:id="rId98"/>
              </a:rPr>
              <a:t>sddsrunstats</a:t>
            </a:r>
            <a:br>
              <a:rPr lang="en-US" sz="1200" dirty="0"/>
            </a:br>
            <a:r>
              <a:rPr lang="en-US" sz="1200" b="0" i="0" dirty="0">
                <a:solidFill>
                  <a:srgbClr val="000000"/>
                </a:solidFill>
                <a:effectLst/>
                <a:latin typeface="Times New Roman" panose="02020603050405020304" pitchFamily="18" charset="0"/>
              </a:rPr>
              <a:t> 4.71 </a:t>
            </a:r>
            <a:r>
              <a:rPr lang="en-US" sz="1200" b="0" i="0" dirty="0" err="1">
                <a:solidFill>
                  <a:srgbClr val="000000"/>
                </a:solidFill>
                <a:effectLst/>
                <a:latin typeface="Times New Roman" panose="02020603050405020304" pitchFamily="18" charset="0"/>
                <a:hlinkClick r:id="rId99"/>
              </a:rPr>
              <a:t>sddssampledist</a:t>
            </a:r>
            <a:br>
              <a:rPr lang="en-US" sz="1200" dirty="0"/>
            </a:br>
            <a:r>
              <a:rPr lang="en-US" sz="1200" b="0" i="0" dirty="0">
                <a:solidFill>
                  <a:srgbClr val="000000"/>
                </a:solidFill>
                <a:effectLst/>
                <a:latin typeface="Times New Roman" panose="02020603050405020304" pitchFamily="18" charset="0"/>
              </a:rPr>
              <a:t> 4.72 </a:t>
            </a:r>
            <a:r>
              <a:rPr lang="en-US" sz="1200" b="0" i="0" dirty="0" err="1">
                <a:solidFill>
                  <a:srgbClr val="000000"/>
                </a:solidFill>
                <a:effectLst/>
                <a:latin typeface="Times New Roman" panose="02020603050405020304" pitchFamily="18" charset="0"/>
                <a:hlinkClick r:id="rId100"/>
              </a:rPr>
              <a:t>sddsselect</a:t>
            </a:r>
            <a:br>
              <a:rPr lang="en-US" sz="1200" dirty="0"/>
            </a:br>
            <a:r>
              <a:rPr lang="en-US" sz="1200" b="0" i="0" dirty="0">
                <a:solidFill>
                  <a:srgbClr val="000000"/>
                </a:solidFill>
                <a:effectLst/>
                <a:latin typeface="Times New Roman" panose="02020603050405020304" pitchFamily="18" charset="0"/>
              </a:rPr>
              <a:t> 4.73 </a:t>
            </a:r>
            <a:r>
              <a:rPr lang="en-US" sz="1200" b="0" i="0" dirty="0" err="1">
                <a:solidFill>
                  <a:srgbClr val="000000"/>
                </a:solidFill>
                <a:effectLst/>
                <a:latin typeface="Times New Roman" panose="02020603050405020304" pitchFamily="18" charset="0"/>
                <a:hlinkClick r:id="rId101"/>
              </a:rPr>
              <a:t>sddsseparate</a:t>
            </a:r>
            <a:br>
              <a:rPr lang="en-US" sz="1200" dirty="0"/>
            </a:br>
            <a:r>
              <a:rPr lang="en-US" sz="1200" b="0" i="0" dirty="0">
                <a:solidFill>
                  <a:srgbClr val="000000"/>
                </a:solidFill>
                <a:effectLst/>
                <a:latin typeface="Times New Roman" panose="02020603050405020304" pitchFamily="18" charset="0"/>
              </a:rPr>
              <a:t> 4.74 </a:t>
            </a:r>
            <a:r>
              <a:rPr lang="en-US" sz="1200" b="0" i="0" dirty="0" err="1">
                <a:solidFill>
                  <a:srgbClr val="000000"/>
                </a:solidFill>
                <a:effectLst/>
                <a:latin typeface="Times New Roman" panose="02020603050405020304" pitchFamily="18" charset="0"/>
                <a:hlinkClick r:id="rId102"/>
              </a:rPr>
              <a:t>sddssequence</a:t>
            </a:r>
            <a:br>
              <a:rPr lang="en-US" sz="1200" dirty="0"/>
            </a:br>
            <a:r>
              <a:rPr lang="en-US" sz="1200" b="0" i="0" dirty="0">
                <a:solidFill>
                  <a:srgbClr val="000000"/>
                </a:solidFill>
                <a:effectLst/>
                <a:latin typeface="Times New Roman" panose="02020603050405020304" pitchFamily="18" charset="0"/>
              </a:rPr>
              <a:t> 4.75 </a:t>
            </a:r>
            <a:r>
              <a:rPr lang="en-US" sz="1200" b="0" i="0" dirty="0" err="1">
                <a:solidFill>
                  <a:srgbClr val="000000"/>
                </a:solidFill>
                <a:effectLst/>
                <a:latin typeface="Times New Roman" panose="02020603050405020304" pitchFamily="18" charset="0"/>
                <a:hlinkClick r:id="rId103"/>
              </a:rPr>
              <a:t>sddsshift</a:t>
            </a:r>
            <a:endParaRPr lang="en-US" sz="1200" dirty="0"/>
          </a:p>
        </p:txBody>
      </p:sp>
      <p:sp>
        <p:nvSpPr>
          <p:cNvPr id="26" name="TextBox 25">
            <a:extLst>
              <a:ext uri="{FF2B5EF4-FFF2-40B4-BE49-F238E27FC236}">
                <a16:creationId xmlns:a16="http://schemas.microsoft.com/office/drawing/2014/main" id="{A2215341-12E6-4C04-24BC-BEAD84CDDA59}"/>
              </a:ext>
            </a:extLst>
          </p:cNvPr>
          <p:cNvSpPr txBox="1"/>
          <p:nvPr/>
        </p:nvSpPr>
        <p:spPr>
          <a:xfrm>
            <a:off x="5396726" y="1410355"/>
            <a:ext cx="3224939" cy="5262979"/>
          </a:xfrm>
          <a:prstGeom prst="rect">
            <a:avLst/>
          </a:prstGeom>
          <a:noFill/>
        </p:spPr>
        <p:txBody>
          <a:bodyPr wrap="square">
            <a:spAutoFit/>
          </a:bodyPr>
          <a:lstStyle/>
          <a:p>
            <a:r>
              <a:rPr lang="en-US" sz="1200" b="0" i="0" dirty="0">
                <a:solidFill>
                  <a:srgbClr val="000000"/>
                </a:solidFill>
                <a:effectLst/>
                <a:latin typeface="Times New Roman" panose="02020603050405020304" pitchFamily="18" charset="0"/>
              </a:rPr>
              <a:t>4.76 </a:t>
            </a:r>
            <a:r>
              <a:rPr lang="en-US" sz="1200" b="0" i="0" dirty="0" err="1">
                <a:solidFill>
                  <a:srgbClr val="000000"/>
                </a:solidFill>
                <a:effectLst/>
                <a:latin typeface="Times New Roman" panose="02020603050405020304" pitchFamily="18" charset="0"/>
                <a:hlinkClick r:id="rId104"/>
              </a:rPr>
              <a:t>sddsshiftcor</a:t>
            </a:r>
            <a:br>
              <a:rPr lang="en-US" sz="1200" dirty="0"/>
            </a:br>
            <a:r>
              <a:rPr lang="en-US" sz="1200" b="0" i="0" dirty="0">
                <a:solidFill>
                  <a:srgbClr val="000000"/>
                </a:solidFill>
                <a:effectLst/>
                <a:latin typeface="Times New Roman" panose="02020603050405020304" pitchFamily="18" charset="0"/>
              </a:rPr>
              <a:t> 4.77 </a:t>
            </a:r>
            <a:r>
              <a:rPr lang="en-US" sz="1200" b="0" i="0" dirty="0" err="1">
                <a:solidFill>
                  <a:srgbClr val="000000"/>
                </a:solidFill>
                <a:effectLst/>
                <a:latin typeface="Times New Roman" panose="02020603050405020304" pitchFamily="18" charset="0"/>
                <a:hlinkClick r:id="rId105"/>
              </a:rPr>
              <a:t>sddssinefit</a:t>
            </a:r>
            <a:br>
              <a:rPr lang="en-US" sz="1200" dirty="0"/>
            </a:br>
            <a:r>
              <a:rPr lang="en-US" sz="1200" b="0" i="0" dirty="0">
                <a:solidFill>
                  <a:srgbClr val="000000"/>
                </a:solidFill>
                <a:effectLst/>
                <a:latin typeface="Times New Roman" panose="02020603050405020304" pitchFamily="18" charset="0"/>
              </a:rPr>
              <a:t> 4.78 </a:t>
            </a:r>
            <a:r>
              <a:rPr lang="en-US" sz="1200" b="0" i="0" dirty="0" err="1">
                <a:solidFill>
                  <a:srgbClr val="000000"/>
                </a:solidFill>
                <a:effectLst/>
                <a:latin typeface="Times New Roman" panose="02020603050405020304" pitchFamily="18" charset="0"/>
                <a:hlinkClick r:id="rId106"/>
              </a:rPr>
              <a:t>sddsslopes</a:t>
            </a:r>
            <a:br>
              <a:rPr lang="en-US" sz="1200" dirty="0"/>
            </a:br>
            <a:r>
              <a:rPr lang="en-US" sz="1200" b="0" i="0" dirty="0">
                <a:solidFill>
                  <a:srgbClr val="000000"/>
                </a:solidFill>
                <a:effectLst/>
                <a:latin typeface="Times New Roman" panose="02020603050405020304" pitchFamily="18" charset="0"/>
              </a:rPr>
              <a:t> 4.79 </a:t>
            </a:r>
            <a:r>
              <a:rPr lang="en-US" sz="1200" b="0" i="0" dirty="0" err="1">
                <a:solidFill>
                  <a:srgbClr val="000000"/>
                </a:solidFill>
                <a:effectLst/>
                <a:latin typeface="Times New Roman" panose="02020603050405020304" pitchFamily="18" charset="0"/>
                <a:hlinkClick r:id="rId107"/>
              </a:rPr>
              <a:t>sddssmooth</a:t>
            </a:r>
            <a:br>
              <a:rPr lang="en-US" sz="1200" dirty="0"/>
            </a:br>
            <a:r>
              <a:rPr lang="en-US" sz="1200" b="0" i="0" dirty="0">
                <a:solidFill>
                  <a:srgbClr val="000000"/>
                </a:solidFill>
                <a:effectLst/>
                <a:latin typeface="Times New Roman" panose="02020603050405020304" pitchFamily="18" charset="0"/>
              </a:rPr>
              <a:t> 4.80 </a:t>
            </a:r>
            <a:r>
              <a:rPr lang="en-US" sz="1200" b="0" i="0" dirty="0" err="1">
                <a:solidFill>
                  <a:srgbClr val="000000"/>
                </a:solidFill>
                <a:effectLst/>
                <a:latin typeface="Times New Roman" panose="02020603050405020304" pitchFamily="18" charset="0"/>
                <a:hlinkClick r:id="rId108"/>
              </a:rPr>
              <a:t>sddssort</a:t>
            </a:r>
            <a:br>
              <a:rPr lang="en-US" sz="1200" dirty="0"/>
            </a:br>
            <a:r>
              <a:rPr lang="en-US" sz="1200" b="0" i="0" dirty="0">
                <a:solidFill>
                  <a:srgbClr val="000000"/>
                </a:solidFill>
                <a:effectLst/>
                <a:latin typeface="Times New Roman" panose="02020603050405020304" pitchFamily="18" charset="0"/>
              </a:rPr>
              <a:t> 4.81 </a:t>
            </a:r>
            <a:r>
              <a:rPr lang="en-US" sz="1200" b="0" i="0" dirty="0" err="1">
                <a:solidFill>
                  <a:srgbClr val="000000"/>
                </a:solidFill>
                <a:effectLst/>
                <a:latin typeface="Times New Roman" panose="02020603050405020304" pitchFamily="18" charset="0"/>
                <a:hlinkClick r:id="rId109"/>
              </a:rPr>
              <a:t>sddssortcolumn</a:t>
            </a:r>
            <a:br>
              <a:rPr lang="en-US" sz="1200" dirty="0"/>
            </a:br>
            <a:r>
              <a:rPr lang="en-US" sz="1200" b="0" i="0" dirty="0">
                <a:solidFill>
                  <a:srgbClr val="000000"/>
                </a:solidFill>
                <a:effectLst/>
                <a:latin typeface="Times New Roman" panose="02020603050405020304" pitchFamily="18" charset="0"/>
              </a:rPr>
              <a:t> 4.82 </a:t>
            </a:r>
            <a:r>
              <a:rPr lang="en-US" sz="1200" b="0" i="0" dirty="0" err="1">
                <a:solidFill>
                  <a:srgbClr val="000000"/>
                </a:solidFill>
                <a:effectLst/>
                <a:latin typeface="Times New Roman" panose="02020603050405020304" pitchFamily="18" charset="0"/>
                <a:hlinkClick r:id="rId110"/>
              </a:rPr>
              <a:t>sddssplit</a:t>
            </a:r>
            <a:br>
              <a:rPr lang="en-US" sz="1200" dirty="0"/>
            </a:br>
            <a:r>
              <a:rPr lang="en-US" sz="1200" b="0" i="0" dirty="0">
                <a:solidFill>
                  <a:srgbClr val="000000"/>
                </a:solidFill>
                <a:effectLst/>
                <a:latin typeface="Times New Roman" panose="02020603050405020304" pitchFamily="18" charset="0"/>
              </a:rPr>
              <a:t> 4.83 </a:t>
            </a:r>
            <a:r>
              <a:rPr lang="en-US" sz="1200" b="0" i="0" dirty="0" err="1">
                <a:solidFill>
                  <a:srgbClr val="000000"/>
                </a:solidFill>
                <a:effectLst/>
                <a:latin typeface="Times New Roman" panose="02020603050405020304" pitchFamily="18" charset="0"/>
                <a:hlinkClick r:id="rId111"/>
              </a:rPr>
              <a:t>sddsspotanalysis</a:t>
            </a:r>
            <a:br>
              <a:rPr lang="en-US" sz="1200" dirty="0"/>
            </a:br>
            <a:r>
              <a:rPr lang="en-US" sz="1200" b="0" i="0" dirty="0">
                <a:solidFill>
                  <a:srgbClr val="000000"/>
                </a:solidFill>
                <a:effectLst/>
                <a:latin typeface="Times New Roman" panose="02020603050405020304" pitchFamily="18" charset="0"/>
              </a:rPr>
              <a:t> 4.84 </a:t>
            </a:r>
            <a:r>
              <a:rPr lang="en-US" sz="1200" b="0" i="0" dirty="0" err="1">
                <a:solidFill>
                  <a:srgbClr val="000000"/>
                </a:solidFill>
                <a:effectLst/>
                <a:latin typeface="Times New Roman" panose="02020603050405020304" pitchFamily="18" charset="0"/>
                <a:hlinkClick r:id="rId112"/>
              </a:rPr>
              <a:t>sddstdrpeeling</a:t>
            </a:r>
            <a:br>
              <a:rPr lang="en-US" sz="1200" dirty="0"/>
            </a:br>
            <a:r>
              <a:rPr lang="en-US" sz="1200" b="0" i="0" dirty="0">
                <a:solidFill>
                  <a:srgbClr val="000000"/>
                </a:solidFill>
                <a:effectLst/>
                <a:latin typeface="Times New Roman" panose="02020603050405020304" pitchFamily="18" charset="0"/>
              </a:rPr>
              <a:t> 4.85 </a:t>
            </a:r>
            <a:r>
              <a:rPr lang="en-US" sz="1200" b="0" i="0" dirty="0" err="1">
                <a:solidFill>
                  <a:srgbClr val="000000"/>
                </a:solidFill>
                <a:effectLst/>
                <a:latin typeface="Times New Roman" panose="02020603050405020304" pitchFamily="18" charset="0"/>
                <a:hlinkClick r:id="rId113"/>
              </a:rPr>
              <a:t>sddstimeconvert</a:t>
            </a:r>
            <a:br>
              <a:rPr lang="en-US" sz="1200" dirty="0"/>
            </a:br>
            <a:r>
              <a:rPr lang="en-US" sz="1200" b="0" i="0" dirty="0">
                <a:solidFill>
                  <a:srgbClr val="000000"/>
                </a:solidFill>
                <a:effectLst/>
                <a:latin typeface="Times New Roman" panose="02020603050405020304" pitchFamily="18" charset="0"/>
              </a:rPr>
              <a:t> 4.86 </a:t>
            </a:r>
            <a:r>
              <a:rPr lang="en-US" sz="1200" b="0" i="0" dirty="0" err="1">
                <a:solidFill>
                  <a:srgbClr val="FF0000"/>
                </a:solidFill>
                <a:effectLst/>
                <a:latin typeface="Times New Roman" panose="02020603050405020304" pitchFamily="18" charset="0"/>
                <a:hlinkClick r:id="rId114">
                  <a:extLst>
                    <a:ext uri="{A12FA001-AC4F-418D-AE19-62706E023703}">
                      <ahyp:hlinkClr xmlns:ahyp="http://schemas.microsoft.com/office/drawing/2018/hyperlinkcolor" val="tx"/>
                    </a:ext>
                  </a:extLst>
                </a:hlinkClick>
              </a:rPr>
              <a:t>sddstranspose</a:t>
            </a:r>
            <a:br>
              <a:rPr lang="en-US" sz="1200" dirty="0"/>
            </a:br>
            <a:r>
              <a:rPr lang="en-US" sz="1200" b="0" i="0" dirty="0">
                <a:solidFill>
                  <a:srgbClr val="000000"/>
                </a:solidFill>
                <a:effectLst/>
                <a:latin typeface="Times New Roman" panose="02020603050405020304" pitchFamily="18" charset="0"/>
              </a:rPr>
              <a:t> 4.87 </a:t>
            </a:r>
            <a:r>
              <a:rPr lang="en-US" sz="1200" b="0" i="0" dirty="0" err="1">
                <a:solidFill>
                  <a:srgbClr val="000000"/>
                </a:solidFill>
                <a:effectLst/>
                <a:latin typeface="Times New Roman" panose="02020603050405020304" pitchFamily="18" charset="0"/>
                <a:hlinkClick r:id="rId115"/>
              </a:rPr>
              <a:t>sddsunwrap</a:t>
            </a:r>
            <a:br>
              <a:rPr lang="en-US" sz="1200" dirty="0"/>
            </a:br>
            <a:r>
              <a:rPr lang="en-US" sz="1200" b="0" i="0" dirty="0">
                <a:solidFill>
                  <a:srgbClr val="000000"/>
                </a:solidFill>
                <a:effectLst/>
                <a:latin typeface="Times New Roman" panose="02020603050405020304" pitchFamily="18" charset="0"/>
              </a:rPr>
              <a:t> 4.88 </a:t>
            </a:r>
            <a:r>
              <a:rPr lang="en-US" sz="1200" b="0" i="0" dirty="0" err="1">
                <a:solidFill>
                  <a:srgbClr val="000000"/>
                </a:solidFill>
                <a:effectLst/>
                <a:latin typeface="Times New Roman" panose="02020603050405020304" pitchFamily="18" charset="0"/>
                <a:hlinkClick r:id="rId116"/>
              </a:rPr>
              <a:t>sddsvslopes</a:t>
            </a:r>
            <a:br>
              <a:rPr lang="en-US" sz="1200" dirty="0"/>
            </a:br>
            <a:r>
              <a:rPr lang="en-US" sz="1200" b="0" i="0" dirty="0">
                <a:solidFill>
                  <a:srgbClr val="000000"/>
                </a:solidFill>
                <a:effectLst/>
                <a:latin typeface="Times New Roman" panose="02020603050405020304" pitchFamily="18" charset="0"/>
              </a:rPr>
              <a:t> 4.89 </a:t>
            </a:r>
            <a:r>
              <a:rPr lang="en-US" sz="1200" b="0" i="0" dirty="0" err="1">
                <a:solidFill>
                  <a:srgbClr val="000000"/>
                </a:solidFill>
                <a:effectLst/>
                <a:latin typeface="Times New Roman" panose="02020603050405020304" pitchFamily="18" charset="0"/>
                <a:hlinkClick r:id="rId117"/>
              </a:rPr>
              <a:t>sddsxra</a:t>
            </a:r>
            <a:br>
              <a:rPr lang="en-US" sz="1200" dirty="0"/>
            </a:br>
            <a:r>
              <a:rPr lang="en-US" sz="1200" b="0" i="0" dirty="0">
                <a:solidFill>
                  <a:srgbClr val="000000"/>
                </a:solidFill>
                <a:effectLst/>
                <a:latin typeface="Times New Roman" panose="02020603050405020304" pitchFamily="18" charset="0"/>
              </a:rPr>
              <a:t> 4.90</a:t>
            </a:r>
            <a:r>
              <a:rPr lang="en-US" sz="1200" b="0" i="0" dirty="0">
                <a:solidFill>
                  <a:srgbClr val="FF0000"/>
                </a:solidFill>
                <a:effectLst/>
                <a:latin typeface="Times New Roman" panose="02020603050405020304" pitchFamily="18" charset="0"/>
              </a:rPr>
              <a:t> </a:t>
            </a:r>
            <a:r>
              <a:rPr lang="en-US" sz="1200" b="0" i="0" dirty="0" err="1">
                <a:solidFill>
                  <a:srgbClr val="FF0000"/>
                </a:solidFill>
                <a:effectLst/>
                <a:latin typeface="Times New Roman" panose="02020603050405020304" pitchFamily="18" charset="0"/>
                <a:hlinkClick r:id="rId118">
                  <a:extLst>
                    <a:ext uri="{A12FA001-AC4F-418D-AE19-62706E023703}">
                      <ahyp:hlinkClr xmlns:ahyp="http://schemas.microsoft.com/office/drawing/2018/hyperlinkcolor" val="tx"/>
                    </a:ext>
                  </a:extLst>
                </a:hlinkClick>
              </a:rPr>
              <a:t>sddsxref</a:t>
            </a:r>
            <a:br>
              <a:rPr lang="en-US" sz="1200" dirty="0"/>
            </a:br>
            <a:r>
              <a:rPr lang="en-US" sz="1200" b="0" i="0" dirty="0">
                <a:solidFill>
                  <a:srgbClr val="000000"/>
                </a:solidFill>
                <a:effectLst/>
                <a:latin typeface="Times New Roman" panose="02020603050405020304" pitchFamily="18" charset="0"/>
              </a:rPr>
              <a:t> 4.91 </a:t>
            </a:r>
            <a:r>
              <a:rPr lang="en-US" sz="1200" b="0" i="0" dirty="0" err="1">
                <a:solidFill>
                  <a:srgbClr val="000000"/>
                </a:solidFill>
                <a:effectLst/>
                <a:latin typeface="Times New Roman" panose="02020603050405020304" pitchFamily="18" charset="0"/>
                <a:hlinkClick r:id="rId119"/>
              </a:rPr>
              <a:t>sddszerofind</a:t>
            </a:r>
            <a:br>
              <a:rPr lang="en-US" sz="1200" dirty="0"/>
            </a:br>
            <a:r>
              <a:rPr lang="en-US" sz="1200" b="0" i="0" dirty="0">
                <a:solidFill>
                  <a:srgbClr val="000000"/>
                </a:solidFill>
                <a:effectLst/>
                <a:latin typeface="Times New Roman" panose="02020603050405020304" pitchFamily="18" charset="0"/>
              </a:rPr>
              <a:t> 4.92 </a:t>
            </a:r>
            <a:r>
              <a:rPr lang="en-US" sz="1200" b="0" i="0" dirty="0">
                <a:solidFill>
                  <a:srgbClr val="000000"/>
                </a:solidFill>
                <a:effectLst/>
                <a:latin typeface="Times New Roman" panose="02020603050405020304" pitchFamily="18" charset="0"/>
                <a:hlinkClick r:id="rId120"/>
              </a:rPr>
              <a:t>SDDS Editing</a:t>
            </a:r>
            <a:br>
              <a:rPr lang="en-US" sz="1200" dirty="0"/>
            </a:br>
            <a:r>
              <a:rPr lang="en-US" sz="1200" b="0" i="0" dirty="0">
                <a:solidFill>
                  <a:srgbClr val="000000"/>
                </a:solidFill>
                <a:effectLst/>
                <a:latin typeface="Times New Roman" panose="02020603050405020304" pitchFamily="18" charset="0"/>
              </a:rPr>
              <a:t> 4.93 </a:t>
            </a:r>
            <a:r>
              <a:rPr lang="en-US" sz="1200" b="0" i="0" dirty="0" err="1">
                <a:solidFill>
                  <a:srgbClr val="000000"/>
                </a:solidFill>
                <a:effectLst/>
                <a:latin typeface="Times New Roman" panose="02020603050405020304" pitchFamily="18" charset="0"/>
                <a:hlinkClick r:id="rId121"/>
              </a:rPr>
              <a:t>rpn</a:t>
            </a:r>
            <a:r>
              <a:rPr lang="en-US" sz="1200" b="0" i="0" dirty="0">
                <a:solidFill>
                  <a:srgbClr val="000000"/>
                </a:solidFill>
                <a:effectLst/>
                <a:latin typeface="Times New Roman" panose="02020603050405020304" pitchFamily="18" charset="0"/>
                <a:hlinkClick r:id="rId121"/>
              </a:rPr>
              <a:t> Calculator Module</a:t>
            </a:r>
            <a:br>
              <a:rPr lang="en-US" sz="1200" dirty="0"/>
            </a:br>
            <a:r>
              <a:rPr lang="en-US" sz="1200" b="0" i="0" dirty="0">
                <a:solidFill>
                  <a:srgbClr val="000000"/>
                </a:solidFill>
                <a:effectLst/>
                <a:latin typeface="Times New Roman" panose="02020603050405020304" pitchFamily="18" charset="0"/>
              </a:rPr>
              <a:t> 4.94 </a:t>
            </a:r>
            <a:r>
              <a:rPr lang="en-US" sz="1200" b="0" i="0" dirty="0">
                <a:solidFill>
                  <a:srgbClr val="000000"/>
                </a:solidFill>
                <a:effectLst/>
                <a:latin typeface="Times New Roman" panose="02020603050405020304" pitchFamily="18" charset="0"/>
                <a:hlinkClick r:id="rId122"/>
              </a:rPr>
              <a:t>SDDS Wildcard Conventions</a:t>
            </a:r>
            <a:br>
              <a:rPr lang="en-US" sz="1200" dirty="0"/>
            </a:br>
            <a:r>
              <a:rPr lang="en-US" sz="1200" b="0" i="0" dirty="0">
                <a:solidFill>
                  <a:srgbClr val="000000"/>
                </a:solidFill>
                <a:effectLst/>
                <a:latin typeface="Times New Roman" panose="02020603050405020304" pitchFamily="18" charset="0"/>
              </a:rPr>
              <a:t>5 </a:t>
            </a:r>
            <a:r>
              <a:rPr lang="en-US" sz="1200" b="0" i="0" dirty="0">
                <a:solidFill>
                  <a:srgbClr val="000000"/>
                </a:solidFill>
                <a:effectLst/>
                <a:latin typeface="Times New Roman" panose="02020603050405020304" pitchFamily="18" charset="0"/>
                <a:hlinkClick r:id="rId123"/>
              </a:rPr>
              <a:t>Manual Pages for APS-Specific Programs</a:t>
            </a:r>
            <a:br>
              <a:rPr lang="en-US" sz="1200" dirty="0"/>
            </a:br>
            <a:r>
              <a:rPr lang="en-US" sz="1200" b="0" i="0" dirty="0">
                <a:solidFill>
                  <a:srgbClr val="000000"/>
                </a:solidFill>
                <a:effectLst/>
                <a:latin typeface="Times New Roman" panose="02020603050405020304" pitchFamily="18" charset="0"/>
              </a:rPr>
              <a:t> 5.1 </a:t>
            </a:r>
            <a:r>
              <a:rPr lang="en-US" sz="1200" b="0" i="0" dirty="0">
                <a:solidFill>
                  <a:srgbClr val="000000"/>
                </a:solidFill>
                <a:effectLst/>
                <a:latin typeface="Times New Roman" panose="02020603050405020304" pitchFamily="18" charset="0"/>
                <a:hlinkClick r:id="rId124"/>
              </a:rPr>
              <a:t>awe2sdds</a:t>
            </a:r>
            <a:br>
              <a:rPr lang="en-US" sz="1200" dirty="0"/>
            </a:br>
            <a:r>
              <a:rPr lang="en-US" sz="1200" b="0" i="0" dirty="0">
                <a:solidFill>
                  <a:srgbClr val="000000"/>
                </a:solidFill>
                <a:effectLst/>
                <a:latin typeface="Times New Roman" panose="02020603050405020304" pitchFamily="18" charset="0"/>
              </a:rPr>
              <a:t> 5.2 </a:t>
            </a:r>
            <a:r>
              <a:rPr lang="en-US" sz="1200" b="0" i="0" dirty="0">
                <a:solidFill>
                  <a:srgbClr val="000000"/>
                </a:solidFill>
                <a:effectLst/>
                <a:latin typeface="Times New Roman" panose="02020603050405020304" pitchFamily="18" charset="0"/>
                <a:hlinkClick r:id="rId125"/>
              </a:rPr>
              <a:t>col2sdds</a:t>
            </a:r>
            <a:br>
              <a:rPr lang="en-US" sz="1200" dirty="0"/>
            </a:br>
            <a:r>
              <a:rPr lang="en-US" sz="1200" b="0" i="0" dirty="0">
                <a:solidFill>
                  <a:srgbClr val="000000"/>
                </a:solidFill>
                <a:effectLst/>
                <a:latin typeface="Times New Roman" panose="02020603050405020304" pitchFamily="18" charset="0"/>
              </a:rPr>
              <a:t> 5.3 </a:t>
            </a:r>
            <a:r>
              <a:rPr lang="en-US" sz="1200" b="0" i="0" dirty="0">
                <a:solidFill>
                  <a:srgbClr val="000000"/>
                </a:solidFill>
                <a:effectLst/>
                <a:latin typeface="Times New Roman" panose="02020603050405020304" pitchFamily="18" charset="0"/>
                <a:hlinkClick r:id="rId126"/>
              </a:rPr>
              <a:t>sdds2mpl</a:t>
            </a:r>
            <a:br>
              <a:rPr lang="en-US" sz="1200" dirty="0"/>
            </a:br>
            <a:r>
              <a:rPr lang="en-US" sz="1200" b="0" i="0" dirty="0">
                <a:solidFill>
                  <a:srgbClr val="000000"/>
                </a:solidFill>
                <a:effectLst/>
                <a:latin typeface="Times New Roman" panose="02020603050405020304" pitchFamily="18" charset="0"/>
              </a:rPr>
              <a:t> 5.4 </a:t>
            </a:r>
            <a:r>
              <a:rPr lang="en-US" sz="1200" b="0" i="0" dirty="0">
                <a:solidFill>
                  <a:srgbClr val="000000"/>
                </a:solidFill>
                <a:effectLst/>
                <a:latin typeface="Times New Roman" panose="02020603050405020304" pitchFamily="18" charset="0"/>
                <a:hlinkClick r:id="rId127"/>
              </a:rPr>
              <a:t>mpl2sdds</a:t>
            </a:r>
            <a:br>
              <a:rPr lang="en-US" sz="1200" dirty="0"/>
            </a:br>
            <a:r>
              <a:rPr lang="en-US" sz="1200" b="0" i="0" dirty="0">
                <a:solidFill>
                  <a:srgbClr val="000000"/>
                </a:solidFill>
                <a:effectLst/>
                <a:latin typeface="Times New Roman" panose="02020603050405020304" pitchFamily="18" charset="0"/>
              </a:rPr>
              <a:t>6 </a:t>
            </a:r>
            <a:r>
              <a:rPr lang="en-US" sz="1200" b="0" i="0" dirty="0">
                <a:solidFill>
                  <a:srgbClr val="000000"/>
                </a:solidFill>
                <a:effectLst/>
                <a:latin typeface="Times New Roman" panose="02020603050405020304" pitchFamily="18" charset="0"/>
                <a:hlinkClick r:id="rId128"/>
              </a:rPr>
              <a:t>Manual Pages for Synchrotron Radiation Programs</a:t>
            </a:r>
            <a:br>
              <a:rPr lang="en-US" sz="1200" dirty="0"/>
            </a:br>
            <a:r>
              <a:rPr lang="en-US" sz="1200" b="0" i="0" dirty="0">
                <a:solidFill>
                  <a:srgbClr val="000000"/>
                </a:solidFill>
                <a:effectLst/>
                <a:latin typeface="Times New Roman" panose="02020603050405020304" pitchFamily="18" charset="0"/>
              </a:rPr>
              <a:t> 6.1 </a:t>
            </a:r>
            <a:r>
              <a:rPr lang="en-US" sz="1200" b="0" i="0" dirty="0" err="1">
                <a:solidFill>
                  <a:srgbClr val="000000"/>
                </a:solidFill>
                <a:effectLst/>
                <a:latin typeface="Times New Roman" panose="02020603050405020304" pitchFamily="18" charset="0"/>
                <a:hlinkClick r:id="rId129"/>
              </a:rPr>
              <a:t>sddssyncflux</a:t>
            </a:r>
            <a:endParaRPr lang="en-US" sz="1200" dirty="0"/>
          </a:p>
        </p:txBody>
      </p:sp>
    </p:spTree>
    <p:extLst>
      <p:ext uri="{BB962C8B-B14F-4D97-AF65-F5344CB8AC3E}">
        <p14:creationId xmlns:p14="http://schemas.microsoft.com/office/powerpoint/2010/main" val="1632028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06EB7-D1E0-3781-B84A-9F61A87ECD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1AE731-315C-1B38-E3F4-F334E25F9680}"/>
              </a:ext>
            </a:extLst>
          </p:cNvPr>
          <p:cNvSpPr>
            <a:spLocks noGrp="1"/>
          </p:cNvSpPr>
          <p:nvPr>
            <p:ph type="title"/>
          </p:nvPr>
        </p:nvSpPr>
        <p:spPr>
          <a:xfrm>
            <a:off x="76622" y="105456"/>
            <a:ext cx="10994339" cy="588549"/>
          </a:xfrm>
        </p:spPr>
        <p:txBody>
          <a:bodyPr/>
          <a:lstStyle/>
          <a:p>
            <a:r>
              <a:rPr lang="en-US" dirty="0" err="1"/>
              <a:t>JLab</a:t>
            </a:r>
            <a:r>
              <a:rPr lang="en-US" dirty="0"/>
              <a:t> SDDS EPICS/Database Tools</a:t>
            </a:r>
          </a:p>
        </p:txBody>
      </p:sp>
      <p:sp>
        <p:nvSpPr>
          <p:cNvPr id="2" name="Content Placeholder 1">
            <a:extLst>
              <a:ext uri="{FF2B5EF4-FFF2-40B4-BE49-F238E27FC236}">
                <a16:creationId xmlns:a16="http://schemas.microsoft.com/office/drawing/2014/main" id="{AA0799F0-5D68-C62A-086E-AC43593EBB07}"/>
              </a:ext>
            </a:extLst>
          </p:cNvPr>
          <p:cNvSpPr>
            <a:spLocks noGrp="1"/>
          </p:cNvSpPr>
          <p:nvPr>
            <p:ph type="body" sz="half" idx="2"/>
          </p:nvPr>
        </p:nvSpPr>
        <p:spPr>
          <a:xfrm>
            <a:off x="76621" y="652676"/>
            <a:ext cx="6365508" cy="780061"/>
          </a:xfrm>
        </p:spPr>
        <p:txBody>
          <a:bodyPr/>
          <a:lstStyle/>
          <a:p>
            <a:pPr marL="342900" indent="-342900">
              <a:buFont typeface="Wingdings" panose="05000000000000000000" pitchFamily="2" charset="2"/>
              <a:buChar char="§"/>
            </a:pPr>
            <a:r>
              <a:rPr lang="en-US" dirty="0"/>
              <a:t>Written by Dennis Turner (CASA)</a:t>
            </a:r>
          </a:p>
          <a:p>
            <a:pPr marL="342900" indent="-342900">
              <a:buFont typeface="Wingdings" panose="05000000000000000000" pitchFamily="2" charset="2"/>
              <a:buChar char="§"/>
            </a:pPr>
            <a:r>
              <a:rPr lang="en-US" dirty="0"/>
              <a:t>cs2sdds -</a:t>
            </a:r>
          </a:p>
          <a:p>
            <a:pPr marL="342900" indent="-342900">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6E07A93B-5E27-7333-CE7C-27584377EE96}"/>
              </a:ext>
            </a:extLst>
          </p:cNvPr>
          <p:cNvSpPr>
            <a:spLocks noGrp="1"/>
          </p:cNvSpPr>
          <p:nvPr>
            <p:ph type="dt" sz="half" idx="10"/>
          </p:nvPr>
        </p:nvSpPr>
        <p:spPr/>
        <p:txBody>
          <a:bodyPr/>
          <a:lstStyle/>
          <a:p>
            <a:fld id="{6BAB97E3-B38D-43CF-9D91-4E8149B53742}" type="datetime1">
              <a:rPr lang="en-US" smtClean="0"/>
              <a:t>9/14/2025</a:t>
            </a:fld>
            <a:endParaRPr lang="en-US" dirty="0"/>
          </a:p>
        </p:txBody>
      </p:sp>
      <p:sp>
        <p:nvSpPr>
          <p:cNvPr id="8" name="Footer Placeholder 7">
            <a:extLst>
              <a:ext uri="{FF2B5EF4-FFF2-40B4-BE49-F238E27FC236}">
                <a16:creationId xmlns:a16="http://schemas.microsoft.com/office/drawing/2014/main" id="{58D70BBD-8FDB-B1B5-3E50-102516F3D282}"/>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4A21E72D-2D40-50B5-0BCD-AA67909838C9}"/>
              </a:ext>
            </a:extLst>
          </p:cNvPr>
          <p:cNvSpPr>
            <a:spLocks noGrp="1"/>
          </p:cNvSpPr>
          <p:nvPr>
            <p:ph type="sldNum" sz="quarter" idx="12"/>
          </p:nvPr>
        </p:nvSpPr>
        <p:spPr/>
        <p:txBody>
          <a:bodyPr/>
          <a:lstStyle/>
          <a:p>
            <a:fld id="{7D1BE87E-F0DE-A44C-894B-E142BEB21E42}" type="slidenum">
              <a:rPr lang="en-US" smtClean="0"/>
              <a:pPr/>
              <a:t>48</a:t>
            </a:fld>
            <a:endParaRPr lang="en-US" dirty="0"/>
          </a:p>
        </p:txBody>
      </p:sp>
      <p:sp>
        <p:nvSpPr>
          <p:cNvPr id="3" name="Rectangle 1">
            <a:extLst>
              <a:ext uri="{FF2B5EF4-FFF2-40B4-BE49-F238E27FC236}">
                <a16:creationId xmlns:a16="http://schemas.microsoft.com/office/drawing/2014/main" id="{56F6535A-877C-F710-AA02-115FC7B558FB}"/>
              </a:ext>
            </a:extLst>
          </p:cNvPr>
          <p:cNvSpPr>
            <a:spLocks noChangeArrowheads="1"/>
          </p:cNvSpPr>
          <p:nvPr/>
        </p:nvSpPr>
        <p:spPr bwMode="auto">
          <a:xfrm>
            <a:off x="149816" y="1528202"/>
            <a:ext cx="10760991"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n-lt"/>
              </a:rPr>
              <a:t>Converts control system setpoints to elegant units and creates an SDDS file suitable for loading the values into an elegant lattice with &amp;</a:t>
            </a:r>
            <a:r>
              <a:rPr kumimoji="0" lang="en-US" altLang="en-US" sz="1200" b="1" i="0" u="none" strike="noStrike" cap="none" normalizeH="0" baseline="0" dirty="0" err="1">
                <a:ln>
                  <a:noFill/>
                </a:ln>
                <a:solidFill>
                  <a:srgbClr val="000000"/>
                </a:solidFill>
                <a:effectLst/>
                <a:latin typeface="+mn-lt"/>
              </a:rPr>
              <a:t>load_parameters</a:t>
            </a:r>
            <a:r>
              <a:rPr kumimoji="0" lang="en-US" altLang="en-US" sz="1200" b="1" i="0" u="none" strike="noStrike" cap="none" normalizeH="0" baseline="0" dirty="0">
                <a:ln>
                  <a:noFill/>
                </a:ln>
                <a:solidFill>
                  <a:srgbClr val="000000"/>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rPr>
              <a:t>The setpoints can be retrieved from either the control system or the archiver by specifying –source=EPICS or –source=MYA, respectively.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rPr>
              <a:t>The elements for which to fetch setpoints are read from the elegant deck specified with –</a:t>
            </a:r>
            <a:r>
              <a:rPr kumimoji="0" lang="en-US" altLang="en-US" sz="1200" b="0" i="0" u="none" strike="noStrike" cap="none" normalizeH="0" baseline="0" dirty="0" err="1">
                <a:ln>
                  <a:noFill/>
                </a:ln>
                <a:solidFill>
                  <a:srgbClr val="000000"/>
                </a:solidFill>
                <a:effectLst/>
                <a:latin typeface="+mn-lt"/>
              </a:rPr>
              <a:t>ele_file</a:t>
            </a:r>
            <a:r>
              <a:rPr kumimoji="0" lang="en-US" altLang="en-US" sz="1200" b="0" i="0" u="none" strike="noStrike" cap="none" normalizeH="0" baseline="0" dirty="0">
                <a:ln>
                  <a:noFill/>
                </a:ln>
                <a:solidFill>
                  <a:srgbClr val="000000"/>
                </a:solidFill>
                <a:effectLst/>
                <a:latin typeface="+mn-lt"/>
              </a:rPr>
              <a:t>. If linac elements are involved, lem2sdds is invoked.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rPr>
              <a:t>The tool outputs the path to the SDDS file, along with the paths to the Wien filter MATR files if applicable.</a:t>
            </a:r>
            <a:r>
              <a:rPr kumimoji="0" lang="en-US" altLang="en-US" sz="1200" b="0" i="0" u="none" strike="noStrike" cap="none" normalizeH="0" baseline="0" dirty="0">
                <a:ln>
                  <a:noFill/>
                </a:ln>
                <a:solidFill>
                  <a:schemeClr val="tx1"/>
                </a:solidFill>
                <a:effectLst/>
                <a:latin typeface="+mn-lt"/>
              </a:rPr>
              <a:t> </a:t>
            </a:r>
          </a:p>
        </p:txBody>
      </p:sp>
      <p:sp>
        <p:nvSpPr>
          <p:cNvPr id="6" name="Content Placeholder 1">
            <a:extLst>
              <a:ext uri="{FF2B5EF4-FFF2-40B4-BE49-F238E27FC236}">
                <a16:creationId xmlns:a16="http://schemas.microsoft.com/office/drawing/2014/main" id="{BEE85BAA-8F9E-5DAC-166F-05F3D42DA892}"/>
              </a:ext>
            </a:extLst>
          </p:cNvPr>
          <p:cNvSpPr txBox="1">
            <a:spLocks/>
          </p:cNvSpPr>
          <p:nvPr/>
        </p:nvSpPr>
        <p:spPr>
          <a:xfrm>
            <a:off x="76621" y="2413336"/>
            <a:ext cx="6365508" cy="36512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Wingdings" panose="05000000000000000000" pitchFamily="2" charset="2"/>
              <a:buChar char="§"/>
            </a:pPr>
            <a:r>
              <a:rPr lang="en-US" dirty="0"/>
              <a:t>ced2elegant (does not create </a:t>
            </a:r>
            <a:r>
              <a:rPr lang="en-US" dirty="0" err="1"/>
              <a:t>sdds</a:t>
            </a:r>
            <a:r>
              <a:rPr lang="en-US" dirty="0"/>
              <a:t> files…) -</a:t>
            </a:r>
          </a:p>
          <a:p>
            <a:pPr marL="342900" indent="-342900">
              <a:buFont typeface="Wingdings" panose="05000000000000000000" pitchFamily="2" charset="2"/>
              <a:buChar char="§"/>
            </a:pPr>
            <a:endParaRPr lang="en-US" dirty="0"/>
          </a:p>
        </p:txBody>
      </p:sp>
      <p:sp>
        <p:nvSpPr>
          <p:cNvPr id="9" name="TextBox 8">
            <a:extLst>
              <a:ext uri="{FF2B5EF4-FFF2-40B4-BE49-F238E27FC236}">
                <a16:creationId xmlns:a16="http://schemas.microsoft.com/office/drawing/2014/main" id="{62766ACC-327A-91E0-B092-969658B184F8}"/>
              </a:ext>
            </a:extLst>
          </p:cNvPr>
          <p:cNvSpPr txBox="1"/>
          <p:nvPr/>
        </p:nvSpPr>
        <p:spPr>
          <a:xfrm>
            <a:off x="149816" y="2870230"/>
            <a:ext cx="7578672" cy="276999"/>
          </a:xfrm>
          <a:prstGeom prst="rect">
            <a:avLst/>
          </a:prstGeom>
          <a:solidFill>
            <a:schemeClr val="bg1"/>
          </a:solidFill>
        </p:spPr>
        <p:txBody>
          <a:bodyPr wrap="square">
            <a:spAutoFit/>
          </a:bodyPr>
          <a:lstStyle/>
          <a:p>
            <a:r>
              <a:rPr lang="en-US" sz="1200" b="1" i="0" dirty="0">
                <a:solidFill>
                  <a:srgbClr val="000000"/>
                </a:solidFill>
                <a:effectLst/>
              </a:rPr>
              <a:t>Creates an elegant lattice file from elements in the CEBAF Element Database, along with an elegant command file.</a:t>
            </a:r>
            <a:endParaRPr lang="en-US" sz="1200" b="1" dirty="0"/>
          </a:p>
        </p:txBody>
      </p:sp>
      <p:sp>
        <p:nvSpPr>
          <p:cNvPr id="11" name="Content Placeholder 1">
            <a:extLst>
              <a:ext uri="{FF2B5EF4-FFF2-40B4-BE49-F238E27FC236}">
                <a16:creationId xmlns:a16="http://schemas.microsoft.com/office/drawing/2014/main" id="{C1906F7F-454A-95D0-3BB7-7AD4ADB33A05}"/>
              </a:ext>
            </a:extLst>
          </p:cNvPr>
          <p:cNvSpPr txBox="1">
            <a:spLocks/>
          </p:cNvSpPr>
          <p:nvPr/>
        </p:nvSpPr>
        <p:spPr>
          <a:xfrm>
            <a:off x="76621" y="3218993"/>
            <a:ext cx="10353738" cy="120897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Wingdings" panose="05000000000000000000" pitchFamily="2" charset="2"/>
              <a:buChar char="§"/>
            </a:pPr>
            <a:r>
              <a:rPr lang="en-US" dirty="0"/>
              <a:t>Maybe more written by Yves and Dennis…or others</a:t>
            </a:r>
          </a:p>
          <a:p>
            <a:pPr marL="342900" indent="-342900">
              <a:buFont typeface="Wingdings" panose="05000000000000000000" pitchFamily="2" charset="2"/>
              <a:buChar char="§"/>
            </a:pPr>
            <a:r>
              <a:rPr lang="en-US" dirty="0"/>
              <a:t>I want to use cs2sdds to compare the Elegant model response matrix for Hall A, C beamlines to the measured calibration (response matrix) data from FFB calibration tool</a:t>
            </a: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2329622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76FB7-A2EE-377A-0A69-76EB4C7E27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1C7DC4-E07E-4404-06C5-B0DF0FAF6D03}"/>
              </a:ext>
            </a:extLst>
          </p:cNvPr>
          <p:cNvSpPr>
            <a:spLocks noGrp="1"/>
          </p:cNvSpPr>
          <p:nvPr>
            <p:ph type="title"/>
          </p:nvPr>
        </p:nvSpPr>
        <p:spPr>
          <a:xfrm>
            <a:off x="76622" y="105456"/>
            <a:ext cx="10994339" cy="588549"/>
          </a:xfrm>
        </p:spPr>
        <p:txBody>
          <a:bodyPr/>
          <a:lstStyle/>
          <a:p>
            <a:r>
              <a:rPr lang="en-US" dirty="0"/>
              <a:t>Final Thoughts</a:t>
            </a:r>
          </a:p>
        </p:txBody>
      </p:sp>
      <p:sp>
        <p:nvSpPr>
          <p:cNvPr id="2" name="Content Placeholder 1">
            <a:extLst>
              <a:ext uri="{FF2B5EF4-FFF2-40B4-BE49-F238E27FC236}">
                <a16:creationId xmlns:a16="http://schemas.microsoft.com/office/drawing/2014/main" id="{D3F1C03C-964D-37C1-7173-E193CB592578}"/>
              </a:ext>
            </a:extLst>
          </p:cNvPr>
          <p:cNvSpPr>
            <a:spLocks noGrp="1"/>
          </p:cNvSpPr>
          <p:nvPr>
            <p:ph type="body" sz="half" idx="2"/>
          </p:nvPr>
        </p:nvSpPr>
        <p:spPr>
          <a:xfrm>
            <a:off x="76622" y="935065"/>
            <a:ext cx="12017222" cy="4680489"/>
          </a:xfrm>
        </p:spPr>
        <p:txBody>
          <a:bodyPr/>
          <a:lstStyle/>
          <a:p>
            <a:pPr marL="342900" indent="-342900">
              <a:buFont typeface="Wingdings" panose="05000000000000000000" pitchFamily="2" charset="2"/>
              <a:buChar char="§"/>
            </a:pPr>
            <a:r>
              <a:rPr lang="en-US" sz="2400" dirty="0"/>
              <a:t>Of course, please continue to use other tools in the control room (</a:t>
            </a:r>
            <a:r>
              <a:rPr lang="en-US" sz="2400" dirty="0" err="1"/>
              <a:t>Matlab</a:t>
            </a:r>
            <a:r>
              <a:rPr lang="en-US" sz="2400" dirty="0"/>
              <a:t>, Python etc.) you are comfortable using (there are Python, </a:t>
            </a:r>
            <a:r>
              <a:rPr lang="en-US" sz="2400" dirty="0" err="1"/>
              <a:t>Matlab</a:t>
            </a:r>
            <a:r>
              <a:rPr lang="en-US" sz="2400" dirty="0"/>
              <a:t> extensions for SDDS)</a:t>
            </a:r>
          </a:p>
          <a:p>
            <a:pPr marL="342900" indent="-342900">
              <a:buFont typeface="Wingdings" panose="05000000000000000000" pitchFamily="2" charset="2"/>
              <a:buChar char="§"/>
            </a:pPr>
            <a:r>
              <a:rPr lang="en-US" sz="2400" dirty="0"/>
              <a:t>If you want to try to use </a:t>
            </a:r>
            <a:r>
              <a:rPr lang="en-US" sz="2400" dirty="0" err="1"/>
              <a:t>sdds</a:t>
            </a:r>
            <a:r>
              <a:rPr lang="en-US" sz="2400" dirty="0"/>
              <a:t> to analyze some control room or simulation data:</a:t>
            </a:r>
          </a:p>
          <a:p>
            <a:pPr marL="800100" lvl="1" indent="-342900">
              <a:buFont typeface="Wingdings" panose="05000000000000000000" pitchFamily="2" charset="2"/>
              <a:buChar char="§"/>
            </a:pPr>
            <a:r>
              <a:rPr lang="en-US" sz="1800" dirty="0"/>
              <a:t>First outline the </a:t>
            </a:r>
            <a:r>
              <a:rPr lang="en-US" sz="1800" dirty="0" err="1"/>
              <a:t>sdds</a:t>
            </a:r>
            <a:r>
              <a:rPr lang="en-US" sz="1800" dirty="0"/>
              <a:t> file data structures you need:  parameters, columns, pages</a:t>
            </a:r>
          </a:p>
          <a:p>
            <a:pPr marL="800100" lvl="1" indent="-342900">
              <a:buFont typeface="Wingdings" panose="05000000000000000000" pitchFamily="2" charset="2"/>
              <a:buChar char="§"/>
            </a:pPr>
            <a:r>
              <a:rPr lang="en-US" sz="1800" dirty="0"/>
              <a:t>Then outline a flowchart of the processing algorithm you require to get a desired result</a:t>
            </a:r>
          </a:p>
          <a:p>
            <a:pPr marL="800100" lvl="1" indent="-342900">
              <a:buFont typeface="Wingdings" panose="05000000000000000000" pitchFamily="2" charset="2"/>
              <a:buChar char="§"/>
            </a:pPr>
            <a:r>
              <a:rPr lang="en-US" sz="1800" dirty="0"/>
              <a:t>Come talk and we’ll put together </a:t>
            </a:r>
            <a:r>
              <a:rPr lang="en-US" sz="1800" dirty="0" err="1"/>
              <a:t>sdds</a:t>
            </a:r>
            <a:r>
              <a:rPr lang="en-US" sz="1800" dirty="0"/>
              <a:t> commands to execute the processing algorithm</a:t>
            </a:r>
          </a:p>
          <a:p>
            <a:pPr marL="342900" indent="-342900">
              <a:buFont typeface="Wingdings" panose="05000000000000000000" pitchFamily="2" charset="2"/>
              <a:buChar char="§"/>
            </a:pPr>
            <a:r>
              <a:rPr lang="en-US" sz="2400"/>
              <a:t>I’ve put the </a:t>
            </a:r>
            <a:r>
              <a:rPr lang="en-US" sz="2400" dirty="0"/>
              <a:t>examples used in this talk in:  /a/</a:t>
            </a:r>
            <a:r>
              <a:rPr lang="en-US" sz="2400" dirty="0" err="1"/>
              <a:t>devuser</a:t>
            </a:r>
            <a:r>
              <a:rPr lang="en-US" sz="2400" dirty="0"/>
              <a:t>/</a:t>
            </a:r>
            <a:r>
              <a:rPr lang="en-US" sz="2400" dirty="0" err="1"/>
              <a:t>nsereno</a:t>
            </a:r>
            <a:r>
              <a:rPr lang="en-US" sz="2400" dirty="0"/>
              <a:t>/</a:t>
            </a:r>
            <a:r>
              <a:rPr lang="en-US" sz="2400" dirty="0" err="1"/>
              <a:t>SDDS_Examples_Tcl_Scripts</a:t>
            </a:r>
            <a:endParaRPr lang="en-US" sz="2400" dirty="0"/>
          </a:p>
          <a:p>
            <a:pPr marL="342900" indent="-342900">
              <a:buFont typeface="Wingdings" panose="05000000000000000000" pitchFamily="2" charset="2"/>
              <a:buChar char="§"/>
            </a:pPr>
            <a:r>
              <a:rPr lang="en-US" sz="2400" dirty="0"/>
              <a:t>Tar-balls are also in this directory if you want to copy and download to your accounts</a:t>
            </a:r>
          </a:p>
          <a:p>
            <a:pPr marL="342900" indent="-342900">
              <a:buFont typeface="Wingdings" panose="05000000000000000000" pitchFamily="2" charset="2"/>
              <a:buChar char="§"/>
            </a:pPr>
            <a:r>
              <a:rPr lang="en-US" sz="2400" dirty="0"/>
              <a:t>Other people that can help with </a:t>
            </a:r>
            <a:r>
              <a:rPr lang="en-US" sz="2400" dirty="0" err="1"/>
              <a:t>sdds</a:t>
            </a:r>
            <a:r>
              <a:rPr lang="en-US" sz="2400" dirty="0"/>
              <a:t> are:  Yves Roblin, Todd </a:t>
            </a:r>
            <a:r>
              <a:rPr lang="en-US" sz="2400" dirty="0" err="1"/>
              <a:t>Satogata</a:t>
            </a:r>
            <a:r>
              <a:rPr lang="en-US" sz="2400" dirty="0"/>
              <a:t>, Dennis Turner, </a:t>
            </a:r>
            <a:r>
              <a:rPr lang="en-US" sz="2400" dirty="0" err="1"/>
              <a:t>Isurumali</a:t>
            </a:r>
            <a:r>
              <a:rPr lang="en-US" sz="2400" dirty="0"/>
              <a:t> </a:t>
            </a:r>
            <a:r>
              <a:rPr lang="en-US" sz="2400" dirty="0" err="1"/>
              <a:t>Neththikumara</a:t>
            </a:r>
            <a:r>
              <a:rPr lang="en-US" sz="2400" dirty="0"/>
              <a:t>…maybe others</a:t>
            </a:r>
          </a:p>
          <a:p>
            <a:pPr marL="342900" indent="-342900">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05396536-2281-FFC4-58EE-378D3039E1C1}"/>
              </a:ext>
            </a:extLst>
          </p:cNvPr>
          <p:cNvSpPr>
            <a:spLocks noGrp="1"/>
          </p:cNvSpPr>
          <p:nvPr>
            <p:ph type="dt" sz="half" idx="10"/>
          </p:nvPr>
        </p:nvSpPr>
        <p:spPr/>
        <p:txBody>
          <a:bodyPr/>
          <a:lstStyle/>
          <a:p>
            <a:fld id="{2C3218F0-B2F8-48AA-B674-4873E6DD54F2}" type="datetime1">
              <a:rPr lang="en-US" smtClean="0"/>
              <a:t>9/14/2025</a:t>
            </a:fld>
            <a:endParaRPr lang="en-US" dirty="0"/>
          </a:p>
        </p:txBody>
      </p:sp>
      <p:sp>
        <p:nvSpPr>
          <p:cNvPr id="8" name="Footer Placeholder 7">
            <a:extLst>
              <a:ext uri="{FF2B5EF4-FFF2-40B4-BE49-F238E27FC236}">
                <a16:creationId xmlns:a16="http://schemas.microsoft.com/office/drawing/2014/main" id="{540109AA-EFF7-E15A-9632-305CAA5702B5}"/>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7272E634-1038-2DBE-4699-B3C4C8DBD15C}"/>
              </a:ext>
            </a:extLst>
          </p:cNvPr>
          <p:cNvSpPr>
            <a:spLocks noGrp="1"/>
          </p:cNvSpPr>
          <p:nvPr>
            <p:ph type="sldNum" sz="quarter" idx="12"/>
          </p:nvPr>
        </p:nvSpPr>
        <p:spPr/>
        <p:txBody>
          <a:bodyPr/>
          <a:lstStyle/>
          <a:p>
            <a:fld id="{7D1BE87E-F0DE-A44C-894B-E142BEB21E42}" type="slidenum">
              <a:rPr lang="en-US" smtClean="0"/>
              <a:pPr/>
              <a:t>49</a:t>
            </a:fld>
            <a:endParaRPr lang="en-US" dirty="0"/>
          </a:p>
        </p:txBody>
      </p:sp>
      <p:pic>
        <p:nvPicPr>
          <p:cNvPr id="3" name="Picture 2">
            <a:extLst>
              <a:ext uri="{FF2B5EF4-FFF2-40B4-BE49-F238E27FC236}">
                <a16:creationId xmlns:a16="http://schemas.microsoft.com/office/drawing/2014/main" id="{E52B4A8A-90A4-BC65-4ACF-0C1EAB03F43A}"/>
              </a:ext>
            </a:extLst>
          </p:cNvPr>
          <p:cNvPicPr>
            <a:picLocks noChangeAspect="1"/>
          </p:cNvPicPr>
          <p:nvPr/>
        </p:nvPicPr>
        <p:blipFill>
          <a:blip r:embed="rId3"/>
          <a:stretch>
            <a:fillRect/>
          </a:stretch>
        </p:blipFill>
        <p:spPr>
          <a:xfrm>
            <a:off x="804213" y="5461248"/>
            <a:ext cx="10583573" cy="1182727"/>
          </a:xfrm>
          <a:prstGeom prst="rect">
            <a:avLst/>
          </a:prstGeom>
        </p:spPr>
      </p:pic>
    </p:spTree>
    <p:extLst>
      <p:ext uri="{BB962C8B-B14F-4D97-AF65-F5344CB8AC3E}">
        <p14:creationId xmlns:p14="http://schemas.microsoft.com/office/powerpoint/2010/main" val="3917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5A028-8F6D-3B5E-9A8E-7A58C75569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F3CD3E-EF87-2E9D-3204-4276C6FC3EFD}"/>
              </a:ext>
            </a:extLst>
          </p:cNvPr>
          <p:cNvSpPr>
            <a:spLocks noGrp="1"/>
          </p:cNvSpPr>
          <p:nvPr>
            <p:ph type="title"/>
          </p:nvPr>
        </p:nvSpPr>
        <p:spPr>
          <a:xfrm>
            <a:off x="309093" y="72168"/>
            <a:ext cx="10379571" cy="678664"/>
          </a:xfrm>
        </p:spPr>
        <p:txBody>
          <a:bodyPr/>
          <a:lstStyle/>
          <a:p>
            <a:r>
              <a:rPr lang="en-US" dirty="0"/>
              <a:t>References</a:t>
            </a:r>
          </a:p>
        </p:txBody>
      </p:sp>
      <p:sp>
        <p:nvSpPr>
          <p:cNvPr id="2" name="Content Placeholder 1">
            <a:extLst>
              <a:ext uri="{FF2B5EF4-FFF2-40B4-BE49-F238E27FC236}">
                <a16:creationId xmlns:a16="http://schemas.microsoft.com/office/drawing/2014/main" id="{63CEB4A7-1A08-28AD-FD39-F311AD6BFD2A}"/>
              </a:ext>
            </a:extLst>
          </p:cNvPr>
          <p:cNvSpPr>
            <a:spLocks noGrp="1"/>
          </p:cNvSpPr>
          <p:nvPr>
            <p:ph type="body" sz="half" idx="2"/>
          </p:nvPr>
        </p:nvSpPr>
        <p:spPr>
          <a:xfrm>
            <a:off x="309093" y="709505"/>
            <a:ext cx="11707260" cy="5870684"/>
          </a:xfrm>
        </p:spPr>
        <p:txBody>
          <a:bodyPr/>
          <a:lstStyle/>
          <a:p>
            <a:pPr marL="342900" indent="-342900">
              <a:buFont typeface="Wingdings" panose="05000000000000000000" pitchFamily="2" charset="2"/>
              <a:buChar char="§"/>
            </a:pPr>
            <a:r>
              <a:rPr lang="en-US" sz="2400" dirty="0"/>
              <a:t>I borrowed heavily from various references created by M. Borland and others:</a:t>
            </a:r>
          </a:p>
          <a:p>
            <a:pPr marL="342900" indent="-342900">
              <a:buFont typeface="Wingdings" panose="05000000000000000000" pitchFamily="2" charset="2"/>
              <a:buChar char="§"/>
            </a:pPr>
            <a:r>
              <a:rPr lang="en-US" sz="2400" dirty="0"/>
              <a:t>Getting started with SDDS: </a:t>
            </a:r>
            <a:r>
              <a:rPr lang="en-US" sz="2400" dirty="0">
                <a:hlinkClick r:id="rId3"/>
              </a:rPr>
              <a:t>GettingStartedWithSDDS.pdf</a:t>
            </a:r>
            <a:endParaRPr lang="en-US" sz="2400" dirty="0"/>
          </a:p>
          <a:p>
            <a:pPr marL="342900" indent="-342900">
              <a:buFont typeface="Wingdings" panose="05000000000000000000" pitchFamily="2" charset="2"/>
              <a:buChar char="§"/>
            </a:pPr>
            <a:r>
              <a:rPr lang="en-US" sz="2400" dirty="0"/>
              <a:t>User’s Guide for SDDS Toolkit Version 5.0 (document):  </a:t>
            </a:r>
            <a:r>
              <a:rPr lang="en-US" sz="2400" dirty="0">
                <a:hlinkClick r:id="rId4"/>
              </a:rPr>
              <a:t>SDDStoolkit.pdf</a:t>
            </a:r>
            <a:endParaRPr lang="en-US" sz="2400" dirty="0"/>
          </a:p>
          <a:p>
            <a:pPr marL="342900" indent="-342900">
              <a:buFont typeface="Wingdings" panose="05000000000000000000" pitchFamily="2" charset="2"/>
              <a:buChar char="§"/>
            </a:pPr>
            <a:r>
              <a:rPr lang="en-US" sz="2400" dirty="0"/>
              <a:t>User’s Guide for SDDS Toolkit Version 5.0:  </a:t>
            </a:r>
            <a:r>
              <a:rPr lang="en-US" sz="2400" dirty="0">
                <a:hlinkClick r:id="rId5"/>
              </a:rPr>
              <a:t>User’s Guide for SDDS Toolkit Version 5.0</a:t>
            </a:r>
            <a:endParaRPr lang="en-US" sz="2400" dirty="0"/>
          </a:p>
          <a:p>
            <a:pPr marL="342900" indent="-342900">
              <a:buFont typeface="Wingdings" panose="05000000000000000000" pitchFamily="2" charset="2"/>
              <a:buChar char="§"/>
            </a:pPr>
            <a:r>
              <a:rPr lang="en-US" sz="2400" dirty="0"/>
              <a:t>Users Guide for SDDS-compliant EPICS Toolkit Version 1.5:  </a:t>
            </a:r>
            <a:r>
              <a:rPr lang="en-US" sz="2400" dirty="0">
                <a:hlinkClick r:id="rId6"/>
              </a:rPr>
              <a:t>User's Guide for SDDS-compliant EPICS Toolkit Version 1.5</a:t>
            </a:r>
            <a:endParaRPr lang="en-US" sz="2400" dirty="0"/>
          </a:p>
          <a:p>
            <a:pPr marL="342900" indent="-342900">
              <a:buFont typeface="Wingdings" panose="05000000000000000000" pitchFamily="2" charset="2"/>
              <a:buChar char="§"/>
            </a:pPr>
            <a:r>
              <a:rPr lang="en-US" sz="2400" dirty="0"/>
              <a:t>User’s Manual for Elegant:  </a:t>
            </a:r>
            <a:r>
              <a:rPr lang="en-US" sz="2400" dirty="0">
                <a:hlinkClick r:id="rId7"/>
              </a:rPr>
              <a:t>User’s Manual for elegant</a:t>
            </a:r>
            <a:r>
              <a:rPr lang="en-US" sz="2400" dirty="0"/>
              <a:t>  -  Used as the model for CEBAF</a:t>
            </a:r>
          </a:p>
          <a:p>
            <a:pPr marL="342900" indent="-342900">
              <a:buFont typeface="Wingdings" panose="05000000000000000000" pitchFamily="2" charset="2"/>
              <a:buChar char="§"/>
            </a:pPr>
            <a:r>
              <a:rPr lang="en-US" sz="2400" dirty="0"/>
              <a:t>Installation guides, software packages, source code, demo scripts, OAG/</a:t>
            </a:r>
            <a:r>
              <a:rPr lang="en-US" sz="2400" dirty="0" err="1"/>
              <a:t>Tcl</a:t>
            </a:r>
            <a:r>
              <a:rPr lang="en-US" sz="2400" dirty="0"/>
              <a:t>/Tk scripts, documentation at:  </a:t>
            </a:r>
            <a:r>
              <a:rPr lang="en-US" sz="2400" dirty="0">
                <a:hlinkClick r:id="rId8"/>
              </a:rPr>
              <a:t>Software | Advanced Photon Source</a:t>
            </a:r>
            <a:endParaRPr lang="en-US" sz="2400" dirty="0"/>
          </a:p>
          <a:p>
            <a:pPr marL="342900" indent="-342900">
              <a:buFont typeface="Wingdings" panose="05000000000000000000" pitchFamily="2" charset="2"/>
              <a:buChar char="§"/>
            </a:pPr>
            <a:r>
              <a:rPr lang="en-US" sz="2400" dirty="0"/>
              <a:t>Application Programmers Guide for SDDS Version 4:   </a:t>
            </a:r>
            <a:r>
              <a:rPr lang="en-US" sz="2400" dirty="0">
                <a:hlinkClick r:id="rId9"/>
              </a:rPr>
              <a:t>Application Programmer’s Guide for SDDS Version 4</a:t>
            </a:r>
            <a:r>
              <a:rPr lang="en-US" sz="2400" dirty="0"/>
              <a:t>  (make your own toolkit programs)</a:t>
            </a:r>
          </a:p>
          <a:p>
            <a:pPr marL="342900" indent="-342900">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EF14B80A-D597-BCF0-E8B7-2A6C62E72ECD}"/>
              </a:ext>
            </a:extLst>
          </p:cNvPr>
          <p:cNvSpPr>
            <a:spLocks noGrp="1"/>
          </p:cNvSpPr>
          <p:nvPr>
            <p:ph type="dt" sz="half" idx="10"/>
          </p:nvPr>
        </p:nvSpPr>
        <p:spPr/>
        <p:txBody>
          <a:bodyPr/>
          <a:lstStyle/>
          <a:p>
            <a:fld id="{00CFAC5A-96C9-4F5B-9DBF-46D260A8044F}" type="datetime1">
              <a:rPr lang="en-US" smtClean="0"/>
              <a:t>9/14/2025</a:t>
            </a:fld>
            <a:endParaRPr lang="en-US" dirty="0"/>
          </a:p>
        </p:txBody>
      </p:sp>
      <p:sp>
        <p:nvSpPr>
          <p:cNvPr id="8" name="Footer Placeholder 7">
            <a:extLst>
              <a:ext uri="{FF2B5EF4-FFF2-40B4-BE49-F238E27FC236}">
                <a16:creationId xmlns:a16="http://schemas.microsoft.com/office/drawing/2014/main" id="{F098BB4C-D716-3750-1FE3-62E6DE485A20}"/>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D19932EE-8693-2B30-64E0-F6E2185B364E}"/>
              </a:ext>
            </a:extLst>
          </p:cNvPr>
          <p:cNvSpPr>
            <a:spLocks noGrp="1"/>
          </p:cNvSpPr>
          <p:nvPr>
            <p:ph type="sldNum" sz="quarter" idx="12"/>
          </p:nvPr>
        </p:nvSpPr>
        <p:spPr/>
        <p:txBody>
          <a:bodyPr/>
          <a:lstStyle/>
          <a:p>
            <a:fld id="{7D1BE87E-F0DE-A44C-894B-E142BEB21E42}" type="slidenum">
              <a:rPr lang="en-US" smtClean="0"/>
              <a:pPr/>
              <a:t>5</a:t>
            </a:fld>
            <a:endParaRPr lang="en-US" dirty="0"/>
          </a:p>
        </p:txBody>
      </p:sp>
    </p:spTree>
    <p:extLst>
      <p:ext uri="{BB962C8B-B14F-4D97-AF65-F5344CB8AC3E}">
        <p14:creationId xmlns:p14="http://schemas.microsoft.com/office/powerpoint/2010/main" val="92311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A7F87-9A56-0F6C-CFF5-103D90E4A1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A46C85-4B89-014F-1276-868A507FD46E}"/>
              </a:ext>
            </a:extLst>
          </p:cNvPr>
          <p:cNvSpPr>
            <a:spLocks noGrp="1"/>
          </p:cNvSpPr>
          <p:nvPr>
            <p:ph type="title"/>
          </p:nvPr>
        </p:nvSpPr>
        <p:spPr>
          <a:xfrm>
            <a:off x="309093" y="72168"/>
            <a:ext cx="10379571" cy="678664"/>
          </a:xfrm>
        </p:spPr>
        <p:txBody>
          <a:bodyPr/>
          <a:lstStyle/>
          <a:p>
            <a:r>
              <a:rPr lang="en-US" dirty="0"/>
              <a:t>SDDS toolkit programs</a:t>
            </a:r>
          </a:p>
        </p:txBody>
      </p:sp>
      <p:sp>
        <p:nvSpPr>
          <p:cNvPr id="2" name="Content Placeholder 1">
            <a:extLst>
              <a:ext uri="{FF2B5EF4-FFF2-40B4-BE49-F238E27FC236}">
                <a16:creationId xmlns:a16="http://schemas.microsoft.com/office/drawing/2014/main" id="{47BAAD7B-2B4D-A867-F1F3-92D3B8997E39}"/>
              </a:ext>
            </a:extLst>
          </p:cNvPr>
          <p:cNvSpPr>
            <a:spLocks noGrp="1"/>
          </p:cNvSpPr>
          <p:nvPr>
            <p:ph type="body" sz="half" idx="2"/>
          </p:nvPr>
        </p:nvSpPr>
        <p:spPr>
          <a:xfrm>
            <a:off x="309093" y="750833"/>
            <a:ext cx="11707260" cy="5870684"/>
          </a:xfrm>
        </p:spPr>
        <p:txBody>
          <a:bodyPr/>
          <a:lstStyle/>
          <a:p>
            <a:pPr marL="342900" indent="-342900">
              <a:buFont typeface="Wingdings" panose="05000000000000000000" pitchFamily="2" charset="2"/>
              <a:buChar char="§"/>
            </a:pPr>
            <a:r>
              <a:rPr lang="en-US" sz="2400" dirty="0"/>
              <a:t>All open source</a:t>
            </a:r>
          </a:p>
          <a:p>
            <a:pPr marL="342900" indent="-342900">
              <a:buFont typeface="Wingdings" panose="05000000000000000000" pitchFamily="2" charset="2"/>
              <a:buChar char="§"/>
            </a:pPr>
            <a:r>
              <a:rPr lang="en-US" sz="2400" dirty="0"/>
              <a:t>Written in C and all use common libraries to read and write </a:t>
            </a:r>
            <a:r>
              <a:rPr lang="en-US" sz="2400" dirty="0" err="1"/>
              <a:t>sdds</a:t>
            </a:r>
            <a:r>
              <a:rPr lang="en-US" sz="2400" dirty="0"/>
              <a:t> files</a:t>
            </a:r>
          </a:p>
          <a:p>
            <a:pPr marL="342900" indent="-342900">
              <a:buFont typeface="Wingdings" panose="05000000000000000000" pitchFamily="2" charset="2"/>
              <a:buChar char="§"/>
            </a:pPr>
            <a:r>
              <a:rPr lang="en-US" sz="2400" dirty="0"/>
              <a:t>Typing a toolkit program on the command line without options gives the usage and all </a:t>
            </a:r>
            <a:r>
              <a:rPr lang="en-US" sz="2400" dirty="0" err="1"/>
              <a:t>commandline</a:t>
            </a:r>
            <a:r>
              <a:rPr lang="en-US" sz="2400" dirty="0"/>
              <a:t> options</a:t>
            </a:r>
            <a:endParaRPr lang="en-US" sz="1800" dirty="0"/>
          </a:p>
          <a:p>
            <a:pPr marL="342900" indent="-342900">
              <a:buFont typeface="Wingdings" panose="05000000000000000000" pitchFamily="2" charset="2"/>
              <a:buChar char="§"/>
            </a:pPr>
            <a:r>
              <a:rPr lang="en-US" sz="2400" dirty="0"/>
              <a:t>You can write your own if the processing needed is not already part of the toolkit by referring to the Application Programmers Guide reference</a:t>
            </a:r>
          </a:p>
          <a:p>
            <a:pPr marL="342900" indent="-342900">
              <a:buFont typeface="Wingdings" panose="05000000000000000000" pitchFamily="2" charset="2"/>
              <a:buChar char="§"/>
            </a:pPr>
            <a:r>
              <a:rPr lang="en-US" sz="2400" dirty="0"/>
              <a:t>So no need to wait for new features to existing toolkit programs to be added</a:t>
            </a:r>
          </a:p>
          <a:p>
            <a:pPr marL="342900" indent="-342900">
              <a:buFont typeface="Wingdings" panose="05000000000000000000" pitchFamily="2" charset="2"/>
              <a:buChar char="§"/>
            </a:pPr>
            <a:r>
              <a:rPr lang="en-US" sz="2400" dirty="0"/>
              <a:t>However it is very unlikely that some processing feature does not already exist in the toolkit for your data analysis algorithm</a:t>
            </a:r>
          </a:p>
          <a:p>
            <a:pPr marL="342900" indent="-342900">
              <a:buFont typeface="Wingdings" panose="05000000000000000000" pitchFamily="2" charset="2"/>
              <a:buChar char="§"/>
            </a:pPr>
            <a:r>
              <a:rPr lang="en-US" sz="2400" dirty="0"/>
              <a:t>Toolkit is installed on </a:t>
            </a:r>
            <a:r>
              <a:rPr lang="en-US" sz="2400"/>
              <a:t>ACE in </a:t>
            </a:r>
            <a:r>
              <a:rPr lang="en-US" sz="2400" dirty="0"/>
              <a:t>/bin</a:t>
            </a:r>
            <a:endParaRPr lang="en-US" sz="2000" dirty="0"/>
          </a:p>
          <a:p>
            <a:pPr marL="800100" lvl="1" indent="-342900">
              <a:buFont typeface="Wingdings" panose="05000000000000000000" pitchFamily="2" charset="2"/>
              <a:buChar char="§"/>
            </a:pPr>
            <a:endParaRPr lang="en-US" sz="2000" dirty="0"/>
          </a:p>
        </p:txBody>
      </p:sp>
      <p:sp>
        <p:nvSpPr>
          <p:cNvPr id="5" name="Date Placeholder 4">
            <a:extLst>
              <a:ext uri="{FF2B5EF4-FFF2-40B4-BE49-F238E27FC236}">
                <a16:creationId xmlns:a16="http://schemas.microsoft.com/office/drawing/2014/main" id="{50A2A86E-AF8C-9186-8819-6E98FFA0D068}"/>
              </a:ext>
            </a:extLst>
          </p:cNvPr>
          <p:cNvSpPr>
            <a:spLocks noGrp="1"/>
          </p:cNvSpPr>
          <p:nvPr>
            <p:ph type="dt" sz="half" idx="10"/>
          </p:nvPr>
        </p:nvSpPr>
        <p:spPr/>
        <p:txBody>
          <a:bodyPr/>
          <a:lstStyle/>
          <a:p>
            <a:fld id="{0685E97F-0071-471B-8E5F-765DDEC1D788}" type="datetime1">
              <a:rPr lang="en-US" smtClean="0"/>
              <a:t>9/14/2025</a:t>
            </a:fld>
            <a:endParaRPr lang="en-US" dirty="0"/>
          </a:p>
        </p:txBody>
      </p:sp>
      <p:sp>
        <p:nvSpPr>
          <p:cNvPr id="8" name="Footer Placeholder 7">
            <a:extLst>
              <a:ext uri="{FF2B5EF4-FFF2-40B4-BE49-F238E27FC236}">
                <a16:creationId xmlns:a16="http://schemas.microsoft.com/office/drawing/2014/main" id="{8E5C4934-2E90-7F62-54FF-B23ACF7AD627}"/>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58B28D68-470F-63B7-15EB-A60CD2F0E17C}"/>
              </a:ext>
            </a:extLst>
          </p:cNvPr>
          <p:cNvSpPr>
            <a:spLocks noGrp="1"/>
          </p:cNvSpPr>
          <p:nvPr>
            <p:ph type="sldNum" sz="quarter" idx="12"/>
          </p:nvPr>
        </p:nvSpPr>
        <p:spPr/>
        <p:txBody>
          <a:bodyPr/>
          <a:lstStyle/>
          <a:p>
            <a:fld id="{7D1BE87E-F0DE-A44C-894B-E142BEB21E42}" type="slidenum">
              <a:rPr lang="en-US" smtClean="0"/>
              <a:pPr/>
              <a:t>6</a:t>
            </a:fld>
            <a:endParaRPr lang="en-US" dirty="0"/>
          </a:p>
        </p:txBody>
      </p:sp>
    </p:spTree>
    <p:extLst>
      <p:ext uri="{BB962C8B-B14F-4D97-AF65-F5344CB8AC3E}">
        <p14:creationId xmlns:p14="http://schemas.microsoft.com/office/powerpoint/2010/main" val="306794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C1E42-DCA6-9118-DF85-6691A5DD2C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9D1C8A-6D5C-6F98-7139-020851C1C6F5}"/>
              </a:ext>
            </a:extLst>
          </p:cNvPr>
          <p:cNvSpPr>
            <a:spLocks noGrp="1"/>
          </p:cNvSpPr>
          <p:nvPr>
            <p:ph type="title"/>
          </p:nvPr>
        </p:nvSpPr>
        <p:spPr>
          <a:xfrm>
            <a:off x="309093" y="72168"/>
            <a:ext cx="10379571" cy="678664"/>
          </a:xfrm>
        </p:spPr>
        <p:txBody>
          <a:bodyPr/>
          <a:lstStyle/>
          <a:p>
            <a:r>
              <a:rPr lang="en-US" dirty="0"/>
              <a:t>SDDS File Structure (Protocol)</a:t>
            </a:r>
          </a:p>
        </p:txBody>
      </p:sp>
      <p:sp>
        <p:nvSpPr>
          <p:cNvPr id="2" name="Content Placeholder 1">
            <a:extLst>
              <a:ext uri="{FF2B5EF4-FFF2-40B4-BE49-F238E27FC236}">
                <a16:creationId xmlns:a16="http://schemas.microsoft.com/office/drawing/2014/main" id="{4D1F65C5-0518-B622-CF36-466C4806DFB0}"/>
              </a:ext>
            </a:extLst>
          </p:cNvPr>
          <p:cNvSpPr>
            <a:spLocks noGrp="1"/>
          </p:cNvSpPr>
          <p:nvPr>
            <p:ph type="body" sz="half" idx="2"/>
          </p:nvPr>
        </p:nvSpPr>
        <p:spPr>
          <a:xfrm>
            <a:off x="309093" y="750833"/>
            <a:ext cx="11707260" cy="5870684"/>
          </a:xfrm>
        </p:spPr>
        <p:txBody>
          <a:bodyPr/>
          <a:lstStyle/>
          <a:p>
            <a:pPr marL="342900" indent="-342900">
              <a:buFont typeface="Wingdings" panose="05000000000000000000" pitchFamily="2" charset="2"/>
              <a:buChar char="§"/>
            </a:pPr>
            <a:r>
              <a:rPr lang="en-US" sz="2400" dirty="0"/>
              <a:t>There are other more complex self-describing data protocols in existence</a:t>
            </a:r>
          </a:p>
          <a:p>
            <a:pPr marL="342900" indent="-342900">
              <a:buFont typeface="Wingdings" panose="05000000000000000000" pitchFamily="2" charset="2"/>
              <a:buChar char="§"/>
            </a:pPr>
            <a:r>
              <a:rPr lang="en-US" sz="2400" dirty="0"/>
              <a:t>The Argonne/APS/Borland version of SDDS is simple enough to be useful and not too complicated for toolkit program development (see the reference for details)</a:t>
            </a:r>
          </a:p>
          <a:p>
            <a:pPr marL="342900" indent="-342900">
              <a:buFont typeface="Wingdings" panose="05000000000000000000" pitchFamily="2" charset="2"/>
              <a:buChar char="§"/>
            </a:pPr>
            <a:r>
              <a:rPr lang="en-US" sz="2400" dirty="0"/>
              <a:t>Structure of an SDDS file:</a:t>
            </a:r>
          </a:p>
          <a:p>
            <a:pPr marL="800100" lvl="1" indent="-342900">
              <a:buFont typeface="Wingdings" panose="05000000000000000000" pitchFamily="2" charset="2"/>
              <a:buChar char="§"/>
            </a:pPr>
            <a:r>
              <a:rPr lang="en-US" sz="1800" dirty="0"/>
              <a:t>Begins with a file header defining the data structure in the file</a:t>
            </a:r>
          </a:p>
          <a:p>
            <a:pPr marL="800100" lvl="1" indent="-342900">
              <a:buFont typeface="Wingdings" panose="05000000000000000000" pitchFamily="2" charset="2"/>
              <a:buChar char="§"/>
            </a:pPr>
            <a:r>
              <a:rPr lang="en-US" sz="1800" dirty="0"/>
              <a:t>Header includes the SDDS version number</a:t>
            </a:r>
          </a:p>
          <a:p>
            <a:pPr marL="800100" lvl="1" indent="-342900">
              <a:buFont typeface="Wingdings" panose="05000000000000000000" pitchFamily="2" charset="2"/>
              <a:buChar char="§"/>
            </a:pPr>
            <a:r>
              <a:rPr lang="en-US" sz="1800" dirty="0"/>
              <a:t>Data contained in the file are parameters, columns and arrays</a:t>
            </a:r>
          </a:p>
          <a:p>
            <a:pPr marL="800100" lvl="1" indent="-342900">
              <a:buFont typeface="Wingdings" panose="05000000000000000000" pitchFamily="2" charset="2"/>
              <a:buChar char="§"/>
            </a:pPr>
            <a:r>
              <a:rPr lang="en-US" sz="1800" dirty="0"/>
              <a:t>Each page is a different instance of the </a:t>
            </a:r>
            <a:r>
              <a:rPr lang="en-US" sz="1800" b="1" i="1" dirty="0"/>
              <a:t>same</a:t>
            </a:r>
            <a:r>
              <a:rPr lang="en-US" sz="1800" dirty="0"/>
              <a:t> header structure</a:t>
            </a:r>
          </a:p>
          <a:p>
            <a:pPr marL="800100" lvl="1" indent="-342900">
              <a:buFont typeface="Wingdings" panose="05000000000000000000" pitchFamily="2" charset="2"/>
              <a:buChar char="§"/>
            </a:pPr>
            <a:r>
              <a:rPr lang="en-US" sz="1800" dirty="0"/>
              <a:t>Arrays are little used (a series of columns is an array)</a:t>
            </a:r>
          </a:p>
          <a:p>
            <a:pPr marL="342900" indent="-342900">
              <a:buFont typeface="Wingdings" panose="05000000000000000000" pitchFamily="2" charset="2"/>
              <a:buChar char="§"/>
            </a:pPr>
            <a:r>
              <a:rPr lang="en-US" sz="2400" dirty="0"/>
              <a:t>Could have a header for each page</a:t>
            </a:r>
          </a:p>
          <a:p>
            <a:pPr marL="342900" indent="-342900">
              <a:buFont typeface="Wingdings" panose="05000000000000000000" pitchFamily="2" charset="2"/>
              <a:buChar char="§"/>
            </a:pPr>
            <a:r>
              <a:rPr lang="en-US" sz="2400" dirty="0"/>
              <a:t>Makes programming toolkit programs difficult</a:t>
            </a:r>
          </a:p>
          <a:p>
            <a:pPr marL="342900" indent="-342900">
              <a:buFont typeface="Wingdings" panose="05000000000000000000" pitchFamily="2" charset="2"/>
              <a:buChar char="§"/>
            </a:pPr>
            <a:r>
              <a:rPr lang="en-US" sz="2400" dirty="0"/>
              <a:t>Get around this limitation by using different </a:t>
            </a:r>
            <a:r>
              <a:rPr lang="en-US" sz="2400" dirty="0" err="1"/>
              <a:t>sdds</a:t>
            </a:r>
            <a:r>
              <a:rPr lang="en-US" sz="2400" dirty="0"/>
              <a:t> files</a:t>
            </a:r>
          </a:p>
          <a:p>
            <a:pPr marL="342900" indent="-342900">
              <a:buFont typeface="Wingdings" panose="05000000000000000000" pitchFamily="2" charset="2"/>
              <a:buChar char="§"/>
            </a:pPr>
            <a:r>
              <a:rPr lang="en-US" sz="2400" dirty="0"/>
              <a:t>Toolkit has programs to take data from one file and move it to another file</a:t>
            </a:r>
          </a:p>
          <a:p>
            <a:pPr marL="342900" indent="-342900">
              <a:buFont typeface="Wingdings" panose="05000000000000000000" pitchFamily="2" charset="2"/>
              <a:buChar char="§"/>
            </a:pPr>
            <a:endParaRPr lang="en-US" sz="2400" dirty="0"/>
          </a:p>
          <a:p>
            <a:pPr marL="800100" lvl="1" indent="-342900">
              <a:buFont typeface="Wingdings" panose="05000000000000000000" pitchFamily="2" charset="2"/>
              <a:buChar char="§"/>
            </a:pPr>
            <a:endParaRPr lang="en-US" sz="2000" dirty="0"/>
          </a:p>
        </p:txBody>
      </p:sp>
      <p:sp>
        <p:nvSpPr>
          <p:cNvPr id="5" name="Date Placeholder 4">
            <a:extLst>
              <a:ext uri="{FF2B5EF4-FFF2-40B4-BE49-F238E27FC236}">
                <a16:creationId xmlns:a16="http://schemas.microsoft.com/office/drawing/2014/main" id="{2217B4C5-C4E2-5CE2-79C6-551C57C9B562}"/>
              </a:ext>
            </a:extLst>
          </p:cNvPr>
          <p:cNvSpPr>
            <a:spLocks noGrp="1"/>
          </p:cNvSpPr>
          <p:nvPr>
            <p:ph type="dt" sz="half" idx="10"/>
          </p:nvPr>
        </p:nvSpPr>
        <p:spPr/>
        <p:txBody>
          <a:bodyPr/>
          <a:lstStyle/>
          <a:p>
            <a:fld id="{A0EBE206-2A47-4FB5-8C44-888190B7AE30}" type="datetime1">
              <a:rPr lang="en-US" smtClean="0"/>
              <a:t>9/14/2025</a:t>
            </a:fld>
            <a:endParaRPr lang="en-US" dirty="0"/>
          </a:p>
        </p:txBody>
      </p:sp>
      <p:sp>
        <p:nvSpPr>
          <p:cNvPr id="8" name="Footer Placeholder 7">
            <a:extLst>
              <a:ext uri="{FF2B5EF4-FFF2-40B4-BE49-F238E27FC236}">
                <a16:creationId xmlns:a16="http://schemas.microsoft.com/office/drawing/2014/main" id="{B26A1B62-6FC1-27E9-707D-F432D53927D3}"/>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23ACB897-A032-FBF8-527A-958BD6DB17FA}"/>
              </a:ext>
            </a:extLst>
          </p:cNvPr>
          <p:cNvSpPr>
            <a:spLocks noGrp="1"/>
          </p:cNvSpPr>
          <p:nvPr>
            <p:ph type="sldNum" sz="quarter" idx="12"/>
          </p:nvPr>
        </p:nvSpPr>
        <p:spPr/>
        <p:txBody>
          <a:bodyPr/>
          <a:lstStyle/>
          <a:p>
            <a:fld id="{7D1BE87E-F0DE-A44C-894B-E142BEB21E42}" type="slidenum">
              <a:rPr lang="en-US" smtClean="0"/>
              <a:pPr/>
              <a:t>7</a:t>
            </a:fld>
            <a:endParaRPr lang="en-US" dirty="0"/>
          </a:p>
        </p:txBody>
      </p:sp>
      <p:pic>
        <p:nvPicPr>
          <p:cNvPr id="6" name="Picture 5" descr="Table&#10;&#10;AI-generated content may be incorrect.">
            <a:extLst>
              <a:ext uri="{FF2B5EF4-FFF2-40B4-BE49-F238E27FC236}">
                <a16:creationId xmlns:a16="http://schemas.microsoft.com/office/drawing/2014/main" id="{3A64A73F-0362-42E3-7C8D-3D21E8879F3F}"/>
              </a:ext>
            </a:extLst>
          </p:cNvPr>
          <p:cNvPicPr>
            <a:picLocks noChangeAspect="1"/>
          </p:cNvPicPr>
          <p:nvPr/>
        </p:nvPicPr>
        <p:blipFill>
          <a:blip r:embed="rId3"/>
          <a:stretch>
            <a:fillRect/>
          </a:stretch>
        </p:blipFill>
        <p:spPr>
          <a:xfrm>
            <a:off x="8142746" y="2065449"/>
            <a:ext cx="3874146" cy="3756748"/>
          </a:xfrm>
          <a:prstGeom prst="rect">
            <a:avLst/>
          </a:prstGeom>
        </p:spPr>
      </p:pic>
    </p:spTree>
    <p:extLst>
      <p:ext uri="{BB962C8B-B14F-4D97-AF65-F5344CB8AC3E}">
        <p14:creationId xmlns:p14="http://schemas.microsoft.com/office/powerpoint/2010/main" val="295272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FECC6-C93D-BE1B-D5BD-38CBCDC984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F66E13-7B3F-B57B-999B-D9D0DC1ED760}"/>
              </a:ext>
            </a:extLst>
          </p:cNvPr>
          <p:cNvSpPr>
            <a:spLocks noGrp="1"/>
          </p:cNvSpPr>
          <p:nvPr>
            <p:ph type="title"/>
          </p:nvPr>
        </p:nvSpPr>
        <p:spPr>
          <a:xfrm>
            <a:off x="309093" y="72168"/>
            <a:ext cx="10379571" cy="678664"/>
          </a:xfrm>
        </p:spPr>
        <p:txBody>
          <a:bodyPr/>
          <a:lstStyle/>
          <a:p>
            <a:r>
              <a:rPr lang="en-US" dirty="0"/>
              <a:t>SDDS File Structure (Protocol)</a:t>
            </a:r>
          </a:p>
        </p:txBody>
      </p:sp>
      <p:sp>
        <p:nvSpPr>
          <p:cNvPr id="2" name="Content Placeholder 1">
            <a:extLst>
              <a:ext uri="{FF2B5EF4-FFF2-40B4-BE49-F238E27FC236}">
                <a16:creationId xmlns:a16="http://schemas.microsoft.com/office/drawing/2014/main" id="{658491B6-1395-184D-20A4-A22478C8AA6E}"/>
              </a:ext>
            </a:extLst>
          </p:cNvPr>
          <p:cNvSpPr>
            <a:spLocks noGrp="1"/>
          </p:cNvSpPr>
          <p:nvPr>
            <p:ph type="body" sz="half" idx="2"/>
          </p:nvPr>
        </p:nvSpPr>
        <p:spPr>
          <a:xfrm>
            <a:off x="309092" y="1172705"/>
            <a:ext cx="11655600" cy="4902631"/>
          </a:xfrm>
        </p:spPr>
        <p:txBody>
          <a:bodyPr/>
          <a:lstStyle/>
          <a:p>
            <a:pPr marL="342900" indent="-342900">
              <a:buFont typeface="Wingdings" panose="05000000000000000000" pitchFamily="2" charset="2"/>
              <a:buChar char="§"/>
            </a:pPr>
            <a:r>
              <a:rPr lang="en-US" sz="2400" dirty="0"/>
              <a:t>This simplified structure for SDDS files is created in recognition of the fact that most scientific data can be represented as scalar (parameter) values and tables (multiple columns) and multiple instances of these structures</a:t>
            </a:r>
          </a:p>
          <a:p>
            <a:pPr marL="342900" indent="-342900">
              <a:buFont typeface="Wingdings" panose="05000000000000000000" pitchFamily="2" charset="2"/>
              <a:buChar char="§"/>
            </a:pPr>
            <a:r>
              <a:rPr lang="en-US" sz="2400" dirty="0"/>
              <a:t>SDDS supports six data types (each column or parameter has one of these):</a:t>
            </a:r>
          </a:p>
          <a:p>
            <a:pPr marL="800100" lvl="1" indent="-342900">
              <a:buFont typeface="Wingdings" panose="05000000000000000000" pitchFamily="2" charset="2"/>
              <a:buChar char="§"/>
            </a:pPr>
            <a:r>
              <a:rPr lang="en-US" sz="1800" dirty="0"/>
              <a:t>Single and double precision floating point numbers (“float”, “double” types)</a:t>
            </a:r>
          </a:p>
          <a:p>
            <a:pPr marL="800100" lvl="1" indent="-342900">
              <a:buFont typeface="Wingdings" panose="05000000000000000000" pitchFamily="2" charset="2"/>
              <a:buChar char="§"/>
            </a:pPr>
            <a:r>
              <a:rPr lang="en-US" sz="1800" dirty="0"/>
              <a:t>Short and long integers (“short” and “long” types)</a:t>
            </a:r>
          </a:p>
          <a:p>
            <a:pPr marL="800100" lvl="1" indent="-342900">
              <a:buFont typeface="Wingdings" panose="05000000000000000000" pitchFamily="2" charset="2"/>
              <a:buChar char="§"/>
            </a:pPr>
            <a:r>
              <a:rPr lang="en-US" sz="1800" dirty="0"/>
              <a:t>One-byte characters and character strings (“character” and “string” types)</a:t>
            </a:r>
          </a:p>
          <a:p>
            <a:pPr marL="342900" indent="-342900">
              <a:buFont typeface="Wingdings" panose="05000000000000000000" pitchFamily="2" charset="2"/>
              <a:buChar char="§"/>
            </a:pPr>
            <a:r>
              <a:rPr lang="en-US" sz="2400" dirty="0"/>
              <a:t>Each column and parameter in addition to a name can have fields:</a:t>
            </a:r>
          </a:p>
          <a:p>
            <a:pPr marL="800100" lvl="1" indent="-342900">
              <a:buFont typeface="Wingdings" panose="05000000000000000000" pitchFamily="2" charset="2"/>
              <a:buChar char="§"/>
            </a:pPr>
            <a:r>
              <a:rPr lang="en-US" sz="1800" dirty="0"/>
              <a:t>Units</a:t>
            </a:r>
          </a:p>
          <a:p>
            <a:pPr marL="800100" lvl="1" indent="-342900">
              <a:buFont typeface="Wingdings" panose="05000000000000000000" pitchFamily="2" charset="2"/>
              <a:buChar char="§"/>
            </a:pPr>
            <a:r>
              <a:rPr lang="en-US" sz="1800" dirty="0"/>
              <a:t>Symbol for plotting with </a:t>
            </a:r>
            <a:r>
              <a:rPr lang="en-US" sz="1800" dirty="0" err="1"/>
              <a:t>sddsplot</a:t>
            </a:r>
            <a:r>
              <a:rPr lang="en-US" sz="1800" dirty="0"/>
              <a:t> (can include Greek letters such as for beta functions etc.)</a:t>
            </a:r>
          </a:p>
          <a:p>
            <a:pPr marL="800100" lvl="1" indent="-342900">
              <a:buFont typeface="Wingdings" panose="05000000000000000000" pitchFamily="2" charset="2"/>
              <a:buChar char="§"/>
            </a:pPr>
            <a:r>
              <a:rPr lang="en-US" sz="1800" dirty="0"/>
              <a:t>A description</a:t>
            </a:r>
          </a:p>
          <a:p>
            <a:pPr marL="800100" lvl="1" indent="-342900">
              <a:buFont typeface="Wingdings" panose="05000000000000000000" pitchFamily="2" charset="2"/>
              <a:buChar char="§"/>
            </a:pPr>
            <a:endParaRPr lang="en-US" sz="1800" dirty="0"/>
          </a:p>
          <a:p>
            <a:pPr marL="800100" lvl="1" indent="-342900">
              <a:buFont typeface="Wingdings" panose="05000000000000000000" pitchFamily="2" charset="2"/>
              <a:buChar char="§"/>
            </a:pPr>
            <a:endParaRPr lang="en-US" sz="2000" dirty="0"/>
          </a:p>
        </p:txBody>
      </p:sp>
      <p:sp>
        <p:nvSpPr>
          <p:cNvPr id="5" name="Date Placeholder 4">
            <a:extLst>
              <a:ext uri="{FF2B5EF4-FFF2-40B4-BE49-F238E27FC236}">
                <a16:creationId xmlns:a16="http://schemas.microsoft.com/office/drawing/2014/main" id="{8A418DB3-AC9E-2032-EB93-9AE0762E2106}"/>
              </a:ext>
            </a:extLst>
          </p:cNvPr>
          <p:cNvSpPr>
            <a:spLocks noGrp="1"/>
          </p:cNvSpPr>
          <p:nvPr>
            <p:ph type="dt" sz="half" idx="10"/>
          </p:nvPr>
        </p:nvSpPr>
        <p:spPr/>
        <p:txBody>
          <a:bodyPr/>
          <a:lstStyle/>
          <a:p>
            <a:fld id="{665441F0-038A-4098-8A12-1A7ABBB68FC0}" type="datetime1">
              <a:rPr lang="en-US" smtClean="0"/>
              <a:t>9/14/2025</a:t>
            </a:fld>
            <a:endParaRPr lang="en-US" dirty="0"/>
          </a:p>
        </p:txBody>
      </p:sp>
      <p:sp>
        <p:nvSpPr>
          <p:cNvPr id="8" name="Footer Placeholder 7">
            <a:extLst>
              <a:ext uri="{FF2B5EF4-FFF2-40B4-BE49-F238E27FC236}">
                <a16:creationId xmlns:a16="http://schemas.microsoft.com/office/drawing/2014/main" id="{BE0E7216-9AAF-9A77-F292-E44B377A7DF7}"/>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C84F2468-AFA0-0EC3-E928-B300B4C23204}"/>
              </a:ext>
            </a:extLst>
          </p:cNvPr>
          <p:cNvSpPr>
            <a:spLocks noGrp="1"/>
          </p:cNvSpPr>
          <p:nvPr>
            <p:ph type="sldNum" sz="quarter" idx="12"/>
          </p:nvPr>
        </p:nvSpPr>
        <p:spPr/>
        <p:txBody>
          <a:bodyPr/>
          <a:lstStyle/>
          <a:p>
            <a:fld id="{7D1BE87E-F0DE-A44C-894B-E142BEB21E42}" type="slidenum">
              <a:rPr lang="en-US" smtClean="0"/>
              <a:pPr/>
              <a:t>8</a:t>
            </a:fld>
            <a:endParaRPr lang="en-US" dirty="0"/>
          </a:p>
        </p:txBody>
      </p:sp>
    </p:spTree>
    <p:extLst>
      <p:ext uri="{BB962C8B-B14F-4D97-AF65-F5344CB8AC3E}">
        <p14:creationId xmlns:p14="http://schemas.microsoft.com/office/powerpoint/2010/main" val="83462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FE2ED-9A4B-E6BC-E0C1-36993F4651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E8AEAF-CF6F-4BE5-1F2A-72461291D4ED}"/>
              </a:ext>
            </a:extLst>
          </p:cNvPr>
          <p:cNvSpPr>
            <a:spLocks noGrp="1"/>
          </p:cNvSpPr>
          <p:nvPr>
            <p:ph type="title"/>
          </p:nvPr>
        </p:nvSpPr>
        <p:spPr>
          <a:xfrm>
            <a:off x="309093" y="72168"/>
            <a:ext cx="10379571" cy="678664"/>
          </a:xfrm>
        </p:spPr>
        <p:txBody>
          <a:bodyPr/>
          <a:lstStyle/>
          <a:p>
            <a:r>
              <a:rPr lang="en-US" dirty="0"/>
              <a:t>SDDS File Example</a:t>
            </a:r>
          </a:p>
        </p:txBody>
      </p:sp>
      <p:sp>
        <p:nvSpPr>
          <p:cNvPr id="2" name="Content Placeholder 1">
            <a:extLst>
              <a:ext uri="{FF2B5EF4-FFF2-40B4-BE49-F238E27FC236}">
                <a16:creationId xmlns:a16="http://schemas.microsoft.com/office/drawing/2014/main" id="{C046C76E-B5DD-02D9-5AAC-6F9F8110C736}"/>
              </a:ext>
            </a:extLst>
          </p:cNvPr>
          <p:cNvSpPr>
            <a:spLocks noGrp="1"/>
          </p:cNvSpPr>
          <p:nvPr>
            <p:ph type="body" sz="half" idx="2"/>
          </p:nvPr>
        </p:nvSpPr>
        <p:spPr>
          <a:xfrm>
            <a:off x="309093" y="750833"/>
            <a:ext cx="4882840" cy="5618970"/>
          </a:xfrm>
        </p:spPr>
        <p:txBody>
          <a:bodyPr/>
          <a:lstStyle/>
          <a:p>
            <a:pPr marL="342900" indent="-342900">
              <a:buFont typeface="Wingdings" panose="05000000000000000000" pitchFamily="2" charset="2"/>
              <a:buChar char="§"/>
            </a:pPr>
            <a:r>
              <a:rPr lang="en-US" sz="2400" dirty="0"/>
              <a:t>A simple </a:t>
            </a:r>
            <a:r>
              <a:rPr lang="en-US" sz="2400" dirty="0" err="1"/>
              <a:t>sdds</a:t>
            </a:r>
            <a:r>
              <a:rPr lang="en-US" sz="2400" dirty="0"/>
              <a:t> file</a:t>
            </a:r>
          </a:p>
          <a:p>
            <a:pPr marL="800100" lvl="1" indent="-342900">
              <a:buFont typeface="Wingdings" panose="05000000000000000000" pitchFamily="2" charset="2"/>
              <a:buChar char="§"/>
            </a:pPr>
            <a:r>
              <a:rPr lang="en-US" sz="1800" dirty="0"/>
              <a:t>6 parameters</a:t>
            </a:r>
          </a:p>
          <a:p>
            <a:pPr marL="800100" lvl="1" indent="-342900">
              <a:buFont typeface="Wingdings" panose="05000000000000000000" pitchFamily="2" charset="2"/>
              <a:buChar char="§"/>
            </a:pPr>
            <a:r>
              <a:rPr lang="en-US" sz="1800" dirty="0"/>
              <a:t>3 columns</a:t>
            </a:r>
          </a:p>
          <a:p>
            <a:pPr marL="800100" lvl="1" indent="-342900">
              <a:buFont typeface="Wingdings" panose="05000000000000000000" pitchFamily="2" charset="2"/>
              <a:buChar char="§"/>
            </a:pPr>
            <a:r>
              <a:rPr lang="en-US" sz="1800" dirty="0"/>
              <a:t>2 pages</a:t>
            </a:r>
          </a:p>
          <a:p>
            <a:pPr marL="342900" indent="-342900">
              <a:buFont typeface="Wingdings" panose="05000000000000000000" pitchFamily="2" charset="2"/>
              <a:buChar char="§"/>
            </a:pPr>
            <a:r>
              <a:rPr lang="en-US" sz="2400" dirty="0"/>
              <a:t>Some parameters created by the toolkit programs automatically (1</a:t>
            </a:r>
            <a:r>
              <a:rPr lang="en-US" sz="2400" baseline="30000" dirty="0"/>
              <a:t>st</a:t>
            </a:r>
            <a:r>
              <a:rPr lang="en-US" sz="2400" dirty="0"/>
              <a:t> two)</a:t>
            </a:r>
          </a:p>
          <a:p>
            <a:pPr marL="342900" indent="-342900">
              <a:buFont typeface="Wingdings" panose="05000000000000000000" pitchFamily="2" charset="2"/>
              <a:buChar char="§"/>
            </a:pPr>
            <a:r>
              <a:rPr lang="en-US" sz="2400" dirty="0"/>
              <a:t>Here I’ve converted the file to ascii using </a:t>
            </a:r>
            <a:r>
              <a:rPr lang="en-US" sz="2400" b="1" dirty="0" err="1"/>
              <a:t>sddsconvert</a:t>
            </a:r>
            <a:r>
              <a:rPr lang="en-US" sz="2400" b="1" dirty="0"/>
              <a:t> </a:t>
            </a:r>
            <a:r>
              <a:rPr lang="en-US" sz="2400" dirty="0"/>
              <a:t>&lt;filename&gt; -ascii</a:t>
            </a:r>
          </a:p>
          <a:p>
            <a:pPr marL="342900" indent="-342900">
              <a:buFont typeface="Wingdings" panose="05000000000000000000" pitchFamily="2" charset="2"/>
              <a:buChar char="§"/>
            </a:pPr>
            <a:r>
              <a:rPr lang="en-US" sz="2400" dirty="0"/>
              <a:t>The header is always in ascii, most of the time data is binary</a:t>
            </a:r>
          </a:p>
          <a:p>
            <a:pPr marL="342900" indent="-342900">
              <a:buFont typeface="Wingdings" panose="05000000000000000000" pitchFamily="2" charset="2"/>
              <a:buChar char="§"/>
            </a:pPr>
            <a:endParaRPr lang="en-US" sz="2400" dirty="0"/>
          </a:p>
          <a:p>
            <a:pPr marL="800100" lvl="1" indent="-342900">
              <a:buFont typeface="Wingdings" panose="05000000000000000000" pitchFamily="2" charset="2"/>
              <a:buChar char="§"/>
            </a:pPr>
            <a:endParaRPr lang="en-US" sz="2000" dirty="0"/>
          </a:p>
        </p:txBody>
      </p:sp>
      <p:sp>
        <p:nvSpPr>
          <p:cNvPr id="5" name="Date Placeholder 4">
            <a:extLst>
              <a:ext uri="{FF2B5EF4-FFF2-40B4-BE49-F238E27FC236}">
                <a16:creationId xmlns:a16="http://schemas.microsoft.com/office/drawing/2014/main" id="{99B91E57-DECB-9443-B22D-9F896DBF8CEB}"/>
              </a:ext>
            </a:extLst>
          </p:cNvPr>
          <p:cNvSpPr>
            <a:spLocks noGrp="1"/>
          </p:cNvSpPr>
          <p:nvPr>
            <p:ph type="dt" sz="half" idx="10"/>
          </p:nvPr>
        </p:nvSpPr>
        <p:spPr/>
        <p:txBody>
          <a:bodyPr/>
          <a:lstStyle/>
          <a:p>
            <a:fld id="{789AB8AC-4863-4A17-8A65-552AD082FD00}" type="datetime1">
              <a:rPr lang="en-US" smtClean="0"/>
              <a:t>9/14/2025</a:t>
            </a:fld>
            <a:endParaRPr lang="en-US" dirty="0"/>
          </a:p>
        </p:txBody>
      </p:sp>
      <p:sp>
        <p:nvSpPr>
          <p:cNvPr id="8" name="Footer Placeholder 7">
            <a:extLst>
              <a:ext uri="{FF2B5EF4-FFF2-40B4-BE49-F238E27FC236}">
                <a16:creationId xmlns:a16="http://schemas.microsoft.com/office/drawing/2014/main" id="{2047A93F-55F8-FB5F-832D-31EA4161DE29}"/>
              </a:ext>
            </a:extLst>
          </p:cNvPr>
          <p:cNvSpPr>
            <a:spLocks noGrp="1"/>
          </p:cNvSpPr>
          <p:nvPr>
            <p:ph type="ftr" sz="quarter" idx="11"/>
          </p:nvPr>
        </p:nvSpPr>
        <p:spPr/>
        <p:txBody>
          <a:bodyPr/>
          <a:lstStyle/>
          <a:p>
            <a:r>
              <a:rPr lang="en-US"/>
              <a:t>Introduction to SDDS and the SDDS Toolkit</a:t>
            </a:r>
            <a:endParaRPr lang="en-US" dirty="0"/>
          </a:p>
        </p:txBody>
      </p:sp>
      <p:sp>
        <p:nvSpPr>
          <p:cNvPr id="10" name="Slide Number Placeholder 6">
            <a:extLst>
              <a:ext uri="{FF2B5EF4-FFF2-40B4-BE49-F238E27FC236}">
                <a16:creationId xmlns:a16="http://schemas.microsoft.com/office/drawing/2014/main" id="{BD2E4A3E-FEA1-15FE-F215-7C6E935810A5}"/>
              </a:ext>
            </a:extLst>
          </p:cNvPr>
          <p:cNvSpPr>
            <a:spLocks noGrp="1"/>
          </p:cNvSpPr>
          <p:nvPr>
            <p:ph type="sldNum" sz="quarter" idx="12"/>
          </p:nvPr>
        </p:nvSpPr>
        <p:spPr/>
        <p:txBody>
          <a:bodyPr/>
          <a:lstStyle/>
          <a:p>
            <a:fld id="{7D1BE87E-F0DE-A44C-894B-E142BEB21E42}" type="slidenum">
              <a:rPr lang="en-US" smtClean="0"/>
              <a:pPr/>
              <a:t>9</a:t>
            </a:fld>
            <a:endParaRPr lang="en-US" dirty="0"/>
          </a:p>
        </p:txBody>
      </p:sp>
      <p:sp>
        <p:nvSpPr>
          <p:cNvPr id="6" name="TextBox 5">
            <a:extLst>
              <a:ext uri="{FF2B5EF4-FFF2-40B4-BE49-F238E27FC236}">
                <a16:creationId xmlns:a16="http://schemas.microsoft.com/office/drawing/2014/main" id="{D3FADADF-AF1D-E32C-1263-6B2EAF6D6A14}"/>
              </a:ext>
            </a:extLst>
          </p:cNvPr>
          <p:cNvSpPr txBox="1"/>
          <p:nvPr/>
        </p:nvSpPr>
        <p:spPr>
          <a:xfrm>
            <a:off x="5191933" y="420484"/>
            <a:ext cx="6881247" cy="6017032"/>
          </a:xfrm>
          <a:prstGeom prst="rect">
            <a:avLst/>
          </a:prstGeom>
          <a:noFill/>
        </p:spPr>
        <p:txBody>
          <a:bodyPr wrap="square">
            <a:spAutoFit/>
          </a:bodyPr>
          <a:lstStyle/>
          <a:p>
            <a:r>
              <a:rPr lang="en-US" sz="1100" dirty="0"/>
              <a:t>SDDS1</a:t>
            </a:r>
          </a:p>
          <a:p>
            <a:r>
              <a:rPr lang="en-US" sz="1100" dirty="0"/>
              <a:t>&amp;parameter name=Filename, description="Name of file from which this page came", type=string, &amp;end</a:t>
            </a:r>
          </a:p>
          <a:p>
            <a:r>
              <a:rPr lang="en-US" sz="1100" dirty="0"/>
              <a:t>&amp;parameter name=</a:t>
            </a:r>
            <a:r>
              <a:rPr lang="en-US" sz="1100" dirty="0" err="1"/>
              <a:t>NumberCombined</a:t>
            </a:r>
            <a:r>
              <a:rPr lang="en-US" sz="1100" dirty="0"/>
              <a:t>, description="Number of files combined to make this file", type=long, &amp;end</a:t>
            </a:r>
          </a:p>
          <a:p>
            <a:r>
              <a:rPr lang="en-US" sz="1100" dirty="0"/>
              <a:t>&amp;parameter name=</a:t>
            </a:r>
            <a:r>
              <a:rPr lang="en-US" sz="1100" dirty="0" err="1"/>
              <a:t>Max_Temp</a:t>
            </a:r>
            <a:r>
              <a:rPr lang="en-US" sz="1100" dirty="0"/>
              <a:t>, units="deg C", description="maximum of Temperature", type=double, &amp;end</a:t>
            </a:r>
          </a:p>
          <a:p>
            <a:r>
              <a:rPr lang="en-US" sz="1100" dirty="0"/>
              <a:t>&amp;parameter name=</a:t>
            </a:r>
            <a:r>
              <a:rPr lang="en-US" sz="1100" dirty="0" err="1"/>
              <a:t>Warmest_City</a:t>
            </a:r>
            <a:r>
              <a:rPr lang="en-US" sz="1100" dirty="0"/>
              <a:t>, description="maximum of Temperature", type=string, &amp;end</a:t>
            </a:r>
          </a:p>
          <a:p>
            <a:r>
              <a:rPr lang="en-US" sz="1100" dirty="0"/>
              <a:t>&amp;parameter name=</a:t>
            </a:r>
            <a:r>
              <a:rPr lang="en-US" sz="1100" dirty="0" err="1"/>
              <a:t>Min_Humidity</a:t>
            </a:r>
            <a:r>
              <a:rPr lang="en-US" sz="1100" dirty="0"/>
              <a:t>, units=%, description="minimum of Humidity", type=double, &amp;end</a:t>
            </a:r>
          </a:p>
          <a:p>
            <a:r>
              <a:rPr lang="en-US" sz="1100" dirty="0"/>
              <a:t>&amp;parameter name=</a:t>
            </a:r>
            <a:r>
              <a:rPr lang="en-US" sz="1100" dirty="0" err="1"/>
              <a:t>Driest_City</a:t>
            </a:r>
            <a:r>
              <a:rPr lang="en-US" sz="1100" dirty="0"/>
              <a:t>, description="minimum of Humidity", type=string, &amp;end</a:t>
            </a:r>
          </a:p>
          <a:p>
            <a:r>
              <a:rPr lang="en-US" sz="1100" dirty="0"/>
              <a:t>&amp;column name=City, type=string,  &amp;end</a:t>
            </a:r>
          </a:p>
          <a:p>
            <a:r>
              <a:rPr lang="en-US" sz="1100" dirty="0"/>
              <a:t>&amp;column name=Temperature, units="deg C", type=double,  &amp;end</a:t>
            </a:r>
          </a:p>
          <a:p>
            <a:r>
              <a:rPr lang="en-US" sz="1100" dirty="0"/>
              <a:t>&amp;column name=Humidity, units=%, type=double,  &amp;end</a:t>
            </a:r>
          </a:p>
          <a:p>
            <a:r>
              <a:rPr lang="en-US" sz="1100" dirty="0"/>
              <a:t>&amp;data mode=ascii, &amp;end</a:t>
            </a:r>
          </a:p>
          <a:p>
            <a:r>
              <a:rPr lang="en-US" sz="1100" dirty="0"/>
              <a:t>! page number 1</a:t>
            </a:r>
          </a:p>
          <a:p>
            <a:r>
              <a:rPr lang="en-US" sz="1100" dirty="0" err="1"/>
              <a:t>USCityWeather.sdds</a:t>
            </a:r>
            <a:endParaRPr lang="en-US" sz="1100" dirty="0"/>
          </a:p>
          <a:p>
            <a:r>
              <a:rPr lang="en-US" sz="1100" dirty="0"/>
              <a:t>2</a:t>
            </a:r>
          </a:p>
          <a:p>
            <a:r>
              <a:rPr lang="en-US" sz="1100" dirty="0"/>
              <a:t> 4.000000000000000e+01</a:t>
            </a:r>
          </a:p>
          <a:p>
            <a:r>
              <a:rPr lang="en-US" sz="1100" dirty="0"/>
              <a:t>"Los Angeles"</a:t>
            </a:r>
          </a:p>
          <a:p>
            <a:r>
              <a:rPr lang="en-US" sz="1100" dirty="0"/>
              <a:t> 4.200000000000000e+01</a:t>
            </a:r>
          </a:p>
          <a:p>
            <a:r>
              <a:rPr lang="en-US" sz="1100" dirty="0"/>
              <a:t>"San Francisco"</a:t>
            </a:r>
          </a:p>
          <a:p>
            <a:r>
              <a:rPr lang="en-US" sz="1100" dirty="0"/>
              <a:t>                   4</a:t>
            </a:r>
          </a:p>
          <a:p>
            <a:r>
              <a:rPr lang="en-US" sz="1100" dirty="0"/>
              <a:t>Chicago  3.800000000000000e+01  9.500000000000000e+01</a:t>
            </a:r>
          </a:p>
          <a:p>
            <a:r>
              <a:rPr lang="en-US" sz="1100" dirty="0"/>
              <a:t>"New York"  3.200000000000000e+01  7.000000000000000e+01</a:t>
            </a:r>
          </a:p>
          <a:p>
            <a:r>
              <a:rPr lang="en-US" sz="1100" dirty="0"/>
              <a:t>"San Francisco"  3.000000000000000e+01  4.200000000000000e+01</a:t>
            </a:r>
          </a:p>
          <a:p>
            <a:r>
              <a:rPr lang="en-US" sz="1100" dirty="0"/>
              <a:t>"Los Angeles"  4.000000000000000e+01  6.500000000000000e+01</a:t>
            </a:r>
          </a:p>
          <a:p>
            <a:endParaRPr lang="en-US" sz="1100" dirty="0"/>
          </a:p>
          <a:p>
            <a:r>
              <a:rPr lang="en-US" sz="1100" dirty="0"/>
              <a:t>! page number 2</a:t>
            </a:r>
          </a:p>
          <a:p>
            <a:r>
              <a:rPr lang="en-US" sz="1100" dirty="0" err="1"/>
              <a:t>EUCityWeather.sdds</a:t>
            </a:r>
            <a:endParaRPr lang="en-US" sz="1100" dirty="0"/>
          </a:p>
          <a:p>
            <a:r>
              <a:rPr lang="en-US" sz="1100" dirty="0"/>
              <a:t>2</a:t>
            </a:r>
          </a:p>
          <a:p>
            <a:r>
              <a:rPr lang="en-US" sz="1100" dirty="0"/>
              <a:t> 3.500000000000000e+01</a:t>
            </a:r>
          </a:p>
          <a:p>
            <a:r>
              <a:rPr lang="en-US" sz="1100" dirty="0"/>
              <a:t>Vienna</a:t>
            </a:r>
          </a:p>
          <a:p>
            <a:r>
              <a:rPr lang="en-US" sz="1100" dirty="0"/>
              <a:t> 5.000000000000000e+01</a:t>
            </a:r>
          </a:p>
          <a:p>
            <a:r>
              <a:rPr lang="en-US" sz="1100" dirty="0"/>
              <a:t>Munich</a:t>
            </a:r>
          </a:p>
          <a:p>
            <a:r>
              <a:rPr lang="en-US" sz="1100" dirty="0"/>
              <a:t>                   3</a:t>
            </a:r>
          </a:p>
          <a:p>
            <a:r>
              <a:rPr lang="en-US" sz="1100" dirty="0"/>
              <a:t>London  2.800000000000000e+01  5.500000000000000e+01</a:t>
            </a:r>
          </a:p>
          <a:p>
            <a:r>
              <a:rPr lang="en-US" sz="1100" dirty="0"/>
              <a:t>Munich  3.000000000000000e+01  5.000000000000000e+01</a:t>
            </a:r>
          </a:p>
          <a:p>
            <a:r>
              <a:rPr lang="en-US" sz="1100" dirty="0"/>
              <a:t>Vienna  3.500000000000000e+01  6.500000000000000e+01</a:t>
            </a:r>
          </a:p>
        </p:txBody>
      </p:sp>
    </p:spTree>
    <p:extLst>
      <p:ext uri="{BB962C8B-B14F-4D97-AF65-F5344CB8AC3E}">
        <p14:creationId xmlns:p14="http://schemas.microsoft.com/office/powerpoint/2010/main" val="1168252131"/>
      </p:ext>
    </p:extLst>
  </p:cSld>
  <p:clrMapOvr>
    <a:masterClrMapping/>
  </p:clrMapOvr>
</p:sld>
</file>

<file path=ppt/theme/theme1.xml><?xml version="1.0" encoding="utf-8"?>
<a:theme xmlns:a="http://schemas.openxmlformats.org/drawingml/2006/main" name="Jefferson Lab Theme 1">
  <a:themeElements>
    <a:clrScheme name="JLab Color Theme 1">
      <a:dk1>
        <a:srgbClr val="000000"/>
      </a:dk1>
      <a:lt1>
        <a:srgbClr val="FFFFFF"/>
      </a:lt1>
      <a:dk2>
        <a:srgbClr val="1C5068"/>
      </a:dk2>
      <a:lt2>
        <a:srgbClr val="8397A9"/>
      </a:lt2>
      <a:accent1>
        <a:srgbClr val="C31230"/>
      </a:accent1>
      <a:accent2>
        <a:srgbClr val="10A1AF"/>
      </a:accent2>
      <a:accent3>
        <a:srgbClr val="5E5E5E"/>
      </a:accent3>
      <a:accent4>
        <a:srgbClr val="821282"/>
      </a:accent4>
      <a:accent5>
        <a:srgbClr val="385723"/>
      </a:accent5>
      <a:accent6>
        <a:srgbClr val="BF9000"/>
      </a:accent6>
      <a:hlink>
        <a:srgbClr val="1C5068"/>
      </a:hlink>
      <a:folHlink>
        <a:srgbClr val="10A1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Template_JG_2502" id="{4D6FAADA-1D6A-2342-8AD4-634F40DEB6C9}" vid="{A7D0D775-8475-364C-82CC-419FF2D569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Hall A FFB Studies 04-25-2025</Template>
  <TotalTime>8494</TotalTime>
  <Words>12199</Words>
  <Application>Microsoft Office PowerPoint</Application>
  <PresentationFormat>Widescreen</PresentationFormat>
  <Paragraphs>1106</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Wingdings</vt:lpstr>
      <vt:lpstr>Times New Roman</vt:lpstr>
      <vt:lpstr>Cambria Math</vt:lpstr>
      <vt:lpstr>Symbol</vt:lpstr>
      <vt:lpstr>Jefferson Lab Theme 1</vt:lpstr>
      <vt:lpstr>Introduction to SDDS and the SDDS Toolkit</vt:lpstr>
      <vt:lpstr>Acknowledgements and a Brief History</vt:lpstr>
      <vt:lpstr>What is SDDS?</vt:lpstr>
      <vt:lpstr>What is SDDS?</vt:lpstr>
      <vt:lpstr>References</vt:lpstr>
      <vt:lpstr>SDDS toolkit programs</vt:lpstr>
      <vt:lpstr>SDDS File Structure (Protocol)</vt:lpstr>
      <vt:lpstr>SDDS File Structure (Protocol)</vt:lpstr>
      <vt:lpstr>SDDS File Example</vt:lpstr>
      <vt:lpstr>Creating the SDDS File Example</vt:lpstr>
      <vt:lpstr>SDDS Toolkit Processing Example</vt:lpstr>
      <vt:lpstr>More SDDS Processing</vt:lpstr>
      <vt:lpstr>More SDDS Processing</vt:lpstr>
      <vt:lpstr>More SDDS Processing</vt:lpstr>
      <vt:lpstr>More SDDS Processing</vt:lpstr>
      <vt:lpstr>JLAB Example:  Hall A FFB BPM Glitch Analysis</vt:lpstr>
      <vt:lpstr>JLAB Example:  Hall A FFB BPM Glitch Analysis</vt:lpstr>
      <vt:lpstr>JLab Example:  Slow 80 Second Oscillation FFB Correction</vt:lpstr>
      <vt:lpstr>JLab Example:  Slow 80 Second Oscillation Hall A FFB Correction</vt:lpstr>
      <vt:lpstr>JLab Example:  Slow 80 Second Oscillation Using Data Logger Data and SVD (Yves)</vt:lpstr>
      <vt:lpstr>JLab Example:  Hall A FFB Orbit/Trajectory Attenuation</vt:lpstr>
      <vt:lpstr>JLab Example:  Hall A FFB Orbit/Trajectory Attenuation</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vt:lpstr>
      <vt:lpstr>JLab Example:  Hall A BPM Data Analysis Algorithm Summary</vt:lpstr>
      <vt:lpstr>JLab Example:  Synchrotron Light Interferometer (SLI) Interferogram Analysis</vt:lpstr>
      <vt:lpstr>JLab Example:  Synchrotron Light Interferometer (SLI) Interferogram Analysis</vt:lpstr>
      <vt:lpstr>JLab Example:  Synchrotron Light Interferometer (SLI) Interferogram Analysis</vt:lpstr>
      <vt:lpstr>JLab Example:  Synchrotron Light Interferometer (SLI) Interferogram Analysis</vt:lpstr>
      <vt:lpstr>JLab Example:  Synchrotron Light Interferometer (SLI) Interferogram Analysis</vt:lpstr>
      <vt:lpstr>SDDS Toolkit, EPICS Tools and Elegant Output</vt:lpstr>
      <vt:lpstr>JLab SDDS EPICS/Database Tools</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 Sereno</dc:creator>
  <cp:lastModifiedBy>Nick Sereno</cp:lastModifiedBy>
  <cp:revision>326</cp:revision>
  <cp:lastPrinted>2024-11-21T18:51:38Z</cp:lastPrinted>
  <dcterms:created xsi:type="dcterms:W3CDTF">2025-04-29T00:22:49Z</dcterms:created>
  <dcterms:modified xsi:type="dcterms:W3CDTF">2025-09-15T15:55:40Z</dcterms:modified>
</cp:coreProperties>
</file>