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267" r:id="rId3"/>
    <p:sldId id="258" r:id="rId4"/>
    <p:sldId id="268" r:id="rId5"/>
    <p:sldId id="257" r:id="rId6"/>
    <p:sldId id="260" r:id="rId7"/>
    <p:sldId id="263" r:id="rId8"/>
    <p:sldId id="259" r:id="rId9"/>
    <p:sldId id="256" r:id="rId10"/>
    <p:sldId id="264" r:id="rId11"/>
    <p:sldId id="266" r:id="rId12"/>
    <p:sldId id="265" r:id="rId13"/>
    <p:sldId id="261" r:id="rId14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5"/>
    <p:restoredTop sz="97725"/>
  </p:normalViewPr>
  <p:slideViewPr>
    <p:cSldViewPr snapToGrid="0" snapToObjects="1">
      <p:cViewPr varScale="1">
        <p:scale>
          <a:sx n="207" d="100"/>
          <a:sy n="207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CFA1-A4AC-8E4E-A85B-BAAABED016F8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8EF94-BD59-924A-8C45-075A3F3D7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946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CFA1-A4AC-8E4E-A85B-BAAABED016F8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8EF94-BD59-924A-8C45-075A3F3D7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984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CFA1-A4AC-8E4E-A85B-BAAABED016F8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8EF94-BD59-924A-8C45-075A3F3D7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9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CFA1-A4AC-8E4E-A85B-BAAABED016F8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8EF94-BD59-924A-8C45-075A3F3D7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CFA1-A4AC-8E4E-A85B-BAAABED016F8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8EF94-BD59-924A-8C45-075A3F3D7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64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CFA1-A4AC-8E4E-A85B-BAAABED016F8}" type="datetimeFigureOut">
              <a:rPr lang="en-US" smtClean="0"/>
              <a:t>4/28/20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8EF94-BD59-924A-8C45-075A3F3D7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41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CFA1-A4AC-8E4E-A85B-BAAABED016F8}" type="datetimeFigureOut">
              <a:rPr lang="en-US" smtClean="0"/>
              <a:t>4/28/20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8EF94-BD59-924A-8C45-075A3F3D7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417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CFA1-A4AC-8E4E-A85B-BAAABED016F8}" type="datetimeFigureOut">
              <a:rPr lang="en-US" smtClean="0"/>
              <a:t>4/28/20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8EF94-BD59-924A-8C45-075A3F3D7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59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CFA1-A4AC-8E4E-A85B-BAAABED016F8}" type="datetimeFigureOut">
              <a:rPr lang="en-US" smtClean="0"/>
              <a:t>4/28/20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8EF94-BD59-924A-8C45-075A3F3D7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14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CFA1-A4AC-8E4E-A85B-BAAABED016F8}" type="datetimeFigureOut">
              <a:rPr lang="en-US" smtClean="0"/>
              <a:t>4/28/20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8EF94-BD59-924A-8C45-075A3F3D7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222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CFA1-A4AC-8E4E-A85B-BAAABED016F8}" type="datetimeFigureOut">
              <a:rPr lang="en-US" smtClean="0"/>
              <a:t>4/28/20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8EF94-BD59-924A-8C45-075A3F3D7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72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3CFA1-A4AC-8E4E-A85B-BAAABED016F8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8EF94-BD59-924A-8C45-075A3F3D7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022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0AD4FC-50BE-5840-8344-852B6322C97D}"/>
              </a:ext>
            </a:extLst>
          </p:cNvPr>
          <p:cNvSpPr txBox="1"/>
          <p:nvPr/>
        </p:nvSpPr>
        <p:spPr>
          <a:xfrm>
            <a:off x="1436037" y="540048"/>
            <a:ext cx="6296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Comic Sans MS" panose="030F0902030302020204" pitchFamily="66" charset="0"/>
              </a:rPr>
              <a:t>BAND Status Word Convention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F90A634-CCC0-B847-B123-D12896EC2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536127"/>
              </p:ext>
            </p:extLst>
          </p:nvPr>
        </p:nvGraphicFramePr>
        <p:xfrm>
          <a:off x="1233519" y="1421545"/>
          <a:ext cx="6701508" cy="14833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55687">
                  <a:extLst>
                    <a:ext uri="{9D8B030D-6E8A-4147-A177-3AD203B41FA5}">
                      <a16:colId xmlns:a16="http://schemas.microsoft.com/office/drawing/2014/main" val="4013461337"/>
                    </a:ext>
                  </a:extLst>
                </a:gridCol>
                <a:gridCol w="5645821">
                  <a:extLst>
                    <a:ext uri="{9D8B030D-6E8A-4147-A177-3AD203B41FA5}">
                      <a16:colId xmlns:a16="http://schemas.microsoft.com/office/drawing/2014/main" val="742584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969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7030A0"/>
                        </a:solidFill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378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7030A0"/>
                        </a:solidFill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168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7030A0"/>
                        </a:solidFill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4895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11148DB-B6C0-AB40-828B-1D98E2116D13}"/>
              </a:ext>
            </a:extLst>
          </p:cNvPr>
          <p:cNvSpPr txBox="1"/>
          <p:nvPr/>
        </p:nvSpPr>
        <p:spPr>
          <a:xfrm>
            <a:off x="2540682" y="4866572"/>
            <a:ext cx="3473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Comic Sans MS" panose="030F0902030302020204" pitchFamily="66" charset="0"/>
              </a:rPr>
              <a:t>No status word bank exists</a:t>
            </a:r>
          </a:p>
        </p:txBody>
      </p:sp>
    </p:spTree>
    <p:extLst>
      <p:ext uri="{BB962C8B-B14F-4D97-AF65-F5344CB8AC3E}">
        <p14:creationId xmlns:p14="http://schemas.microsoft.com/office/powerpoint/2010/main" val="613397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0AD4FC-50BE-5840-8344-852B6322C97D}"/>
              </a:ext>
            </a:extLst>
          </p:cNvPr>
          <p:cNvSpPr txBox="1"/>
          <p:nvPr/>
        </p:nvSpPr>
        <p:spPr>
          <a:xfrm>
            <a:off x="1436037" y="540048"/>
            <a:ext cx="6296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Comic Sans MS" panose="030F0902030302020204" pitchFamily="66" charset="0"/>
              </a:rPr>
              <a:t>HTCC Status Word Convention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F90A634-CCC0-B847-B123-D12896EC2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478291"/>
              </p:ext>
            </p:extLst>
          </p:nvPr>
        </p:nvGraphicFramePr>
        <p:xfrm>
          <a:off x="1233519" y="1421545"/>
          <a:ext cx="6701508" cy="22250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55687">
                  <a:extLst>
                    <a:ext uri="{9D8B030D-6E8A-4147-A177-3AD203B41FA5}">
                      <a16:colId xmlns:a16="http://schemas.microsoft.com/office/drawing/2014/main" val="4013461337"/>
                    </a:ext>
                  </a:extLst>
                </a:gridCol>
                <a:gridCol w="5645821">
                  <a:extLst>
                    <a:ext uri="{9D8B030D-6E8A-4147-A177-3AD203B41FA5}">
                      <a16:colId xmlns:a16="http://schemas.microsoft.com/office/drawing/2014/main" val="742584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969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Full functioning (PMT)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932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7030A0"/>
                        </a:solidFill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65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7030A0"/>
                        </a:solidFill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378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7030A0"/>
                        </a:solidFill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168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7030A0"/>
                        </a:solidFill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4895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5491D92-FB15-7945-A493-85B1691C60B6}"/>
              </a:ext>
            </a:extLst>
          </p:cNvPr>
          <p:cNvSpPr txBox="1"/>
          <p:nvPr/>
        </p:nvSpPr>
        <p:spPr>
          <a:xfrm>
            <a:off x="2552957" y="4872709"/>
            <a:ext cx="4019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anose="030F0902030302020204" pitchFamily="66" charset="0"/>
              </a:rPr>
              <a:t>Full path: </a:t>
            </a:r>
            <a:r>
              <a:rPr lang="en-US" dirty="0">
                <a:solidFill>
                  <a:srgbClr val="C00000"/>
                </a:solidFill>
                <a:latin typeface="Comic Sans MS" panose="030F0902030302020204" pitchFamily="66" charset="0"/>
              </a:rPr>
              <a:t>/calibration/</a:t>
            </a:r>
            <a:r>
              <a:rPr lang="en-US" dirty="0" err="1">
                <a:solidFill>
                  <a:srgbClr val="C00000"/>
                </a:solidFill>
                <a:latin typeface="Comic Sans MS" panose="030F0902030302020204" pitchFamily="66" charset="0"/>
              </a:rPr>
              <a:t>htcc</a:t>
            </a:r>
            <a:r>
              <a:rPr lang="en-US" dirty="0">
                <a:solidFill>
                  <a:srgbClr val="C00000"/>
                </a:solidFill>
                <a:latin typeface="Comic Sans MS" panose="030F0902030302020204" pitchFamily="66" charset="0"/>
              </a:rPr>
              <a:t>/status</a:t>
            </a:r>
          </a:p>
        </p:txBody>
      </p:sp>
    </p:spTree>
    <p:extLst>
      <p:ext uri="{BB962C8B-B14F-4D97-AF65-F5344CB8AC3E}">
        <p14:creationId xmlns:p14="http://schemas.microsoft.com/office/powerpoint/2010/main" val="319391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0AD4FC-50BE-5840-8344-852B6322C97D}"/>
              </a:ext>
            </a:extLst>
          </p:cNvPr>
          <p:cNvSpPr txBox="1"/>
          <p:nvPr/>
        </p:nvSpPr>
        <p:spPr>
          <a:xfrm>
            <a:off x="1436037" y="540048"/>
            <a:ext cx="6296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Comic Sans MS" panose="030F0902030302020204" pitchFamily="66" charset="0"/>
              </a:rPr>
              <a:t>LTCC Status Word Convention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F90A634-CCC0-B847-B123-D12896EC2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850167"/>
              </p:ext>
            </p:extLst>
          </p:nvPr>
        </p:nvGraphicFramePr>
        <p:xfrm>
          <a:off x="1233519" y="1421545"/>
          <a:ext cx="6701508" cy="22250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55687">
                  <a:extLst>
                    <a:ext uri="{9D8B030D-6E8A-4147-A177-3AD203B41FA5}">
                      <a16:colId xmlns:a16="http://schemas.microsoft.com/office/drawing/2014/main" val="4013461337"/>
                    </a:ext>
                  </a:extLst>
                </a:gridCol>
                <a:gridCol w="5645821">
                  <a:extLst>
                    <a:ext uri="{9D8B030D-6E8A-4147-A177-3AD203B41FA5}">
                      <a16:colId xmlns:a16="http://schemas.microsoft.com/office/drawing/2014/main" val="742584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969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Fully functioning (PMT)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932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No ADC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65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No TDC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378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No ADC and no TDC (PMT is dead)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168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7030A0"/>
                        </a:solidFill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4895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5725F7C-A6E9-3E4D-B6FD-30000D2AC6B2}"/>
              </a:ext>
            </a:extLst>
          </p:cNvPr>
          <p:cNvSpPr txBox="1"/>
          <p:nvPr/>
        </p:nvSpPr>
        <p:spPr>
          <a:xfrm>
            <a:off x="2552957" y="4872709"/>
            <a:ext cx="4019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anose="030F0902030302020204" pitchFamily="66" charset="0"/>
              </a:rPr>
              <a:t>Full path: </a:t>
            </a:r>
            <a:r>
              <a:rPr lang="en-US" dirty="0">
                <a:solidFill>
                  <a:srgbClr val="C00000"/>
                </a:solidFill>
                <a:latin typeface="Comic Sans MS" panose="030F0902030302020204" pitchFamily="66" charset="0"/>
              </a:rPr>
              <a:t>/calibration/</a:t>
            </a:r>
            <a:r>
              <a:rPr lang="en-US" dirty="0" err="1">
                <a:solidFill>
                  <a:srgbClr val="C00000"/>
                </a:solidFill>
                <a:latin typeface="Comic Sans MS" panose="030F0902030302020204" pitchFamily="66" charset="0"/>
              </a:rPr>
              <a:t>ltcc</a:t>
            </a:r>
            <a:r>
              <a:rPr lang="en-US" dirty="0">
                <a:solidFill>
                  <a:srgbClr val="C00000"/>
                </a:solidFill>
                <a:latin typeface="Comic Sans MS" panose="030F0902030302020204" pitchFamily="66" charset="0"/>
              </a:rPr>
              <a:t>/status</a:t>
            </a:r>
          </a:p>
        </p:txBody>
      </p:sp>
    </p:spTree>
    <p:extLst>
      <p:ext uri="{BB962C8B-B14F-4D97-AF65-F5344CB8AC3E}">
        <p14:creationId xmlns:p14="http://schemas.microsoft.com/office/powerpoint/2010/main" val="3496563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0AD4FC-50BE-5840-8344-852B6322C97D}"/>
              </a:ext>
            </a:extLst>
          </p:cNvPr>
          <p:cNvSpPr txBox="1"/>
          <p:nvPr/>
        </p:nvSpPr>
        <p:spPr>
          <a:xfrm>
            <a:off x="1436037" y="540048"/>
            <a:ext cx="6296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Comic Sans MS" panose="030F0902030302020204" pitchFamily="66" charset="0"/>
              </a:rPr>
              <a:t>RICH Status Word Convention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F90A634-CCC0-B847-B123-D12896EC2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949656"/>
              </p:ext>
            </p:extLst>
          </p:nvPr>
        </p:nvGraphicFramePr>
        <p:xfrm>
          <a:off x="1233519" y="1421545"/>
          <a:ext cx="6701508" cy="18542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55687">
                  <a:extLst>
                    <a:ext uri="{9D8B030D-6E8A-4147-A177-3AD203B41FA5}">
                      <a16:colId xmlns:a16="http://schemas.microsoft.com/office/drawing/2014/main" val="4013461337"/>
                    </a:ext>
                  </a:extLst>
                </a:gridCol>
                <a:gridCol w="5645821">
                  <a:extLst>
                    <a:ext uri="{9D8B030D-6E8A-4147-A177-3AD203B41FA5}">
                      <a16:colId xmlns:a16="http://schemas.microsoft.com/office/drawing/2014/main" val="742584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969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Fully functioning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932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Dead channel (no TDC)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65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Hot channel (dark rate &gt; 10 kHz)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378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Very hot channel (dark rate &gt; 1 MHz)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16878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30C43F6-1994-EB42-8A98-17C6F03E831C}"/>
              </a:ext>
            </a:extLst>
          </p:cNvPr>
          <p:cNvSpPr txBox="1"/>
          <p:nvPr/>
        </p:nvSpPr>
        <p:spPr>
          <a:xfrm>
            <a:off x="2540682" y="4866572"/>
            <a:ext cx="3473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Comic Sans MS" panose="030F0902030302020204" pitchFamily="66" charset="0"/>
              </a:rPr>
              <a:t>No status word bank exists</a:t>
            </a:r>
          </a:p>
        </p:txBody>
      </p:sp>
    </p:spTree>
    <p:extLst>
      <p:ext uri="{BB962C8B-B14F-4D97-AF65-F5344CB8AC3E}">
        <p14:creationId xmlns:p14="http://schemas.microsoft.com/office/powerpoint/2010/main" val="3295413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0AD4FC-50BE-5840-8344-852B6322C97D}"/>
              </a:ext>
            </a:extLst>
          </p:cNvPr>
          <p:cNvSpPr txBox="1"/>
          <p:nvPr/>
        </p:nvSpPr>
        <p:spPr>
          <a:xfrm>
            <a:off x="1436037" y="540048"/>
            <a:ext cx="6296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Comic Sans MS" panose="030F0902030302020204" pitchFamily="66" charset="0"/>
              </a:rPr>
              <a:t>SVT Status Word Convention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F90A634-CCC0-B847-B123-D12896EC2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522932"/>
              </p:ext>
            </p:extLst>
          </p:nvPr>
        </p:nvGraphicFramePr>
        <p:xfrm>
          <a:off x="1233519" y="1421545"/>
          <a:ext cx="6701508" cy="22250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55687">
                  <a:extLst>
                    <a:ext uri="{9D8B030D-6E8A-4147-A177-3AD203B41FA5}">
                      <a16:colId xmlns:a16="http://schemas.microsoft.com/office/drawing/2014/main" val="4013461337"/>
                    </a:ext>
                  </a:extLst>
                </a:gridCol>
                <a:gridCol w="5645821">
                  <a:extLst>
                    <a:ext uri="{9D8B030D-6E8A-4147-A177-3AD203B41FA5}">
                      <a16:colId xmlns:a16="http://schemas.microsoft.com/office/drawing/2014/main" val="742584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969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Fully functioning (strip)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932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Bad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65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7030A0"/>
                        </a:solidFill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378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7030A0"/>
                        </a:solidFill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168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7030A0"/>
                        </a:solidFill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4895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97C07B3-0D01-3E48-921E-3F1F0D7CA796}"/>
              </a:ext>
            </a:extLst>
          </p:cNvPr>
          <p:cNvSpPr txBox="1"/>
          <p:nvPr/>
        </p:nvSpPr>
        <p:spPr>
          <a:xfrm>
            <a:off x="2816847" y="5535496"/>
            <a:ext cx="3473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Comic Sans MS" panose="030F0902030302020204" pitchFamily="66" charset="0"/>
              </a:rPr>
              <a:t>To be confirmed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956ADC-DB95-214B-82FE-90ECBCF1AD3D}"/>
              </a:ext>
            </a:extLst>
          </p:cNvPr>
          <p:cNvSpPr txBox="1"/>
          <p:nvPr/>
        </p:nvSpPr>
        <p:spPr>
          <a:xfrm>
            <a:off x="2552957" y="4872709"/>
            <a:ext cx="4019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anose="030F0902030302020204" pitchFamily="66" charset="0"/>
              </a:rPr>
              <a:t>Full path: </a:t>
            </a:r>
            <a:r>
              <a:rPr lang="en-US" dirty="0">
                <a:solidFill>
                  <a:srgbClr val="C00000"/>
                </a:solidFill>
                <a:latin typeface="Comic Sans MS" panose="030F0902030302020204" pitchFamily="66" charset="0"/>
              </a:rPr>
              <a:t>/calibration/</a:t>
            </a:r>
            <a:r>
              <a:rPr lang="en-US">
                <a:solidFill>
                  <a:srgbClr val="C00000"/>
                </a:solidFill>
                <a:latin typeface="Comic Sans MS" panose="030F0902030302020204" pitchFamily="66" charset="0"/>
              </a:rPr>
              <a:t>svt/</a:t>
            </a:r>
            <a:r>
              <a:rPr lang="en-US" dirty="0">
                <a:solidFill>
                  <a:srgbClr val="C00000"/>
                </a:solidFill>
                <a:latin typeface="Comic Sans MS" panose="030F0902030302020204" pitchFamily="66" charset="0"/>
              </a:rPr>
              <a:t>status</a:t>
            </a:r>
          </a:p>
        </p:txBody>
      </p:sp>
    </p:spTree>
    <p:extLst>
      <p:ext uri="{BB962C8B-B14F-4D97-AF65-F5344CB8AC3E}">
        <p14:creationId xmlns:p14="http://schemas.microsoft.com/office/powerpoint/2010/main" val="448405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0AD4FC-50BE-5840-8344-852B6322C97D}"/>
              </a:ext>
            </a:extLst>
          </p:cNvPr>
          <p:cNvSpPr txBox="1"/>
          <p:nvPr/>
        </p:nvSpPr>
        <p:spPr>
          <a:xfrm>
            <a:off x="1436037" y="540048"/>
            <a:ext cx="6296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Comic Sans MS" panose="030F0902030302020204" pitchFamily="66" charset="0"/>
              </a:rPr>
              <a:t>BMT Status Word Convention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F90A634-CCC0-B847-B123-D12896EC2EA1}"/>
              </a:ext>
            </a:extLst>
          </p:cNvPr>
          <p:cNvGraphicFramePr>
            <a:graphicFrameLocks noGrp="1"/>
          </p:cNvGraphicFramePr>
          <p:nvPr/>
        </p:nvGraphicFramePr>
        <p:xfrm>
          <a:off x="1233519" y="1421545"/>
          <a:ext cx="6701508" cy="22250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55687">
                  <a:extLst>
                    <a:ext uri="{9D8B030D-6E8A-4147-A177-3AD203B41FA5}">
                      <a16:colId xmlns:a16="http://schemas.microsoft.com/office/drawing/2014/main" val="4013461337"/>
                    </a:ext>
                  </a:extLst>
                </a:gridCol>
                <a:gridCol w="5645821">
                  <a:extLst>
                    <a:ext uri="{9D8B030D-6E8A-4147-A177-3AD203B41FA5}">
                      <a16:colId xmlns:a16="http://schemas.microsoft.com/office/drawing/2014/main" val="742584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969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7030A0"/>
                        </a:solidFill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932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7030A0"/>
                        </a:solidFill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65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7030A0"/>
                        </a:solidFill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378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7030A0"/>
                        </a:solidFill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168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7030A0"/>
                        </a:solidFill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4895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F29C4A5-FDD9-2642-97C3-126107CCF7BD}"/>
              </a:ext>
            </a:extLst>
          </p:cNvPr>
          <p:cNvSpPr txBox="1"/>
          <p:nvPr/>
        </p:nvSpPr>
        <p:spPr>
          <a:xfrm>
            <a:off x="2540682" y="4866572"/>
            <a:ext cx="3473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Comic Sans MS" panose="030F0902030302020204" pitchFamily="66" charset="0"/>
              </a:rPr>
              <a:t>No status word bank exists</a:t>
            </a:r>
          </a:p>
        </p:txBody>
      </p:sp>
    </p:spTree>
    <p:extLst>
      <p:ext uri="{BB962C8B-B14F-4D97-AF65-F5344CB8AC3E}">
        <p14:creationId xmlns:p14="http://schemas.microsoft.com/office/powerpoint/2010/main" val="3855532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0AD4FC-50BE-5840-8344-852B6322C97D}"/>
              </a:ext>
            </a:extLst>
          </p:cNvPr>
          <p:cNvSpPr txBox="1"/>
          <p:nvPr/>
        </p:nvSpPr>
        <p:spPr>
          <a:xfrm>
            <a:off x="1436037" y="540048"/>
            <a:ext cx="6296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Comic Sans MS" panose="030F0902030302020204" pitchFamily="66" charset="0"/>
              </a:rPr>
              <a:t>CND Status Word Convention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F90A634-CCC0-B847-B123-D12896EC2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634381"/>
              </p:ext>
            </p:extLst>
          </p:nvPr>
        </p:nvGraphicFramePr>
        <p:xfrm>
          <a:off x="1233519" y="1421545"/>
          <a:ext cx="6701508" cy="22250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55687">
                  <a:extLst>
                    <a:ext uri="{9D8B030D-6E8A-4147-A177-3AD203B41FA5}">
                      <a16:colId xmlns:a16="http://schemas.microsoft.com/office/drawing/2014/main" val="4013461337"/>
                    </a:ext>
                  </a:extLst>
                </a:gridCol>
                <a:gridCol w="5645821">
                  <a:extLst>
                    <a:ext uri="{9D8B030D-6E8A-4147-A177-3AD203B41FA5}">
                      <a16:colId xmlns:a16="http://schemas.microsoft.com/office/drawing/2014/main" val="742584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969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Fully functioning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932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No ADC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65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No TDC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378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No ADC and no TDC (PMT is dead)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168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Any other reconstruction problem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4895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011B191-9BD1-B345-96B0-A4DCB6248A1C}"/>
              </a:ext>
            </a:extLst>
          </p:cNvPr>
          <p:cNvSpPr txBox="1"/>
          <p:nvPr/>
        </p:nvSpPr>
        <p:spPr>
          <a:xfrm>
            <a:off x="2552957" y="4872709"/>
            <a:ext cx="4019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anose="030F0902030302020204" pitchFamily="66" charset="0"/>
              </a:rPr>
              <a:t>Full path: </a:t>
            </a:r>
            <a:r>
              <a:rPr lang="en-US" dirty="0">
                <a:solidFill>
                  <a:srgbClr val="C00000"/>
                </a:solidFill>
                <a:latin typeface="Comic Sans MS" panose="030F0902030302020204" pitchFamily="66" charset="0"/>
              </a:rPr>
              <a:t>/calibration/</a:t>
            </a:r>
            <a:r>
              <a:rPr lang="en-US" dirty="0" err="1">
                <a:solidFill>
                  <a:srgbClr val="C00000"/>
                </a:solidFill>
                <a:latin typeface="Comic Sans MS" panose="030F0902030302020204" pitchFamily="66" charset="0"/>
              </a:rPr>
              <a:t>cnd</a:t>
            </a:r>
            <a:r>
              <a:rPr lang="en-US" dirty="0">
                <a:solidFill>
                  <a:srgbClr val="C00000"/>
                </a:solidFill>
                <a:latin typeface="Comic Sans MS" panose="030F0902030302020204" pitchFamily="66" charset="0"/>
              </a:rPr>
              <a:t>/status</a:t>
            </a:r>
          </a:p>
        </p:txBody>
      </p:sp>
    </p:spTree>
    <p:extLst>
      <p:ext uri="{BB962C8B-B14F-4D97-AF65-F5344CB8AC3E}">
        <p14:creationId xmlns:p14="http://schemas.microsoft.com/office/powerpoint/2010/main" val="946855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0AD4FC-50BE-5840-8344-852B6322C97D}"/>
              </a:ext>
            </a:extLst>
          </p:cNvPr>
          <p:cNvSpPr txBox="1"/>
          <p:nvPr/>
        </p:nvSpPr>
        <p:spPr>
          <a:xfrm>
            <a:off x="1436037" y="540048"/>
            <a:ext cx="6296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Comic Sans MS" panose="030F0902030302020204" pitchFamily="66" charset="0"/>
              </a:rPr>
              <a:t>CTOF Status Word Convention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F90A634-CCC0-B847-B123-D12896EC2EA1}"/>
              </a:ext>
            </a:extLst>
          </p:cNvPr>
          <p:cNvGraphicFramePr>
            <a:graphicFrameLocks noGrp="1"/>
          </p:cNvGraphicFramePr>
          <p:nvPr/>
        </p:nvGraphicFramePr>
        <p:xfrm>
          <a:off x="1233519" y="1421545"/>
          <a:ext cx="6701508" cy="22250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55687">
                  <a:extLst>
                    <a:ext uri="{9D8B030D-6E8A-4147-A177-3AD203B41FA5}">
                      <a16:colId xmlns:a16="http://schemas.microsoft.com/office/drawing/2014/main" val="4013461337"/>
                    </a:ext>
                  </a:extLst>
                </a:gridCol>
                <a:gridCol w="5645821">
                  <a:extLst>
                    <a:ext uri="{9D8B030D-6E8A-4147-A177-3AD203B41FA5}">
                      <a16:colId xmlns:a16="http://schemas.microsoft.com/office/drawing/2014/main" val="742584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969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Fully functioning (PMT)</a:t>
                      </a:r>
                      <a:endParaRPr lang="en-US" b="0" dirty="0">
                        <a:solidFill>
                          <a:srgbClr val="7030A0"/>
                        </a:solidFill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932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No ADC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65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No TDC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378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No ADC and no TDC (PMT is dead)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168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Any other reconstruction problem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48954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DF546448-A7A4-3F46-9AED-BDADD0FEE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5473" y="4066417"/>
            <a:ext cx="3657600" cy="2418148"/>
          </a:xfrm>
          <a:prstGeom prst="rect">
            <a:avLst/>
          </a:prstGeom>
          <a:ln w="25400">
            <a:solidFill>
              <a:srgbClr val="7030A0"/>
            </a:solidFill>
          </a:ln>
        </p:spPr>
      </p:pic>
    </p:spTree>
    <p:extLst>
      <p:ext uri="{BB962C8B-B14F-4D97-AF65-F5344CB8AC3E}">
        <p14:creationId xmlns:p14="http://schemas.microsoft.com/office/powerpoint/2010/main" val="751293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0AD4FC-50BE-5840-8344-852B6322C97D}"/>
              </a:ext>
            </a:extLst>
          </p:cNvPr>
          <p:cNvSpPr txBox="1"/>
          <p:nvPr/>
        </p:nvSpPr>
        <p:spPr>
          <a:xfrm>
            <a:off x="1436037" y="540048"/>
            <a:ext cx="6296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Comic Sans MS" panose="030F0902030302020204" pitchFamily="66" charset="0"/>
              </a:rPr>
              <a:t>DC Status Word Convention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F90A634-CCC0-B847-B123-D12896EC2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105337"/>
              </p:ext>
            </p:extLst>
          </p:nvPr>
        </p:nvGraphicFramePr>
        <p:xfrm>
          <a:off x="1233519" y="1421545"/>
          <a:ext cx="6701508" cy="25958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55687">
                  <a:extLst>
                    <a:ext uri="{9D8B030D-6E8A-4147-A177-3AD203B41FA5}">
                      <a16:colId xmlns:a16="http://schemas.microsoft.com/office/drawing/2014/main" val="4013461337"/>
                    </a:ext>
                  </a:extLst>
                </a:gridCol>
                <a:gridCol w="5645821">
                  <a:extLst>
                    <a:ext uri="{9D8B030D-6E8A-4147-A177-3AD203B41FA5}">
                      <a16:colId xmlns:a16="http://schemas.microsoft.com/office/drawing/2014/main" val="742584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969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Fully functioning (PMT)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932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HV problem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65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LV problem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378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Signal connector problem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168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Dead wire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48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Hot wire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6101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20263E5-3B44-244B-AE31-DD050B00A7D9}"/>
              </a:ext>
            </a:extLst>
          </p:cNvPr>
          <p:cNvSpPr txBox="1"/>
          <p:nvPr/>
        </p:nvSpPr>
        <p:spPr>
          <a:xfrm>
            <a:off x="2540682" y="4866572"/>
            <a:ext cx="3473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Comic Sans MS" panose="030F0902030302020204" pitchFamily="66" charset="0"/>
              </a:rPr>
              <a:t>To be confirmed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DDD271-34AC-DB4E-9BE6-807759AB9E0E}"/>
              </a:ext>
            </a:extLst>
          </p:cNvPr>
          <p:cNvSpPr txBox="1"/>
          <p:nvPr/>
        </p:nvSpPr>
        <p:spPr>
          <a:xfrm>
            <a:off x="2111097" y="5510948"/>
            <a:ext cx="4946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anose="030F0902030302020204" pitchFamily="66" charset="0"/>
              </a:rPr>
              <a:t>Full path: </a:t>
            </a:r>
            <a:r>
              <a:rPr lang="en-US" dirty="0">
                <a:solidFill>
                  <a:srgbClr val="C00000"/>
                </a:solidFill>
                <a:latin typeface="Comic Sans MS" panose="030F0902030302020204" pitchFamily="66" charset="0"/>
              </a:rPr>
              <a:t>/calibration/dc/</a:t>
            </a:r>
            <a:r>
              <a:rPr lang="en-US" dirty="0" err="1">
                <a:solidFill>
                  <a:srgbClr val="C00000"/>
                </a:solidFill>
                <a:latin typeface="Comic Sans MS" panose="030F0902030302020204" pitchFamily="66" charset="0"/>
              </a:rPr>
              <a:t>status_tables</a:t>
            </a:r>
            <a:r>
              <a:rPr lang="en-US" dirty="0">
                <a:solidFill>
                  <a:srgbClr val="C00000"/>
                </a:solidFill>
                <a:latin typeface="Comic Sans MS" panose="030F0902030302020204" pitchFamily="66" charset="0"/>
              </a:rPr>
              <a:t>/</a:t>
            </a:r>
            <a:r>
              <a:rPr lang="en-US" dirty="0" err="1">
                <a:solidFill>
                  <a:srgbClr val="C00000"/>
                </a:solidFill>
                <a:latin typeface="Comic Sans MS" panose="030F0902030302020204" pitchFamily="66" charset="0"/>
              </a:rPr>
              <a:t>Bad_Wires</a:t>
            </a:r>
            <a:endParaRPr lang="en-US" dirty="0">
              <a:solidFill>
                <a:srgbClr val="C00000"/>
              </a:solidFill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254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0AD4FC-50BE-5840-8344-852B6322C97D}"/>
              </a:ext>
            </a:extLst>
          </p:cNvPr>
          <p:cNvSpPr txBox="1"/>
          <p:nvPr/>
        </p:nvSpPr>
        <p:spPr>
          <a:xfrm>
            <a:off x="1436037" y="540048"/>
            <a:ext cx="6296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Comic Sans MS" panose="030F0902030302020204" pitchFamily="66" charset="0"/>
              </a:rPr>
              <a:t>ECAL Status Word Convention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F90A634-CCC0-B847-B123-D12896EC2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432205"/>
              </p:ext>
            </p:extLst>
          </p:nvPr>
        </p:nvGraphicFramePr>
        <p:xfrm>
          <a:off x="1233519" y="1421545"/>
          <a:ext cx="6701508" cy="22250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55687">
                  <a:extLst>
                    <a:ext uri="{9D8B030D-6E8A-4147-A177-3AD203B41FA5}">
                      <a16:colId xmlns:a16="http://schemas.microsoft.com/office/drawing/2014/main" val="4013461337"/>
                    </a:ext>
                  </a:extLst>
                </a:gridCol>
                <a:gridCol w="5645821">
                  <a:extLst>
                    <a:ext uri="{9D8B030D-6E8A-4147-A177-3AD203B41FA5}">
                      <a16:colId xmlns:a16="http://schemas.microsoft.com/office/drawing/2014/main" val="742584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969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Fully functioning (PMT)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932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No ADC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65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No TDC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378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No ADC and no TDC (PMT is dead)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168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Any other reconstruction problem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14937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D1E053D-BAEC-5447-99C2-57E89DF67683}"/>
              </a:ext>
            </a:extLst>
          </p:cNvPr>
          <p:cNvSpPr txBox="1"/>
          <p:nvPr/>
        </p:nvSpPr>
        <p:spPr>
          <a:xfrm>
            <a:off x="2552957" y="4872709"/>
            <a:ext cx="4019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anose="030F0902030302020204" pitchFamily="66" charset="0"/>
              </a:rPr>
              <a:t>Full path: </a:t>
            </a:r>
            <a:r>
              <a:rPr lang="en-US" dirty="0">
                <a:solidFill>
                  <a:srgbClr val="C00000"/>
                </a:solidFill>
                <a:latin typeface="Comic Sans MS" panose="030F0902030302020204" pitchFamily="66" charset="0"/>
              </a:rPr>
              <a:t>/calibration/</a:t>
            </a:r>
            <a:r>
              <a:rPr lang="en-US" dirty="0" err="1">
                <a:solidFill>
                  <a:srgbClr val="C00000"/>
                </a:solidFill>
                <a:latin typeface="Comic Sans MS" panose="030F0902030302020204" pitchFamily="66" charset="0"/>
              </a:rPr>
              <a:t>ec</a:t>
            </a:r>
            <a:r>
              <a:rPr lang="en-US" dirty="0">
                <a:solidFill>
                  <a:srgbClr val="C00000"/>
                </a:solidFill>
                <a:latin typeface="Comic Sans MS" panose="030F0902030302020204" pitchFamily="66" charset="0"/>
              </a:rPr>
              <a:t>/status</a:t>
            </a:r>
          </a:p>
        </p:txBody>
      </p:sp>
    </p:spTree>
    <p:extLst>
      <p:ext uri="{BB962C8B-B14F-4D97-AF65-F5344CB8AC3E}">
        <p14:creationId xmlns:p14="http://schemas.microsoft.com/office/powerpoint/2010/main" val="3730038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0AD4FC-50BE-5840-8344-852B6322C97D}"/>
              </a:ext>
            </a:extLst>
          </p:cNvPr>
          <p:cNvSpPr txBox="1"/>
          <p:nvPr/>
        </p:nvSpPr>
        <p:spPr>
          <a:xfrm>
            <a:off x="1436037" y="540048"/>
            <a:ext cx="6296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Comic Sans MS" panose="030F0902030302020204" pitchFamily="66" charset="0"/>
              </a:rPr>
              <a:t>FMT Status Word Convention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F90A634-CCC0-B847-B123-D12896EC2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145041"/>
              </p:ext>
            </p:extLst>
          </p:nvPr>
        </p:nvGraphicFramePr>
        <p:xfrm>
          <a:off x="1233519" y="1421545"/>
          <a:ext cx="6701508" cy="7416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55687">
                  <a:extLst>
                    <a:ext uri="{9D8B030D-6E8A-4147-A177-3AD203B41FA5}">
                      <a16:colId xmlns:a16="http://schemas.microsoft.com/office/drawing/2014/main" val="4013461337"/>
                    </a:ext>
                  </a:extLst>
                </a:gridCol>
                <a:gridCol w="5645821">
                  <a:extLst>
                    <a:ext uri="{9D8B030D-6E8A-4147-A177-3AD203B41FA5}">
                      <a16:colId xmlns:a16="http://schemas.microsoft.com/office/drawing/2014/main" val="742584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969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7030A0"/>
                        </a:solidFill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4895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23E5922-3598-774C-A02C-3FE6D68D7A71}"/>
              </a:ext>
            </a:extLst>
          </p:cNvPr>
          <p:cNvSpPr txBox="1"/>
          <p:nvPr/>
        </p:nvSpPr>
        <p:spPr>
          <a:xfrm>
            <a:off x="2540682" y="4866572"/>
            <a:ext cx="3473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Comic Sans MS" panose="030F0902030302020204" pitchFamily="66" charset="0"/>
              </a:rPr>
              <a:t>No status word bank exists</a:t>
            </a:r>
          </a:p>
        </p:txBody>
      </p:sp>
    </p:spTree>
    <p:extLst>
      <p:ext uri="{BB962C8B-B14F-4D97-AF65-F5344CB8AC3E}">
        <p14:creationId xmlns:p14="http://schemas.microsoft.com/office/powerpoint/2010/main" val="1863712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0AD4FC-50BE-5840-8344-852B6322C97D}"/>
              </a:ext>
            </a:extLst>
          </p:cNvPr>
          <p:cNvSpPr txBox="1"/>
          <p:nvPr/>
        </p:nvSpPr>
        <p:spPr>
          <a:xfrm>
            <a:off x="1436037" y="540048"/>
            <a:ext cx="6296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Comic Sans MS" panose="030F0902030302020204" pitchFamily="66" charset="0"/>
              </a:rPr>
              <a:t>FT Status Word Convention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F90A634-CCC0-B847-B123-D12896EC2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221901"/>
              </p:ext>
            </p:extLst>
          </p:nvPr>
        </p:nvGraphicFramePr>
        <p:xfrm>
          <a:off x="1233519" y="1421545"/>
          <a:ext cx="6701508" cy="18542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55687">
                  <a:extLst>
                    <a:ext uri="{9D8B030D-6E8A-4147-A177-3AD203B41FA5}">
                      <a16:colId xmlns:a16="http://schemas.microsoft.com/office/drawing/2014/main" val="4013461337"/>
                    </a:ext>
                  </a:extLst>
                </a:gridCol>
                <a:gridCol w="5645821">
                  <a:extLst>
                    <a:ext uri="{9D8B030D-6E8A-4147-A177-3AD203B41FA5}">
                      <a16:colId xmlns:a16="http://schemas.microsoft.com/office/drawing/2014/main" val="742584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Definition (FT-Cal and FT-Hodo)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969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Fully functioning (PMT)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932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Noisy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65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Dead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378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Any other reconstruction problem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4895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57A23FB-8623-A942-A0CF-285E5DA97905}"/>
              </a:ext>
            </a:extLst>
          </p:cNvPr>
          <p:cNvSpPr txBox="1"/>
          <p:nvPr/>
        </p:nvSpPr>
        <p:spPr>
          <a:xfrm>
            <a:off x="2270658" y="3510911"/>
            <a:ext cx="46763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Full paths: </a:t>
            </a:r>
          </a:p>
          <a:p>
            <a:pPr algn="ctr"/>
            <a:r>
              <a:rPr lang="en-US" dirty="0">
                <a:solidFill>
                  <a:srgbClr val="C00000"/>
                </a:solidFill>
                <a:latin typeface="Comic Sans MS" panose="030F0902030302020204" pitchFamily="66" charset="0"/>
              </a:rPr>
              <a:t>/calibration/ft/</a:t>
            </a:r>
            <a:r>
              <a:rPr lang="en-US" dirty="0" err="1">
                <a:solidFill>
                  <a:srgbClr val="C00000"/>
                </a:solidFill>
                <a:latin typeface="Comic Sans MS" panose="030F0902030302020204" pitchFamily="66" charset="0"/>
              </a:rPr>
              <a:t>ftcal</a:t>
            </a:r>
            <a:r>
              <a:rPr lang="en-US" dirty="0">
                <a:solidFill>
                  <a:srgbClr val="C00000"/>
                </a:solidFill>
                <a:latin typeface="Comic Sans MS" panose="030F0902030302020204" pitchFamily="66" charset="0"/>
              </a:rPr>
              <a:t>/status</a:t>
            </a:r>
          </a:p>
          <a:p>
            <a:pPr algn="ctr"/>
            <a:r>
              <a:rPr lang="en-US" dirty="0">
                <a:solidFill>
                  <a:srgbClr val="C00000"/>
                </a:solidFill>
                <a:latin typeface="Comic Sans MS" panose="030F0902030302020204" pitchFamily="66" charset="0"/>
              </a:rPr>
              <a:t>/calibration/ft/</a:t>
            </a:r>
            <a:r>
              <a:rPr lang="en-US" dirty="0" err="1">
                <a:solidFill>
                  <a:srgbClr val="C00000"/>
                </a:solidFill>
                <a:latin typeface="Comic Sans MS" panose="030F0902030302020204" pitchFamily="66" charset="0"/>
              </a:rPr>
              <a:t>fthodo</a:t>
            </a:r>
            <a:r>
              <a:rPr lang="en-US" dirty="0">
                <a:solidFill>
                  <a:srgbClr val="C00000"/>
                </a:solidFill>
                <a:latin typeface="Comic Sans MS" panose="030F0902030302020204" pitchFamily="66" charset="0"/>
              </a:rPr>
              <a:t>/status</a:t>
            </a:r>
          </a:p>
        </p:txBody>
      </p:sp>
    </p:spTree>
    <p:extLst>
      <p:ext uri="{BB962C8B-B14F-4D97-AF65-F5344CB8AC3E}">
        <p14:creationId xmlns:p14="http://schemas.microsoft.com/office/powerpoint/2010/main" val="861376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0AD4FC-50BE-5840-8344-852B6322C97D}"/>
              </a:ext>
            </a:extLst>
          </p:cNvPr>
          <p:cNvSpPr txBox="1"/>
          <p:nvPr/>
        </p:nvSpPr>
        <p:spPr>
          <a:xfrm>
            <a:off x="1436037" y="540048"/>
            <a:ext cx="6296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Comic Sans MS" panose="030F0902030302020204" pitchFamily="66" charset="0"/>
              </a:rPr>
              <a:t>FTOF Status Word Convention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F90A634-CCC0-B847-B123-D12896EC2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8121"/>
              </p:ext>
            </p:extLst>
          </p:nvPr>
        </p:nvGraphicFramePr>
        <p:xfrm>
          <a:off x="1233519" y="1421545"/>
          <a:ext cx="6701508" cy="22250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55687">
                  <a:extLst>
                    <a:ext uri="{9D8B030D-6E8A-4147-A177-3AD203B41FA5}">
                      <a16:colId xmlns:a16="http://schemas.microsoft.com/office/drawing/2014/main" val="4013461337"/>
                    </a:ext>
                  </a:extLst>
                </a:gridCol>
                <a:gridCol w="5645821">
                  <a:extLst>
                    <a:ext uri="{9D8B030D-6E8A-4147-A177-3AD203B41FA5}">
                      <a16:colId xmlns:a16="http://schemas.microsoft.com/office/drawing/2014/main" val="742584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mic Sans MS" panose="030F0902030302020204" pitchFamily="66" charset="0"/>
                        </a:rPr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969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Fully functioning (PMT)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932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No ADC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65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No TDC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378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No ADC and no TDC (PMT is dead)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168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omic Sans MS" panose="030F0902030302020204" pitchFamily="66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7030A0"/>
                          </a:solidFill>
                          <a:latin typeface="Comic Sans MS" panose="030F0902030302020204" pitchFamily="66" charset="0"/>
                        </a:rPr>
                        <a:t>Any other reconstruction problem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48954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2AADF3EB-5147-4E47-A52C-A979CDD35A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0461" y="3974708"/>
            <a:ext cx="3657600" cy="2627536"/>
          </a:xfrm>
          <a:prstGeom prst="rect">
            <a:avLst/>
          </a:prstGeom>
          <a:ln w="25400">
            <a:solidFill>
              <a:srgbClr val="7030A0"/>
            </a:solidFill>
          </a:ln>
        </p:spPr>
      </p:pic>
    </p:spTree>
    <p:extLst>
      <p:ext uri="{BB962C8B-B14F-4D97-AF65-F5344CB8AC3E}">
        <p14:creationId xmlns:p14="http://schemas.microsoft.com/office/powerpoint/2010/main" val="3197893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402</Words>
  <Application>Microsoft Macintosh PowerPoint</Application>
  <PresentationFormat>Letter Paper (8.5x11 in)</PresentationFormat>
  <Paragraphs>136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2020-04-28T19:13:59Z</dcterms:created>
  <dcterms:modified xsi:type="dcterms:W3CDTF">2020-04-28T19:52:44Z</dcterms:modified>
</cp:coreProperties>
</file>