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334" r:id="rId3"/>
    <p:sldId id="291" r:id="rId4"/>
    <p:sldId id="279" r:id="rId5"/>
    <p:sldId id="293" r:id="rId6"/>
    <p:sldId id="344" r:id="rId7"/>
    <p:sldId id="286" r:id="rId8"/>
    <p:sldId id="292" r:id="rId9"/>
    <p:sldId id="267" r:id="rId10"/>
    <p:sldId id="335" r:id="rId11"/>
    <p:sldId id="302" r:id="rId12"/>
    <p:sldId id="331" r:id="rId13"/>
    <p:sldId id="325" r:id="rId14"/>
    <p:sldId id="297" r:id="rId15"/>
    <p:sldId id="326" r:id="rId16"/>
    <p:sldId id="346" r:id="rId17"/>
    <p:sldId id="338" r:id="rId18"/>
    <p:sldId id="339" r:id="rId19"/>
    <p:sldId id="342" r:id="rId20"/>
    <p:sldId id="348" r:id="rId21"/>
    <p:sldId id="347" r:id="rId22"/>
    <p:sldId id="299" r:id="rId23"/>
    <p:sldId id="274" r:id="rId24"/>
    <p:sldId id="262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B00"/>
    <a:srgbClr val="EA5900"/>
    <a:srgbClr val="F65E00"/>
    <a:srgbClr val="33CCFF"/>
    <a:srgbClr val="3399FF"/>
    <a:srgbClr val="66CCFF"/>
    <a:srgbClr val="FF0000"/>
    <a:srgbClr val="00CCFF"/>
    <a:srgbClr val="00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80" autoAdjust="0"/>
  </p:normalViewPr>
  <p:slideViewPr>
    <p:cSldViewPr>
      <p:cViewPr varScale="1">
        <p:scale>
          <a:sx n="78" d="100"/>
          <a:sy n="78" d="100"/>
        </p:scale>
        <p:origin x="15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F211-BCAB-4CE3-8542-0AB7939499BE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8AD32-97F6-46B1-9C8A-843177EE5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80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8AD32-97F6-46B1-9C8A-843177EE59E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89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EE95C3-AAFB-496B-A1A0-30E17A6E3FCD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F4C1-35DC-4CC3-BD85-54A0EBBB4809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B213-6587-4F7F-A0F7-71804D9B9B7C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51556C-FA31-4BA7-9133-EBB9B44C5C81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BFB324-A682-42B4-A2A4-612F3500128F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687A-6F40-47FC-8630-723CC6B5B93B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90B0-E540-4B38-BB1B-22907B5F26ED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5113E0-503C-4C32-BD5C-EF923B2E9C3E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73FC-EC23-48E8-9BFF-2CB7C512F7C4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C61CC9-3355-4B4D-993B-5C237A9831A0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B9F5AA-10EC-45AB-B6CC-3526AB454CBF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A8A4F1-AA43-46A9-BEF2-DFC0A2662F6B}" type="datetime1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F7124F-3F9A-4F3B-B636-DCF23799A1C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0.png"/><Relationship Id="rId7" Type="http://schemas.openxmlformats.org/officeDocument/2006/relationships/image" Target="../media/image230.png"/><Relationship Id="rId12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270.png"/><Relationship Id="rId9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7.png"/><Relationship Id="rId27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6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39.jpe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60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57.png"/><Relationship Id="rId5" Type="http://schemas.openxmlformats.org/officeDocument/2006/relationships/image" Target="../media/image66.png"/><Relationship Id="rId15" Type="http://schemas.openxmlformats.org/officeDocument/2006/relationships/image" Target="../media/image62.png"/><Relationship Id="rId10" Type="http://schemas.openxmlformats.org/officeDocument/2006/relationships/image" Target="../media/image5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63688" y="1313144"/>
            <a:ext cx="7272808" cy="1395776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Deeply Virtual Compton Scattering at 6.5 GeV and 7.5 GeV Polarized Electron Beam with CLAS12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3022486"/>
            <a:ext cx="6172200" cy="2110316"/>
          </a:xfrm>
        </p:spPr>
        <p:txBody>
          <a:bodyPr>
            <a:noAutofit/>
          </a:bodyPr>
          <a:lstStyle/>
          <a:p>
            <a:r>
              <a:rPr lang="en-US" altLang="ko-KR" sz="1700" dirty="0">
                <a:latin typeface="+mj-lt"/>
              </a:rPr>
              <a:t>Joshua Artem Tan</a:t>
            </a:r>
            <a:endParaRPr lang="en-US" altLang="ko-KR" sz="1500" dirty="0">
              <a:latin typeface="+mj-lt"/>
            </a:endParaRPr>
          </a:p>
          <a:p>
            <a:r>
              <a:rPr lang="en-US" altLang="ko-KR" sz="1500" i="1" dirty="0">
                <a:latin typeface="+mj-lt"/>
                <a:ea typeface="바탕체" pitchFamily="17" charset="-127"/>
              </a:rPr>
              <a:t>Kyungpook National University and Jefferson Lab</a:t>
            </a:r>
          </a:p>
          <a:p>
            <a:r>
              <a:rPr lang="en-US" altLang="ko-KR" sz="1500" dirty="0"/>
              <a:t>Latifa </a:t>
            </a:r>
            <a:r>
              <a:rPr lang="en-US" altLang="ko-KR" sz="1500" dirty="0" err="1"/>
              <a:t>Elouadrhiri</a:t>
            </a:r>
            <a:r>
              <a:rPr lang="en-US" altLang="ko-KR" sz="1500" dirty="0"/>
              <a:t> </a:t>
            </a:r>
          </a:p>
          <a:p>
            <a:r>
              <a:rPr lang="en-US" altLang="ko-KR" sz="1500" i="1" dirty="0">
                <a:ea typeface="바탕체" pitchFamily="17" charset="-127"/>
              </a:rPr>
              <a:t>Jefferson Lab</a:t>
            </a:r>
          </a:p>
          <a:p>
            <a:r>
              <a:rPr lang="en-US" altLang="ko-KR" sz="1500" dirty="0"/>
              <a:t>Francois Xavier-</a:t>
            </a:r>
            <a:r>
              <a:rPr lang="en-US" altLang="ko-KR" sz="1500" dirty="0" err="1"/>
              <a:t>Girod</a:t>
            </a:r>
            <a:endParaRPr lang="en-US" altLang="ko-KR" sz="1500" dirty="0"/>
          </a:p>
          <a:p>
            <a:r>
              <a:rPr lang="en-US" altLang="ko-KR" sz="1500" i="1" dirty="0">
                <a:ea typeface="바탕체" pitchFamily="17" charset="-127"/>
              </a:rPr>
              <a:t>Jefferson Lab</a:t>
            </a:r>
            <a:endParaRPr lang="en-US" altLang="ko-KR" sz="1500" dirty="0">
              <a:solidFill>
                <a:srgbClr val="FF0000"/>
              </a:solidFill>
            </a:endParaRPr>
          </a:p>
          <a:p>
            <a:r>
              <a:rPr lang="en-US" altLang="ko-KR" sz="1500" dirty="0"/>
              <a:t>	on behalf of the CLAS Collaboration</a:t>
            </a:r>
            <a:endParaRPr lang="en-US" altLang="ko-KR" sz="1500" i="1" dirty="0">
              <a:latin typeface="+mj-lt"/>
              <a:ea typeface="바탕체" pitchFamily="17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E49A4-4B21-47E4-A1C9-07F2CEFA7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6" t="19557" r="5663" b="7110"/>
          <a:stretch/>
        </p:blipFill>
        <p:spPr>
          <a:xfrm>
            <a:off x="7036670" y="6354156"/>
            <a:ext cx="1279746" cy="320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9912F7-8869-476F-A5C7-3D09BA8CA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03" y="6034002"/>
            <a:ext cx="1195413" cy="32015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BF68A-0FDD-4DED-8B0D-8CF40A56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340476"/>
            <a:ext cx="609600" cy="517524"/>
          </a:xfrm>
        </p:spPr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</a:t>
            </a:fld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1" name="Picture 10" descr="CLAS-color-low.jpg">
            <a:extLst>
              <a:ext uri="{FF2B5EF4-FFF2-40B4-BE49-F238E27FC236}">
                <a16:creationId xmlns:a16="http://schemas.microsoft.com/office/drawing/2014/main" id="{3F949D61-D225-4250-B7F5-B89F3F509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09" y="5732965"/>
            <a:ext cx="596709" cy="319005"/>
          </a:xfrm>
          <a:prstGeom prst="rect">
            <a:avLst/>
          </a:prstGeom>
        </p:spPr>
      </p:pic>
      <p:sp>
        <p:nvSpPr>
          <p:cNvPr id="13" name="부제목 2">
            <a:extLst>
              <a:ext uri="{FF2B5EF4-FFF2-40B4-BE49-F238E27FC236}">
                <a16:creationId xmlns:a16="http://schemas.microsoft.com/office/drawing/2014/main" id="{69B225B0-0358-4669-BFAA-87B34A20AC0F}"/>
              </a:ext>
            </a:extLst>
          </p:cNvPr>
          <p:cNvSpPr txBox="1">
            <a:spLocks/>
          </p:cNvSpPr>
          <p:nvPr/>
        </p:nvSpPr>
        <p:spPr>
          <a:xfrm>
            <a:off x="2195736" y="5454265"/>
            <a:ext cx="6172200" cy="62222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1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1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1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1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500" dirty="0">
                <a:latin typeface="+mj-lt"/>
              </a:rPr>
              <a:t>2021 Fall Meeting of the APS DNP</a:t>
            </a:r>
          </a:p>
          <a:p>
            <a:pPr>
              <a:tabLst>
                <a:tab pos="457200" algn="l"/>
              </a:tabLst>
            </a:pPr>
            <a:r>
              <a:rPr lang="en-US" altLang="ko-KR" sz="1500" dirty="0">
                <a:latin typeface="+mj-lt"/>
                <a:ea typeface="바탕체" pitchFamily="17" charset="-127"/>
              </a:rPr>
              <a:t>October 14, 2021</a:t>
            </a:r>
          </a:p>
        </p:txBody>
      </p:sp>
    </p:spTree>
    <p:extLst>
      <p:ext uri="{BB962C8B-B14F-4D97-AF65-F5344CB8AC3E}">
        <p14:creationId xmlns:p14="http://schemas.microsoft.com/office/powerpoint/2010/main" val="125116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DCC7C-F273-4C7F-A336-D08C148B5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0" y="881183"/>
            <a:ext cx="3784072" cy="3806597"/>
          </a:xfrm>
          <a:prstGeom prst="rect">
            <a:avLst/>
          </a:prstGeom>
          <a:ln w="19050">
            <a:solidFill>
              <a:srgbClr val="0070C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3CFF54-7443-4F49-BF93-F386A57A0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50" y="873022"/>
            <a:ext cx="3536040" cy="3811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265494"/>
                <a:ext cx="7715201" cy="418058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800" dirty="0">
                    <a:ea typeface="Cambria Math" panose="02040503050406030204" pitchFamily="18" charset="0"/>
                  </a:rPr>
                  <a:t>Detector-based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ko-K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ko-KR" altLang="en-US" sz="2800" dirty="0"/>
                  <a:t> </a:t>
                </a:r>
                <a:r>
                  <a:rPr lang="en-US" altLang="ko-KR" sz="2800" dirty="0"/>
                  <a:t>Selection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26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265494"/>
                <a:ext cx="7715201" cy="418058"/>
              </a:xfrm>
              <a:blipFill>
                <a:blip r:embed="rId5"/>
                <a:stretch>
                  <a:fillRect l="-1580" t="-39706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571900" y="5605736"/>
            <a:ext cx="77445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0" lvl="1" indent="361950" algn="just"/>
            <a:r>
              <a:rPr lang="en-US" altLang="ko-KR" dirty="0"/>
              <a:t>DVCS sample selection requires 1 electron, 1 proton, and 1 photon as reconstructed in the Event Builder.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409812" y="4800621"/>
                <a:ext cx="41148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in CD Subsystem and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dirty="0"/>
                  <a:t> Hit in FT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2" y="4800621"/>
                <a:ext cx="4114801" cy="369332"/>
              </a:xfrm>
              <a:prstGeom prst="rect">
                <a:avLst/>
              </a:prstGeom>
              <a:blipFill>
                <a:blip r:embed="rId6"/>
                <a:stretch>
                  <a:fillRect t="-10000" r="-1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5067930" y="4800621"/>
                <a:ext cx="29652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ko-KR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in FD Subsystem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30" y="4800621"/>
                <a:ext cx="2965251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517E71-0B66-4F5A-A1E3-6FB10CA4FB26}"/>
                  </a:ext>
                </a:extLst>
              </p:cNvPr>
              <p:cNvSpPr/>
              <p:nvPr/>
            </p:nvSpPr>
            <p:spPr>
              <a:xfrm>
                <a:off x="7999833" y="3494321"/>
                <a:ext cx="3877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517E71-0B66-4F5A-A1E3-6FB10CA4FB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833" y="3494321"/>
                <a:ext cx="38773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D34498-0F85-4D04-99BF-7C4D1C1D4F3D}"/>
                  </a:ext>
                </a:extLst>
              </p:cNvPr>
              <p:cNvSpPr/>
              <p:nvPr/>
            </p:nvSpPr>
            <p:spPr>
              <a:xfrm>
                <a:off x="8076688" y="2001277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D34498-0F85-4D04-99BF-7C4D1C1D4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688" y="2001277"/>
                <a:ext cx="333746" cy="307777"/>
              </a:xfrm>
              <a:prstGeom prst="rect">
                <a:avLst/>
              </a:prstGeom>
              <a:blipFill>
                <a:blip r:embed="rId9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13EDB888-A3C5-40BA-A572-F785FDE45687}"/>
              </a:ext>
            </a:extLst>
          </p:cNvPr>
          <p:cNvSpPr/>
          <p:nvPr/>
        </p:nvSpPr>
        <p:spPr>
          <a:xfrm rot="2700000">
            <a:off x="5893183" y="825009"/>
            <a:ext cx="191488" cy="144148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76DF5-B86B-4FCC-9655-527C6F66A9F4}"/>
              </a:ext>
            </a:extLst>
          </p:cNvPr>
          <p:cNvSpPr txBox="1"/>
          <p:nvPr/>
        </p:nvSpPr>
        <p:spPr>
          <a:xfrm>
            <a:off x="4917747" y="2125726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HTCC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4015DD-564C-4AAA-94C0-6DF20A53657B}"/>
              </a:ext>
            </a:extLst>
          </p:cNvPr>
          <p:cNvSpPr txBox="1"/>
          <p:nvPr/>
        </p:nvSpPr>
        <p:spPr>
          <a:xfrm>
            <a:off x="5434128" y="1209189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070746-4FF6-4605-8814-10940A86C758}"/>
              </a:ext>
            </a:extLst>
          </p:cNvPr>
          <p:cNvSpPr txBox="1"/>
          <p:nvPr/>
        </p:nvSpPr>
        <p:spPr>
          <a:xfrm>
            <a:off x="7202760" y="2530391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LTCC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C26A37-E470-4913-9DF8-5736C1006190}"/>
              </a:ext>
            </a:extLst>
          </p:cNvPr>
          <p:cNvSpPr txBox="1"/>
          <p:nvPr/>
        </p:nvSpPr>
        <p:spPr>
          <a:xfrm>
            <a:off x="7057760" y="811803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FTOF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0211FB0-4383-41C6-A727-DB606DCA271D}"/>
              </a:ext>
            </a:extLst>
          </p:cNvPr>
          <p:cNvSpPr/>
          <p:nvPr/>
        </p:nvSpPr>
        <p:spPr>
          <a:xfrm rot="6600000">
            <a:off x="7005668" y="731398"/>
            <a:ext cx="103892" cy="523784"/>
          </a:xfrm>
          <a:prstGeom prst="leftBrace">
            <a:avLst>
              <a:gd name="adj1" fmla="val 8333"/>
              <a:gd name="adj2" fmla="val 1955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311A6ADA-3F76-4C51-A64A-F451D8E3C06C}"/>
              </a:ext>
            </a:extLst>
          </p:cNvPr>
          <p:cNvSpPr/>
          <p:nvPr/>
        </p:nvSpPr>
        <p:spPr>
          <a:xfrm rot="17700000">
            <a:off x="7381843" y="4322804"/>
            <a:ext cx="135660" cy="352313"/>
          </a:xfrm>
          <a:prstGeom prst="leftBrace">
            <a:avLst>
              <a:gd name="adj1" fmla="val 8333"/>
              <a:gd name="adj2" fmla="val 1955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6C3DEA-5357-4F2D-88F9-66946D34B929}"/>
              </a:ext>
            </a:extLst>
          </p:cNvPr>
          <p:cNvSpPr txBox="1"/>
          <p:nvPr/>
        </p:nvSpPr>
        <p:spPr>
          <a:xfrm>
            <a:off x="6760053" y="4440543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6AE730-0778-4B64-AA0F-5B9187A5937B}"/>
                  </a:ext>
                </a:extLst>
              </p:cNvPr>
              <p:cNvSpPr/>
              <p:nvPr/>
            </p:nvSpPr>
            <p:spPr>
              <a:xfrm>
                <a:off x="1331640" y="998138"/>
                <a:ext cx="3915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C6AE730-0778-4B64-AA0F-5B9187A59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998138"/>
                <a:ext cx="391581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BFA131-4F1D-4B2F-A1FE-F5714F9067C2}"/>
              </a:ext>
            </a:extLst>
          </p:cNvPr>
          <p:cNvCxnSpPr/>
          <p:nvPr/>
        </p:nvCxnSpPr>
        <p:spPr>
          <a:xfrm>
            <a:off x="4840368" y="2702272"/>
            <a:ext cx="0" cy="158784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2258BA-3158-4896-A430-C842889A2C09}"/>
              </a:ext>
            </a:extLst>
          </p:cNvPr>
          <p:cNvCxnSpPr>
            <a:cxnSpLocks/>
          </p:cNvCxnSpPr>
          <p:nvPr/>
        </p:nvCxnSpPr>
        <p:spPr>
          <a:xfrm>
            <a:off x="4381793" y="881187"/>
            <a:ext cx="452022" cy="1808172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F4842BF-31C0-46E5-8F6E-5CFC0E8D5708}"/>
              </a:ext>
            </a:extLst>
          </p:cNvPr>
          <p:cNvCxnSpPr/>
          <p:nvPr/>
        </p:nvCxnSpPr>
        <p:spPr>
          <a:xfrm>
            <a:off x="5768355" y="2708618"/>
            <a:ext cx="0" cy="153888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E9FB1EA-C2E4-433D-B878-F466F4DC0B14}"/>
              </a:ext>
            </a:extLst>
          </p:cNvPr>
          <p:cNvSpPr txBox="1"/>
          <p:nvPr/>
        </p:nvSpPr>
        <p:spPr>
          <a:xfrm>
            <a:off x="4797856" y="895704"/>
            <a:ext cx="57297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471136-8C88-42BE-9F0A-3B29545F0991}"/>
              </a:ext>
            </a:extLst>
          </p:cNvPr>
          <p:cNvSpPr txBox="1"/>
          <p:nvPr/>
        </p:nvSpPr>
        <p:spPr>
          <a:xfrm>
            <a:off x="852758" y="1001500"/>
            <a:ext cx="57297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269706-AAB1-4DB6-9460-E38646E614D2}"/>
              </a:ext>
            </a:extLst>
          </p:cNvPr>
          <p:cNvSpPr txBox="1"/>
          <p:nvPr/>
        </p:nvSpPr>
        <p:spPr>
          <a:xfrm>
            <a:off x="5333913" y="2924061"/>
            <a:ext cx="57297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15F15B-F6AB-4644-B75C-E0D1B9541893}"/>
              </a:ext>
            </a:extLst>
          </p:cNvPr>
          <p:cNvSpPr txBox="1"/>
          <p:nvPr/>
        </p:nvSpPr>
        <p:spPr>
          <a:xfrm>
            <a:off x="663334" y="1354595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SVT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8FD09E-5E6F-4EE8-AE7B-0DCF1F85568B}"/>
              </a:ext>
            </a:extLst>
          </p:cNvPr>
          <p:cNvSpPr txBox="1"/>
          <p:nvPr/>
        </p:nvSpPr>
        <p:spPr>
          <a:xfrm>
            <a:off x="683568" y="3697287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MVT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039046-D590-4E1C-B268-EF897B4357B8}"/>
              </a:ext>
            </a:extLst>
          </p:cNvPr>
          <p:cNvSpPr txBox="1"/>
          <p:nvPr/>
        </p:nvSpPr>
        <p:spPr>
          <a:xfrm>
            <a:off x="3586803" y="1448170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D3AC7B-D3E5-4749-A5FB-35E31FCA9901}"/>
              </a:ext>
            </a:extLst>
          </p:cNvPr>
          <p:cNvSpPr txBox="1"/>
          <p:nvPr/>
        </p:nvSpPr>
        <p:spPr>
          <a:xfrm>
            <a:off x="3300172" y="1069779"/>
            <a:ext cx="86409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CTOF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174DFF9-7F35-4ED9-8B8D-1477F4546981}"/>
              </a:ext>
            </a:extLst>
          </p:cNvPr>
          <p:cNvCxnSpPr>
            <a:cxnSpLocks/>
          </p:cNvCxnSpPr>
          <p:nvPr/>
        </p:nvCxnSpPr>
        <p:spPr>
          <a:xfrm flipH="1">
            <a:off x="3310004" y="1328396"/>
            <a:ext cx="412487" cy="4470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A682E19-3335-4FCA-BB4E-57F701CAF84D}"/>
              </a:ext>
            </a:extLst>
          </p:cNvPr>
          <p:cNvCxnSpPr>
            <a:cxnSpLocks/>
          </p:cNvCxnSpPr>
          <p:nvPr/>
        </p:nvCxnSpPr>
        <p:spPr>
          <a:xfrm>
            <a:off x="1231600" y="1634942"/>
            <a:ext cx="844785" cy="8177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53D7C0-9EED-4851-9E91-11A2C284FDA2}"/>
              </a:ext>
            </a:extLst>
          </p:cNvPr>
          <p:cNvCxnSpPr>
            <a:cxnSpLocks/>
          </p:cNvCxnSpPr>
          <p:nvPr/>
        </p:nvCxnSpPr>
        <p:spPr>
          <a:xfrm flipV="1">
            <a:off x="1231600" y="3160713"/>
            <a:ext cx="454464" cy="567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C37ABBA-F14D-4975-9D9B-FCD9C1BF9713}"/>
              </a:ext>
            </a:extLst>
          </p:cNvPr>
          <p:cNvCxnSpPr>
            <a:cxnSpLocks/>
          </p:cNvCxnSpPr>
          <p:nvPr/>
        </p:nvCxnSpPr>
        <p:spPr>
          <a:xfrm flipH="1">
            <a:off x="3947730" y="1700808"/>
            <a:ext cx="139945" cy="1459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A900A11-A5FA-409C-8114-03E0C892CCB4}"/>
                  </a:ext>
                </a:extLst>
              </p:cNvPr>
              <p:cNvSpPr/>
              <p:nvPr/>
            </p:nvSpPr>
            <p:spPr>
              <a:xfrm>
                <a:off x="754826" y="2954385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A900A11-A5FA-409C-8114-03E0C892C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26" y="2954385"/>
                <a:ext cx="333746" cy="307777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477DE06-56DD-458C-8BEC-DC4F524E0705}"/>
                  </a:ext>
                </a:extLst>
              </p:cNvPr>
              <p:cNvSpPr/>
              <p:nvPr/>
            </p:nvSpPr>
            <p:spPr>
              <a:xfrm>
                <a:off x="4037378" y="2758631"/>
                <a:ext cx="3877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477DE06-56DD-458C-8BEC-DC4F524E0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78" y="2758631"/>
                <a:ext cx="38773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21FD439-DC9B-4395-AE79-1B0F77CDEC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10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직사각형 12">
            <a:extLst>
              <a:ext uri="{FF2B5EF4-FFF2-40B4-BE49-F238E27FC236}">
                <a16:creationId xmlns:a16="http://schemas.microsoft.com/office/drawing/2014/main" id="{E4025094-66D3-4486-B9A8-A343CD0AF652}"/>
              </a:ext>
            </a:extLst>
          </p:cNvPr>
          <p:cNvSpPr/>
          <p:nvPr/>
        </p:nvSpPr>
        <p:spPr>
          <a:xfrm>
            <a:off x="1608601" y="5169953"/>
            <a:ext cx="5671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CLAS event display for a simulated DVCS event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88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331640" y="2852936"/>
            <a:ext cx="6059017" cy="787242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dirty="0"/>
              <a:t>III. Analysis</a:t>
            </a:r>
            <a:endParaRPr lang="ko-KR" alt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CC008-700A-42A2-A0BC-47DB82FB59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11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9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265494"/>
                <a:ext cx="5842993" cy="41805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ko-KR" alt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2800" dirty="0"/>
                  <a:t> Event Selection</a:t>
                </a:r>
              </a:p>
            </p:txBody>
          </p:sp>
        </mc:Choice>
        <mc:Fallback xmlns="">
          <p:sp>
            <p:nvSpPr>
              <p:cNvPr id="26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265494"/>
                <a:ext cx="5842993" cy="418058"/>
              </a:xfrm>
              <a:blipFill>
                <a:blip r:embed="rId3"/>
                <a:stretch>
                  <a:fillRect t="-39706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571904" y="5805264"/>
            <a:ext cx="77445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0" lvl="1" indent="361950" algn="just"/>
            <a:r>
              <a:rPr lang="en-US" altLang="ko-KR" dirty="0"/>
              <a:t>Kinematic distributions of the selected particles reflect the detector topology.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91DBE2E-9CC7-4516-A706-1F6F07C7F6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12</a:t>
            </a:fld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CB3FC-BB95-4E01-BC3B-6830A7CD2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2" y="683552"/>
            <a:ext cx="7877496" cy="50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3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265494"/>
                <a:ext cx="5554961" cy="41805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ko-K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2800" dirty="0"/>
                  <a:t> Exclusivity Cuts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26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265494"/>
                <a:ext cx="5554961" cy="418058"/>
              </a:xfrm>
              <a:blipFill>
                <a:blip r:embed="rId26"/>
                <a:stretch>
                  <a:fillRect t="-39706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576937" y="5946175"/>
                <a:ext cx="7744512" cy="70474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0" lvl="1" indent="361950" algn="just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/>
                  <a:t> above 1 GeV</a:t>
                </a:r>
                <a:r>
                  <a:rPr lang="en-US" altLang="ko-KR" baseline="30000" dirty="0"/>
                  <a:t>2</a:t>
                </a:r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ko-KR" dirty="0"/>
                  <a:t> above 2 GeV conditions are implemented as deep inelastic scattering (DIS) cuts.  </a:t>
                </a:r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7" y="5946175"/>
                <a:ext cx="7744512" cy="704745"/>
              </a:xfrm>
              <a:prstGeom prst="rect">
                <a:avLst/>
              </a:prstGeom>
              <a:blipFill>
                <a:blip r:embed="rId27"/>
                <a:stretch>
                  <a:fillRect l="-549" r="-4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662335-9074-4A0C-8953-E665BE243875}"/>
                  </a:ext>
                </a:extLst>
              </p:cNvPr>
              <p:cNvSpPr/>
              <p:nvPr/>
            </p:nvSpPr>
            <p:spPr>
              <a:xfrm>
                <a:off x="1386818" y="774129"/>
                <a:ext cx="3062374" cy="396134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marL="228600" indent="-2286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cone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</m:d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acc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</m:acc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662335-9074-4A0C-8953-E665BE243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18" y="774129"/>
                <a:ext cx="3062374" cy="396134"/>
              </a:xfrm>
              <a:prstGeom prst="rect">
                <a:avLst/>
              </a:prstGeom>
              <a:blipFill>
                <a:blip r:embed="rId28"/>
                <a:stretch>
                  <a:fillRect l="-1193" t="-113846" b="-18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B1A849F-89EE-4D63-9CFC-CD9885955E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13</a:t>
            </a:fld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7EF06-F215-444E-B091-446081F5E58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99647" y="1175026"/>
            <a:ext cx="4894739" cy="47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7787210" cy="787242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dirty="0"/>
              <a:t>IV. Preliminary Results</a:t>
            </a:r>
            <a:endParaRPr lang="ko-KR" alt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C5F2F-CD9E-4608-9F1A-64A3C88F42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14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0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18BF72-446F-4BAB-8F30-0D162011C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6630"/>
          <a:stretch/>
        </p:blipFill>
        <p:spPr>
          <a:xfrm>
            <a:off x="556036" y="1874320"/>
            <a:ext cx="3877056" cy="35514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283AA0-40EF-4D6B-8F0C-198B4D823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393" y="1868317"/>
            <a:ext cx="3877056" cy="3572061"/>
          </a:xfrm>
          <a:prstGeom prst="rect">
            <a:avLst/>
          </a:prstGeom>
        </p:spPr>
      </p:pic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7283153" cy="41805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Integrated Raw Beam Spin Asymmetry 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DEDABB-D98F-4177-BAA8-8698D7CCFD71}"/>
              </a:ext>
            </a:extLst>
          </p:cNvPr>
          <p:cNvSpPr txBox="1"/>
          <p:nvPr/>
        </p:nvSpPr>
        <p:spPr>
          <a:xfrm rot="-2700000">
            <a:off x="1635416" y="3236262"/>
            <a:ext cx="23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pic>
        <p:nvPicPr>
          <p:cNvPr id="42" name="Picture 41" descr="CLAS-color-low.jpg">
            <a:extLst>
              <a:ext uri="{FF2B5EF4-FFF2-40B4-BE49-F238E27FC236}">
                <a16:creationId xmlns:a16="http://schemas.microsoft.com/office/drawing/2014/main" id="{310CC18E-9296-4E7F-9F74-6AC071A99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03" y="4412226"/>
            <a:ext cx="585216" cy="31286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89C88D-0C66-409C-849A-F1DB1A938F28}"/>
              </a:ext>
            </a:extLst>
          </p:cNvPr>
          <p:cNvCxnSpPr>
            <a:cxnSpLocks/>
          </p:cNvCxnSpPr>
          <p:nvPr/>
        </p:nvCxnSpPr>
        <p:spPr>
          <a:xfrm>
            <a:off x="1357954" y="3484199"/>
            <a:ext cx="2944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/>
              <p:nvPr/>
            </p:nvSpPr>
            <p:spPr>
              <a:xfrm>
                <a:off x="576937" y="5946175"/>
                <a:ext cx="7744512" cy="8077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0" lvl="1" indent="361950" algn="just"/>
                <a:r>
                  <a:rPr lang="en-US" altLang="ko-KR" dirty="0"/>
                  <a:t>Raw Beam Spin Asymmetry (BSA) is fitted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𝐵𝑆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func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ko-KR" dirty="0"/>
                  <a:t> and statistical errors (only), at 6.5 GeV beam energy.</a:t>
                </a:r>
              </a:p>
            </p:txBody>
          </p:sp>
        </mc:Choice>
        <mc:Fallback xmlns="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7" y="5946175"/>
                <a:ext cx="7744512" cy="807785"/>
              </a:xfrm>
              <a:prstGeom prst="rect">
                <a:avLst/>
              </a:prstGeom>
              <a:blipFill>
                <a:blip r:embed="rId5"/>
                <a:stretch>
                  <a:fillRect l="-549" r="-471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E22C5-3B69-4432-BE6F-F92777D833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15</a:t>
            </a:fld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3FFD96D-4570-40E1-B8DC-301347851159}"/>
              </a:ext>
            </a:extLst>
          </p:cNvPr>
          <p:cNvSpPr/>
          <p:nvPr/>
        </p:nvSpPr>
        <p:spPr>
          <a:xfrm>
            <a:off x="1370877" y="2181834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6.5 GeV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1BD4B-816D-4757-AEEE-EE3565A59F10}"/>
              </a:ext>
            </a:extLst>
          </p:cNvPr>
          <p:cNvSpPr txBox="1"/>
          <p:nvPr/>
        </p:nvSpPr>
        <p:spPr>
          <a:xfrm>
            <a:off x="2812980" y="2159173"/>
            <a:ext cx="14906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 0.119 ± 0.003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-0.534 ± 0.025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1.122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8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BFF811-4D38-4EC4-AB9E-6A58777E4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30"/>
          <a:stretch/>
        </p:blipFill>
        <p:spPr>
          <a:xfrm>
            <a:off x="552903" y="1868317"/>
            <a:ext cx="3877056" cy="35514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181059-9C9C-4F80-9757-B886AE62F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4446481" y="1844430"/>
            <a:ext cx="3874968" cy="3575304"/>
          </a:xfrm>
          <a:prstGeom prst="rect">
            <a:avLst/>
          </a:prstGeom>
        </p:spPr>
      </p:pic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7427169" cy="41805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Integrated Raw Beam Spin Asymmetry II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DEDABB-D98F-4177-BAA8-8698D7CCFD71}"/>
              </a:ext>
            </a:extLst>
          </p:cNvPr>
          <p:cNvSpPr txBox="1"/>
          <p:nvPr/>
        </p:nvSpPr>
        <p:spPr>
          <a:xfrm rot="-2700000">
            <a:off x="1635416" y="3236262"/>
            <a:ext cx="23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89C88D-0C66-409C-849A-F1DB1A938F28}"/>
              </a:ext>
            </a:extLst>
          </p:cNvPr>
          <p:cNvCxnSpPr>
            <a:cxnSpLocks/>
          </p:cNvCxnSpPr>
          <p:nvPr/>
        </p:nvCxnSpPr>
        <p:spPr>
          <a:xfrm>
            <a:off x="1357954" y="3484199"/>
            <a:ext cx="2944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/>
              <p:nvPr/>
            </p:nvSpPr>
            <p:spPr>
              <a:xfrm>
                <a:off x="576937" y="5946175"/>
                <a:ext cx="7744512" cy="8077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0" lvl="1" indent="361950" algn="just"/>
                <a:r>
                  <a:rPr lang="en-US" altLang="ko-KR" dirty="0"/>
                  <a:t>Raw Beam Spin Asymmetry (BSA) is fitted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𝐵𝑆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func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ko-KR" dirty="0"/>
                  <a:t> and statistical errors (only), at 7.5 GeV beam energy.</a:t>
                </a:r>
              </a:p>
            </p:txBody>
          </p:sp>
        </mc:Choice>
        <mc:Fallback xmlns="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7" y="5946175"/>
                <a:ext cx="7744512" cy="807785"/>
              </a:xfrm>
              <a:prstGeom prst="rect">
                <a:avLst/>
              </a:prstGeom>
              <a:blipFill>
                <a:blip r:embed="rId4"/>
                <a:stretch>
                  <a:fillRect l="-549" r="-471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E22C5-3B69-4432-BE6F-F92777D833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16</a:t>
            </a:fld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3FFD96D-4570-40E1-B8DC-301347851159}"/>
              </a:ext>
            </a:extLst>
          </p:cNvPr>
          <p:cNvSpPr/>
          <p:nvPr/>
        </p:nvSpPr>
        <p:spPr>
          <a:xfrm>
            <a:off x="1370877" y="2181834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7.5 GeV</a:t>
            </a:r>
          </a:p>
        </p:txBody>
      </p:sp>
      <p:pic>
        <p:nvPicPr>
          <p:cNvPr id="15" name="Picture 14" descr="CLAS-color-low.jpg">
            <a:extLst>
              <a:ext uri="{FF2B5EF4-FFF2-40B4-BE49-F238E27FC236}">
                <a16:creationId xmlns:a16="http://schemas.microsoft.com/office/drawing/2014/main" id="{00FF19F4-415F-452C-9AD1-611C60C07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03" y="4412226"/>
            <a:ext cx="585216" cy="312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2BEAA3-C887-4BBD-9366-606FAA17E002}"/>
              </a:ext>
            </a:extLst>
          </p:cNvPr>
          <p:cNvSpPr txBox="1"/>
          <p:nvPr/>
        </p:nvSpPr>
        <p:spPr>
          <a:xfrm>
            <a:off x="2812980" y="2159173"/>
            <a:ext cx="14906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 0.109 ± 0.003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-0.576 ± 0.024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1.455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12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6F5F04-E704-42D3-ABA0-ADF8262B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2437" y="1115742"/>
            <a:ext cx="6913125" cy="2148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5D9F4-96D3-43E7-BA77-0214F9F4F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37" y="3312998"/>
            <a:ext cx="6889821" cy="2139696"/>
          </a:xfrm>
          <a:prstGeom prst="rect">
            <a:avLst/>
          </a:prstGeom>
        </p:spPr>
      </p:pic>
      <p:pic>
        <p:nvPicPr>
          <p:cNvPr id="9" name="Picture 8" descr="CLAS-color-low.jpg">
            <a:extLst>
              <a:ext uri="{FF2B5EF4-FFF2-40B4-BE49-F238E27FC236}">
                <a16:creationId xmlns:a16="http://schemas.microsoft.com/office/drawing/2014/main" id="{9671F1DA-E64A-4591-8B35-DC2124B27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59" y="5488974"/>
            <a:ext cx="855208" cy="457200"/>
          </a:xfrm>
          <a:prstGeom prst="rect">
            <a:avLst/>
          </a:prstGeom>
        </p:spPr>
      </p:pic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8435281" cy="41805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Raw Beam Spin Asymmetry and Beam Energy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9958DC0-5EFB-4393-97A1-70B9EB9543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17</a:t>
            </a:fld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직사각형 10">
            <a:extLst>
              <a:ext uri="{FF2B5EF4-FFF2-40B4-BE49-F238E27FC236}">
                <a16:creationId xmlns:a16="http://schemas.microsoft.com/office/drawing/2014/main" id="{42C0D196-4C59-4E96-BB68-2054D94AB767}"/>
              </a:ext>
            </a:extLst>
          </p:cNvPr>
          <p:cNvSpPr/>
          <p:nvPr/>
        </p:nvSpPr>
        <p:spPr>
          <a:xfrm>
            <a:off x="576937" y="5946175"/>
            <a:ext cx="7744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0" lvl="1" indent="361950" algn="just"/>
            <a:r>
              <a:rPr lang="en-US" altLang="ko-KR" dirty="0"/>
              <a:t>Results for sample bins show raw BSA dependence on beam energy.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82D38-AC00-45B1-8B3F-DC6D434B7D06}"/>
              </a:ext>
            </a:extLst>
          </p:cNvPr>
          <p:cNvSpPr txBox="1"/>
          <p:nvPr/>
        </p:nvSpPr>
        <p:spPr>
          <a:xfrm rot="18900000">
            <a:off x="1795360" y="2853198"/>
            <a:ext cx="530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94242C-790B-4712-BDFF-040B36DC312B}"/>
                  </a:ext>
                </a:extLst>
              </p:cNvPr>
              <p:cNvSpPr/>
              <p:nvPr/>
            </p:nvSpPr>
            <p:spPr>
              <a:xfrm>
                <a:off x="539552" y="3109782"/>
                <a:ext cx="2903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7.5 GeV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b="1" dirty="0"/>
                  <a:t>: 0.21,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94242C-790B-4712-BDFF-040B36DC3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09782"/>
                <a:ext cx="2903295" cy="369332"/>
              </a:xfrm>
              <a:prstGeom prst="rect">
                <a:avLst/>
              </a:prstGeom>
              <a:blipFill>
                <a:blip r:embed="rId5"/>
                <a:stretch>
                  <a:fillRect l="-189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CBCE7D-F2F5-431D-9185-BA8FC7FFA4C8}"/>
                  </a:ext>
                </a:extLst>
              </p:cNvPr>
              <p:cNvSpPr/>
              <p:nvPr/>
            </p:nvSpPr>
            <p:spPr>
              <a:xfrm>
                <a:off x="539552" y="908720"/>
                <a:ext cx="28375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6.5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b="1" dirty="0"/>
                  <a:t>: 0.25,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CBCE7D-F2F5-431D-9185-BA8FC7FFA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2837572" cy="369332"/>
              </a:xfrm>
              <a:prstGeom prst="rect">
                <a:avLst/>
              </a:prstGeom>
              <a:blipFill>
                <a:blip r:embed="rId6"/>
                <a:stretch>
                  <a:fillRect l="-19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450BF4-0646-499B-AF60-826911E79BE8}"/>
              </a:ext>
            </a:extLst>
          </p:cNvPr>
          <p:cNvCxnSpPr>
            <a:cxnSpLocks/>
          </p:cNvCxnSpPr>
          <p:nvPr/>
        </p:nvCxnSpPr>
        <p:spPr>
          <a:xfrm>
            <a:off x="1373932" y="2099108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22A4BD-6244-48DD-8E46-71FF3513BF01}"/>
              </a:ext>
            </a:extLst>
          </p:cNvPr>
          <p:cNvCxnSpPr>
            <a:cxnSpLocks/>
          </p:cNvCxnSpPr>
          <p:nvPr/>
        </p:nvCxnSpPr>
        <p:spPr>
          <a:xfrm>
            <a:off x="3697983" y="2075724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BACCBE-4365-4F50-ABC4-55A7E851F2A7}"/>
              </a:ext>
            </a:extLst>
          </p:cNvPr>
          <p:cNvCxnSpPr>
            <a:cxnSpLocks/>
          </p:cNvCxnSpPr>
          <p:nvPr/>
        </p:nvCxnSpPr>
        <p:spPr>
          <a:xfrm>
            <a:off x="5981810" y="2076570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7CC71C9-9969-4BBF-AA4E-D14B4BD3D2E3}"/>
              </a:ext>
            </a:extLst>
          </p:cNvPr>
          <p:cNvCxnSpPr>
            <a:cxnSpLocks/>
          </p:cNvCxnSpPr>
          <p:nvPr/>
        </p:nvCxnSpPr>
        <p:spPr>
          <a:xfrm>
            <a:off x="1363331" y="4292132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59A61BC-B970-4814-BF39-D7D22A7BE416}"/>
              </a:ext>
            </a:extLst>
          </p:cNvPr>
          <p:cNvCxnSpPr>
            <a:cxnSpLocks/>
          </p:cNvCxnSpPr>
          <p:nvPr/>
        </p:nvCxnSpPr>
        <p:spPr>
          <a:xfrm>
            <a:off x="3691188" y="4275938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DD2023-34F4-435C-9B48-64B188D702B1}"/>
              </a:ext>
            </a:extLst>
          </p:cNvPr>
          <p:cNvCxnSpPr>
            <a:cxnSpLocks/>
          </p:cNvCxnSpPr>
          <p:nvPr/>
        </p:nvCxnSpPr>
        <p:spPr>
          <a:xfrm>
            <a:off x="5975243" y="4268509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DD3E51A-9A87-4C23-AFA9-87ABC4D9285C}"/>
              </a:ext>
            </a:extLst>
          </p:cNvPr>
          <p:cNvSpPr txBox="1"/>
          <p:nvPr/>
        </p:nvSpPr>
        <p:spPr>
          <a:xfrm>
            <a:off x="1371890" y="2685420"/>
            <a:ext cx="115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1.2 GeV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3F2D88-A48A-43D6-A141-EC330AD6BE54}"/>
              </a:ext>
            </a:extLst>
          </p:cNvPr>
          <p:cNvSpPr txBox="1"/>
          <p:nvPr/>
        </p:nvSpPr>
        <p:spPr>
          <a:xfrm>
            <a:off x="3705828" y="2669861"/>
            <a:ext cx="115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1.5 GeV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9DED40-F25D-4C11-83CC-37E8C92DEFD2}"/>
              </a:ext>
            </a:extLst>
          </p:cNvPr>
          <p:cNvSpPr txBox="1"/>
          <p:nvPr/>
        </p:nvSpPr>
        <p:spPr>
          <a:xfrm>
            <a:off x="5990420" y="2651219"/>
            <a:ext cx="115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2.0 GeV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606976-5599-4F31-B98B-EC19B0978904}"/>
              </a:ext>
            </a:extLst>
          </p:cNvPr>
          <p:cNvSpPr txBox="1"/>
          <p:nvPr/>
        </p:nvSpPr>
        <p:spPr>
          <a:xfrm>
            <a:off x="1378898" y="4884466"/>
            <a:ext cx="115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1.2 GeV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146F20-C630-4F13-923D-50F829278C92}"/>
              </a:ext>
            </a:extLst>
          </p:cNvPr>
          <p:cNvSpPr txBox="1"/>
          <p:nvPr/>
        </p:nvSpPr>
        <p:spPr>
          <a:xfrm>
            <a:off x="3694888" y="4863849"/>
            <a:ext cx="115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1.6 GeV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A70CFC-A073-489C-BBC9-B7FC66ACC1E4}"/>
              </a:ext>
            </a:extLst>
          </p:cNvPr>
          <p:cNvSpPr txBox="1"/>
          <p:nvPr/>
        </p:nvSpPr>
        <p:spPr>
          <a:xfrm>
            <a:off x="5964514" y="4874580"/>
            <a:ext cx="115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2.4 GeV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6A452C-0A13-451B-986D-1C42603FDC4E}"/>
              </a:ext>
            </a:extLst>
          </p:cNvPr>
          <p:cNvSpPr txBox="1"/>
          <p:nvPr/>
        </p:nvSpPr>
        <p:spPr>
          <a:xfrm>
            <a:off x="2115913" y="3435367"/>
            <a:ext cx="1039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= 0.064 ± 0.007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-0.716 ± 0.060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0.530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2ED97D-93B2-4204-8977-2A06840A7A0C}"/>
              </a:ext>
            </a:extLst>
          </p:cNvPr>
          <p:cNvSpPr txBox="1"/>
          <p:nvPr/>
        </p:nvSpPr>
        <p:spPr>
          <a:xfrm>
            <a:off x="4451248" y="3414829"/>
            <a:ext cx="1039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= 0.112 ± 0.008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-0.588 ± 0.055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1.055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8AD924-42D3-4809-9A44-EEE1086EF310}"/>
              </a:ext>
            </a:extLst>
          </p:cNvPr>
          <p:cNvSpPr txBox="1"/>
          <p:nvPr/>
        </p:nvSpPr>
        <p:spPr>
          <a:xfrm>
            <a:off x="6731764" y="3424917"/>
            <a:ext cx="1039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= 0.178 ± 0.010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-0.249 ± 0.070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0.937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4D5E46-8CE8-4370-AEF6-037ED5DBBE8E}"/>
              </a:ext>
            </a:extLst>
          </p:cNvPr>
          <p:cNvSpPr txBox="1"/>
          <p:nvPr/>
        </p:nvSpPr>
        <p:spPr>
          <a:xfrm>
            <a:off x="2127639" y="1240735"/>
            <a:ext cx="1039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= 0.058 ± 0.006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-0.792 ± 0.045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0.957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1A9129-C84F-49C1-979A-C9998F33E3DF}"/>
              </a:ext>
            </a:extLst>
          </p:cNvPr>
          <p:cNvSpPr txBox="1"/>
          <p:nvPr/>
        </p:nvSpPr>
        <p:spPr>
          <a:xfrm>
            <a:off x="4462974" y="1220197"/>
            <a:ext cx="1039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= 0.087 ± 0.007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-0.720 ± 0.051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0.894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D946BF-239A-4201-BB13-051A4BAF602D}"/>
              </a:ext>
            </a:extLst>
          </p:cNvPr>
          <p:cNvSpPr txBox="1"/>
          <p:nvPr/>
        </p:nvSpPr>
        <p:spPr>
          <a:xfrm>
            <a:off x="6743490" y="1230285"/>
            <a:ext cx="1039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= 0.178 ± 0.007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-0.520 ± 0.050</a:t>
            </a:r>
          </a:p>
          <a:p>
            <a:r>
              <a:rPr lang="el-G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= 1.164</a:t>
            </a:r>
            <a:endParaRPr lang="en-US" sz="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D71B2B-E069-4DA2-94DD-2CE155FFC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0000" r="50000"/>
          <a:stretch/>
        </p:blipFill>
        <p:spPr>
          <a:xfrm>
            <a:off x="556197" y="1417486"/>
            <a:ext cx="3886200" cy="3771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178BD7-2A74-468C-9693-1FEE8F76D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0000"/>
          <a:stretch/>
        </p:blipFill>
        <p:spPr>
          <a:xfrm>
            <a:off x="4455760" y="1413805"/>
            <a:ext cx="3886200" cy="3771435"/>
          </a:xfrm>
          <a:prstGeom prst="rect">
            <a:avLst/>
          </a:prstGeom>
        </p:spPr>
      </p:pic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7571185" cy="41805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Raw Beam Spin Asymmetry Observables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D9958DC0-5EFB-4393-97A1-70B9EB9543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18</a:t>
            </a:fld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/>
              <p:nvPr/>
            </p:nvSpPr>
            <p:spPr>
              <a:xfrm>
                <a:off x="576937" y="5946175"/>
                <a:ext cx="7744512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0" lvl="1" indent="361950" algn="just"/>
                <a:r>
                  <a:rPr lang="en-US" altLang="ko-KR" dirty="0"/>
                  <a:t>Together with the information from cross-section measurements, BSA observables eventually leads to the extraction of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ko-K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ko-KR" dirty="0"/>
                  <a:t> term.</a:t>
                </a:r>
              </a:p>
            </p:txBody>
          </p:sp>
        </mc:Choice>
        <mc:Fallback xmlns="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7" y="5946175"/>
                <a:ext cx="7744512" cy="646331"/>
              </a:xfrm>
              <a:prstGeom prst="rect">
                <a:avLst/>
              </a:prstGeom>
              <a:blipFill>
                <a:blip r:embed="rId4"/>
                <a:stretch>
                  <a:fillRect l="-549" t="-2727" r="-471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0094E91-136A-43DA-80D8-2DB0D15C4EBD}"/>
              </a:ext>
            </a:extLst>
          </p:cNvPr>
          <p:cNvSpPr txBox="1"/>
          <p:nvPr/>
        </p:nvSpPr>
        <p:spPr>
          <a:xfrm rot="18900000">
            <a:off x="1707605" y="3016477"/>
            <a:ext cx="23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BDB79-3653-48FD-B40B-0A025A742654}"/>
              </a:ext>
            </a:extLst>
          </p:cNvPr>
          <p:cNvCxnSpPr>
            <a:cxnSpLocks/>
          </p:cNvCxnSpPr>
          <p:nvPr/>
        </p:nvCxnSpPr>
        <p:spPr>
          <a:xfrm>
            <a:off x="1414101" y="4037981"/>
            <a:ext cx="2944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A252C89-8C9B-44DE-B8AD-A673E6D3791E}"/>
              </a:ext>
            </a:extLst>
          </p:cNvPr>
          <p:cNvSpPr/>
          <p:nvPr/>
        </p:nvSpPr>
        <p:spPr>
          <a:xfrm>
            <a:off x="1410982" y="1716616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6.5 GeV</a:t>
            </a:r>
          </a:p>
        </p:txBody>
      </p:sp>
      <p:pic>
        <p:nvPicPr>
          <p:cNvPr id="31" name="Picture 30" descr="CLAS-color-low.jpg">
            <a:extLst>
              <a:ext uri="{FF2B5EF4-FFF2-40B4-BE49-F238E27FC236}">
                <a16:creationId xmlns:a16="http://schemas.microsoft.com/office/drawing/2014/main" id="{97054299-F66C-4C24-9A94-08959FB01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21" y="4161810"/>
            <a:ext cx="585216" cy="31286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0DC464-C64B-4B52-84B4-4293A8274C82}"/>
              </a:ext>
            </a:extLst>
          </p:cNvPr>
          <p:cNvSpPr/>
          <p:nvPr/>
        </p:nvSpPr>
        <p:spPr>
          <a:xfrm>
            <a:off x="5301626" y="1688600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7.5 GeV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BA1471-A2A6-4571-A1B0-DC598DF312BA}"/>
              </a:ext>
            </a:extLst>
          </p:cNvPr>
          <p:cNvCxnSpPr>
            <a:cxnSpLocks/>
          </p:cNvCxnSpPr>
          <p:nvPr/>
        </p:nvCxnSpPr>
        <p:spPr>
          <a:xfrm>
            <a:off x="5301626" y="4027402"/>
            <a:ext cx="2944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4A49DC4-A799-47E1-99E1-8EBCCEC591B5}"/>
              </a:ext>
            </a:extLst>
          </p:cNvPr>
          <p:cNvSpPr txBox="1"/>
          <p:nvPr/>
        </p:nvSpPr>
        <p:spPr>
          <a:xfrm rot="18900000">
            <a:off x="5582716" y="3000822"/>
            <a:ext cx="23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pic>
        <p:nvPicPr>
          <p:cNvPr id="37" name="Picture 36" descr="CLAS-color-low.jpg">
            <a:extLst>
              <a:ext uri="{FF2B5EF4-FFF2-40B4-BE49-F238E27FC236}">
                <a16:creationId xmlns:a16="http://schemas.microsoft.com/office/drawing/2014/main" id="{D00DF1E8-D142-4013-9B05-99B5111255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96" y="4163914"/>
            <a:ext cx="585216" cy="3128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4E1611-FDAF-498F-86AF-518613D264AD}"/>
              </a:ext>
            </a:extLst>
          </p:cNvPr>
          <p:cNvSpPr txBox="1"/>
          <p:nvPr/>
        </p:nvSpPr>
        <p:spPr>
          <a:xfrm>
            <a:off x="2680128" y="1688140"/>
            <a:ext cx="16738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1.2 GeV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1.5 GeV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2.0 GeV</a:t>
            </a:r>
            <a:r>
              <a:rPr lang="en-US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9E891-3C97-4F28-B28E-661ED046456D}"/>
              </a:ext>
            </a:extLst>
          </p:cNvPr>
          <p:cNvSpPr txBox="1"/>
          <p:nvPr/>
        </p:nvSpPr>
        <p:spPr>
          <a:xfrm>
            <a:off x="6560671" y="1691873"/>
            <a:ext cx="16738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1.2 GeV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1.6 GeV</a:t>
            </a:r>
            <a:r>
              <a:rPr lang="en-US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2.4 GeV</a:t>
            </a:r>
            <a:r>
              <a:rPr lang="en-US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016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8EC3A67-D457-491F-A298-D19A03BC0D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4715" y="3300856"/>
            <a:ext cx="2782972" cy="26151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1AF784-43BE-4AF8-9F24-A9F812AD9B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063" y="692696"/>
            <a:ext cx="2782602" cy="26151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1FEE94-931D-4E9A-8507-8BF44B2E314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6641" y="3304648"/>
            <a:ext cx="2782602" cy="26151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FD9BC0-2ECE-44B4-8FB9-5A5F699DBD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66630"/>
          <a:stretch/>
        </p:blipFill>
        <p:spPr>
          <a:xfrm>
            <a:off x="209008" y="692696"/>
            <a:ext cx="2854977" cy="26151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265494"/>
                <a:ext cx="7067129" cy="41805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2800" dirty="0"/>
                  <a:t> Contamination Subtraction I</a:t>
                </a:r>
              </a:p>
            </p:txBody>
          </p:sp>
        </mc:Choice>
        <mc:Fallback>
          <p:sp>
            <p:nvSpPr>
              <p:cNvPr id="26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265494"/>
                <a:ext cx="7067129" cy="418058"/>
              </a:xfrm>
              <a:blipFill>
                <a:blip r:embed="rId6"/>
                <a:stretch>
                  <a:fillRect t="-39706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53B9042-3CDE-4079-9467-438609FC02DC}"/>
              </a:ext>
            </a:extLst>
          </p:cNvPr>
          <p:cNvSpPr txBox="1"/>
          <p:nvPr/>
        </p:nvSpPr>
        <p:spPr>
          <a:xfrm rot="-2700000">
            <a:off x="875490" y="1688299"/>
            <a:ext cx="19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pic>
        <p:nvPicPr>
          <p:cNvPr id="43" name="Picture 42" descr="CLAS-color-low.jpg">
            <a:extLst>
              <a:ext uri="{FF2B5EF4-FFF2-40B4-BE49-F238E27FC236}">
                <a16:creationId xmlns:a16="http://schemas.microsoft.com/office/drawing/2014/main" id="{901FF257-3502-4D3F-B461-74432C39D5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82" y="2553891"/>
            <a:ext cx="427604" cy="228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/>
              <p:nvPr/>
            </p:nvSpPr>
            <p:spPr>
              <a:xfrm>
                <a:off x="576937" y="5946175"/>
                <a:ext cx="7744512" cy="79919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0" lvl="1" indent="361950" algn="just"/>
                <a:r>
                  <a:rPr lang="en-US" altLang="ko-KR" dirty="0"/>
                  <a:t>Shown is subtraction of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/>
                  <a:t>P contaminants from raw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𝑒𝑝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dirty="0"/>
                  <a:t> events at 7.6 GeV bean energy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dirty="0"/>
                  <a:t> less than 0.25.</a:t>
                </a:r>
              </a:p>
            </p:txBody>
          </p:sp>
        </mc:Choice>
        <mc:Fallback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7" y="5946175"/>
                <a:ext cx="7744512" cy="799193"/>
              </a:xfrm>
              <a:prstGeom prst="rect">
                <a:avLst/>
              </a:prstGeom>
              <a:blipFill>
                <a:blip r:embed="rId8"/>
                <a:stretch>
                  <a:fillRect l="-549" t="-2206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5F1066-CD00-47C5-BD85-B7A470241AA1}"/>
              </a:ext>
            </a:extLst>
          </p:cNvPr>
          <p:cNvCxnSpPr>
            <a:cxnSpLocks/>
          </p:cNvCxnSpPr>
          <p:nvPr/>
        </p:nvCxnSpPr>
        <p:spPr>
          <a:xfrm>
            <a:off x="788507" y="1875764"/>
            <a:ext cx="2175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B2A7CC-478B-4D16-AB4D-24D9DD0E43F2}"/>
              </a:ext>
            </a:extLst>
          </p:cNvPr>
          <p:cNvCxnSpPr>
            <a:cxnSpLocks/>
          </p:cNvCxnSpPr>
          <p:nvPr/>
        </p:nvCxnSpPr>
        <p:spPr>
          <a:xfrm>
            <a:off x="5122530" y="4486525"/>
            <a:ext cx="2072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DCC8B5-198D-4800-8680-DE318B855B4F}"/>
              </a:ext>
            </a:extLst>
          </p:cNvPr>
          <p:cNvSpPr txBox="1"/>
          <p:nvPr/>
        </p:nvSpPr>
        <p:spPr>
          <a:xfrm rot="-2700000">
            <a:off x="5142824" y="4295180"/>
            <a:ext cx="19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pic>
        <p:nvPicPr>
          <p:cNvPr id="34" name="Picture 33" descr="CLAS-color-low.jpg">
            <a:extLst>
              <a:ext uri="{FF2B5EF4-FFF2-40B4-BE49-F238E27FC236}">
                <a16:creationId xmlns:a16="http://schemas.microsoft.com/office/drawing/2014/main" id="{F8A465A1-C839-4B0E-92CD-B1F09A9D29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29" y="5163533"/>
            <a:ext cx="427604" cy="228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DD71C28-9E9B-4DFE-83E6-FF9D9CAE115C}"/>
                  </a:ext>
                </a:extLst>
              </p:cNvPr>
              <p:cNvSpPr txBox="1"/>
              <p:nvPr/>
            </p:nvSpPr>
            <p:spPr>
              <a:xfrm>
                <a:off x="2195736" y="3526474"/>
                <a:ext cx="1904258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sim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DD71C28-9E9B-4DFE-83E6-FF9D9CAE1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526474"/>
                <a:ext cx="1904258" cy="764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1EB466B-8973-455F-A1BC-C139AF92A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19</a:t>
            </a:fld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24AE8-685E-405D-B215-58EA93BFAB59}"/>
              </a:ext>
            </a:extLst>
          </p:cNvPr>
          <p:cNvSpPr txBox="1"/>
          <p:nvPr/>
        </p:nvSpPr>
        <p:spPr>
          <a:xfrm>
            <a:off x="1698680" y="904528"/>
            <a:ext cx="127313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= 0.212 ± 0.007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-0.207 ± 0.043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0.628</a:t>
            </a:r>
            <a:endParaRPr lang="en-US" sz="1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D9F1F6-D6D2-45B8-AAEA-C4709AF00F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rcRect l="66630"/>
          <a:stretch/>
        </p:blipFill>
        <p:spPr>
          <a:xfrm>
            <a:off x="3073205" y="692579"/>
            <a:ext cx="2854978" cy="26151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D887A4-7379-4C31-91E2-A4AA2C1193A6}"/>
              </a:ext>
            </a:extLst>
          </p:cNvPr>
          <p:cNvSpPr txBox="1"/>
          <p:nvPr/>
        </p:nvSpPr>
        <p:spPr>
          <a:xfrm rot="-2700000">
            <a:off x="3713602" y="1695776"/>
            <a:ext cx="19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451025-1598-40FE-A217-1939C3CD4485}"/>
              </a:ext>
            </a:extLst>
          </p:cNvPr>
          <p:cNvCxnSpPr>
            <a:cxnSpLocks/>
          </p:cNvCxnSpPr>
          <p:nvPr/>
        </p:nvCxnSpPr>
        <p:spPr>
          <a:xfrm>
            <a:off x="3626619" y="1883241"/>
            <a:ext cx="2175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9F9984-0DCF-495B-BEBA-0705207F70BB}"/>
              </a:ext>
            </a:extLst>
          </p:cNvPr>
          <p:cNvSpPr txBox="1"/>
          <p:nvPr/>
        </p:nvSpPr>
        <p:spPr>
          <a:xfrm>
            <a:off x="4555537" y="902173"/>
            <a:ext cx="12797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= 0.173 ± 0.024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1.553</a:t>
            </a:r>
            <a:endParaRPr lang="en-US" sz="1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967553-2F6A-4C51-8022-E664BFE75BF0}"/>
                  </a:ext>
                </a:extLst>
              </p:cNvPr>
              <p:cNvSpPr txBox="1"/>
              <p:nvPr/>
            </p:nvSpPr>
            <p:spPr>
              <a:xfrm>
                <a:off x="6427727" y="911903"/>
                <a:ext cx="1886367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6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6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𝛾𝛾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967553-2F6A-4C51-8022-E664BFE75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727" y="911903"/>
                <a:ext cx="1886367" cy="7643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D701D3-86DC-4022-B0F4-0E870C9C99BC}"/>
                  </a:ext>
                </a:extLst>
              </p:cNvPr>
              <p:cNvSpPr txBox="1"/>
              <p:nvPr/>
            </p:nvSpPr>
            <p:spPr>
              <a:xfrm>
                <a:off x="806907" y="2479880"/>
                <a:ext cx="1343136" cy="358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raw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𝑒𝑝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D701D3-86DC-4022-B0F4-0E870C9C9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07" y="2479880"/>
                <a:ext cx="1343136" cy="358175"/>
              </a:xfrm>
              <a:prstGeom prst="rect">
                <a:avLst/>
              </a:prstGeom>
              <a:blipFill>
                <a:blip r:embed="rId1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5644FA-C62B-49D9-8D07-6AB332D5631C}"/>
                  </a:ext>
                </a:extLst>
              </p:cNvPr>
              <p:cNvSpPr txBox="1"/>
              <p:nvPr/>
            </p:nvSpPr>
            <p:spPr>
              <a:xfrm>
                <a:off x="3595995" y="2507847"/>
                <a:ext cx="1491632" cy="341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α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5644FA-C62B-49D9-8D07-6AB332D56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995" y="2507847"/>
                <a:ext cx="1491632" cy="341568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A40743-4CD4-474A-90B6-578F45106C3E}"/>
                  </a:ext>
                </a:extLst>
              </p:cNvPr>
              <p:cNvSpPr txBox="1"/>
              <p:nvPr/>
            </p:nvSpPr>
            <p:spPr>
              <a:xfrm>
                <a:off x="5126956" y="4711984"/>
                <a:ext cx="1529992" cy="747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DVC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altLang="ko-KR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tabLst>
                    <a:tab pos="225425" algn="l"/>
                  </a:tabLst>
                </a:pPr>
                <a:r>
                  <a:rPr lang="en-US" altLang="ko-KR" sz="16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raw</m:t>
                            </m:r>
                          </m:sub>
                        </m:sSub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ko-K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A40743-4CD4-474A-90B6-578F45106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56" y="4711984"/>
                <a:ext cx="1529992" cy="747064"/>
              </a:xfrm>
              <a:prstGeom prst="rect">
                <a:avLst/>
              </a:prstGeom>
              <a:blipFill>
                <a:blip r:embed="rId15"/>
                <a:stretch>
                  <a:fillRect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B1A3FD1-8BFC-4381-94BC-BA24C44DC749}"/>
              </a:ext>
            </a:extLst>
          </p:cNvPr>
          <p:cNvSpPr txBox="1"/>
          <p:nvPr/>
        </p:nvSpPr>
        <p:spPr>
          <a:xfrm>
            <a:off x="5923787" y="3520641"/>
            <a:ext cx="127313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= 0.223 ± 0.008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-0.158 ± 0.048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0.915</a:t>
            </a:r>
            <a:endParaRPr lang="en-US" sz="1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7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200" y="265494"/>
            <a:ext cx="7787208" cy="427202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Outline</a:t>
            </a:r>
            <a:endParaRPr lang="ko-KR" altLang="en-US" sz="2800" dirty="0"/>
          </a:p>
        </p:txBody>
      </p:sp>
      <p:sp>
        <p:nvSpPr>
          <p:cNvPr id="4" name="직사각형 3"/>
          <p:cNvSpPr/>
          <p:nvPr/>
        </p:nvSpPr>
        <p:spPr>
          <a:xfrm>
            <a:off x="1259632" y="1689189"/>
            <a:ext cx="6369056" cy="32397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895350" lvl="1" indent="-533400" algn="just">
              <a:lnSpc>
                <a:spcPct val="150000"/>
              </a:lnSpc>
              <a:buAutoNum type="romanUcPeriod"/>
            </a:pPr>
            <a:r>
              <a:rPr lang="en-US" altLang="ko-KR" sz="2800" dirty="0"/>
              <a:t>Introduction</a:t>
            </a:r>
          </a:p>
          <a:p>
            <a:pPr marL="895350" lvl="1" indent="-533400" algn="just">
              <a:lnSpc>
                <a:spcPct val="150000"/>
              </a:lnSpc>
              <a:buAutoNum type="romanUcPeriod"/>
            </a:pPr>
            <a:r>
              <a:rPr lang="en-US" altLang="ko-KR" sz="2800" dirty="0"/>
              <a:t>Experiment</a:t>
            </a:r>
          </a:p>
          <a:p>
            <a:pPr marL="895350" lvl="1" indent="-533400" algn="just">
              <a:lnSpc>
                <a:spcPct val="150000"/>
              </a:lnSpc>
              <a:buAutoNum type="romanUcPeriod"/>
            </a:pPr>
            <a:r>
              <a:rPr lang="en-US" altLang="ko-KR" sz="2800" dirty="0"/>
              <a:t> Analysis</a:t>
            </a:r>
          </a:p>
          <a:p>
            <a:pPr marL="895350" lvl="1" indent="-533400" algn="just">
              <a:lnSpc>
                <a:spcPct val="150000"/>
              </a:lnSpc>
              <a:buAutoNum type="romanUcPeriod"/>
            </a:pPr>
            <a:r>
              <a:rPr lang="en-US" altLang="ko-KR" sz="2800" dirty="0"/>
              <a:t> Preliminary Results</a:t>
            </a:r>
          </a:p>
          <a:p>
            <a:pPr marL="895350" lvl="1" indent="-533400" algn="just">
              <a:lnSpc>
                <a:spcPct val="150000"/>
              </a:lnSpc>
              <a:buAutoNum type="romanUcPeriod"/>
            </a:pPr>
            <a:r>
              <a:rPr lang="en-US" altLang="ko-KR" sz="2800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8C694-61BE-4A46-A3BB-B32668D970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2</a:t>
            </a:fld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25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2E0D1F-7E37-40C6-A732-938133A0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1561" y="3308552"/>
            <a:ext cx="2782972" cy="2615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D4F6A-5A93-4E2D-9766-95F3EED2A0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459" y="3305304"/>
            <a:ext cx="2782602" cy="2615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CF3BD-3EF3-4829-BF8D-0557BD573C2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5072" y="693540"/>
            <a:ext cx="2782602" cy="26151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4B87116-1A8D-4521-BCB8-BEACED7E81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66653"/>
          <a:stretch/>
        </p:blipFill>
        <p:spPr>
          <a:xfrm>
            <a:off x="3070912" y="692696"/>
            <a:ext cx="2851124" cy="2615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52399B-537D-4E3E-B9D4-1802F9605B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66630"/>
          <a:stretch/>
        </p:blipFill>
        <p:spPr>
          <a:xfrm>
            <a:off x="209992" y="690824"/>
            <a:ext cx="2854977" cy="26151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57199" y="265494"/>
                <a:ext cx="7067129" cy="418058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2800" dirty="0"/>
                  <a:t> Contamination Subtraction II</a:t>
                </a:r>
              </a:p>
            </p:txBody>
          </p:sp>
        </mc:Choice>
        <mc:Fallback>
          <p:sp>
            <p:nvSpPr>
              <p:cNvPr id="26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199" y="265494"/>
                <a:ext cx="7067129" cy="418058"/>
              </a:xfrm>
              <a:blipFill>
                <a:blip r:embed="rId7"/>
                <a:stretch>
                  <a:fillRect t="-39706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53B9042-3CDE-4079-9467-438609FC02DC}"/>
              </a:ext>
            </a:extLst>
          </p:cNvPr>
          <p:cNvSpPr txBox="1"/>
          <p:nvPr/>
        </p:nvSpPr>
        <p:spPr>
          <a:xfrm rot="-2700000">
            <a:off x="875490" y="1688299"/>
            <a:ext cx="19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pic>
        <p:nvPicPr>
          <p:cNvPr id="43" name="Picture 42" descr="CLAS-color-low.jpg">
            <a:extLst>
              <a:ext uri="{FF2B5EF4-FFF2-40B4-BE49-F238E27FC236}">
                <a16:creationId xmlns:a16="http://schemas.microsoft.com/office/drawing/2014/main" id="{901FF257-3502-4D3F-B461-74432C39D5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82" y="2553891"/>
            <a:ext cx="427604" cy="228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/>
              <p:nvPr/>
            </p:nvSpPr>
            <p:spPr>
              <a:xfrm>
                <a:off x="576937" y="5946175"/>
                <a:ext cx="7744512" cy="79919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0" lvl="1" indent="361950" algn="just"/>
                <a:r>
                  <a:rPr lang="en-US" altLang="ko-KR" dirty="0"/>
                  <a:t>Shown is subtraction of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/>
                  <a:t>P contaminants from raw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𝑒𝑝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dirty="0"/>
                  <a:t> events at 7.6 GeV bean energy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dirty="0"/>
                  <a:t> greater than 0.25.</a:t>
                </a:r>
              </a:p>
            </p:txBody>
          </p:sp>
        </mc:Choice>
        <mc:Fallback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7" y="5946175"/>
                <a:ext cx="7744512" cy="799193"/>
              </a:xfrm>
              <a:prstGeom prst="rect">
                <a:avLst/>
              </a:prstGeom>
              <a:blipFill>
                <a:blip r:embed="rId9"/>
                <a:stretch>
                  <a:fillRect l="-549" t="-2206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5F1066-CD00-47C5-BD85-B7A470241AA1}"/>
              </a:ext>
            </a:extLst>
          </p:cNvPr>
          <p:cNvCxnSpPr>
            <a:cxnSpLocks/>
          </p:cNvCxnSpPr>
          <p:nvPr/>
        </p:nvCxnSpPr>
        <p:spPr>
          <a:xfrm>
            <a:off x="788507" y="1875764"/>
            <a:ext cx="2175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B2A7CC-478B-4D16-AB4D-24D9DD0E43F2}"/>
              </a:ext>
            </a:extLst>
          </p:cNvPr>
          <p:cNvCxnSpPr>
            <a:cxnSpLocks/>
          </p:cNvCxnSpPr>
          <p:nvPr/>
        </p:nvCxnSpPr>
        <p:spPr>
          <a:xfrm>
            <a:off x="5122530" y="4486525"/>
            <a:ext cx="2072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DCC8B5-198D-4800-8680-DE318B855B4F}"/>
              </a:ext>
            </a:extLst>
          </p:cNvPr>
          <p:cNvSpPr txBox="1"/>
          <p:nvPr/>
        </p:nvSpPr>
        <p:spPr>
          <a:xfrm rot="-2700000">
            <a:off x="5142824" y="4295180"/>
            <a:ext cx="19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pic>
        <p:nvPicPr>
          <p:cNvPr id="34" name="Picture 33" descr="CLAS-color-low.jpg">
            <a:extLst>
              <a:ext uri="{FF2B5EF4-FFF2-40B4-BE49-F238E27FC236}">
                <a16:creationId xmlns:a16="http://schemas.microsoft.com/office/drawing/2014/main" id="{F8A465A1-C839-4B0E-92CD-B1F09A9D29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29" y="5163533"/>
            <a:ext cx="427604" cy="228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DD71C28-9E9B-4DFE-83E6-FF9D9CAE115C}"/>
                  </a:ext>
                </a:extLst>
              </p:cNvPr>
              <p:cNvSpPr txBox="1"/>
              <p:nvPr/>
            </p:nvSpPr>
            <p:spPr>
              <a:xfrm>
                <a:off x="2195736" y="3526474"/>
                <a:ext cx="1904258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sim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6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𝑒𝑝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DD71C28-9E9B-4DFE-83E6-FF9D9CAE1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526474"/>
                <a:ext cx="1904258" cy="7643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C1EB466B-8973-455F-A1BC-C139AF92AF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20</a:t>
            </a:fld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24AE8-685E-405D-B215-58EA93BFAB59}"/>
              </a:ext>
            </a:extLst>
          </p:cNvPr>
          <p:cNvSpPr txBox="1"/>
          <p:nvPr/>
        </p:nvSpPr>
        <p:spPr>
          <a:xfrm>
            <a:off x="1698680" y="904528"/>
            <a:ext cx="127313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= 0.074 ± 0.004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-0.688 ± 0.029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1.208</a:t>
            </a:r>
            <a:endParaRPr lang="en-US" sz="1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887A4-7379-4C31-91E2-A4AA2C1193A6}"/>
              </a:ext>
            </a:extLst>
          </p:cNvPr>
          <p:cNvSpPr txBox="1"/>
          <p:nvPr/>
        </p:nvSpPr>
        <p:spPr>
          <a:xfrm rot="-2700000">
            <a:off x="3713602" y="1695776"/>
            <a:ext cx="197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451025-1598-40FE-A217-1939C3CD4485}"/>
              </a:ext>
            </a:extLst>
          </p:cNvPr>
          <p:cNvCxnSpPr>
            <a:cxnSpLocks/>
          </p:cNvCxnSpPr>
          <p:nvPr/>
        </p:nvCxnSpPr>
        <p:spPr>
          <a:xfrm>
            <a:off x="3626619" y="1883241"/>
            <a:ext cx="2175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9F9984-0DCF-495B-BEBA-0705207F70BB}"/>
              </a:ext>
            </a:extLst>
          </p:cNvPr>
          <p:cNvSpPr txBox="1"/>
          <p:nvPr/>
        </p:nvSpPr>
        <p:spPr>
          <a:xfrm>
            <a:off x="4555537" y="902173"/>
            <a:ext cx="12797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= 0.045 ± 0.004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1.233</a:t>
            </a:r>
            <a:endParaRPr lang="en-US" sz="1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967553-2F6A-4C51-8022-E664BFE75BF0}"/>
                  </a:ext>
                </a:extLst>
              </p:cNvPr>
              <p:cNvSpPr txBox="1"/>
              <p:nvPr/>
            </p:nvSpPr>
            <p:spPr>
              <a:xfrm>
                <a:off x="6422647" y="911903"/>
                <a:ext cx="1886367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6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6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𝛾𝛾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sim</m:t>
                          </m:r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dat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0967553-2F6A-4C51-8022-E664BFE75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47" y="911903"/>
                <a:ext cx="1886367" cy="7643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D701D3-86DC-4022-B0F4-0E870C9C99BC}"/>
                  </a:ext>
                </a:extLst>
              </p:cNvPr>
              <p:cNvSpPr txBox="1"/>
              <p:nvPr/>
            </p:nvSpPr>
            <p:spPr>
              <a:xfrm>
                <a:off x="806907" y="2479880"/>
                <a:ext cx="1343136" cy="358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raw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𝑒𝑝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D701D3-86DC-4022-B0F4-0E870C9C9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07" y="2479880"/>
                <a:ext cx="1343136" cy="358175"/>
              </a:xfrm>
              <a:prstGeom prst="rect">
                <a:avLst/>
              </a:prstGeom>
              <a:blipFill>
                <a:blip r:embed="rId1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5644FA-C62B-49D9-8D07-6AB332D5631C}"/>
                  </a:ext>
                </a:extLst>
              </p:cNvPr>
              <p:cNvSpPr txBox="1"/>
              <p:nvPr/>
            </p:nvSpPr>
            <p:spPr>
              <a:xfrm>
                <a:off x="3662035" y="2507847"/>
                <a:ext cx="1491632" cy="341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α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05644FA-C62B-49D9-8D07-6AB332D56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035" y="2507847"/>
                <a:ext cx="1491632" cy="341568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A40743-4CD4-474A-90B6-578F45106C3E}"/>
                  </a:ext>
                </a:extLst>
              </p:cNvPr>
              <p:cNvSpPr txBox="1"/>
              <p:nvPr/>
            </p:nvSpPr>
            <p:spPr>
              <a:xfrm>
                <a:off x="5126956" y="4711984"/>
                <a:ext cx="1529992" cy="747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DVC</m:t>
                          </m:r>
                          <m:r>
                            <a:rPr lang="en-US" altLang="ko-K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altLang="ko-KR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tabLst>
                    <a:tab pos="225425" algn="l"/>
                  </a:tabLst>
                </a:pPr>
                <a:r>
                  <a:rPr lang="en-US" altLang="ko-KR" sz="16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raw</m:t>
                            </m:r>
                          </m:sub>
                        </m:sSub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ko-K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A40743-4CD4-474A-90B6-578F45106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56" y="4711984"/>
                <a:ext cx="1529992" cy="747064"/>
              </a:xfrm>
              <a:prstGeom prst="rect">
                <a:avLst/>
              </a:prstGeom>
              <a:blipFill>
                <a:blip r:embed="rId15"/>
                <a:stretch>
                  <a:fillRect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B1A3FD1-8BFC-4381-94BC-BA24C44DC749}"/>
              </a:ext>
            </a:extLst>
          </p:cNvPr>
          <p:cNvSpPr txBox="1"/>
          <p:nvPr/>
        </p:nvSpPr>
        <p:spPr>
          <a:xfrm>
            <a:off x="5932665" y="3520641"/>
            <a:ext cx="127313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= 0.136 ± 0.006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-0.443 ± 0.038</a:t>
            </a:r>
          </a:p>
          <a:p>
            <a:r>
              <a:rPr lang="el-G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= 1.848</a:t>
            </a:r>
            <a:endParaRPr lang="en-US" sz="1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1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F9E715-EEAB-4D9B-BAFA-A8C4EA2BFE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2242" y="1825068"/>
            <a:ext cx="3877056" cy="3643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EEF4D8-F206-4018-871E-C1A70645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360" y="1818793"/>
            <a:ext cx="3877056" cy="3643789"/>
          </a:xfrm>
          <a:prstGeom prst="rect">
            <a:avLst/>
          </a:prstGeom>
        </p:spPr>
      </p:pic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8" y="265494"/>
            <a:ext cx="8147250" cy="41805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Integrated DVCS Raw Beam Spin Asymmetry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DEDABB-D98F-4177-BAA8-8698D7CCFD71}"/>
              </a:ext>
            </a:extLst>
          </p:cNvPr>
          <p:cNvSpPr txBox="1"/>
          <p:nvPr/>
        </p:nvSpPr>
        <p:spPr>
          <a:xfrm rot="-2700000">
            <a:off x="1635416" y="3226430"/>
            <a:ext cx="23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89C88D-0C66-409C-849A-F1DB1A938F28}"/>
              </a:ext>
            </a:extLst>
          </p:cNvPr>
          <p:cNvCxnSpPr>
            <a:cxnSpLocks/>
          </p:cNvCxnSpPr>
          <p:nvPr/>
        </p:nvCxnSpPr>
        <p:spPr>
          <a:xfrm>
            <a:off x="1357954" y="3474367"/>
            <a:ext cx="2944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/>
              <p:nvPr/>
            </p:nvSpPr>
            <p:spPr>
              <a:xfrm>
                <a:off x="576937" y="5946175"/>
                <a:ext cx="7744512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0" lvl="1" indent="361950" algn="just"/>
                <a:r>
                  <a:rPr lang="en-US" altLang="ko-KR" dirty="0"/>
                  <a:t>Integrated DVCS BSA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/>
                  <a:t> contaminant subtraction. </a:t>
                </a:r>
              </a:p>
            </p:txBody>
          </p:sp>
        </mc:Choice>
        <mc:Fallback>
          <p:sp>
            <p:nvSpPr>
              <p:cNvPr id="4" name="직사각형 10">
                <a:extLst>
                  <a:ext uri="{FF2B5EF4-FFF2-40B4-BE49-F238E27FC236}">
                    <a16:creationId xmlns:a16="http://schemas.microsoft.com/office/drawing/2014/main" id="{42C0D196-4C59-4E96-BB68-2054D94AB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7" y="5946175"/>
                <a:ext cx="7744512" cy="369332"/>
              </a:xfrm>
              <a:prstGeom prst="rect">
                <a:avLst/>
              </a:prstGeom>
              <a:blipFill>
                <a:blip r:embed="rId4"/>
                <a:stretch>
                  <a:fillRect t="-46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E22C5-3B69-4432-BE6F-F92777D833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21</a:t>
            </a:fld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3FFD96D-4570-40E1-B8DC-301347851159}"/>
              </a:ext>
            </a:extLst>
          </p:cNvPr>
          <p:cNvSpPr/>
          <p:nvPr/>
        </p:nvSpPr>
        <p:spPr>
          <a:xfrm>
            <a:off x="1370877" y="2181834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6.5 GeV</a:t>
            </a:r>
          </a:p>
        </p:txBody>
      </p:sp>
      <p:pic>
        <p:nvPicPr>
          <p:cNvPr id="15" name="Picture 14" descr="CLAS-color-low.jpg">
            <a:extLst>
              <a:ext uri="{FF2B5EF4-FFF2-40B4-BE49-F238E27FC236}">
                <a16:creationId xmlns:a16="http://schemas.microsoft.com/office/drawing/2014/main" id="{00FF19F4-415F-452C-9AD1-611C60C07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03" y="4412226"/>
            <a:ext cx="585216" cy="312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6F0556-231A-4CBB-8925-92010DF019C7}"/>
              </a:ext>
            </a:extLst>
          </p:cNvPr>
          <p:cNvSpPr txBox="1"/>
          <p:nvPr/>
        </p:nvSpPr>
        <p:spPr>
          <a:xfrm rot="18900000">
            <a:off x="5520687" y="3221513"/>
            <a:ext cx="23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BB1A0C-4766-4293-B41F-719C894D81BE}"/>
              </a:ext>
            </a:extLst>
          </p:cNvPr>
          <p:cNvCxnSpPr>
            <a:cxnSpLocks/>
          </p:cNvCxnSpPr>
          <p:nvPr/>
        </p:nvCxnSpPr>
        <p:spPr>
          <a:xfrm>
            <a:off x="5243225" y="3469450"/>
            <a:ext cx="29443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E0FC30B-B245-4994-8CD2-540217263D04}"/>
              </a:ext>
            </a:extLst>
          </p:cNvPr>
          <p:cNvSpPr/>
          <p:nvPr/>
        </p:nvSpPr>
        <p:spPr>
          <a:xfrm>
            <a:off x="5256148" y="2176917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7.5 GeV</a:t>
            </a:r>
          </a:p>
        </p:txBody>
      </p:sp>
      <p:pic>
        <p:nvPicPr>
          <p:cNvPr id="17" name="Picture 16" descr="CLAS-color-low.jpg">
            <a:extLst>
              <a:ext uri="{FF2B5EF4-FFF2-40B4-BE49-F238E27FC236}">
                <a16:creationId xmlns:a16="http://schemas.microsoft.com/office/drawing/2014/main" id="{672338BC-D477-4452-9A59-4120249B2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74" y="4407309"/>
            <a:ext cx="585216" cy="3128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CD53EA-DA7C-4C05-88F1-991C56C55AD5}"/>
              </a:ext>
            </a:extLst>
          </p:cNvPr>
          <p:cNvSpPr txBox="1"/>
          <p:nvPr/>
        </p:nvSpPr>
        <p:spPr>
          <a:xfrm>
            <a:off x="6706938" y="2124467"/>
            <a:ext cx="14906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 0.180 ± 0.005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-0.302 ± 0.029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1.506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2BDC71-C4D2-479A-8531-9FC16D081CEF}"/>
              </a:ext>
            </a:extLst>
          </p:cNvPr>
          <p:cNvSpPr txBox="1"/>
          <p:nvPr/>
        </p:nvSpPr>
        <p:spPr>
          <a:xfrm>
            <a:off x="5292080" y="4185964"/>
            <a:ext cx="16639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 0.109 ± 0.003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-0.576 ± 0.024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2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 0.049 ± 0.004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56742-2F15-483C-8420-424DA761E64C}"/>
              </a:ext>
            </a:extLst>
          </p:cNvPr>
          <p:cNvSpPr txBox="1"/>
          <p:nvPr/>
        </p:nvSpPr>
        <p:spPr>
          <a:xfrm>
            <a:off x="2821340" y="2131150"/>
            <a:ext cx="14906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 0.179 ± 0.004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-0.421 ± 0.027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n-US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ndf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1.584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900ADF-007A-42E0-9FC8-56EC62BA1748}"/>
              </a:ext>
            </a:extLst>
          </p:cNvPr>
          <p:cNvSpPr txBox="1"/>
          <p:nvPr/>
        </p:nvSpPr>
        <p:spPr>
          <a:xfrm>
            <a:off x="1393012" y="4180369"/>
            <a:ext cx="16639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 0.119 ± 0.003</a:t>
            </a:r>
            <a:endParaRPr lang="en-US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= -0.534 ± 0.025</a:t>
            </a:r>
          </a:p>
          <a:p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2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= 0.051 ± 0.003</a:t>
            </a:r>
          </a:p>
        </p:txBody>
      </p:sp>
    </p:spTree>
    <p:extLst>
      <p:ext uri="{BB962C8B-B14F-4D97-AF65-F5344CB8AC3E}">
        <p14:creationId xmlns:p14="http://schemas.microsoft.com/office/powerpoint/2010/main" val="274317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411760" y="2848090"/>
            <a:ext cx="3898778" cy="786384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dirty="0"/>
              <a:t>V. Summary</a:t>
            </a:r>
            <a:endParaRPr lang="ko-KR" alt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35A86-B6B3-4635-9C9F-E40570E18F1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22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03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5482953" cy="41805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Summary</a:t>
            </a:r>
            <a:endParaRPr lang="ko-KR" alt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6431B-A494-42EA-96D5-C8A271E2F0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23</a:t>
            </a:fld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직사각형 3">
                <a:extLst>
                  <a:ext uri="{FF2B5EF4-FFF2-40B4-BE49-F238E27FC236}">
                    <a16:creationId xmlns:a16="http://schemas.microsoft.com/office/drawing/2014/main" id="{8ACF0848-5661-4E32-987C-EC2BBA7A2551}"/>
                  </a:ext>
                </a:extLst>
              </p:cNvPr>
              <p:cNvSpPr/>
              <p:nvPr/>
            </p:nvSpPr>
            <p:spPr>
              <a:xfrm>
                <a:off x="686621" y="751344"/>
                <a:ext cx="7521184" cy="535531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344488" lvl="1" indent="-344488" algn="just">
                  <a:buFont typeface="Arial" pitchFamily="34" charset="0"/>
                  <a:buChar char="•"/>
                  <a:tabLst>
                    <a:tab pos="7315200" algn="l"/>
                  </a:tabLst>
                </a:pPr>
                <a:r>
                  <a:rPr lang="en-US" altLang="ko-KR" dirty="0"/>
                  <a:t>First DVCS beam spin asymmetry at 6.5 GeV and 7.5 GeV was measured with the goal of deepening our understanding on the GPD-modelled 3D structure of the proton and its mechanical properties.</a:t>
                </a:r>
              </a:p>
              <a:p>
                <a:pPr marL="344488" lvl="1" indent="-344488" algn="just"/>
                <a:endParaRPr lang="en-US" altLang="ko-KR" dirty="0"/>
              </a:p>
              <a:p>
                <a:pPr marL="344488" lvl="1" indent="-344488" algn="just">
                  <a:buFont typeface="Arial" pitchFamily="34" charset="0"/>
                  <a:buChar char="•"/>
                </a:pPr>
                <a:r>
                  <a:rPr lang="en-US" altLang="ko-KR" dirty="0"/>
                  <a:t>Raw BSA was extracted from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𝑒𝑝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dirty="0"/>
                  <a:t> sample after implementing exclusivity cuts and correction was performed by eliminating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/>
                  <a:t>P contamination; bin by bin implementation will follow.</a:t>
                </a:r>
              </a:p>
              <a:p>
                <a:pPr marL="344488" lvl="1" indent="-344488" algn="just"/>
                <a:endParaRPr lang="en-US" altLang="ko-KR" dirty="0"/>
              </a:p>
              <a:p>
                <a:pPr marL="344488" lvl="1" indent="-344488" algn="just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Kinematic and finite bin size corrections will be implemented after which, systematic errors will be estimated for the final BSA results.</a:t>
                </a:r>
                <a:endParaRPr lang="en-US" altLang="ko-KR" sz="1000" dirty="0"/>
              </a:p>
              <a:p>
                <a:pPr marL="344488" lvl="1" indent="-344488" algn="just"/>
                <a:endParaRPr lang="en-US" altLang="ko-KR" dirty="0"/>
              </a:p>
              <a:p>
                <a:pPr marL="344488" lvl="1" indent="-344488" algn="just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Dependance of BSA to various kinematic observables will be studied in detail.</a:t>
                </a:r>
              </a:p>
              <a:p>
                <a:pPr marL="344488" lvl="1" indent="-344488" algn="just"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344488" lvl="1" indent="-344488" algn="just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Together with DVCS cross-section measurements, the results of this analysis will be used to extract GPDs and map the proton pressure and shear force distributions.</a:t>
                </a:r>
              </a:p>
            </p:txBody>
          </p:sp>
        </mc:Choice>
        <mc:Fallback>
          <p:sp>
            <p:nvSpPr>
              <p:cNvPr id="9" name="직사각형 3">
                <a:extLst>
                  <a:ext uri="{FF2B5EF4-FFF2-40B4-BE49-F238E27FC236}">
                    <a16:creationId xmlns:a16="http://schemas.microsoft.com/office/drawing/2014/main" id="{8ACF0848-5661-4E32-987C-EC2BBA7A2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1" y="751344"/>
                <a:ext cx="7521184" cy="5355312"/>
              </a:xfrm>
              <a:prstGeom prst="rect">
                <a:avLst/>
              </a:prstGeom>
              <a:blipFill>
                <a:blip r:embed="rId2"/>
                <a:stretch>
                  <a:fillRect l="-404" t="-340" r="-566" b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994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2492896"/>
            <a:ext cx="74676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7000"/>
              <a:t>Thank You!!!</a:t>
            </a:r>
            <a:endParaRPr lang="ko-KR" altLang="en-US" sz="7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9D7D3-C68C-4868-8623-42BF2241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24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4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331640" y="2852936"/>
            <a:ext cx="6059017" cy="787242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dirty="0"/>
              <a:t>I. Introduction</a:t>
            </a:r>
            <a:endParaRPr lang="ko-KR" alt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44488-0651-4035-81A4-0DB7E6D0B9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3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571900" y="5805264"/>
            <a:ext cx="77445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0" lvl="1" indent="361950" algn="just"/>
            <a:r>
              <a:rPr lang="en-US" altLang="ko-KR" dirty="0"/>
              <a:t>GPDs map the 3D nucleon structure as the quark’s longitudinal momentum correlated with its transverse spatial distributions.</a:t>
            </a:r>
          </a:p>
        </p:txBody>
      </p: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7715201" cy="427202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Generalized Parton Distributions</a:t>
            </a:r>
            <a:endParaRPr lang="ko-KR" alt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8" y="747477"/>
            <a:ext cx="8026299" cy="500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24C8B-F446-4AB8-889E-8A8A23F42A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4</a:t>
            </a:fld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2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571904" y="5801833"/>
                <a:ext cx="7754538" cy="6531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numCol="1">
                <a:spAutoFit/>
              </a:bodyPr>
              <a:lstStyle/>
              <a:p>
                <a:pPr marL="0" lvl="1" indent="361950" algn="just"/>
                <a:r>
                  <a:rPr lang="en-US" altLang="ko-KR" dirty="0"/>
                  <a:t>Deeply virtual Compton scattering (DVCS) provides the cleanest access to chiral-even GPDs: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dirty="0"/>
                  <a:t> primarily,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04" y="5801833"/>
                <a:ext cx="7754538" cy="653192"/>
              </a:xfrm>
              <a:prstGeom prst="rect">
                <a:avLst/>
              </a:prstGeom>
              <a:blipFill>
                <a:blip r:embed="rId2"/>
                <a:stretch>
                  <a:fillRect l="-549" t="-3604" r="-470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EBC52BB-76E6-404C-A6A1-67E69207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6" t="3508"/>
          <a:stretch/>
        </p:blipFill>
        <p:spPr>
          <a:xfrm>
            <a:off x="4680006" y="1494076"/>
            <a:ext cx="3652048" cy="2793082"/>
          </a:xfrm>
          <a:prstGeom prst="rect">
            <a:avLst/>
          </a:prstGeom>
        </p:spPr>
      </p:pic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6851105" cy="427202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Deeply Virtual Compton Scattering</a:t>
            </a:r>
            <a:endParaRPr lang="ko-KR" altLang="en-US" sz="28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947F392-CB88-4DCC-A397-5678D4FE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2" y="1493749"/>
            <a:ext cx="3131282" cy="279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39EA9C-A2B2-486D-94FB-9CFA8F713870}"/>
              </a:ext>
            </a:extLst>
          </p:cNvPr>
          <p:cNvSpPr/>
          <p:nvPr/>
        </p:nvSpPr>
        <p:spPr>
          <a:xfrm>
            <a:off x="4839898" y="4308024"/>
            <a:ext cx="3090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DVCS kinematics: scattering plane (light blue) and reaction plane (cyan)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C5EDB2-DE21-4CE4-A733-AEEE28032406}"/>
              </a:ext>
            </a:extLst>
          </p:cNvPr>
          <p:cNvSpPr/>
          <p:nvPr/>
        </p:nvSpPr>
        <p:spPr>
          <a:xfrm>
            <a:off x="922356" y="4308756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DVCS accessing GPDs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6B1926-5C06-47AC-B5BA-5C986DFD86FA}"/>
                  </a:ext>
                </a:extLst>
              </p:cNvPr>
              <p:cNvSpPr txBox="1"/>
              <p:nvPr/>
            </p:nvSpPr>
            <p:spPr>
              <a:xfrm>
                <a:off x="5503188" y="3066425"/>
                <a:ext cx="220940" cy="276999"/>
              </a:xfrm>
              <a:prstGeom prst="rect">
                <a:avLst/>
              </a:prstGeom>
              <a:solidFill>
                <a:srgbClr val="79D2FF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6B1926-5C06-47AC-B5BA-5C986DFD8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188" y="3066425"/>
                <a:ext cx="220940" cy="276999"/>
              </a:xfrm>
              <a:prstGeom prst="rect">
                <a:avLst/>
              </a:prstGeom>
              <a:blipFill>
                <a:blip r:embed="rId5"/>
                <a:stretch>
                  <a:fillRect l="-19444" r="-16667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513326-14E1-4AC3-BBD3-8CE5CA8B8CFE}"/>
                  </a:ext>
                </a:extLst>
              </p:cNvPr>
              <p:cNvSpPr txBox="1"/>
              <p:nvPr/>
            </p:nvSpPr>
            <p:spPr>
              <a:xfrm>
                <a:off x="5803688" y="2297197"/>
                <a:ext cx="220940" cy="276999"/>
              </a:xfrm>
              <a:prstGeom prst="rect">
                <a:avLst/>
              </a:prstGeom>
              <a:solidFill>
                <a:srgbClr val="79D2FF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513326-14E1-4AC3-BBD3-8CE5CA8B8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88" y="2297197"/>
                <a:ext cx="220940" cy="276999"/>
              </a:xfrm>
              <a:prstGeom prst="rect">
                <a:avLst/>
              </a:prstGeom>
              <a:blipFill>
                <a:blip r:embed="rId6"/>
                <a:stretch>
                  <a:fillRect l="-36111" r="-16667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061B72-2217-4C6C-BE7B-946733A0D7EC}"/>
                  </a:ext>
                </a:extLst>
              </p:cNvPr>
              <p:cNvSpPr txBox="1"/>
              <p:nvPr/>
            </p:nvSpPr>
            <p:spPr>
              <a:xfrm>
                <a:off x="7066252" y="1900773"/>
                <a:ext cx="220940" cy="276999"/>
              </a:xfrm>
              <a:prstGeom prst="rect">
                <a:avLst/>
              </a:prstGeom>
              <a:solidFill>
                <a:srgbClr val="00918E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061B72-2217-4C6C-BE7B-946733A0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252" y="1900773"/>
                <a:ext cx="220940" cy="276999"/>
              </a:xfrm>
              <a:prstGeom prst="rect">
                <a:avLst/>
              </a:prstGeom>
              <a:blipFill>
                <a:blip r:embed="rId7"/>
                <a:stretch>
                  <a:fillRect l="-33333" r="-13889" b="-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A9D23B-3518-4A30-A980-638CF3B2D229}"/>
                  </a:ext>
                </a:extLst>
              </p:cNvPr>
              <p:cNvSpPr txBox="1"/>
              <p:nvPr/>
            </p:nvSpPr>
            <p:spPr>
              <a:xfrm>
                <a:off x="6034296" y="2868692"/>
                <a:ext cx="193888" cy="276999"/>
              </a:xfrm>
              <a:prstGeom prst="rect">
                <a:avLst/>
              </a:prstGeom>
              <a:solidFill>
                <a:srgbClr val="79D2FF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A9D23B-3518-4A30-A980-638CF3B2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96" y="2868692"/>
                <a:ext cx="193888" cy="276999"/>
              </a:xfrm>
              <a:prstGeom prst="rect">
                <a:avLst/>
              </a:prstGeom>
              <a:blipFill>
                <a:blip r:embed="rId8"/>
                <a:stretch>
                  <a:fillRect l="-28125" r="-21875" b="-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DD3DAB-5B69-4B61-BE6A-DBBF186E6480}"/>
                  </a:ext>
                </a:extLst>
              </p:cNvPr>
              <p:cNvSpPr txBox="1"/>
              <p:nvPr/>
            </p:nvSpPr>
            <p:spPr>
              <a:xfrm>
                <a:off x="6799716" y="3692032"/>
                <a:ext cx="220940" cy="276999"/>
              </a:xfrm>
              <a:prstGeom prst="rect">
                <a:avLst/>
              </a:prstGeom>
              <a:solidFill>
                <a:srgbClr val="00918E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DD3DAB-5B69-4B61-BE6A-DBBF186E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16" y="3692032"/>
                <a:ext cx="220940" cy="276999"/>
              </a:xfrm>
              <a:prstGeom prst="rect">
                <a:avLst/>
              </a:prstGeom>
              <a:blipFill>
                <a:blip r:embed="rId9"/>
                <a:stretch>
                  <a:fillRect l="-32432" r="-10811" b="-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CEED9-D8B7-4EA6-97FE-8562D67735FA}"/>
                  </a:ext>
                </a:extLst>
              </p:cNvPr>
              <p:cNvSpPr txBox="1"/>
              <p:nvPr/>
            </p:nvSpPr>
            <p:spPr>
              <a:xfrm>
                <a:off x="6385006" y="2802975"/>
                <a:ext cx="19437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CEED9-D8B7-4EA6-97FE-8562D6773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06" y="2802975"/>
                <a:ext cx="194374" cy="276999"/>
              </a:xfrm>
              <a:prstGeom prst="rect">
                <a:avLst/>
              </a:prstGeom>
              <a:blipFill>
                <a:blip r:embed="rId10"/>
                <a:stretch>
                  <a:fillRect l="-28125" r="-25000" b="-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12BA8D-5153-4548-BD95-A86D76074602}"/>
                  </a:ext>
                </a:extLst>
              </p:cNvPr>
              <p:cNvSpPr txBox="1"/>
              <p:nvPr/>
            </p:nvSpPr>
            <p:spPr>
              <a:xfrm>
                <a:off x="6441868" y="2597056"/>
                <a:ext cx="19437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12BA8D-5153-4548-BD95-A86D76074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68" y="2597056"/>
                <a:ext cx="19437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407012-B35F-41AF-852D-4C7DFA963334}"/>
                  </a:ext>
                </a:extLst>
              </p:cNvPr>
              <p:cNvSpPr txBox="1"/>
              <p:nvPr/>
            </p:nvSpPr>
            <p:spPr>
              <a:xfrm>
                <a:off x="6229272" y="2554749"/>
                <a:ext cx="193888" cy="276999"/>
              </a:xfrm>
              <a:prstGeom prst="rect">
                <a:avLst/>
              </a:prstGeom>
              <a:solidFill>
                <a:srgbClr val="79D2FF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407012-B35F-41AF-852D-4C7DFA96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272" y="2554749"/>
                <a:ext cx="193888" cy="276999"/>
              </a:xfrm>
              <a:prstGeom prst="rect">
                <a:avLst/>
              </a:prstGeom>
              <a:blipFill>
                <a:blip r:embed="rId12"/>
                <a:stretch>
                  <a:fillRect l="-28125" r="-21875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84600A-26EB-4D79-938C-BAEB38A4E2F4}"/>
                  </a:ext>
                </a:extLst>
              </p:cNvPr>
              <p:cNvSpPr txBox="1"/>
              <p:nvPr/>
            </p:nvSpPr>
            <p:spPr>
              <a:xfrm>
                <a:off x="7902747" y="1703884"/>
                <a:ext cx="193888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84600A-26EB-4D79-938C-BAEB38A4E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747" y="1703884"/>
                <a:ext cx="193888" cy="276999"/>
              </a:xfrm>
              <a:prstGeom prst="rect">
                <a:avLst/>
              </a:prstGeom>
              <a:blipFill>
                <a:blip r:embed="rId13"/>
                <a:stretch>
                  <a:fillRect l="-43750" r="-46875" b="-3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E3042-7172-4A1C-9CED-BD03943215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5</a:t>
            </a:fld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3BDC75-C811-4533-ADF1-B1BC8BC51EE8}"/>
                  </a:ext>
                </a:extLst>
              </p:cNvPr>
              <p:cNvSpPr txBox="1"/>
              <p:nvPr/>
            </p:nvSpPr>
            <p:spPr>
              <a:xfrm>
                <a:off x="2857317" y="2824573"/>
                <a:ext cx="97991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3BDC75-C811-4533-ADF1-B1BC8BC51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317" y="2824573"/>
                <a:ext cx="979917" cy="276999"/>
              </a:xfrm>
              <a:prstGeom prst="rect">
                <a:avLst/>
              </a:prstGeom>
              <a:blipFill>
                <a:blip r:embed="rId14"/>
                <a:stretch>
                  <a:fillRect b="-3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683FF9-3331-4719-B01C-98FB56F2B51B}"/>
                  </a:ext>
                </a:extLst>
              </p:cNvPr>
              <p:cNvSpPr txBox="1"/>
              <p:nvPr/>
            </p:nvSpPr>
            <p:spPr>
              <a:xfrm>
                <a:off x="2688876" y="3938236"/>
                <a:ext cx="97991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683FF9-3331-4719-B01C-98FB56F2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876" y="3938236"/>
                <a:ext cx="979917" cy="276999"/>
              </a:xfrm>
              <a:prstGeom prst="rect">
                <a:avLst/>
              </a:prstGeom>
              <a:blipFill>
                <a:blip r:embed="rId15"/>
                <a:stretch>
                  <a:fillRect b="-3617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A18CEF-BD92-4061-8D2D-87E39842A1CC}"/>
                  </a:ext>
                </a:extLst>
              </p:cNvPr>
              <p:cNvSpPr txBox="1"/>
              <p:nvPr/>
            </p:nvSpPr>
            <p:spPr>
              <a:xfrm>
                <a:off x="570038" y="2806053"/>
                <a:ext cx="97991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A18CEF-BD92-4061-8D2D-87E39842A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8" y="2806053"/>
                <a:ext cx="979917" cy="276999"/>
              </a:xfrm>
              <a:prstGeom prst="rect">
                <a:avLst/>
              </a:prstGeom>
              <a:blipFill>
                <a:blip r:embed="rId16"/>
                <a:stretch>
                  <a:fillRect b="-33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CC5E004-E396-4ED6-A0DA-0C9B42B3FE15}"/>
                  </a:ext>
                </a:extLst>
              </p:cNvPr>
              <p:cNvSpPr txBox="1"/>
              <p:nvPr/>
            </p:nvSpPr>
            <p:spPr>
              <a:xfrm>
                <a:off x="706058" y="3938237"/>
                <a:ext cx="97991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CC5E004-E396-4ED6-A0DA-0C9B42B3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8" y="3938237"/>
                <a:ext cx="979917" cy="276999"/>
              </a:xfrm>
              <a:prstGeom prst="rect">
                <a:avLst/>
              </a:prstGeom>
              <a:blipFill>
                <a:blip r:embed="rId17"/>
                <a:stretch>
                  <a:fillRect b="-3617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3F16A0-B42A-425C-948E-295C1677A70C}"/>
                  </a:ext>
                </a:extLst>
              </p:cNvPr>
              <p:cNvSpPr txBox="1"/>
              <p:nvPr/>
            </p:nvSpPr>
            <p:spPr>
              <a:xfrm>
                <a:off x="1481610" y="1863242"/>
                <a:ext cx="193888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3F16A0-B42A-425C-948E-295C1677A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10" y="1863242"/>
                <a:ext cx="193888" cy="276999"/>
              </a:xfrm>
              <a:prstGeom prst="rect">
                <a:avLst/>
              </a:prstGeom>
              <a:blipFill>
                <a:blip r:embed="rId18"/>
                <a:stretch>
                  <a:fillRect l="-28125" r="-21875" b="-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6925C2-F4BA-45C1-BD74-2F931D112086}"/>
                  </a:ext>
                </a:extLst>
              </p:cNvPr>
              <p:cNvSpPr txBox="1"/>
              <p:nvPr/>
            </p:nvSpPr>
            <p:spPr>
              <a:xfrm>
                <a:off x="2744292" y="1868137"/>
                <a:ext cx="22094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86925C2-F4BA-45C1-BD74-2F931D11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92" y="1868137"/>
                <a:ext cx="220940" cy="276999"/>
              </a:xfrm>
              <a:prstGeom prst="rect">
                <a:avLst/>
              </a:prstGeom>
              <a:blipFill>
                <a:blip r:embed="rId19"/>
                <a:stretch>
                  <a:fillRect l="-33333" r="-13889" b="-28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2F674C6F-30D6-4041-823F-BB6A6382685E}"/>
              </a:ext>
            </a:extLst>
          </p:cNvPr>
          <p:cNvSpPr/>
          <p:nvPr/>
        </p:nvSpPr>
        <p:spPr>
          <a:xfrm>
            <a:off x="2965232" y="1729638"/>
            <a:ext cx="80234" cy="25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2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4762873" cy="427202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DVCS and Bethe-</a:t>
            </a:r>
            <a:r>
              <a:rPr lang="en-US" altLang="ko-KR" sz="2800" dirty="0" err="1"/>
              <a:t>Heitler</a:t>
            </a:r>
            <a:endParaRPr lang="ko-KR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4A42-4B3A-4EE2-85BC-0EF3FED30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61" b="18761"/>
          <a:stretch/>
        </p:blipFill>
        <p:spPr>
          <a:xfrm>
            <a:off x="2051594" y="728340"/>
            <a:ext cx="4392614" cy="1154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78F35F-FDA7-493D-AB1F-C3B7586CAF01}"/>
              </a:ext>
            </a:extLst>
          </p:cNvPr>
          <p:cNvSpPr txBox="1"/>
          <p:nvPr/>
        </p:nvSpPr>
        <p:spPr>
          <a:xfrm>
            <a:off x="4626079" y="695856"/>
            <a:ext cx="432047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CAA14-9865-4ABB-AEF7-E28B77819758}"/>
              </a:ext>
            </a:extLst>
          </p:cNvPr>
          <p:cNvSpPr/>
          <p:nvPr/>
        </p:nvSpPr>
        <p:spPr>
          <a:xfrm>
            <a:off x="1115617" y="2681626"/>
            <a:ext cx="665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i="1" dirty="0">
                <a:latin typeface="Cambria Math" panose="02040503050406030204" pitchFamily="18" charset="0"/>
              </a:rPr>
              <a:t>	</a:t>
            </a:r>
          </a:p>
          <a:p>
            <a:pPr algn="just"/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표 2">
                <a:extLst>
                  <a:ext uri="{FF2B5EF4-FFF2-40B4-BE49-F238E27FC236}">
                    <a16:creationId xmlns:a16="http://schemas.microsoft.com/office/drawing/2014/main" id="{CBEB2185-C33E-42D5-A138-2C102C170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785960"/>
                  </p:ext>
                </p:extLst>
              </p:nvPr>
            </p:nvGraphicFramePr>
            <p:xfrm>
              <a:off x="591730" y="2284364"/>
              <a:ext cx="7704856" cy="41901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04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251028">
                    <a:tc>
                      <a:txBody>
                        <a:bodyPr/>
                        <a:lstStyle/>
                        <a:p>
                          <a:pPr marL="0" lvl="1" indent="361950" algn="just"/>
                          <a:r>
                            <a:rPr lang="en-US" altLang="ko-KR" dirty="0">
                              <a:latin typeface="+mn-lt"/>
                            </a:rPr>
                            <a:t>Amplitude of photon production:</a:t>
                          </a:r>
                        </a:p>
                        <a:p>
                          <a:pPr marL="0" lvl="1"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DVCS</m:t>
                                          </m:r>
                                        </m:sub>
                                      </m:sSub>
                                      <m: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𝐵𝐻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=</a:t>
                          </a:r>
                          <a:r>
                            <a:rPr lang="en-US" altLang="ko-KR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DVCS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+</a:t>
                          </a:r>
                          <a:r>
                            <a:rPr lang="en-US" altLang="ko-KR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𝐵𝐻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ℐ</m:t>
                              </m:r>
                            </m:oMath>
                          </a14:m>
                          <a:endParaRPr lang="en-US" altLang="ko-KR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lvl="1" indent="361950" algn="just"/>
                          <a:r>
                            <a:rPr lang="en-US" altLang="ko-KR" dirty="0">
                              <a:latin typeface="+mn-lt"/>
                            </a:rPr>
                            <a:t>Beam spin asymmetry for unpolarized target:</a:t>
                          </a:r>
                        </a:p>
                        <a:p>
                          <a:pPr marL="0"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LU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altLang="ko-KR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sSubSup>
                                  <m:sSubSup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unp</m:t>
                                    </m:r>
                                  </m:sub>
                                  <m:sup>
                                    <m: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i="0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LU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altLang="ko-KR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altLang="ko-KR" b="0" i="0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LU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ko-KR" altLang="en-US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altLang="ko-KR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ℑ</m:t>
                                </m:r>
                                <m:r>
                                  <a:rPr lang="ko-KR" altLang="en-US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ko-KR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ℋ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acc>
                                      <m:accPr>
                                        <m:chr m:val="̃"/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ℋ</m:t>
                                        </m:r>
                                      </m:e>
                                    </m:acc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ko-KR" b="0" i="1" dirty="0" smtClean="0">
                                        <a:solidFill>
                                          <a:srgbClr val="0099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i="0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  <a:p>
                          <a:pPr marL="0" lvl="1" indent="457200" algn="just"/>
                          <a:r>
                            <a:rPr lang="en-US" dirty="0">
                              <a:latin typeface="+mn-lt"/>
                            </a:rPr>
                            <a:t>Compton form factors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ko-KR" b="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dirty="0">
                              <a:latin typeface="+mn-lt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i="1" dirty="0" smtClean="0">
                                  <a:solidFill>
                                    <a:srgbClr val="0099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:</a:t>
                          </a:r>
                        </a:p>
                        <a:p>
                          <a:pPr marL="0"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ℋ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 dirty="0" smtClean="0">
                                        <a:solidFill>
                                          <a:srgbClr val="0099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ko-KR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ko-KR" altLang="en-US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ko-KR" i="1" smtClean="0">
                                                    <a:solidFill>
                                                      <a:schemeClr val="accent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i="1">
                                                    <a:solidFill>
                                                      <a:schemeClr val="accent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𝐻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i="1">
                                                    <a:solidFill>
                                                      <a:schemeClr val="accent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i="1" smtClean="0">
                                                    <a:solidFill>
                                                      <a:srgbClr val="0099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b="0" i="1" smtClean="0">
                                                    <a:solidFill>
                                                      <a:srgbClr val="0099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i="1">
                                                    <a:solidFill>
                                                      <a:srgbClr val="0099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altLang="ko-KR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ko-KR" altLang="en-US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altLang="ko-KR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marR="0" lvl="1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ko-KR" b="0" i="1" dirty="0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ko-KR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ko-KR" altLang="en-US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altLang="ko-KR" b="0" i="1" smtClean="0">
                                                    <a:solidFill>
                                                      <a:schemeClr val="accent4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ko-KR" i="1" smtClean="0">
                                                    <a:solidFill>
                                                      <a:schemeClr val="accent4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𝐻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altLang="ko-KR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ko-KR" altLang="en-US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altLang="ko-KR" dirty="0">
                            <a:latin typeface="+mn-lt"/>
                          </a:endParaRPr>
                        </a:p>
                      </a:txBody>
                      <a:tcPr anchor="ctr"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표 2">
                <a:extLst>
                  <a:ext uri="{FF2B5EF4-FFF2-40B4-BE49-F238E27FC236}">
                    <a16:creationId xmlns:a16="http://schemas.microsoft.com/office/drawing/2014/main" id="{CBEB2185-C33E-42D5-A138-2C102C170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785960"/>
                  </p:ext>
                </p:extLst>
              </p:nvPr>
            </p:nvGraphicFramePr>
            <p:xfrm>
              <a:off x="591730" y="2284364"/>
              <a:ext cx="7704856" cy="41901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04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190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" t="-726" r="-237" b="-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22D88-6152-4920-8DF0-4A279E6D47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6</a:t>
            </a:fld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2">
                <a:extLst>
                  <a:ext uri="{FF2B5EF4-FFF2-40B4-BE49-F238E27FC236}">
                    <a16:creationId xmlns:a16="http://schemas.microsoft.com/office/drawing/2014/main" id="{B92B7B10-FECB-4E25-A3EA-CCE2038ED4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111307"/>
                  </p:ext>
                </p:extLst>
              </p:nvPr>
            </p:nvGraphicFramePr>
            <p:xfrm>
              <a:off x="591730" y="1916832"/>
              <a:ext cx="7704856" cy="47388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04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251028">
                    <a:tc>
                      <a:txBody>
                        <a:bodyPr/>
                        <a:lstStyle/>
                        <a:p>
                          <a:pPr marL="0" lvl="1" indent="361950" algn="just"/>
                          <a:r>
                            <a:rPr lang="en-US" altLang="ko-KR" dirty="0">
                              <a:latin typeface="+mn-lt"/>
                            </a:rPr>
                            <a:t>Amplitude of photon production:</a:t>
                          </a:r>
                        </a:p>
                        <a:p>
                          <a:pPr marL="0" lvl="1"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𝒯</m:t>
                                  </m:r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DVCS</m:t>
                                          </m:r>
                                        </m:sub>
                                      </m:sSub>
                                      <m: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𝐵𝐻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=</a:t>
                          </a:r>
                          <a:r>
                            <a:rPr lang="en-US" altLang="ko-KR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DVCS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+</a:t>
                          </a:r>
                          <a:r>
                            <a:rPr lang="en-US" altLang="ko-KR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𝐵𝐻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ℐ</m:t>
                              </m:r>
                            </m:oMath>
                          </a14:m>
                          <a:endParaRPr lang="en-US" altLang="ko-KR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lvl="1" indent="361950" algn="just"/>
                          <a:r>
                            <a:rPr lang="en-US" altLang="ko-KR" dirty="0">
                              <a:latin typeface="+mn-lt"/>
                            </a:rPr>
                            <a:t>Beam spin asymmetry for unpolarized target:</a:t>
                          </a:r>
                        </a:p>
                        <a:p>
                          <a:pPr marL="0"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LU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altLang="ko-KR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sSubSup>
                                  <m:sSubSup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unp</m:t>
                                    </m:r>
                                  </m:sub>
                                  <m:sup>
                                    <m: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bSup>
                                <m:func>
                                  <m:func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i="0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LU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altLang="ko-KR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altLang="ko-KR" b="0" i="0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↑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↓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altLang="ko-KR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LU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ko-KR" altLang="en-US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altLang="ko-KR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ℑ</m:t>
                                </m:r>
                                <m:r>
                                  <a:rPr lang="ko-KR" altLang="en-US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ko-KR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ℋ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acc>
                                      <m:accPr>
                                        <m:chr m:val="̃"/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4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ℋ</m:t>
                                        </m:r>
                                      </m:e>
                                    </m:acc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ko-KR" b="0" i="1" dirty="0" smtClean="0">
                                        <a:solidFill>
                                          <a:srgbClr val="0099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i="0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ko-KR" altLang="en-US" i="1" dirty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  <a:p>
                          <a:pPr marL="0" lvl="1" indent="457200" algn="just"/>
                          <a:r>
                            <a:rPr lang="en-US" dirty="0">
                              <a:latin typeface="+mn-lt"/>
                            </a:rPr>
                            <a:t>Compton form factors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ko-KR" b="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dirty="0" smtClean="0">
                                      <a:solidFill>
                                        <a:schemeClr val="accent4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dirty="0">
                              <a:latin typeface="+mn-lt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i="1" dirty="0" smtClean="0">
                                  <a:solidFill>
                                    <a:srgbClr val="0099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oMath>
                          </a14:m>
                          <a:r>
                            <a:rPr lang="en-US" dirty="0">
                              <a:latin typeface="+mn-lt"/>
                            </a:rPr>
                            <a:t>:</a:t>
                          </a:r>
                        </a:p>
                        <a:p>
                          <a:pPr marL="0" lvl="1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 dirty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ℋ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i="1" dirty="0" smtClean="0">
                                        <a:solidFill>
                                          <a:srgbClr val="00999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ko-KR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ko-KR" altLang="en-US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altLang="ko-KR" i="1" smtClean="0">
                                                    <a:solidFill>
                                                      <a:schemeClr val="accent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i="1">
                                                    <a:solidFill>
                                                      <a:schemeClr val="accent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𝐻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i="1">
                                                    <a:solidFill>
                                                      <a:schemeClr val="accent1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i="1" smtClean="0">
                                                    <a:solidFill>
                                                      <a:srgbClr val="0099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b="0" i="1" smtClean="0">
                                                    <a:solidFill>
                                                      <a:srgbClr val="0099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i="1">
                                                    <a:solidFill>
                                                      <a:srgbClr val="009999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altLang="ko-KR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ko-KR" altLang="en-US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altLang="ko-KR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marR="0" lvl="1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ko-KR" b="0" i="1" dirty="0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4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altLang="ko-KR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d>
                                          <m:d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ko-KR" altLang="en-US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i="1" smtClean="0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altLang="ko-KR" b="0" i="1" smtClean="0">
                                                    <a:solidFill>
                                                      <a:schemeClr val="accent4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ko-KR" i="1" smtClean="0">
                                                    <a:solidFill>
                                                      <a:schemeClr val="accent4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𝐻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en-US" altLang="ko-KR" i="1">
                                                <a:solidFill>
                                                  <a:schemeClr val="accent4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altLang="ko-KR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ko-KR" altLang="en-US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𝜉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altLang="ko-KR" i="1" dirty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i="1" dirty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altLang="ko-KR" dirty="0">
                            <a:latin typeface="+mn-lt"/>
                          </a:endParaRPr>
                        </a:p>
                        <a:p>
                          <a:pPr marL="0" marR="0" lvl="1" indent="341313" algn="just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+mn-lt"/>
                            </a:rPr>
                            <a:t>DVCS measured at different beam energies allows the extraction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i="1" dirty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i="1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𝒯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dirty="0"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DVCS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dirty="0">
                              <a:latin typeface="+mn-lt"/>
                            </a:rPr>
                            <a:t> for which GPD enters through the Compton form factor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altLang="ko-KR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ko-KR" b="0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b="0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ko-KR" dirty="0">
                              <a:latin typeface="+mn-lt"/>
                            </a:rPr>
                            <a:t>.</a:t>
                          </a:r>
                        </a:p>
                      </a:txBody>
                      <a:tcPr anchor="ctr"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2">
                <a:extLst>
                  <a:ext uri="{FF2B5EF4-FFF2-40B4-BE49-F238E27FC236}">
                    <a16:creationId xmlns:a16="http://schemas.microsoft.com/office/drawing/2014/main" id="{B92B7B10-FECB-4E25-A3EA-CCE2038ED4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7111307"/>
                  </p:ext>
                </p:extLst>
              </p:nvPr>
            </p:nvGraphicFramePr>
            <p:xfrm>
              <a:off x="591730" y="1916832"/>
              <a:ext cx="7704856" cy="47388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04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738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9" t="-643" r="-237" b="-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17AB6B4-DA69-4167-A4AF-427F07BB37FD}"/>
              </a:ext>
            </a:extLst>
          </p:cNvPr>
          <p:cNvSpPr txBox="1"/>
          <p:nvPr/>
        </p:nvSpPr>
        <p:spPr>
          <a:xfrm>
            <a:off x="2383710" y="702528"/>
            <a:ext cx="1008112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DVCS</a:t>
            </a:r>
          </a:p>
        </p:txBody>
      </p:sp>
    </p:spTree>
    <p:extLst>
      <p:ext uri="{BB962C8B-B14F-4D97-AF65-F5344CB8AC3E}">
        <p14:creationId xmlns:p14="http://schemas.microsoft.com/office/powerpoint/2010/main" val="390581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6275041" cy="427202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DVCS at Multiple Beam Energies</a:t>
            </a:r>
            <a:endParaRPr lang="ko-KR" alt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22D88-6152-4920-8DF0-4A279E6D47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7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Immagine 3" descr="Schermata 2018-07-04 alle 16.09.32.png">
            <a:extLst>
              <a:ext uri="{FF2B5EF4-FFF2-40B4-BE49-F238E27FC236}">
                <a16:creationId xmlns:a16="http://schemas.microsoft.com/office/drawing/2014/main" id="{48E6DB27-3DD2-4EC8-9E98-5E5EC0D58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607" y="692696"/>
            <a:ext cx="4295102" cy="40458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006455D-CBE1-4850-9D40-13DE60858229}"/>
              </a:ext>
            </a:extLst>
          </p:cNvPr>
          <p:cNvSpPr/>
          <p:nvPr/>
        </p:nvSpPr>
        <p:spPr>
          <a:xfrm>
            <a:off x="6300192" y="3907570"/>
            <a:ext cx="1996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cs typeface="Arial" panose="020B0604020202020204" pitchFamily="34" charset="0"/>
              </a:rPr>
              <a:t>V.D. Burkert,</a:t>
            </a:r>
          </a:p>
          <a:p>
            <a:pPr algn="just">
              <a:tabLst>
                <a:tab pos="341313" algn="l"/>
              </a:tabLst>
            </a:pPr>
            <a:r>
              <a:rPr lang="it-IT" sz="1200" dirty="0">
                <a:cs typeface="Arial" panose="020B0604020202020204" pitchFamily="34" charset="0"/>
              </a:rPr>
              <a:t>L. Elouadrhiri,</a:t>
            </a:r>
          </a:p>
          <a:p>
            <a:pPr algn="just">
              <a:tabLst>
                <a:tab pos="341313" algn="l"/>
              </a:tabLst>
            </a:pPr>
            <a:r>
              <a:rPr lang="it-IT" sz="1200" dirty="0">
                <a:cs typeface="Arial" panose="020B0604020202020204" pitchFamily="34" charset="0"/>
              </a:rPr>
              <a:t>&amp; F.X. Girod,</a:t>
            </a:r>
          </a:p>
          <a:p>
            <a:pPr algn="just">
              <a:tabLst>
                <a:tab pos="233363" algn="l"/>
              </a:tabLst>
            </a:pPr>
            <a:r>
              <a:rPr lang="it-IT" sz="1200" dirty="0">
                <a:cs typeface="Arial" panose="020B0604020202020204" pitchFamily="34" charset="0"/>
              </a:rPr>
              <a:t>	Nature,557 396 (2018)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C234EC-CA00-48DC-8676-8F32B0D13411}"/>
              </a:ext>
            </a:extLst>
          </p:cNvPr>
          <p:cNvSpPr/>
          <p:nvPr/>
        </p:nvSpPr>
        <p:spPr>
          <a:xfrm>
            <a:off x="2689511" y="596495"/>
            <a:ext cx="3509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Nucleon Pressure Distribution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표 2">
                <a:extLst>
                  <a:ext uri="{FF2B5EF4-FFF2-40B4-BE49-F238E27FC236}">
                    <a16:creationId xmlns:a16="http://schemas.microsoft.com/office/drawing/2014/main" id="{CBEB2185-C33E-42D5-A138-2C102C170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521992"/>
                  </p:ext>
                </p:extLst>
              </p:nvPr>
            </p:nvGraphicFramePr>
            <p:xfrm>
              <a:off x="591730" y="4738567"/>
              <a:ext cx="7704856" cy="19218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04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821402">
                    <a:tc>
                      <a:txBody>
                        <a:bodyPr/>
                        <a:lstStyle/>
                        <a:p>
                          <a:pPr marL="0" lvl="1" indent="361950" algn="just"/>
                          <a:r>
                            <a:rPr lang="en-US" altLang="ko-KR" dirty="0">
                              <a:latin typeface="+mn-lt"/>
                            </a:rPr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ko-KR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ko-KR" altLang="en-US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ko-KR" dirty="0">
                              <a:latin typeface="+mn-lt"/>
                            </a:rPr>
                            <a:t>, the Dispersion Relations allow access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ko-KR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i="1" dirty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ko-KR" dirty="0">
                              <a:latin typeface="+mn-lt"/>
                            </a:rPr>
                            <a:t> term and eventually to the form</a:t>
                          </a:r>
                          <a:r>
                            <a:rPr lang="en-US" altLang="ko-KR" baseline="0" dirty="0">
                              <a:latin typeface="+mn-lt"/>
                            </a:rPr>
                            <a:t> factor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i="1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ko-KR" b="0" i="1" baseline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dirty="0">
                              <a:latin typeface="+mn-lt"/>
                            </a:rPr>
                            <a:t>:</a:t>
                          </a:r>
                        </a:p>
                        <a:p>
                          <a:pPr marL="0" lvl="1" indent="361950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ko-KR" b="0" i="1" baseline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ko-KR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  <m:sSub>
                                  <m:sSubPr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f>
                                      <m:f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rad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r>
                                      <a:rPr lang="en-US" altLang="ko-KR" b="0" i="1" dirty="0" smtClean="0">
                                        <a:solidFill>
                                          <a:schemeClr val="accent3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en-US" altLang="ko-KR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sSub>
                                  <m:sSubPr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altLang="ko-KR" b="0" i="1" dirty="0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f>
                                      <m:f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dirty="0" smtClean="0">
                                                <a:solidFill>
                                                  <a:schemeClr val="accent2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altLang="ko-KR" b="0" i="1" dirty="0" smtClean="0">
                                                    <a:solidFill>
                                                      <a:schemeClr val="accent2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rad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r>
                                      <a:rPr lang="en-US" altLang="ko-KR" b="0" i="1" dirty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dirty="0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altLang="ko-KR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+mn-lt"/>
                          </a:endParaRPr>
                        </a:p>
                        <a:p>
                          <a:pPr marL="0" lvl="1" indent="361950" algn="just"/>
                          <a:r>
                            <a:rPr lang="en-US" altLang="ko-KR" dirty="0">
                              <a:latin typeface="+mn-lt"/>
                            </a:rPr>
                            <a:t>Pressure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dirty="0" smtClean="0">
                                  <a:solidFill>
                                    <a:schemeClr val="accent3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ko-KR" b="0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ko-KR" dirty="0">
                              <a:latin typeface="+mn-lt"/>
                            </a:rPr>
                            <a:t> and shear force</a:t>
                          </a:r>
                          <a:r>
                            <a:rPr lang="en-US" altLang="ko-KR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ko-KR" b="0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dirty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ko-KR" dirty="0">
                              <a:latin typeface="+mn-lt"/>
                            </a:rPr>
                            <a:t> distributions inside the nucleon may shed light on confinement</a:t>
                          </a:r>
                          <a:r>
                            <a:rPr lang="en-US" altLang="ko-KR" baseline="0" dirty="0">
                              <a:latin typeface="+mn-lt"/>
                            </a:rPr>
                            <a:t> mechanism.</a:t>
                          </a:r>
                          <a:endParaRPr lang="en-US" altLang="ko-KR" dirty="0">
                            <a:latin typeface="+mn-lt"/>
                          </a:endParaRPr>
                        </a:p>
                      </a:txBody>
                      <a:tcPr anchor="ctr">
                        <a:gradFill flip="none" rotWithShape="1">
                          <a:gsLst>
                            <a:gs pos="0">
                              <a:schemeClr val="accent1">
                                <a:lumMod val="60000"/>
                                <a:lumOff val="40000"/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accent1">
                                <a:lumMod val="60000"/>
                                <a:lumOff val="40000"/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  <a:tint val="23500"/>
                                <a:satMod val="16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표 2">
                <a:extLst>
                  <a:ext uri="{FF2B5EF4-FFF2-40B4-BE49-F238E27FC236}">
                    <a16:creationId xmlns:a16="http://schemas.microsoft.com/office/drawing/2014/main" id="{CBEB2185-C33E-42D5-A138-2C102C170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521992"/>
                  </p:ext>
                </p:extLst>
              </p:nvPr>
            </p:nvGraphicFramePr>
            <p:xfrm>
              <a:off x="591730" y="4738567"/>
              <a:ext cx="7704856" cy="19218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048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921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9" t="-1582" r="-237" b="-47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BB9FF4-D13C-4DA2-A427-E5DF9A8C6D30}"/>
              </a:ext>
            </a:extLst>
          </p:cNvPr>
          <p:cNvSpPr/>
          <p:nvPr/>
        </p:nvSpPr>
        <p:spPr>
          <a:xfrm>
            <a:off x="3635896" y="1127146"/>
            <a:ext cx="2451102" cy="584775"/>
          </a:xfrm>
          <a:prstGeom prst="rect">
            <a:avLst/>
          </a:prstGeom>
          <a:ln>
            <a:solidFill>
              <a:srgbClr val="EE5B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dirty="0">
                <a:cs typeface="Arial" panose="020B0604020202020204" pitchFamily="34" charset="0"/>
              </a:rPr>
              <a:t>Projected measurement for DVCS with CLAS12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68F14B-F55A-456B-9EA3-FE054A306D3F}"/>
              </a:ext>
            </a:extLst>
          </p:cNvPr>
          <p:cNvCxnSpPr>
            <a:cxnSpLocks/>
          </p:cNvCxnSpPr>
          <p:nvPr/>
        </p:nvCxnSpPr>
        <p:spPr>
          <a:xfrm rot="-2700000">
            <a:off x="3089277" y="1936116"/>
            <a:ext cx="648072" cy="0"/>
          </a:xfrm>
          <a:prstGeom prst="line">
            <a:avLst/>
          </a:prstGeom>
          <a:ln w="28575">
            <a:solidFill>
              <a:srgbClr val="EE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2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331640" y="2852936"/>
            <a:ext cx="6059017" cy="787242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dirty="0"/>
              <a:t>II. Experiment</a:t>
            </a:r>
            <a:endParaRPr lang="ko-KR" alt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D2825-7221-43CF-B6D8-B8A8B5AE59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8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ngine&#10;&#10;Description automatically generated">
            <a:extLst>
              <a:ext uri="{FF2B5EF4-FFF2-40B4-BE49-F238E27FC236}">
                <a16:creationId xmlns:a16="http://schemas.microsoft.com/office/drawing/2014/main" id="{31429706-88C1-4168-B28C-269DDBA64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/>
          <a:stretch/>
        </p:blipFill>
        <p:spPr>
          <a:xfrm>
            <a:off x="1662087" y="755805"/>
            <a:ext cx="6075143" cy="4453128"/>
          </a:xfrm>
          <a:prstGeom prst="rect">
            <a:avLst/>
          </a:prstGeom>
        </p:spPr>
      </p:pic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57199" y="265494"/>
            <a:ext cx="5915001" cy="418058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CEBAF at 12 GeV and CLAS12</a:t>
            </a:r>
            <a:endParaRPr lang="ko-KR" altLang="en-US" sz="2800" dirty="0"/>
          </a:p>
        </p:txBody>
      </p:sp>
      <p:sp>
        <p:nvSpPr>
          <p:cNvPr id="11" name="직사각형 10"/>
          <p:cNvSpPr/>
          <p:nvPr/>
        </p:nvSpPr>
        <p:spPr>
          <a:xfrm>
            <a:off x="571904" y="5282794"/>
            <a:ext cx="77445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>
            <a:spAutoFit/>
          </a:bodyPr>
          <a:lstStyle/>
          <a:p>
            <a:pPr marL="0" lvl="1" indent="361950" algn="dist"/>
            <a:r>
              <a:rPr lang="en-US" altLang="ko-KR" dirty="0"/>
              <a:t>First DVCS experiment with CLAS12 was performed in of 2018 at 6.5 GeV, 7.5 GeV, and 10.6 GeV polarized beam energies with ~</a:t>
            </a:r>
            <a:r>
              <a:rPr lang="en-US" dirty="0"/>
              <a:t>87%</a:t>
            </a:r>
          </a:p>
          <a:p>
            <a:pPr marL="0" lvl="1" algn="just"/>
            <a:r>
              <a:rPr lang="en-US" dirty="0"/>
              <a:t>average polarization</a:t>
            </a:r>
            <a:r>
              <a:rPr lang="en-US" altLang="ko-KR" dirty="0"/>
              <a:t>, employing liquid hydrogen as production target.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8245D942-58BE-47F2-829D-FE7D112AEC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F7124F-3F9A-4F3B-B636-DCF23799A1C7}" type="slidenum">
              <a:rPr lang="ko-KR" altLang="en-US" smtClean="0">
                <a:solidFill>
                  <a:schemeClr val="tx1"/>
                </a:solidFill>
              </a:rPr>
              <a:t>9</a:t>
            </a:fld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85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108538</TotalTime>
  <Words>1309</Words>
  <Application>Microsoft Office PowerPoint</Application>
  <PresentationFormat>On-screen Show (4:3)</PresentationFormat>
  <Paragraphs>253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맑은 고딕</vt:lpstr>
      <vt:lpstr>Arial</vt:lpstr>
      <vt:lpstr>Cambria Math</vt:lpstr>
      <vt:lpstr>Century Schoolbook</vt:lpstr>
      <vt:lpstr>Wingdings</vt:lpstr>
      <vt:lpstr>Wingdings 2</vt:lpstr>
      <vt:lpstr>오렌지</vt:lpstr>
      <vt:lpstr>Deeply Virtual Compton Scattering at 6.5 GeV and 7.5 GeV Polarized Electron Beam with CLAS12</vt:lpstr>
      <vt:lpstr>Outline</vt:lpstr>
      <vt:lpstr>I. Introduction</vt:lpstr>
      <vt:lpstr>Generalized Parton Distributions</vt:lpstr>
      <vt:lpstr>Deeply Virtual Compton Scattering</vt:lpstr>
      <vt:lpstr>DVCS and Bethe-Heitler</vt:lpstr>
      <vt:lpstr>DVCS at Multiple Beam Energies</vt:lpstr>
      <vt:lpstr>II. Experiment</vt:lpstr>
      <vt:lpstr>CEBAF at 12 GeV and CLAS12</vt:lpstr>
      <vt:lpstr>Detector-based e^′ p^′ γ Selection</vt:lpstr>
      <vt:lpstr>III. Analysis</vt:lpstr>
      <vt:lpstr>e^′ p^′ γ Event Selection</vt:lpstr>
      <vt:lpstr>ep→e^′ p^′ γ Exclusivity Cuts</vt:lpstr>
      <vt:lpstr>IV. Preliminary Results</vt:lpstr>
      <vt:lpstr>Integrated Raw Beam Spin Asymmetry I</vt:lpstr>
      <vt:lpstr>Integrated Raw Beam Spin Asymmetry II</vt:lpstr>
      <vt:lpstr>Raw Beam Spin Asymmetry and Beam Energy</vt:lpstr>
      <vt:lpstr>Raw Beam Spin Asymmetry Observables</vt:lpstr>
      <vt:lpstr>π^0 Contamination Subtraction I</vt:lpstr>
      <vt:lpstr>π^0 Contamination Subtraction II</vt:lpstr>
      <vt:lpstr>Integrated DVCS Raw Beam Spin Asymmetry</vt:lpstr>
      <vt:lpstr>V. Summary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Joshua Artem Tan</cp:lastModifiedBy>
  <cp:revision>562</cp:revision>
  <cp:lastPrinted>2015-04-06T12:18:24Z</cp:lastPrinted>
  <dcterms:created xsi:type="dcterms:W3CDTF">2014-10-14T11:35:59Z</dcterms:created>
  <dcterms:modified xsi:type="dcterms:W3CDTF">2021-10-13T04:56:23Z</dcterms:modified>
</cp:coreProperties>
</file>