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35"/>
    <a:srgbClr val="CE7A5E"/>
    <a:srgbClr val="007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3" autoAdjust="0"/>
    <p:restoredTop sz="94660"/>
  </p:normalViewPr>
  <p:slideViewPr>
    <p:cSldViewPr snapToGrid="0">
      <p:cViewPr varScale="1">
        <p:scale>
          <a:sx n="86" d="100"/>
          <a:sy n="86" d="100"/>
        </p:scale>
        <p:origin x="80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2A7A59-E61F-4009-9A0A-44E7F1E5CB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F0DED-911F-444E-897F-345769A62E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F35A-881C-40A9-965D-E64FF4FFB946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E1E3E-518C-4DB4-86DC-97B09DA745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778BF-4CC9-4997-A673-C252E5574D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3E766-6991-4FF7-8FF7-BCEA794B8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26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9611-5128-4226-B726-FC29716B1FDA}" type="datetimeFigureOut">
              <a:rPr lang="en-US" smtClean="0"/>
              <a:t>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2AF9D-5F2D-485F-8F14-A978CC9FC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10268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408633"/>
            <a:ext cx="11285837" cy="487490"/>
          </a:xfrm>
        </p:spPr>
        <p:txBody>
          <a:bodyPr>
            <a:noAutofit/>
          </a:bodyPr>
          <a:lstStyle>
            <a:lvl1pPr>
              <a:defRPr sz="3600" b="1" cap="none" baseline="0"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1354089"/>
            <a:ext cx="11285837" cy="4993659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LAS-color-low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555" y="6186791"/>
            <a:ext cx="1173445" cy="67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0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52" y="168432"/>
            <a:ext cx="11285837" cy="845630"/>
          </a:xfrm>
        </p:spPr>
        <p:txBody>
          <a:bodyPr/>
          <a:lstStyle/>
          <a:p>
            <a:r>
              <a:rPr lang="en-US" sz="2800" dirty="0">
                <a:latin typeface="Arial"/>
                <a:cs typeface="Arial"/>
              </a:rPr>
              <a:t>Measurement of the cross section of the J/</a:t>
            </a:r>
            <a:r>
              <a:rPr lang="el-GR" sz="2800" dirty="0">
                <a:latin typeface="Arial"/>
                <a:cs typeface="Arial"/>
              </a:rPr>
              <a:t>ψ</a:t>
            </a:r>
            <a:r>
              <a:rPr lang="en-US" sz="2800" dirty="0">
                <a:latin typeface="Arial"/>
                <a:cs typeface="Arial"/>
              </a:rPr>
              <a:t> photoproduction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7AE418A-43F7-4B3A-B046-A6E4CE198726}"/>
              </a:ext>
            </a:extLst>
          </p:cNvPr>
          <p:cNvSpPr txBox="1">
            <a:spLocks/>
          </p:cNvSpPr>
          <p:nvPr/>
        </p:nvSpPr>
        <p:spPr>
          <a:xfrm>
            <a:off x="5051395" y="648805"/>
            <a:ext cx="7140605" cy="34618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baseline="0">
                <a:solidFill>
                  <a:schemeClr val="tx1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sz="2000" b="0" dirty="0">
                <a:latin typeface="Arial"/>
                <a:cs typeface="Arial"/>
              </a:rPr>
              <a:t>Pierre Chatagnon (Jefferson Lab) &amp; Richard Tyson (Glasgow)</a:t>
            </a:r>
            <a:endParaRPr lang="en-US" sz="2000" b="0" dirty="0"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2C0247-6B0C-45AF-AF1B-A9A542C4F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756" y="3559586"/>
            <a:ext cx="3974491" cy="26349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C1F952-1885-442A-AED5-8D269EBDCF8C}"/>
              </a:ext>
            </a:extLst>
          </p:cNvPr>
          <p:cNvSpPr txBox="1"/>
          <p:nvPr/>
        </p:nvSpPr>
        <p:spPr>
          <a:xfrm>
            <a:off x="104855" y="1105421"/>
            <a:ext cx="58517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Analysis 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Event selection and particle identification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Additional use of AI to identify leptons above 4 GeV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Irreducible backgrounds (from photon conversion and pion decays) are subtracted using same-charge lepton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Overall normalization factors obtained from Bethe-</a:t>
            </a:r>
            <a:r>
              <a:rPr lang="en-US" sz="1600" dirty="0" err="1"/>
              <a:t>Heitler</a:t>
            </a:r>
            <a:r>
              <a:rPr lang="en-US" sz="1600" dirty="0"/>
              <a:t>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Cross-section extracted for proton (both electron-positron and di-muon channel), bound neutrons and bound protons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ADF798-ABBB-41F6-B3D8-52901BC9441F}"/>
              </a:ext>
            </a:extLst>
          </p:cNvPr>
          <p:cNvSpPr txBox="1"/>
          <p:nvPr/>
        </p:nvSpPr>
        <p:spPr>
          <a:xfrm>
            <a:off x="0" y="3679986"/>
            <a:ext cx="388808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Path forward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Ongoing studies to better understand the overall normalization, especially understand the particle detection efficiencies in both data and Monte-Carlo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Upcoming pass 2 data will provide greatly improved tracking efficiency, providing significantly more statistics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Systematic uncertainties remain to be studied</a:t>
            </a:r>
          </a:p>
          <a:p>
            <a:r>
              <a:rPr lang="en-US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475AD4-1854-4609-83F9-127365FE8140}"/>
              </a:ext>
            </a:extLst>
          </p:cNvPr>
          <p:cNvSpPr txBox="1"/>
          <p:nvPr/>
        </p:nvSpPr>
        <p:spPr>
          <a:xfrm>
            <a:off x="4012560" y="6156330"/>
            <a:ext cx="3888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2: Invariant mass spectrum of the lepton pair after irreducible background subtraction, compared the normalized yields from Monte-Carlo simulation</a:t>
            </a:r>
          </a:p>
        </p:txBody>
      </p:sp>
      <p:pic>
        <p:nvPicPr>
          <p:cNvPr id="14" name="Content Placeholder 4">
            <a:extLst>
              <a:ext uri="{FF2B5EF4-FFF2-40B4-BE49-F238E27FC236}">
                <a16:creationId xmlns:a16="http://schemas.microsoft.com/office/drawing/2014/main" id="{BF491434-084B-4988-A3BF-14FEA1F8F8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423" y="1341617"/>
            <a:ext cx="2947269" cy="2178416"/>
          </a:xfr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45FC87A-7001-4818-855F-C4506BB253AC}"/>
              </a:ext>
            </a:extLst>
          </p:cNvPr>
          <p:cNvSpPr txBox="1"/>
          <p:nvPr/>
        </p:nvSpPr>
        <p:spPr>
          <a:xfrm>
            <a:off x="9660779" y="1577382"/>
            <a:ext cx="2215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1: Output spectrum of the BDT used to distinguished leptons from </a:t>
            </a:r>
            <a:r>
              <a:rPr lang="en-US" sz="1200" dirty="0" err="1"/>
              <a:t>pions</a:t>
            </a:r>
            <a:r>
              <a:rPr lang="en-US" sz="1200" dirty="0"/>
              <a:t> at momenta larger than 4 GeV. The BDT uses all information from the electromagnetic showers provided by the CLAS12 calorimeter.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33A10C-B5EB-45D8-9F0C-930718B11F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30263" y="3610760"/>
            <a:ext cx="2758657" cy="273495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1D092FB-5BF1-4253-9DBA-2B0EC389C80C}"/>
              </a:ext>
            </a:extLst>
          </p:cNvPr>
          <p:cNvSpPr txBox="1"/>
          <p:nvPr/>
        </p:nvSpPr>
        <p:spPr>
          <a:xfrm>
            <a:off x="10588920" y="3929267"/>
            <a:ext cx="14739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Figure 3: Unnormalized cross-section extracted from proton, bound neutron and bound proton in both final state of interest</a:t>
            </a:r>
          </a:p>
        </p:txBody>
      </p:sp>
    </p:spTree>
    <p:extLst>
      <p:ext uri="{BB962C8B-B14F-4D97-AF65-F5344CB8AC3E}">
        <p14:creationId xmlns:p14="http://schemas.microsoft.com/office/powerpoint/2010/main" val="85843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8D652F"/>
      </a:accent1>
      <a:accent2>
        <a:srgbClr val="B04C4C"/>
      </a:accent2>
      <a:accent3>
        <a:srgbClr val="2B5181"/>
      </a:accent3>
      <a:accent4>
        <a:srgbClr val="398769"/>
      </a:accent4>
      <a:accent5>
        <a:srgbClr val="B04C4C"/>
      </a:accent5>
      <a:accent6>
        <a:srgbClr val="2B5181"/>
      </a:accent6>
      <a:hlink>
        <a:srgbClr val="8D652F"/>
      </a:hlink>
      <a:folHlink>
        <a:srgbClr val="8D652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CA18A44-4594-4EAA-90CD-373072330149}" vid="{EBDB9CC6-F5E0-4BEE-B45E-C1BAE3D300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447A25C-A47F-4201-BED4-1A1A688E4A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1B284A-8CF1-4529-B5DF-A42EA224D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5A3F34-1710-456A-A30B-8F2F833F4668}">
  <ds:schemaRefs>
    <ds:schemaRef ds:uri="71af3243-3dd4-4a8d-8c0d-dd76da1f02a5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tf16411194</Template>
  <TotalTime>0</TotalTime>
  <Words>201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PingFangSC-Regular</vt:lpstr>
      <vt:lpstr>Trebuchet MS</vt:lpstr>
      <vt:lpstr>Office Theme</vt:lpstr>
      <vt:lpstr>Measurement of the cross section of the J/ψ photoproduction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Analysis – Status and Path to Publication</dc:title>
  <dc:creator/>
  <cp:lastModifiedBy/>
  <cp:revision>131</cp:revision>
  <dcterms:created xsi:type="dcterms:W3CDTF">2020-04-27T15:32:16Z</dcterms:created>
  <dcterms:modified xsi:type="dcterms:W3CDTF">2023-02-03T22:38:03Z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