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48" r:id="rId5"/>
    <p:sldMasterId id="2147483684" r:id="rId6"/>
  </p:sldMasterIdLst>
  <p:notesMasterIdLst>
    <p:notesMasterId r:id="rId29"/>
  </p:notesMasterIdLst>
  <p:sldIdLst>
    <p:sldId id="256" r:id="rId7"/>
    <p:sldId id="257" r:id="rId8"/>
    <p:sldId id="267" r:id="rId9"/>
    <p:sldId id="258" r:id="rId10"/>
    <p:sldId id="259" r:id="rId11"/>
    <p:sldId id="260" r:id="rId12"/>
    <p:sldId id="266" r:id="rId13"/>
    <p:sldId id="291" r:id="rId14"/>
    <p:sldId id="271" r:id="rId15"/>
    <p:sldId id="286" r:id="rId16"/>
    <p:sldId id="287" r:id="rId17"/>
    <p:sldId id="288" r:id="rId18"/>
    <p:sldId id="289" r:id="rId19"/>
    <p:sldId id="281" r:id="rId20"/>
    <p:sldId id="290" r:id="rId21"/>
    <p:sldId id="268" r:id="rId22"/>
    <p:sldId id="269" r:id="rId23"/>
    <p:sldId id="273" r:id="rId24"/>
    <p:sldId id="279" r:id="rId25"/>
    <p:sldId id="270" r:id="rId26"/>
    <p:sldId id="262" r:id="rId27"/>
    <p:sldId id="272" r:id="rId2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A3E62-2167-44BE-B922-56FECA35235D}" v="1333" dt="2023-06-01T10:49:27.326"/>
    <p1510:client id="{3D00676C-0448-E0F3-8472-749BC86491E2}" v="13" dt="2023-05-31T11:12:07.750"/>
    <p1510:client id="{B4003A1D-63D6-9276-F965-F2BDAA3FB2C5}" v="23" dt="2023-05-31T14:06:49.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C60CB-A146-4482-8EB1-AE58B10970E3}" type="datetimeFigureOut">
              <a:t>6/1/2023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C6E04-0EDB-427A-828F-08AF6D4C8FCC}" type="slidenum">
              <a:t>‹#›</a:t>
            </a:fld>
            <a:endParaRPr lang="en-GB"/>
          </a:p>
        </p:txBody>
      </p:sp>
    </p:spTree>
    <p:extLst>
      <p:ext uri="{BB962C8B-B14F-4D97-AF65-F5344CB8AC3E}">
        <p14:creationId xmlns:p14="http://schemas.microsoft.com/office/powerpoint/2010/main" val="334544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On Q2 - since we have an electron beam, the initial photon is quasi-real, so it does have a small but non-zero virtuality</a:t>
            </a:r>
            <a:endParaRPr lang="en-GB" dirty="0"/>
          </a:p>
        </p:txBody>
      </p:sp>
      <p:sp>
        <p:nvSpPr>
          <p:cNvPr id="4" name="Slide Number Placeholder 3"/>
          <p:cNvSpPr>
            <a:spLocks noGrp="1"/>
          </p:cNvSpPr>
          <p:nvPr>
            <p:ph type="sldNum" sz="quarter" idx="5"/>
          </p:nvPr>
        </p:nvSpPr>
        <p:spPr/>
        <p:txBody>
          <a:bodyPr/>
          <a:lstStyle/>
          <a:p>
            <a:fld id="{2F23A889-8451-40B6-B6D5-EAA39989D3B0}" type="slidenum">
              <a:rPr lang="en-GB" smtClean="0"/>
              <a:t>3</a:t>
            </a:fld>
            <a:endParaRPr lang="en-GB"/>
          </a:p>
        </p:txBody>
      </p:sp>
    </p:spTree>
    <p:extLst>
      <p:ext uri="{BB962C8B-B14F-4D97-AF65-F5344CB8AC3E}">
        <p14:creationId xmlns:p14="http://schemas.microsoft.com/office/powerpoint/2010/main" val="35035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Clr>
                <a:schemeClr val="accent1"/>
              </a:buClr>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For example H and E are insensitive to quark helicity, while H-tilde and E-tilde are helicity-dependent. Thus H(x) at t=0 and xi=0 is just the standard PDF, while H-tilde(x) at t=xi=0 is the helicity distribution. H integrates across x to give the Dirac FF, while E integrates to give the Pauli FF. The tilde ones integrate to give the axial and pseudo-scalar form factors, respectively -- these cannot be probed directly in EM interaction, but can be via the weak interaction channel. That's not for the slide, of course, just for information!</a:t>
            </a:r>
            <a:endParaRPr lang="en-GB" dirty="0"/>
          </a:p>
        </p:txBody>
      </p:sp>
      <p:sp>
        <p:nvSpPr>
          <p:cNvPr id="4" name="Slide Number Placeholder 3"/>
          <p:cNvSpPr>
            <a:spLocks noGrp="1"/>
          </p:cNvSpPr>
          <p:nvPr>
            <p:ph type="sldNum" sz="quarter" idx="5"/>
          </p:nvPr>
        </p:nvSpPr>
        <p:spPr/>
        <p:txBody>
          <a:bodyPr/>
          <a:lstStyle/>
          <a:p>
            <a:fld id="{1B1C6E04-0EDB-427A-828F-08AF6D4C8FCC}" type="slidenum">
              <a:rPr lang="en-GB" smtClean="0"/>
              <a:t>4</a:t>
            </a:fld>
            <a:endParaRPr lang="en-GB"/>
          </a:p>
        </p:txBody>
      </p:sp>
    </p:spTree>
    <p:extLst>
      <p:ext uri="{BB962C8B-B14F-4D97-AF65-F5344CB8AC3E}">
        <p14:creationId xmlns:p14="http://schemas.microsoft.com/office/powerpoint/2010/main" val="255214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BSA = beam spin asymmetry, TSA= target spin asymmetry, DSA= double spin asymmetry</a:t>
            </a:r>
          </a:p>
          <a:p>
            <a:endParaRPr lang="en-US">
              <a:cs typeface="Calibri"/>
            </a:endParaRPr>
          </a:p>
          <a:p>
            <a:r>
              <a:rPr lang="en-US">
                <a:cs typeface="Calibri"/>
              </a:rPr>
              <a:t>BH stands for Bethe Heitler, which forms the background to our process</a:t>
            </a:r>
          </a:p>
        </p:txBody>
      </p:sp>
      <p:sp>
        <p:nvSpPr>
          <p:cNvPr id="4" name="Slide Number Placeholder 3"/>
          <p:cNvSpPr>
            <a:spLocks noGrp="1"/>
          </p:cNvSpPr>
          <p:nvPr>
            <p:ph type="sldNum" sz="quarter" idx="5"/>
          </p:nvPr>
        </p:nvSpPr>
        <p:spPr/>
        <p:txBody>
          <a:bodyPr/>
          <a:lstStyle/>
          <a:p>
            <a:fld id="{1B1C6E04-0EDB-427A-828F-08AF6D4C8FCC}" type="slidenum">
              <a:t>5</a:t>
            </a:fld>
            <a:endParaRPr lang="en-GB"/>
          </a:p>
        </p:txBody>
      </p:sp>
    </p:spTree>
    <p:extLst>
      <p:ext uri="{BB962C8B-B14F-4D97-AF65-F5344CB8AC3E}">
        <p14:creationId xmlns:p14="http://schemas.microsoft.com/office/powerpoint/2010/main" val="3051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a:ea typeface="+mn-lt"/>
                <a:cs typeface="+mn-lt"/>
              </a:rPr>
              <a:t>Continuous Electron Beam Accelerator Facility (CEBAF) provides an electron beam to four experimental halls, each hall with a dedicated physics program and detectors specialized for this. </a:t>
            </a:r>
            <a:endParaRPr lang="en-US"/>
          </a:p>
          <a:p>
            <a:pPr>
              <a:buFont typeface="Arial" panose="020B0604020202020204" pitchFamily="34" charset="0"/>
              <a:buChar char="•"/>
            </a:pPr>
            <a:r>
              <a:rPr lang="en-GB">
                <a:ea typeface="+mn-lt"/>
                <a:cs typeface="+mn-lt"/>
              </a:rPr>
              <a:t>Hall A and C  narrow acceptance spectrometers and are able to handle large luminosities.</a:t>
            </a:r>
          </a:p>
          <a:p>
            <a:pPr>
              <a:buFont typeface="Arial" panose="020B0604020202020204" pitchFamily="34" charset="0"/>
              <a:buChar char="•"/>
            </a:pPr>
            <a:r>
              <a:rPr lang="en-GB">
                <a:ea typeface="+mn-lt"/>
                <a:cs typeface="+mn-lt"/>
              </a:rPr>
              <a:t>Hall B houses the CLAS12 (CEBAF Large Acceptance Spectrometer at 12GeV) and is where Run Group C (RGC) takes its data.</a:t>
            </a:r>
          </a:p>
          <a:p>
            <a:pPr>
              <a:buFont typeface="Arial" panose="020B0604020202020204" pitchFamily="34" charset="0"/>
              <a:buChar char="•"/>
            </a:pPr>
            <a:r>
              <a:rPr lang="en-GB">
                <a:ea typeface="+mn-lt"/>
                <a:cs typeface="+mn-lt"/>
              </a:rPr>
              <a:t>Hall D is dedicated to hadron spectroscopy and has a dedicated photon beamline.</a:t>
            </a:r>
          </a:p>
          <a:p>
            <a:pPr>
              <a:buFont typeface="Arial" panose="020B0604020202020204" pitchFamily="34" charset="0"/>
              <a:buChar char="•"/>
            </a:pPr>
            <a:r>
              <a:rPr lang="en-GB">
                <a:ea typeface="+mn-lt"/>
                <a:cs typeface="+mn-lt"/>
              </a:rPr>
              <a:t>The maximum beam energy delivered in Hall A, B and C (∼ 11 GeV) is obtained after a total of five passes around the accelerator. Hall D is one turn offset from A-C and thus can receive ~12GeV.</a:t>
            </a:r>
          </a:p>
          <a:p>
            <a:endParaRPr lang="en-GB"/>
          </a:p>
        </p:txBody>
      </p:sp>
      <p:sp>
        <p:nvSpPr>
          <p:cNvPr id="4" name="Slide Number Placeholder 3"/>
          <p:cNvSpPr>
            <a:spLocks noGrp="1"/>
          </p:cNvSpPr>
          <p:nvPr>
            <p:ph type="sldNum" sz="quarter" idx="5"/>
          </p:nvPr>
        </p:nvSpPr>
        <p:spPr/>
        <p:txBody>
          <a:bodyPr/>
          <a:lstStyle/>
          <a:p>
            <a:fld id="{1B1C6E04-0EDB-427A-828F-08AF6D4C8FCC}" type="slidenum">
              <a:rPr lang="en-GB" smtClean="0"/>
              <a:t>6</a:t>
            </a:fld>
            <a:endParaRPr lang="en-GB"/>
          </a:p>
        </p:txBody>
      </p:sp>
    </p:spTree>
    <p:extLst>
      <p:ext uri="{BB962C8B-B14F-4D97-AF65-F5344CB8AC3E}">
        <p14:creationId xmlns:p14="http://schemas.microsoft.com/office/powerpoint/2010/main" val="408405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NMR used to measure polarization real time via </a:t>
            </a:r>
            <a:r>
              <a:rPr lang="en-US"/>
              <a:t>Measuring polarization in field B0 through change in inductance of coil (positioned at tip) at ω0 (213 MHz for p) </a:t>
            </a:r>
            <a:endParaRPr lang="en-GB"/>
          </a:p>
        </p:txBody>
      </p:sp>
      <p:sp>
        <p:nvSpPr>
          <p:cNvPr id="4" name="Slide Number Placeholder 3"/>
          <p:cNvSpPr>
            <a:spLocks noGrp="1"/>
          </p:cNvSpPr>
          <p:nvPr>
            <p:ph type="sldNum" sz="quarter" idx="5"/>
          </p:nvPr>
        </p:nvSpPr>
        <p:spPr/>
        <p:txBody>
          <a:bodyPr/>
          <a:lstStyle/>
          <a:p>
            <a:fld id="{1B1C6E04-0EDB-427A-828F-08AF6D4C8FCC}" type="slidenum">
              <a:rPr lang="en-GB" smtClean="0"/>
              <a:t>8</a:t>
            </a:fld>
            <a:endParaRPr lang="en-GB"/>
          </a:p>
        </p:txBody>
      </p:sp>
    </p:spTree>
    <p:extLst>
      <p:ext uri="{BB962C8B-B14F-4D97-AF65-F5344CB8AC3E}">
        <p14:creationId xmlns:p14="http://schemas.microsoft.com/office/powerpoint/2010/main" val="132212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"GPDs are functions of x, xi, t and Q2. t encodes information on the spatial distribution -- invaluable for accessing GPDs".</a:t>
            </a:r>
            <a:endParaRPr lang="en-GB" dirty="0"/>
          </a:p>
        </p:txBody>
      </p:sp>
      <p:sp>
        <p:nvSpPr>
          <p:cNvPr id="4" name="Slide Number Placeholder 3"/>
          <p:cNvSpPr>
            <a:spLocks noGrp="1"/>
          </p:cNvSpPr>
          <p:nvPr>
            <p:ph type="sldNum" sz="quarter" idx="5"/>
          </p:nvPr>
        </p:nvSpPr>
        <p:spPr/>
        <p:txBody>
          <a:bodyPr/>
          <a:lstStyle/>
          <a:p>
            <a:fld id="{1B1C6E04-0EDB-427A-828F-08AF6D4C8FCC}" type="slidenum">
              <a:rPr lang="en-GB" smtClean="0"/>
              <a:t>11</a:t>
            </a:fld>
            <a:endParaRPr lang="en-GB"/>
          </a:p>
        </p:txBody>
      </p:sp>
    </p:spTree>
    <p:extLst>
      <p:ext uri="{BB962C8B-B14F-4D97-AF65-F5344CB8AC3E}">
        <p14:creationId xmlns:p14="http://schemas.microsoft.com/office/powerpoint/2010/main" val="159071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Pb (varied 81%-83% between Moller runs but within Moller error )</a:t>
            </a:r>
          </a:p>
        </p:txBody>
      </p:sp>
      <p:sp>
        <p:nvSpPr>
          <p:cNvPr id="4" name="Slide Number Placeholder 3"/>
          <p:cNvSpPr>
            <a:spLocks noGrp="1"/>
          </p:cNvSpPr>
          <p:nvPr>
            <p:ph type="sldNum" sz="quarter" idx="5"/>
          </p:nvPr>
        </p:nvSpPr>
        <p:spPr/>
        <p:txBody>
          <a:bodyPr/>
          <a:lstStyle/>
          <a:p>
            <a:fld id="{1B1C6E04-0EDB-427A-828F-08AF6D4C8FCC}" type="slidenum">
              <a:rPr lang="en-GB" smtClean="0"/>
              <a:t>14</a:t>
            </a:fld>
            <a:endParaRPr lang="en-GB"/>
          </a:p>
        </p:txBody>
      </p:sp>
    </p:spTree>
    <p:extLst>
      <p:ext uri="{BB962C8B-B14F-4D97-AF65-F5344CB8AC3E}">
        <p14:creationId xmlns:p14="http://schemas.microsoft.com/office/powerpoint/2010/main" val="217715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marL="383540" lvl="1"/>
                <a:r>
                  <a:rPr lang="en-GB">
                    <a:cs typeface="Calibri" panose="020F0502020204030204"/>
                  </a:rPr>
                  <a:t>Unpaired electron spins implanted into target material and polarised under the conditions of a high magnetic field (</a:t>
                </a:r>
                <a14:m>
                  <m:oMath xmlns:m="http://schemas.openxmlformats.org/officeDocument/2006/math">
                    <m:r>
                      <a:rPr lang="en-GB" b="0" i="1" smtClean="0">
                        <a:latin typeface="Cambria Math" panose="02040503050406030204" pitchFamily="18" charset="0"/>
                        <a:cs typeface="Calibri" panose="020F0502020204030204"/>
                      </a:rPr>
                      <m:t>≈</m:t>
                    </m:r>
                  </m:oMath>
                </a14:m>
                <a:r>
                  <a:rPr lang="en-GB">
                    <a:cs typeface="Calibri" panose="020F0502020204030204"/>
                  </a:rPr>
                  <a:t>5T provided by CLAS12 solenoid) and low temperature (</a:t>
                </a:r>
                <a14:m>
                  <m:oMath xmlns:m="http://schemas.openxmlformats.org/officeDocument/2006/math">
                    <m:r>
                      <a:rPr lang="en-GB" b="0" i="1" smtClean="0">
                        <a:latin typeface="Cambria Math" panose="02040503050406030204" pitchFamily="18" charset="0"/>
                        <a:cs typeface="Calibri" panose="020F0502020204030204"/>
                      </a:rPr>
                      <m:t>≈</m:t>
                    </m:r>
                  </m:oMath>
                </a14:m>
                <a:r>
                  <a:rPr lang="en-GB">
                    <a:cs typeface="Calibri" panose="020F0502020204030204"/>
                  </a:rPr>
                  <a:t> 1K liquid helium refrigerator system)</a:t>
                </a:r>
              </a:p>
              <a:p>
                <a:pPr marL="383540" lvl="1"/>
                <a:r>
                  <a:rPr lang="en-GB">
                    <a:cs typeface="Calibri" panose="020F0502020204030204"/>
                  </a:rPr>
                  <a:t>Nuclear spins at this temperature have very low polarisation -&gt; Proton around 0.5% and deuteron about 0.1%</a:t>
                </a:r>
              </a:p>
              <a:p>
                <a:pPr marL="383540" lvl="1"/>
                <a:r>
                  <a:rPr lang="en-GB">
                    <a:cs typeface="Calibri" panose="020F0502020204030204"/>
                  </a:rPr>
                  <a:t>Electron and nuclear spin flipped by applying microwaves, electron returns rapidly to its ground state in  </a:t>
                </a:r>
                <a14:m>
                  <m:oMath xmlns:m="http://schemas.openxmlformats.org/officeDocument/2006/math">
                    <m:r>
                      <a:rPr lang="en-GB" i="1">
                        <a:latin typeface="Cambria Math" panose="02040503050406030204" pitchFamily="18" charset="0"/>
                        <a:cs typeface="Calibri" panose="020F0502020204030204"/>
                      </a:rPr>
                      <m:t>≈</m:t>
                    </m:r>
                  </m:oMath>
                </a14:m>
                <a:r>
                  <a:rPr lang="en-GB">
                    <a:cs typeface="Calibri" panose="020F0502020204030204"/>
                  </a:rPr>
                  <a:t> 100milliseconds, nucleus stays in flipped state for </a:t>
                </a:r>
                <a14:m>
                  <m:oMath xmlns:m="http://schemas.openxmlformats.org/officeDocument/2006/math">
                    <m:r>
                      <a:rPr lang="en-GB" b="0" i="1" smtClean="0">
                        <a:latin typeface="Cambria Math" panose="02040503050406030204" pitchFamily="18" charset="0"/>
                        <a:cs typeface="Calibri" panose="020F0502020204030204"/>
                      </a:rPr>
                      <m:t>≈1</m:t>
                    </m:r>
                  </m:oMath>
                </a14:m>
                <a:r>
                  <a:rPr lang="en-GB">
                    <a:cs typeface="Calibri" panose="020F0502020204030204"/>
                  </a:rPr>
                  <a:t>hr.</a:t>
                </a:r>
              </a:p>
              <a:p>
                <a:pPr marL="383540" lvl="1"/>
                <a:r>
                  <a:rPr lang="en-GB">
                    <a:cs typeface="Calibri" panose="020F0502020204030204"/>
                  </a:rPr>
                  <a:t>Low microwave frequency electron flip transitions = positive polarisation, high frequency = negative polarisation.</a:t>
                </a:r>
              </a:p>
              <a:p>
                <a:pPr marL="383540" lvl="1"/>
                <a:r>
                  <a:rPr lang="en-GB">
                    <a:ea typeface="+mn-lt"/>
                    <a:cs typeface="+mn-lt"/>
                  </a:rPr>
                  <a:t>The CEBAF electron beam decreases the polarization due to heating and radiation damage -&gt; Use </a:t>
                </a:r>
                <a:r>
                  <a:rPr lang="en-GB" err="1">
                    <a:ea typeface="+mn-lt"/>
                    <a:cs typeface="+mn-lt"/>
                  </a:rPr>
                  <a:t>rastering</a:t>
                </a:r>
                <a:r>
                  <a:rPr lang="en-GB">
                    <a:ea typeface="+mn-lt"/>
                    <a:cs typeface="+mn-lt"/>
                  </a:rPr>
                  <a:t> to mitigate this.</a:t>
                </a:r>
                <a:br>
                  <a:rPr lang="en-GB">
                    <a:ea typeface="+mn-lt"/>
                    <a:cs typeface="+mn-lt"/>
                  </a:rPr>
                </a:br>
                <a:r>
                  <a:rPr lang="en-GB">
                    <a:ea typeface="+mn-lt"/>
                    <a:cs typeface="+mn-lt"/>
                  </a:rPr>
                  <a:t>The latter also causes the optimum microwave frequency to change as dose accumulates on the sample -&gt; Needs constant monitoring to ensure frequency remains optimised</a:t>
                </a:r>
              </a:p>
              <a:p>
                <a:endParaRPr lang="en-GB"/>
              </a:p>
            </p:txBody>
          </p:sp>
        </mc:Choice>
        <mc:Fallback xmlns="">
          <p:sp>
            <p:nvSpPr>
              <p:cNvPr id="3" name="Notes Placeholder 2"/>
              <p:cNvSpPr>
                <a:spLocks noGrp="1"/>
              </p:cNvSpPr>
              <p:nvPr>
                <p:ph type="body" idx="1"/>
              </p:nvPr>
            </p:nvSpPr>
            <p:spPr/>
            <p:txBody>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marL="383540" lvl="1"/>
                <a:r>
                  <a:rPr lang="en-GB">
                    <a:cs typeface="Calibri" panose="020F0502020204030204"/>
                  </a:rPr>
                  <a:t>Unpaired electron spins implanted into target material and polarised under the conditions of a high magnetic field (</a:t>
                </a:r>
                <a:r>
                  <a:rPr lang="en-GB" b="0" i="0">
                    <a:latin typeface="Cambria Math" panose="02040503050406030204" pitchFamily="18" charset="0"/>
                    <a:cs typeface="Calibri" panose="020F0502020204030204"/>
                  </a:rPr>
                  <a:t>≈</a:t>
                </a:r>
                <a:r>
                  <a:rPr lang="en-GB">
                    <a:cs typeface="Calibri" panose="020F0502020204030204"/>
                  </a:rPr>
                  <a:t>5T provided by CLAS12 solenoid) and low temperature (</a:t>
                </a:r>
                <a:r>
                  <a:rPr lang="en-GB" b="0" i="0">
                    <a:latin typeface="Cambria Math" panose="02040503050406030204" pitchFamily="18" charset="0"/>
                    <a:cs typeface="Calibri" panose="020F0502020204030204"/>
                  </a:rPr>
                  <a:t>≈</a:t>
                </a:r>
                <a:r>
                  <a:rPr lang="en-GB">
                    <a:cs typeface="Calibri" panose="020F0502020204030204"/>
                  </a:rPr>
                  <a:t> 1K liquid helium refrigerator system)</a:t>
                </a:r>
              </a:p>
              <a:p>
                <a:pPr marL="383540" lvl="1"/>
                <a:r>
                  <a:rPr lang="en-GB">
                    <a:cs typeface="Calibri" panose="020F0502020204030204"/>
                  </a:rPr>
                  <a:t>Nuclear spins at this temperature have very low polarisation -&gt; Proton around 0.5% and deuteron about 0.1%</a:t>
                </a:r>
              </a:p>
              <a:p>
                <a:pPr marL="383540" lvl="1"/>
                <a:r>
                  <a:rPr lang="en-GB">
                    <a:cs typeface="Calibri" panose="020F0502020204030204"/>
                  </a:rPr>
                  <a:t>Electron and nuclear spin flipped by applying microwaves, electron returns rapidly to its ground state in  </a:t>
                </a:r>
                <a:r>
                  <a:rPr lang="en-GB" i="0">
                    <a:latin typeface="Cambria Math" panose="02040503050406030204" pitchFamily="18" charset="0"/>
                    <a:cs typeface="Calibri" panose="020F0502020204030204"/>
                  </a:rPr>
                  <a:t>≈</a:t>
                </a:r>
                <a:r>
                  <a:rPr lang="en-GB">
                    <a:cs typeface="Calibri" panose="020F0502020204030204"/>
                  </a:rPr>
                  <a:t> 100milliseconds, nucleus stays in flipped state for </a:t>
                </a:r>
                <a:r>
                  <a:rPr lang="en-GB" b="0" i="0">
                    <a:latin typeface="Cambria Math" panose="02040503050406030204" pitchFamily="18" charset="0"/>
                    <a:cs typeface="Calibri" panose="020F0502020204030204"/>
                  </a:rPr>
                  <a:t>≈1</a:t>
                </a:r>
                <a:r>
                  <a:rPr lang="en-GB">
                    <a:cs typeface="Calibri" panose="020F0502020204030204"/>
                  </a:rPr>
                  <a:t>hr.</a:t>
                </a:r>
              </a:p>
              <a:p>
                <a:pPr marL="383540" lvl="1"/>
                <a:r>
                  <a:rPr lang="en-GB">
                    <a:cs typeface="Calibri" panose="020F0502020204030204"/>
                  </a:rPr>
                  <a:t>Low microwave frequency electron flip transitions = positive polarisation, high frequency = negative polarisation.</a:t>
                </a:r>
              </a:p>
              <a:p>
                <a:pPr marL="383540" lvl="1"/>
                <a:r>
                  <a:rPr lang="en-GB">
                    <a:ea typeface="+mn-lt"/>
                    <a:cs typeface="+mn-lt"/>
                  </a:rPr>
                  <a:t>The CEBAF electron beam decreases the polarization due to heating and radiation damage -&gt; Use </a:t>
                </a:r>
                <a:r>
                  <a:rPr lang="en-GB" err="1">
                    <a:ea typeface="+mn-lt"/>
                    <a:cs typeface="+mn-lt"/>
                  </a:rPr>
                  <a:t>rastering</a:t>
                </a:r>
                <a:r>
                  <a:rPr lang="en-GB">
                    <a:ea typeface="+mn-lt"/>
                    <a:cs typeface="+mn-lt"/>
                  </a:rPr>
                  <a:t> to mitigate this.</a:t>
                </a:r>
                <a:br>
                  <a:rPr lang="en-GB">
                    <a:ea typeface="+mn-lt"/>
                    <a:cs typeface="+mn-lt"/>
                  </a:rPr>
                </a:br>
                <a:r>
                  <a:rPr lang="en-GB">
                    <a:ea typeface="+mn-lt"/>
                    <a:cs typeface="+mn-lt"/>
                  </a:rPr>
                  <a:t>The latter also causes the optimum microwave frequency to change as dose accumulates on the sample -&gt; Needs constant monitoring to ensure frequency remains optimised</a:t>
                </a:r>
              </a:p>
              <a:p>
                <a:endParaRPr lang="en-GB"/>
              </a:p>
            </p:txBody>
          </p:sp>
        </mc:Fallback>
      </mc:AlternateContent>
      <p:sp>
        <p:nvSpPr>
          <p:cNvPr id="4" name="Slide Number Placeholder 3"/>
          <p:cNvSpPr>
            <a:spLocks noGrp="1"/>
          </p:cNvSpPr>
          <p:nvPr>
            <p:ph type="sldNum" sz="quarter" idx="5"/>
          </p:nvPr>
        </p:nvSpPr>
        <p:spPr/>
        <p:txBody>
          <a:bodyPr/>
          <a:lstStyle/>
          <a:p>
            <a:fld id="{1B1C6E04-0EDB-427A-828F-08AF6D4C8FCC}" type="slidenum">
              <a:rPr lang="en-GB" smtClean="0"/>
              <a:t>21</a:t>
            </a:fld>
            <a:endParaRPr lang="en-GB"/>
          </a:p>
        </p:txBody>
      </p:sp>
    </p:spTree>
    <p:extLst>
      <p:ext uri="{BB962C8B-B14F-4D97-AF65-F5344CB8AC3E}">
        <p14:creationId xmlns:p14="http://schemas.microsoft.com/office/powerpoint/2010/main" val="166258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marL="383540" lvl="1"/>
                <a:r>
                  <a:rPr lang="en-GB">
                    <a:cs typeface="Calibri" panose="020F0502020204030204"/>
                  </a:rPr>
                  <a:t>Unpaired electron spins implanted into target material and polarised under the conditions of a high magnetic field (</a:t>
                </a:r>
                <a14:m>
                  <m:oMath xmlns:m="http://schemas.openxmlformats.org/officeDocument/2006/math">
                    <m:r>
                      <a:rPr lang="en-GB" b="0" i="1" smtClean="0">
                        <a:latin typeface="Cambria Math" panose="02040503050406030204" pitchFamily="18" charset="0"/>
                        <a:cs typeface="Calibri" panose="020F0502020204030204"/>
                      </a:rPr>
                      <m:t>≈</m:t>
                    </m:r>
                  </m:oMath>
                </a14:m>
                <a:r>
                  <a:rPr lang="en-GB">
                    <a:cs typeface="Calibri" panose="020F0502020204030204"/>
                  </a:rPr>
                  <a:t>5T provided by CLAS12 solenoid) and low temperature (</a:t>
                </a:r>
                <a14:m>
                  <m:oMath xmlns:m="http://schemas.openxmlformats.org/officeDocument/2006/math">
                    <m:r>
                      <a:rPr lang="en-GB" b="0" i="1" smtClean="0">
                        <a:latin typeface="Cambria Math" panose="02040503050406030204" pitchFamily="18" charset="0"/>
                        <a:cs typeface="Calibri" panose="020F0502020204030204"/>
                      </a:rPr>
                      <m:t>≈</m:t>
                    </m:r>
                  </m:oMath>
                </a14:m>
                <a:r>
                  <a:rPr lang="en-GB">
                    <a:cs typeface="Calibri" panose="020F0502020204030204"/>
                  </a:rPr>
                  <a:t> 1K liquid helium refrigerator system)</a:t>
                </a:r>
              </a:p>
              <a:p>
                <a:pPr marL="383540" lvl="1"/>
                <a:r>
                  <a:rPr lang="en-GB">
                    <a:cs typeface="Calibri" panose="020F0502020204030204"/>
                  </a:rPr>
                  <a:t>Nuclear spins at this temperature have very low polarisation -&gt; Proton around 0.5% and deuteron about 0.1%</a:t>
                </a:r>
              </a:p>
              <a:p>
                <a:pPr marL="383540" lvl="1"/>
                <a:r>
                  <a:rPr lang="en-GB">
                    <a:cs typeface="Calibri" panose="020F0502020204030204"/>
                  </a:rPr>
                  <a:t>Electron and nuclear spin flipped by applying microwaves, electron returns rapidly to its ground state in  </a:t>
                </a:r>
                <a14:m>
                  <m:oMath xmlns:m="http://schemas.openxmlformats.org/officeDocument/2006/math">
                    <m:r>
                      <a:rPr lang="en-GB" i="1">
                        <a:latin typeface="Cambria Math" panose="02040503050406030204" pitchFamily="18" charset="0"/>
                        <a:cs typeface="Calibri" panose="020F0502020204030204"/>
                      </a:rPr>
                      <m:t>≈</m:t>
                    </m:r>
                  </m:oMath>
                </a14:m>
                <a:r>
                  <a:rPr lang="en-GB">
                    <a:cs typeface="Calibri" panose="020F0502020204030204"/>
                  </a:rPr>
                  <a:t> 100milliseconds, nucleus stays in flipped state for </a:t>
                </a:r>
                <a14:m>
                  <m:oMath xmlns:m="http://schemas.openxmlformats.org/officeDocument/2006/math">
                    <m:r>
                      <a:rPr lang="en-GB" b="0" i="1" smtClean="0">
                        <a:latin typeface="Cambria Math" panose="02040503050406030204" pitchFamily="18" charset="0"/>
                        <a:cs typeface="Calibri" panose="020F0502020204030204"/>
                      </a:rPr>
                      <m:t>≈1</m:t>
                    </m:r>
                  </m:oMath>
                </a14:m>
                <a:r>
                  <a:rPr lang="en-GB">
                    <a:cs typeface="Calibri" panose="020F0502020204030204"/>
                  </a:rPr>
                  <a:t>hr.</a:t>
                </a:r>
              </a:p>
              <a:p>
                <a:pPr marL="383540" lvl="1"/>
                <a:r>
                  <a:rPr lang="en-GB">
                    <a:cs typeface="Calibri" panose="020F0502020204030204"/>
                  </a:rPr>
                  <a:t>Low microwave frequency electron flip transitions = positive polarisation, high frequency = negative polarisation.</a:t>
                </a:r>
              </a:p>
              <a:p>
                <a:pPr marL="383540" lvl="1"/>
                <a:r>
                  <a:rPr lang="en-GB">
                    <a:ea typeface="+mn-lt"/>
                    <a:cs typeface="+mn-lt"/>
                  </a:rPr>
                  <a:t>The CEBAF electron beam decreases the polarization due to heating and radiation damage -&gt; Use </a:t>
                </a:r>
                <a:r>
                  <a:rPr lang="en-GB" err="1">
                    <a:ea typeface="+mn-lt"/>
                    <a:cs typeface="+mn-lt"/>
                  </a:rPr>
                  <a:t>rastering</a:t>
                </a:r>
                <a:r>
                  <a:rPr lang="en-GB">
                    <a:ea typeface="+mn-lt"/>
                    <a:cs typeface="+mn-lt"/>
                  </a:rPr>
                  <a:t> to mitigate this.</a:t>
                </a:r>
                <a:br>
                  <a:rPr lang="en-GB">
                    <a:ea typeface="+mn-lt"/>
                    <a:cs typeface="+mn-lt"/>
                  </a:rPr>
                </a:br>
                <a:r>
                  <a:rPr lang="en-GB">
                    <a:ea typeface="+mn-lt"/>
                    <a:cs typeface="+mn-lt"/>
                  </a:rPr>
                  <a:t>The latter also causes the optimum microwave frequency to change as dose accumulates on the sample -&gt; Needs constant monitoring to ensure frequency remains optimised</a:t>
                </a:r>
              </a:p>
              <a:p>
                <a:endParaRPr lang="en-GB"/>
              </a:p>
            </p:txBody>
          </p:sp>
        </mc:Choice>
        <mc:Fallback xmlns="">
          <p:sp>
            <p:nvSpPr>
              <p:cNvPr id="3" name="Notes Placeholder 2"/>
              <p:cNvSpPr>
                <a:spLocks noGrp="1"/>
              </p:cNvSpPr>
              <p:nvPr>
                <p:ph type="body" idx="1"/>
              </p:nvPr>
            </p:nvSpPr>
            <p:spPr/>
            <p:txBody>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marL="383540" lvl="1"/>
                <a:r>
                  <a:rPr lang="en-GB">
                    <a:cs typeface="Calibri" panose="020F0502020204030204"/>
                  </a:rPr>
                  <a:t>Unpaired electron spins implanted into target material and polarised under the conditions of a high magnetic field (</a:t>
                </a:r>
                <a:r>
                  <a:rPr lang="en-GB" b="0" i="0">
                    <a:latin typeface="Cambria Math" panose="02040503050406030204" pitchFamily="18" charset="0"/>
                    <a:cs typeface="Calibri" panose="020F0502020204030204"/>
                  </a:rPr>
                  <a:t>≈</a:t>
                </a:r>
                <a:r>
                  <a:rPr lang="en-GB">
                    <a:cs typeface="Calibri" panose="020F0502020204030204"/>
                  </a:rPr>
                  <a:t>5T provided by CLAS12 solenoid) and low temperature (</a:t>
                </a:r>
                <a:r>
                  <a:rPr lang="en-GB" b="0" i="0">
                    <a:latin typeface="Cambria Math" panose="02040503050406030204" pitchFamily="18" charset="0"/>
                    <a:cs typeface="Calibri" panose="020F0502020204030204"/>
                  </a:rPr>
                  <a:t>≈</a:t>
                </a:r>
                <a:r>
                  <a:rPr lang="en-GB">
                    <a:cs typeface="Calibri" panose="020F0502020204030204"/>
                  </a:rPr>
                  <a:t> 1K liquid helium refrigerator system)</a:t>
                </a:r>
              </a:p>
              <a:p>
                <a:pPr marL="383540" lvl="1"/>
                <a:r>
                  <a:rPr lang="en-GB">
                    <a:cs typeface="Calibri" panose="020F0502020204030204"/>
                  </a:rPr>
                  <a:t>Nuclear spins at this temperature have very low polarisation -&gt; Proton around 0.5% and deuteron about 0.1%</a:t>
                </a:r>
              </a:p>
              <a:p>
                <a:pPr marL="383540" lvl="1"/>
                <a:r>
                  <a:rPr lang="en-GB">
                    <a:cs typeface="Calibri" panose="020F0502020204030204"/>
                  </a:rPr>
                  <a:t>Electron and nuclear spin flipped by applying microwaves, electron returns rapidly to its ground state in  </a:t>
                </a:r>
                <a:r>
                  <a:rPr lang="en-GB" i="0">
                    <a:latin typeface="Cambria Math" panose="02040503050406030204" pitchFamily="18" charset="0"/>
                    <a:cs typeface="Calibri" panose="020F0502020204030204"/>
                  </a:rPr>
                  <a:t>≈</a:t>
                </a:r>
                <a:r>
                  <a:rPr lang="en-GB">
                    <a:cs typeface="Calibri" panose="020F0502020204030204"/>
                  </a:rPr>
                  <a:t> 100milliseconds, nucleus stays in flipped state for </a:t>
                </a:r>
                <a:r>
                  <a:rPr lang="en-GB" b="0" i="0">
                    <a:latin typeface="Cambria Math" panose="02040503050406030204" pitchFamily="18" charset="0"/>
                    <a:cs typeface="Calibri" panose="020F0502020204030204"/>
                  </a:rPr>
                  <a:t>≈1</a:t>
                </a:r>
                <a:r>
                  <a:rPr lang="en-GB">
                    <a:cs typeface="Calibri" panose="020F0502020204030204"/>
                  </a:rPr>
                  <a:t>hr.</a:t>
                </a:r>
              </a:p>
              <a:p>
                <a:pPr marL="383540" lvl="1"/>
                <a:r>
                  <a:rPr lang="en-GB">
                    <a:cs typeface="Calibri" panose="020F0502020204030204"/>
                  </a:rPr>
                  <a:t>Low microwave frequency electron flip transitions = positive polarisation, high frequency = negative polarisation.</a:t>
                </a:r>
              </a:p>
              <a:p>
                <a:pPr marL="383540" lvl="1"/>
                <a:r>
                  <a:rPr lang="en-GB">
                    <a:ea typeface="+mn-lt"/>
                    <a:cs typeface="+mn-lt"/>
                  </a:rPr>
                  <a:t>The CEBAF electron beam decreases the polarization due to heating and radiation damage -&gt; Use </a:t>
                </a:r>
                <a:r>
                  <a:rPr lang="en-GB" err="1">
                    <a:ea typeface="+mn-lt"/>
                    <a:cs typeface="+mn-lt"/>
                  </a:rPr>
                  <a:t>rastering</a:t>
                </a:r>
                <a:r>
                  <a:rPr lang="en-GB">
                    <a:ea typeface="+mn-lt"/>
                    <a:cs typeface="+mn-lt"/>
                  </a:rPr>
                  <a:t> to mitigate this.</a:t>
                </a:r>
                <a:br>
                  <a:rPr lang="en-GB">
                    <a:ea typeface="+mn-lt"/>
                    <a:cs typeface="+mn-lt"/>
                  </a:rPr>
                </a:br>
                <a:r>
                  <a:rPr lang="en-GB">
                    <a:ea typeface="+mn-lt"/>
                    <a:cs typeface="+mn-lt"/>
                  </a:rPr>
                  <a:t>The latter also causes the optimum microwave frequency to change as dose accumulates on the sample -&gt; Needs constant monitoring to ensure frequency remains optimised</a:t>
                </a:r>
              </a:p>
              <a:p>
                <a:endParaRPr lang="en-GB"/>
              </a:p>
            </p:txBody>
          </p:sp>
        </mc:Fallback>
      </mc:AlternateContent>
      <p:sp>
        <p:nvSpPr>
          <p:cNvPr id="4" name="Slide Number Placeholder 3"/>
          <p:cNvSpPr>
            <a:spLocks noGrp="1"/>
          </p:cNvSpPr>
          <p:nvPr>
            <p:ph type="sldNum" sz="quarter" idx="5"/>
          </p:nvPr>
        </p:nvSpPr>
        <p:spPr/>
        <p:txBody>
          <a:bodyPr/>
          <a:lstStyle/>
          <a:p>
            <a:fld id="{1B1C6E04-0EDB-427A-828F-08AF6D4C8FCC}" type="slidenum">
              <a:rPr lang="en-GB" smtClean="0"/>
              <a:t>22</a:t>
            </a:fld>
            <a:endParaRPr lang="en-GB"/>
          </a:p>
        </p:txBody>
      </p:sp>
    </p:spTree>
    <p:extLst>
      <p:ext uri="{BB962C8B-B14F-4D97-AF65-F5344CB8AC3E}">
        <p14:creationId xmlns:p14="http://schemas.microsoft.com/office/powerpoint/2010/main" val="52875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5AF42AE-B016-4A17-BC58-9D573B980A91}"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21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6F158-2986-413B-B211-11DBB6B7657A}"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2389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A975C-796D-4D0F-BA3D-9DB64580147D}"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9439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DA0A50A-8BB9-425E-922F-001A3DF06F2D}"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D27F9-64CB-4590-9519-C109C0F2A96A}"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2A69A-0617-4002-AE59-11719BA45B6C}"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AE8C83-EB67-495D-BCD4-3A5489005789}" type="datetime1">
              <a:rPr lang="en-GB" smtClean="0"/>
              <a:t>01/06/2023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46F577-AE06-4468-9677-8986E2D5889E}" type="datetime1">
              <a:rPr lang="en-GB" smtClean="0"/>
              <a:t>01/06/2023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BF5EDD-5A15-4F12-BC59-81135932BE49}" type="datetime1">
              <a:rPr lang="en-GB" smtClean="0"/>
              <a:t>01/06/2023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F75628-1CD4-4163-9701-A08796104E7D}" type="datetime1">
              <a:rPr lang="en-GB" smtClean="0"/>
              <a:t>01/06/2023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764587-8C62-4D85-92E5-57CF02349072}" type="datetime1">
              <a:rPr lang="en-GB" smtClean="0"/>
              <a:t>01/06/2023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5B936B-ABDA-4934-B8A9-C3C96B5DD97E}"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extLst>
      <p:ext uri="{BB962C8B-B14F-4D97-AF65-F5344CB8AC3E}">
        <p14:creationId xmlns:p14="http://schemas.microsoft.com/office/powerpoint/2010/main" val="265768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9FBBD-6182-4D2A-9672-0C3DB4D01AF2}" type="datetime1">
              <a:rPr lang="en-GB" smtClean="0"/>
              <a:t>01/06/2023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ABA0A-6465-4CF4-A6DA-A2A43C0043E2}"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7D675-1571-425C-A847-A6C7E2EBFE7C}"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A6E2B64-DD83-447A-8D4A-00CD97D59345}" type="datetime1">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015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A1F01-96B7-44EA-AC7D-CC3D2E5A6851}" type="datetime1">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8117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B69DCE-D354-4B6F-9C53-488C44661BD0}" type="datetime1">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094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C8FE9-E722-499A-A396-BB98B9A7794C}" type="datetime1">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11351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28DB6-230A-47EC-B9D7-EF4F85A7ADB9}" type="datetime1">
              <a:rPr lang="en-GB" smtClean="0"/>
              <a:t>01/06/2023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35715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98F4B-865D-4015-ADD3-C54EE6690A47}" type="datetime1">
              <a:rPr lang="en-GB" smtClean="0"/>
              <a:t>01/06/2023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15344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B55CD5-6515-4BF7-B6C3-ADB59320D8B9}" type="datetime1">
              <a:rPr lang="en-GB" smtClean="0"/>
              <a:t>01/06/2023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5446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BA829-E96A-4572-B645-72A0E88AE06B}" type="datetime1">
              <a:rPr lang="en-GB" smtClean="0"/>
              <a:t>01/06/2023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202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8B0E20A-CB56-4BEC-943F-501ACDBA0F39}" type="datetime1">
              <a:rPr lang="en-GB" smtClean="0"/>
              <a:t>01/06/2023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57330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724FBE-8DB6-4AF3-BDA4-C1735AF32E19}" type="datetime1">
              <a:rPr lang="en-GB" smtClean="0"/>
              <a:t>01/06/2023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40358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35DE8B-103C-43D3-8DD9-A216E2D93746}" type="datetime1">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01864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D4DF7-8105-48BB-8AE0-7C3E5A24772D}" type="datetime1">
              <a:rPr lang="en-GB" smtClean="0"/>
              <a:t>01/06/2023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0216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9EC10-8294-47F2-92EA-5274FE160D37}" type="datetime1">
              <a:rPr lang="en-GB" smtClean="0"/>
              <a:t>01/06/2023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8086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91AE3-52AB-491C-B1D9-343AF465DE61}" type="datetime1">
              <a:rPr lang="en-GB" smtClean="0"/>
              <a:t>01/06/2023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213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72B58-DA74-41D5-907A-129BA8C5C1BD}" type="datetime1">
              <a:rPr lang="en-GB" smtClean="0"/>
              <a:t>01/06/2023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589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DB7485-2BB0-422A-BBBF-FECC5868725D}" type="datetime1">
              <a:rPr lang="en-GB" smtClean="0"/>
              <a:t>01/06/2023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93745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CD3E67-5069-4552-A0F9-81ED51483CC5}" type="datetime1">
              <a:rPr lang="en-GB" smtClean="0"/>
              <a:t>01/06/2023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3095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CBB84-2D04-4742-BADC-306C85447F34}" type="datetime1">
              <a:rPr lang="en-GB" smtClean="0"/>
              <a:t>01/06/2023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1830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ADC74F-8A0F-4FDE-86EB-01155DC3DD13}" type="datetime1">
              <a:rPr lang="en-GB" smtClean="0"/>
              <a:t>01/06/2023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494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163BE0-794A-4150-90CE-4EE4E99B0404}" type="datetime1">
              <a:rPr lang="en-GB" smtClean="0"/>
              <a:t>01/06/2023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487706-C3FB-43EE-B46F-EF536C29F01F}" type="datetime1">
              <a:rPr lang="en-GB" smtClean="0"/>
              <a:t>01/06/2023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929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indico.ijclab.in2p3.fr/event/9131/contributions/28707/" TargetMode="External"/><Relationship Id="rId3" Type="http://schemas.openxmlformats.org/officeDocument/2006/relationships/hyperlink" Target="https://www.youtube.com/watch?v=e2FrALuacZ4&amp;t=11s" TargetMode="External"/><Relationship Id="rId7" Type="http://schemas.openxmlformats.org/officeDocument/2006/relationships/hyperlink" Target="https://indico.ijclab.in2p3.fr/event/9131/contributions/28860/attachments/20757/28909/RGC_end_of_run_report.pdf" TargetMode="External"/><Relationship Id="rId2" Type="http://schemas.openxmlformats.org/officeDocument/2006/relationships/hyperlink" Target="https://arxiv.org/abs/2103.05419" TargetMode="External"/><Relationship Id="rId1" Type="http://schemas.openxmlformats.org/officeDocument/2006/relationships/slideLayout" Target="../slideLayouts/slideLayout2.xml"/><Relationship Id="rId6" Type="http://schemas.openxmlformats.org/officeDocument/2006/relationships/hyperlink" Target="https://physics.uconn.edu/2020/09/16/" TargetMode="External"/><Relationship Id="rId5" Type="http://schemas.openxmlformats.org/officeDocument/2006/relationships/hyperlink" Target="https://simple.wikipedia.org/wiki/Thomas_Jefferson_National_Accelerator_Facility#/media/File:Jlab_aerial1.jpg" TargetMode="External"/><Relationship Id="rId4" Type="http://schemas.openxmlformats.org/officeDocument/2006/relationships/hyperlink" Target="https://doi.org/10.1140/epja/i2015-15103-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err="1">
                <a:latin typeface="+mn-lt"/>
              </a:rPr>
              <a:t>Timelike</a:t>
            </a:r>
            <a:r>
              <a:rPr lang="en-GB" sz="5400">
                <a:latin typeface="+mn-lt"/>
              </a:rPr>
              <a:t> Compton Scattering on a polarized target with CLAS12, at Jefferson Lab</a:t>
            </a:r>
          </a:p>
        </p:txBody>
      </p:sp>
      <p:sp>
        <p:nvSpPr>
          <p:cNvPr id="3" name="Subtitle 2"/>
          <p:cNvSpPr>
            <a:spLocks noGrp="1"/>
          </p:cNvSpPr>
          <p:nvPr>
            <p:ph type="subTitle" idx="1"/>
          </p:nvPr>
        </p:nvSpPr>
        <p:spPr/>
        <p:txBody>
          <a:bodyPr vert="horz" lIns="91440" tIns="45720" rIns="91440" bIns="45720" rtlCol="0" anchor="t">
            <a:normAutofit/>
          </a:bodyPr>
          <a:lstStyle/>
          <a:p>
            <a:r>
              <a:rPr lang="en-GB">
                <a:cs typeface="Calibri"/>
              </a:rPr>
              <a:t>Kayleigh Gates, University of Glasgow, Scotland</a:t>
            </a:r>
            <a:endParaRPr lang="en-GB"/>
          </a:p>
        </p:txBody>
      </p:sp>
      <p:sp>
        <p:nvSpPr>
          <p:cNvPr id="6" name="Slide Number Placeholder 5">
            <a:extLst>
              <a:ext uri="{FF2B5EF4-FFF2-40B4-BE49-F238E27FC236}">
                <a16:creationId xmlns:a16="http://schemas.microsoft.com/office/drawing/2014/main" id="{D4F3E48F-D580-A947-1CBF-9F85ACBE6B53}"/>
              </a:ext>
            </a:extLst>
          </p:cNvPr>
          <p:cNvSpPr>
            <a:spLocks noGrp="1"/>
          </p:cNvSpPr>
          <p:nvPr>
            <p:ph type="sldNum" sz="quarter" idx="12"/>
          </p:nvPr>
        </p:nvSpPr>
        <p:spPr/>
        <p:txBody>
          <a:bodyPr/>
          <a:lstStyle/>
          <a:p>
            <a:fld id="{4FAB73BC-B049-4115-A692-8D63A059BFB8}" type="slidenum">
              <a:rPr lang="en-US" smtClean="0"/>
              <a:t>1</a:t>
            </a:fld>
            <a:endParaRPr lang="en-US"/>
          </a:p>
        </p:txBody>
      </p:sp>
      <p:pic>
        <p:nvPicPr>
          <p:cNvPr id="1026" name="Picture 2">
            <a:extLst>
              <a:ext uri="{FF2B5EF4-FFF2-40B4-BE49-F238E27FC236}">
                <a16:creationId xmlns:a16="http://schemas.microsoft.com/office/drawing/2014/main" id="{9857B675-2F67-603E-DD22-010F4EFC7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6837" cy="1494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817579-16AD-AF60-5D75-0230A4250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73" y="2824"/>
            <a:ext cx="3943016" cy="14945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with medium confidence">
            <a:extLst>
              <a:ext uri="{FF2B5EF4-FFF2-40B4-BE49-F238E27FC236}">
                <a16:creationId xmlns:a16="http://schemas.microsoft.com/office/drawing/2014/main" id="{B18FAD5B-9521-0CE0-E402-2B47170915BB}"/>
              </a:ext>
            </a:extLst>
          </p:cNvPr>
          <p:cNvPicPr>
            <a:picLocks noChangeAspect="1"/>
          </p:cNvPicPr>
          <p:nvPr/>
        </p:nvPicPr>
        <p:blipFill>
          <a:blip r:embed="rId4"/>
          <a:stretch>
            <a:fillRect/>
          </a:stretch>
        </p:blipFill>
        <p:spPr>
          <a:xfrm>
            <a:off x="7233169" y="149630"/>
            <a:ext cx="2794058" cy="68545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hart, histogram&#10;&#10;Description automatically generated">
            <a:extLst>
              <a:ext uri="{FF2B5EF4-FFF2-40B4-BE49-F238E27FC236}">
                <a16:creationId xmlns:a16="http://schemas.microsoft.com/office/drawing/2014/main" id="{B50CEBAC-A89C-F534-D5BA-53BC393F7592}"/>
              </a:ext>
            </a:extLst>
          </p:cNvPr>
          <p:cNvPicPr>
            <a:picLocks noChangeAspect="1"/>
          </p:cNvPicPr>
          <p:nvPr/>
        </p:nvPicPr>
        <p:blipFill rotWithShape="1">
          <a:blip r:embed="rId2"/>
          <a:srcRect t="6250" r="-139" b="-446"/>
          <a:stretch/>
        </p:blipFill>
        <p:spPr>
          <a:xfrm>
            <a:off x="1096363" y="2864958"/>
            <a:ext cx="10373095" cy="3471209"/>
          </a:xfrm>
          <a:prstGeom prst="rect">
            <a:avLst/>
          </a:prstGeom>
        </p:spPr>
      </p:pic>
      <p:sp>
        <p:nvSpPr>
          <p:cNvPr id="2" name="Title 1">
            <a:extLst>
              <a:ext uri="{FF2B5EF4-FFF2-40B4-BE49-F238E27FC236}">
                <a16:creationId xmlns:a16="http://schemas.microsoft.com/office/drawing/2014/main" id="{49479C5D-A9CF-35DB-620F-542473D9B5BE}"/>
              </a:ext>
            </a:extLst>
          </p:cNvPr>
          <p:cNvSpPr>
            <a:spLocks noGrp="1"/>
          </p:cNvSpPr>
          <p:nvPr>
            <p:ph type="title"/>
          </p:nvPr>
        </p:nvSpPr>
        <p:spPr/>
        <p:txBody>
          <a:bodyPr/>
          <a:lstStyle/>
          <a:p>
            <a:r>
              <a:rPr lang="en-GB"/>
              <a:t>Final state particles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7208E8-69A9-B773-2B61-6CB8C3509C63}"/>
                  </a:ext>
                </a:extLst>
              </p:cNvPr>
              <p:cNvSpPr>
                <a:spLocks noGrp="1"/>
              </p:cNvSpPr>
              <p:nvPr>
                <p:ph idx="1"/>
              </p:nvPr>
            </p:nvSpPr>
            <p:spPr>
              <a:xfrm>
                <a:off x="1097280" y="1845734"/>
                <a:ext cx="10058400" cy="1009226"/>
              </a:xfrm>
            </p:spPr>
            <p:txBody>
              <a:bodyPr>
                <a:normAutofit fontScale="92500" lnSpcReduction="20000"/>
              </a:bodyPr>
              <a:lstStyle/>
              <a:p>
                <a:pPr>
                  <a:buFont typeface="Arial" panose="020B0604020202020204" pitchFamily="34" charset="0"/>
                  <a:buChar char="•"/>
                </a:pPr>
                <a:r>
                  <a:rPr lang="en-GB" sz="2400"/>
                  <a:t>Three final state particle momentum vs theta full exclusivity (tight t cut </a:t>
                </a:r>
                <a14:m>
                  <m:oMath xmlns:m="http://schemas.openxmlformats.org/officeDocument/2006/math">
                    <m:r>
                      <a:rPr lang="en-GB" sz="2400" b="0" i="1" smtClean="0">
                        <a:latin typeface="Cambria Math" panose="02040503050406030204" pitchFamily="18" charset="0"/>
                      </a:rPr>
                      <m:t>0.15 </m:t>
                    </m:r>
                    <m:r>
                      <a:rPr lang="en-GB" sz="2400" b="0" i="1" smtClean="0">
                        <a:latin typeface="Cambria Math" panose="02040503050406030204" pitchFamily="18" charset="0"/>
                      </a:rPr>
                      <m:t>𝐺𝑒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𝑉</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&lt;</m:t>
                    </m:r>
                    <m:r>
                      <a:rPr lang="en-GB" sz="2400" b="0" i="1" smtClean="0">
                        <a:latin typeface="Cambria Math" panose="02040503050406030204" pitchFamily="18" charset="0"/>
                      </a:rPr>
                      <m:t>𝑡</m:t>
                    </m:r>
                    <m:r>
                      <a:rPr lang="en-GB" sz="2400" b="0" i="1" smtClean="0">
                        <a:latin typeface="Cambria Math" panose="02040503050406030204" pitchFamily="18" charset="0"/>
                      </a:rPr>
                      <m:t>&lt;0.8 </m:t>
                    </m:r>
                    <m:r>
                      <a:rPr lang="en-GB" sz="2400" b="0" i="1" smtClean="0">
                        <a:latin typeface="Cambria Math" panose="02040503050406030204" pitchFamily="18" charset="0"/>
                      </a:rPr>
                      <m:t>𝐺𝑒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𝑉</m:t>
                        </m:r>
                      </m:e>
                      <m:sup>
                        <m:r>
                          <a:rPr lang="en-GB" sz="2400" b="0" i="1" smtClean="0">
                            <a:latin typeface="Cambria Math" panose="02040503050406030204" pitchFamily="18" charset="0"/>
                          </a:rPr>
                          <m:t>2</m:t>
                        </m:r>
                      </m:sup>
                    </m:sSup>
                  </m:oMath>
                </a14:m>
                <a:r>
                  <a:rPr lang="en-GB" sz="2400"/>
                  <a:t>)</a:t>
                </a:r>
              </a:p>
              <a:p>
                <a:pPr>
                  <a:buFont typeface="Arial" panose="020B0604020202020204" pitchFamily="34" charset="0"/>
                  <a:buChar char="•"/>
                </a:pPr>
                <a:r>
                  <a:rPr lang="en-GB" sz="2400"/>
                  <a:t>Follows shapes seen with first published TCS result on proton data</a:t>
                </a:r>
                <a:r>
                  <a:rPr lang="en-GB" sz="2200" baseline="30000"/>
                  <a:t>[3]</a:t>
                </a:r>
              </a:p>
              <a:p>
                <a:pPr>
                  <a:buFont typeface="Arial" panose="020B0604020202020204" pitchFamily="34" charset="0"/>
                  <a:buChar char="•"/>
                </a:pPr>
                <a:endParaRPr lang="en-GB" sz="2400"/>
              </a:p>
            </p:txBody>
          </p:sp>
        </mc:Choice>
        <mc:Fallback xmlns="">
          <p:sp>
            <p:nvSpPr>
              <p:cNvPr id="3" name="Content Placeholder 2">
                <a:extLst>
                  <a:ext uri="{FF2B5EF4-FFF2-40B4-BE49-F238E27FC236}">
                    <a16:creationId xmlns:a16="http://schemas.microsoft.com/office/drawing/2014/main" id="{6B7208E8-69A9-B773-2B61-6CB8C3509C63}"/>
                  </a:ext>
                </a:extLst>
              </p:cNvPr>
              <p:cNvSpPr>
                <a:spLocks noGrp="1" noRot="1" noChangeAspect="1" noMove="1" noResize="1" noEditPoints="1" noAdjustHandles="1" noChangeArrowheads="1" noChangeShapeType="1" noTextEdit="1"/>
              </p:cNvSpPr>
              <p:nvPr>
                <p:ph idx="1"/>
              </p:nvPr>
            </p:nvSpPr>
            <p:spPr>
              <a:xfrm>
                <a:off x="1097280" y="1845734"/>
                <a:ext cx="10058400" cy="1009226"/>
              </a:xfrm>
              <a:blipFill>
                <a:blip r:embed="rId3"/>
                <a:stretch>
                  <a:fillRect l="-1576" t="-12727" b="-1030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8BDA575-B4DD-C6D3-2D59-E60FEAE43B83}"/>
              </a:ext>
            </a:extLst>
          </p:cNvPr>
          <p:cNvSpPr txBox="1"/>
          <p:nvPr/>
        </p:nvSpPr>
        <p:spPr>
          <a:xfrm rot="20982581">
            <a:off x="1555504" y="4276638"/>
            <a:ext cx="2430462" cy="646331"/>
          </a:xfrm>
          <a:prstGeom prst="rect">
            <a:avLst/>
          </a:prstGeom>
          <a:noFill/>
        </p:spPr>
        <p:txBody>
          <a:bodyPr wrap="square" rtlCol="0">
            <a:spAutoFit/>
          </a:bodyPr>
          <a:lstStyle/>
          <a:p>
            <a:r>
              <a:rPr lang="en-GB" sz="36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6" name="TextBox 5">
            <a:extLst>
              <a:ext uri="{FF2B5EF4-FFF2-40B4-BE49-F238E27FC236}">
                <a16:creationId xmlns:a16="http://schemas.microsoft.com/office/drawing/2014/main" id="{0F3BC8C9-BDC3-2B52-23F1-F9FD6153A398}"/>
              </a:ext>
            </a:extLst>
          </p:cNvPr>
          <p:cNvSpPr txBox="1"/>
          <p:nvPr/>
        </p:nvSpPr>
        <p:spPr>
          <a:xfrm rot="20982581">
            <a:off x="5157438" y="4311273"/>
            <a:ext cx="2430462" cy="646331"/>
          </a:xfrm>
          <a:prstGeom prst="rect">
            <a:avLst/>
          </a:prstGeom>
          <a:noFill/>
        </p:spPr>
        <p:txBody>
          <a:bodyPr wrap="square" rtlCol="0">
            <a:spAutoFit/>
          </a:bodyPr>
          <a:lstStyle/>
          <a:p>
            <a:r>
              <a:rPr lang="en-GB" sz="36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7" name="TextBox 6">
            <a:extLst>
              <a:ext uri="{FF2B5EF4-FFF2-40B4-BE49-F238E27FC236}">
                <a16:creationId xmlns:a16="http://schemas.microsoft.com/office/drawing/2014/main" id="{D41E891E-C24A-C1C2-143A-379042DBD17E}"/>
              </a:ext>
            </a:extLst>
          </p:cNvPr>
          <p:cNvSpPr txBox="1"/>
          <p:nvPr/>
        </p:nvSpPr>
        <p:spPr>
          <a:xfrm rot="20982581">
            <a:off x="8681667" y="4112115"/>
            <a:ext cx="2430462" cy="646331"/>
          </a:xfrm>
          <a:prstGeom prst="rect">
            <a:avLst/>
          </a:prstGeom>
          <a:noFill/>
        </p:spPr>
        <p:txBody>
          <a:bodyPr wrap="square" rtlCol="0">
            <a:spAutoFit/>
          </a:bodyPr>
          <a:lstStyle/>
          <a:p>
            <a:r>
              <a:rPr lang="en-GB" sz="36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8" name="Slide Number Placeholder 7">
            <a:extLst>
              <a:ext uri="{FF2B5EF4-FFF2-40B4-BE49-F238E27FC236}">
                <a16:creationId xmlns:a16="http://schemas.microsoft.com/office/drawing/2014/main" id="{AA80A6E1-46BF-76EA-6A92-FE08F2586C55}"/>
              </a:ext>
            </a:extLst>
          </p:cNvPr>
          <p:cNvSpPr>
            <a:spLocks noGrp="1"/>
          </p:cNvSpPr>
          <p:nvPr>
            <p:ph type="sldNum" sz="quarter" idx="12"/>
          </p:nvPr>
        </p:nvSpPr>
        <p:spPr/>
        <p:txBody>
          <a:bodyPr/>
          <a:lstStyle/>
          <a:p>
            <a:fld id="{330EA680-D336-4FF7-8B7A-9848BB0A1C32}" type="slidenum">
              <a:rPr lang="en-GB" smtClean="0"/>
              <a:t>10</a:t>
            </a:fld>
            <a:endParaRPr lang="en-GB"/>
          </a:p>
        </p:txBody>
      </p:sp>
    </p:spTree>
    <p:extLst>
      <p:ext uri="{BB962C8B-B14F-4D97-AF65-F5344CB8AC3E}">
        <p14:creationId xmlns:p14="http://schemas.microsoft.com/office/powerpoint/2010/main" val="160283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hart&#10;&#10;Description automatically generated">
            <a:extLst>
              <a:ext uri="{FF2B5EF4-FFF2-40B4-BE49-F238E27FC236}">
                <a16:creationId xmlns:a16="http://schemas.microsoft.com/office/drawing/2014/main" id="{B425CD0E-B7D0-B884-E355-462AFA20B2E8}"/>
              </a:ext>
            </a:extLst>
          </p:cNvPr>
          <p:cNvPicPr>
            <a:picLocks noChangeAspect="1"/>
          </p:cNvPicPr>
          <p:nvPr/>
        </p:nvPicPr>
        <p:blipFill>
          <a:blip r:embed="rId3"/>
          <a:stretch>
            <a:fillRect/>
          </a:stretch>
        </p:blipFill>
        <p:spPr>
          <a:xfrm>
            <a:off x="5440938" y="1822779"/>
            <a:ext cx="6678104" cy="4448894"/>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DDCD85C-51F8-5110-3707-94BA2E8C0B3E}"/>
                  </a:ext>
                </a:extLst>
              </p:cNvPr>
              <p:cNvSpPr>
                <a:spLocks noGrp="1"/>
              </p:cNvSpPr>
              <p:nvPr>
                <p:ph type="title"/>
              </p:nvPr>
            </p:nvSpPr>
            <p:spPr/>
            <p:txBody>
              <a:bodyPr/>
              <a:lstStyle/>
              <a:p>
                <a:r>
                  <a:rPr lang="en-GB" b="0"/>
                  <a:t>Preliminary Results: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𝑡</m:t>
                    </m:r>
                  </m:oMath>
                </a14:m>
                <a:endParaRPr lang="en-GB"/>
              </a:p>
            </p:txBody>
          </p:sp>
        </mc:Choice>
        <mc:Fallback xmlns="">
          <p:sp>
            <p:nvSpPr>
              <p:cNvPr id="2" name="Title 1">
                <a:extLst>
                  <a:ext uri="{FF2B5EF4-FFF2-40B4-BE49-F238E27FC236}">
                    <a16:creationId xmlns:a16="http://schemas.microsoft.com/office/drawing/2014/main" id="{2DDCD85C-51F8-5110-3707-94BA2E8C0B3E}"/>
                  </a:ext>
                </a:extLst>
              </p:cNvPr>
              <p:cNvSpPr>
                <a:spLocks noGrp="1" noRot="1" noChangeAspect="1" noMove="1" noResize="1" noEditPoints="1" noAdjustHandles="1" noChangeArrowheads="1" noChangeShapeType="1" noTextEdit="1"/>
              </p:cNvSpPr>
              <p:nvPr>
                <p:ph type="title"/>
              </p:nvPr>
            </p:nvSpPr>
            <p:spPr>
              <a:blipFill>
                <a:blip r:embed="rId4"/>
                <a:stretch>
                  <a:fillRect l="-2727" b="-226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BDFC909-85A0-B8F9-9969-0A2AEF0310B5}"/>
                  </a:ext>
                </a:extLst>
              </p:cNvPr>
              <p:cNvSpPr>
                <a:spLocks noGrp="1"/>
              </p:cNvSpPr>
              <p:nvPr>
                <p:ph idx="1"/>
              </p:nvPr>
            </p:nvSpPr>
            <p:spPr>
              <a:xfrm>
                <a:off x="1097280" y="2582778"/>
                <a:ext cx="3891280" cy="3286315"/>
              </a:xfrm>
            </p:spPr>
            <p:txBody>
              <a:bodyPr>
                <a:normAutofit/>
              </a:bodyPr>
              <a:lstStyle/>
              <a:p>
                <a:pPr>
                  <a:buFont typeface="Arial" panose="020B0604020202020204" pitchFamily="34" charset="0"/>
                  <a:buChar char="•"/>
                </a:pPr>
                <a14:m>
                  <m:oMath xmlns:m="http://schemas.openxmlformats.org/officeDocument/2006/math">
                    <m:r>
                      <a:rPr lang="en-GB" sz="2400" b="0" i="1" smtClean="0">
                        <a:solidFill>
                          <a:prstClr val="black">
                            <a:lumMod val="75000"/>
                            <a:lumOff val="25000"/>
                          </a:prstClr>
                        </a:solidFill>
                        <a:latin typeface="Cambria Math" panose="02040503050406030204" pitchFamily="18" charset="0"/>
                        <a:ea typeface="+mn-lt"/>
                        <a:cs typeface="+mn-lt"/>
                      </a:rPr>
                      <m:t>−</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𝑡</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d>
                          <m:dPr>
                            <m:ctrlP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dPr>
                          <m:e>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𝑝</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𝑝</m:t>
                            </m:r>
                          </m:e>
                        </m:d>
                      </m:e>
                      <m:sup>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d>
                          <m:dPr>
                            <m:ctrlP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dPr>
                          <m:e>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𝑞</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𝑞</m:t>
                            </m:r>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e>
                        </m:d>
                      </m:e>
                      <m:sup>
                        <m:r>
                          <a:rPr kumimoji="0" lang="en-GB" sz="24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oMath>
                </a14:m>
                <a:r>
                  <a:rPr lang="en-GB" sz="2400" dirty="0">
                    <a:cs typeface="Calibri" panose="020F0502020204030204"/>
                  </a:rPr>
                  <a:t> invaluable for accessing GPDs</a:t>
                </a:r>
              </a:p>
              <a:p>
                <a:pPr>
                  <a:buFont typeface="Arial" panose="020B0604020202020204" pitchFamily="34" charset="0"/>
                  <a:buChar char="•"/>
                </a:pPr>
                <a:r>
                  <a:rPr lang="en-GB" sz="2400" dirty="0"/>
                  <a:t>For statistics purposes require </a:t>
                </a:r>
                <a:endParaRPr lang="en-GB"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a:latin typeface="Cambria Math" panose="02040503050406030204" pitchFamily="18" charset="0"/>
                          <a:cs typeface="Calibri" panose="020F0502020204030204"/>
                        </a:rPr>
                        <m:t>0</m:t>
                      </m:r>
                      <m:sSup>
                        <m:sSupPr>
                          <m:ctrlPr>
                            <a:rPr lang="en-GB" sz="2400" i="1">
                              <a:latin typeface="Cambria Math" panose="02040503050406030204" pitchFamily="18" charset="0"/>
                              <a:cs typeface="Calibri" panose="020F0502020204030204"/>
                            </a:rPr>
                          </m:ctrlPr>
                        </m:sSupPr>
                        <m:e>
                          <m:r>
                            <m:rPr>
                              <m:sty m:val="p"/>
                            </m:rPr>
                            <a:rPr lang="en-GB" sz="2400">
                              <a:latin typeface="Cambria Math" panose="02040503050406030204" pitchFamily="18" charset="0"/>
                              <a:cs typeface="Calibri" panose="020F0502020204030204"/>
                            </a:rPr>
                            <m:t>GeV</m:t>
                          </m:r>
                        </m:e>
                        <m:sup>
                          <m:r>
                            <a:rPr lang="en-GB" sz="2400">
                              <a:latin typeface="Cambria Math" panose="02040503050406030204" pitchFamily="18" charset="0"/>
                              <a:cs typeface="Calibri" panose="020F0502020204030204"/>
                            </a:rPr>
                            <m:t>2</m:t>
                          </m:r>
                        </m:sup>
                      </m:sSup>
                      <m:r>
                        <a:rPr lang="en-GB" sz="2400">
                          <a:latin typeface="Cambria Math" panose="02040503050406030204" pitchFamily="18" charset="0"/>
                          <a:cs typeface="Calibri" panose="020F0502020204030204"/>
                        </a:rPr>
                        <m:t>&lt;</m:t>
                      </m:r>
                      <m:r>
                        <a:rPr lang="en-GB" sz="2400" i="1">
                          <a:latin typeface="Cambria Math" panose="02040503050406030204" pitchFamily="18" charset="0"/>
                          <a:cs typeface="Calibri" panose="020F0502020204030204"/>
                        </a:rPr>
                        <m:t>−</m:t>
                      </m:r>
                      <m:r>
                        <a:rPr lang="en-GB" sz="2400" i="1">
                          <a:latin typeface="Cambria Math" panose="02040503050406030204" pitchFamily="18" charset="0"/>
                          <a:cs typeface="Calibri" panose="020F0502020204030204"/>
                        </a:rPr>
                        <m:t>𝑡</m:t>
                      </m:r>
                      <m:r>
                        <a:rPr lang="en-GB" sz="2400" i="1">
                          <a:latin typeface="Cambria Math" panose="02040503050406030204" pitchFamily="18" charset="0"/>
                          <a:cs typeface="Calibri" panose="020F0502020204030204"/>
                        </a:rPr>
                        <m:t>&lt;2</m:t>
                      </m:r>
                      <m:r>
                        <a:rPr lang="en-GB" sz="2400" i="1">
                          <a:latin typeface="Cambria Math" panose="02040503050406030204" pitchFamily="18" charset="0"/>
                          <a:cs typeface="Calibri" panose="020F0502020204030204"/>
                        </a:rPr>
                        <m:t>𝐺𝑒</m:t>
                      </m:r>
                      <m:sSup>
                        <m:sSupPr>
                          <m:ctrlPr>
                            <a:rPr lang="en-GB" sz="2400" i="1">
                              <a:latin typeface="Cambria Math" panose="02040503050406030204" pitchFamily="18" charset="0"/>
                              <a:cs typeface="Calibri" panose="020F0502020204030204"/>
                            </a:rPr>
                          </m:ctrlPr>
                        </m:sSupPr>
                        <m:e>
                          <m:r>
                            <a:rPr lang="en-GB" sz="2400" i="1">
                              <a:latin typeface="Cambria Math" panose="02040503050406030204" pitchFamily="18" charset="0"/>
                              <a:cs typeface="Calibri" panose="020F0502020204030204"/>
                            </a:rPr>
                            <m:t>𝑉</m:t>
                          </m:r>
                        </m:e>
                        <m:sup>
                          <m:r>
                            <a:rPr lang="en-GB" sz="2400" i="1">
                              <a:latin typeface="Cambria Math" panose="02040503050406030204" pitchFamily="18" charset="0"/>
                              <a:cs typeface="Calibri" panose="020F0502020204030204"/>
                            </a:rPr>
                            <m:t>2</m:t>
                          </m:r>
                        </m:sup>
                      </m:sSup>
                    </m:oMath>
                  </m:oMathPara>
                </a14:m>
                <a:endParaRPr lang="en-GB" sz="2400" dirty="0"/>
              </a:p>
              <a:p>
                <a:pPr>
                  <a:buFont typeface="Arial" panose="020B0604020202020204" pitchFamily="34" charset="0"/>
                  <a:buChar char="•"/>
                </a:pPr>
                <a:r>
                  <a:rPr lang="en-GB" sz="2400" dirty="0"/>
                  <a:t>Tight cut proposed at </a:t>
                </a:r>
                <a:endParaRPr lang="en-GB"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a:latin typeface="Cambria Math" panose="02040503050406030204" pitchFamily="18" charset="0"/>
                          <a:cs typeface="Calibri" panose="020F0502020204030204"/>
                        </a:rPr>
                        <m:t>0.</m:t>
                      </m:r>
                      <m:r>
                        <a:rPr lang="en-GB" sz="2400" b="0" i="1" smtClean="0">
                          <a:latin typeface="Cambria Math" panose="02040503050406030204" pitchFamily="18" charset="0"/>
                          <a:cs typeface="Calibri" panose="020F0502020204030204"/>
                        </a:rPr>
                        <m:t>15</m:t>
                      </m:r>
                      <m:sSup>
                        <m:sSupPr>
                          <m:ctrlPr>
                            <a:rPr lang="en-GB" sz="2400" i="1">
                              <a:latin typeface="Cambria Math" panose="02040503050406030204" pitchFamily="18" charset="0"/>
                              <a:cs typeface="Calibri" panose="020F0502020204030204"/>
                            </a:rPr>
                          </m:ctrlPr>
                        </m:sSupPr>
                        <m:e>
                          <m:r>
                            <m:rPr>
                              <m:sty m:val="p"/>
                            </m:rPr>
                            <a:rPr lang="en-GB" sz="2400">
                              <a:latin typeface="Cambria Math" panose="02040503050406030204" pitchFamily="18" charset="0"/>
                              <a:cs typeface="Calibri" panose="020F0502020204030204"/>
                            </a:rPr>
                            <m:t>GeV</m:t>
                          </m:r>
                        </m:e>
                        <m:sup>
                          <m:r>
                            <a:rPr lang="en-GB" sz="2400">
                              <a:latin typeface="Cambria Math" panose="02040503050406030204" pitchFamily="18" charset="0"/>
                              <a:cs typeface="Calibri" panose="020F0502020204030204"/>
                            </a:rPr>
                            <m:t>2</m:t>
                          </m:r>
                        </m:sup>
                      </m:sSup>
                      <m:r>
                        <a:rPr lang="en-GB" sz="2400">
                          <a:latin typeface="Cambria Math" panose="02040503050406030204" pitchFamily="18" charset="0"/>
                          <a:cs typeface="Calibri" panose="020F0502020204030204"/>
                        </a:rPr>
                        <m:t>&lt;</m:t>
                      </m:r>
                      <m:r>
                        <a:rPr lang="en-GB" sz="2400" i="1">
                          <a:latin typeface="Cambria Math" panose="02040503050406030204" pitchFamily="18" charset="0"/>
                          <a:cs typeface="Calibri" panose="020F0502020204030204"/>
                        </a:rPr>
                        <m:t>−</m:t>
                      </m:r>
                      <m:r>
                        <a:rPr lang="en-GB" sz="2400" i="1">
                          <a:latin typeface="Cambria Math" panose="02040503050406030204" pitchFamily="18" charset="0"/>
                          <a:cs typeface="Calibri" panose="020F0502020204030204"/>
                        </a:rPr>
                        <m:t>𝑡</m:t>
                      </m:r>
                      <m:r>
                        <a:rPr lang="en-GB" sz="2400" i="1">
                          <a:latin typeface="Cambria Math" panose="02040503050406030204" pitchFamily="18" charset="0"/>
                          <a:cs typeface="Calibri" panose="020F0502020204030204"/>
                        </a:rPr>
                        <m:t>&lt;0.8</m:t>
                      </m:r>
                      <m:r>
                        <a:rPr lang="en-GB" sz="2400" i="1">
                          <a:latin typeface="Cambria Math" panose="02040503050406030204" pitchFamily="18" charset="0"/>
                          <a:cs typeface="Calibri" panose="020F0502020204030204"/>
                        </a:rPr>
                        <m:t>𝐺𝑒</m:t>
                      </m:r>
                      <m:sSup>
                        <m:sSupPr>
                          <m:ctrlPr>
                            <a:rPr lang="en-GB" sz="2400" i="1">
                              <a:latin typeface="Cambria Math" panose="02040503050406030204" pitchFamily="18" charset="0"/>
                              <a:cs typeface="Calibri" panose="020F0502020204030204"/>
                            </a:rPr>
                          </m:ctrlPr>
                        </m:sSupPr>
                        <m:e>
                          <m:r>
                            <a:rPr lang="en-GB" sz="2400" i="1">
                              <a:latin typeface="Cambria Math" panose="02040503050406030204" pitchFamily="18" charset="0"/>
                              <a:cs typeface="Calibri" panose="020F0502020204030204"/>
                            </a:rPr>
                            <m:t>𝑉</m:t>
                          </m:r>
                        </m:e>
                        <m:sup>
                          <m:r>
                            <a:rPr lang="en-GB" sz="2400" i="1">
                              <a:latin typeface="Cambria Math" panose="02040503050406030204" pitchFamily="18" charset="0"/>
                              <a:cs typeface="Calibri" panose="020F0502020204030204"/>
                            </a:rPr>
                            <m:t>2</m:t>
                          </m:r>
                        </m:sup>
                      </m:sSup>
                    </m:oMath>
                  </m:oMathPara>
                </a14:m>
                <a:endParaRPr lang="en-GB" sz="2400" dirty="0">
                  <a:cs typeface="Calibri" panose="020F0502020204030204"/>
                </a:endParaRPr>
              </a:p>
              <a:p>
                <a:endParaRPr lang="en-GB" sz="2400" dirty="0">
                  <a:cs typeface="Calibri" panose="020F0502020204030204"/>
                </a:endParaRPr>
              </a:p>
              <a:p>
                <a:pPr marL="0" indent="0">
                  <a:buNone/>
                </a:pPr>
                <a:endParaRPr lang="en-GB" sz="2400" dirty="0"/>
              </a:p>
            </p:txBody>
          </p:sp>
        </mc:Choice>
        <mc:Fallback>
          <p:sp>
            <p:nvSpPr>
              <p:cNvPr id="3" name="Content Placeholder 2">
                <a:extLst>
                  <a:ext uri="{FF2B5EF4-FFF2-40B4-BE49-F238E27FC236}">
                    <a16:creationId xmlns:a16="http://schemas.microsoft.com/office/drawing/2014/main" id="{5BDFC909-85A0-B8F9-9969-0A2AEF0310B5}"/>
                  </a:ext>
                </a:extLst>
              </p:cNvPr>
              <p:cNvSpPr>
                <a:spLocks noGrp="1" noRot="1" noChangeAspect="1" noMove="1" noResize="1" noEditPoints="1" noAdjustHandles="1" noChangeArrowheads="1" noChangeShapeType="1" noTextEdit="1"/>
              </p:cNvSpPr>
              <p:nvPr>
                <p:ph idx="1"/>
              </p:nvPr>
            </p:nvSpPr>
            <p:spPr>
              <a:xfrm>
                <a:off x="1097280" y="2582778"/>
                <a:ext cx="3891280" cy="3286315"/>
              </a:xfrm>
              <a:blipFill>
                <a:blip r:embed="rId5"/>
                <a:stretch>
                  <a:fillRect l="-4389" t="-2041" r="-2351"/>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CA1F841-FF97-F1E0-1E90-94397CD0DE71}"/>
              </a:ext>
            </a:extLst>
          </p:cNvPr>
          <p:cNvSpPr txBox="1"/>
          <p:nvPr/>
        </p:nvSpPr>
        <p:spPr>
          <a:xfrm rot="20982581">
            <a:off x="6832543" y="2443242"/>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6" name="TextBox 5">
            <a:extLst>
              <a:ext uri="{FF2B5EF4-FFF2-40B4-BE49-F238E27FC236}">
                <a16:creationId xmlns:a16="http://schemas.microsoft.com/office/drawing/2014/main" id="{CDCFD872-A83F-8191-C041-ACACB3290132}"/>
              </a:ext>
            </a:extLst>
          </p:cNvPr>
          <p:cNvSpPr txBox="1"/>
          <p:nvPr/>
        </p:nvSpPr>
        <p:spPr>
          <a:xfrm rot="20982581">
            <a:off x="6832543" y="4525925"/>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7" name="Slide Number Placeholder 6">
            <a:extLst>
              <a:ext uri="{FF2B5EF4-FFF2-40B4-BE49-F238E27FC236}">
                <a16:creationId xmlns:a16="http://schemas.microsoft.com/office/drawing/2014/main" id="{D86FD203-C80F-7213-B2BA-BD7D2C5D2C03}"/>
              </a:ext>
            </a:extLst>
          </p:cNvPr>
          <p:cNvSpPr>
            <a:spLocks noGrp="1"/>
          </p:cNvSpPr>
          <p:nvPr>
            <p:ph type="sldNum" sz="quarter" idx="12"/>
          </p:nvPr>
        </p:nvSpPr>
        <p:spPr/>
        <p:txBody>
          <a:bodyPr/>
          <a:lstStyle/>
          <a:p>
            <a:fld id="{330EA680-D336-4FF7-8B7A-9848BB0A1C32}" type="slidenum">
              <a:rPr lang="en-GB" smtClean="0"/>
              <a:t>11</a:t>
            </a:fld>
            <a:endParaRPr lang="en-GB"/>
          </a:p>
        </p:txBody>
      </p:sp>
      <p:sp>
        <p:nvSpPr>
          <p:cNvPr id="8" name="Rectangle 7">
            <a:extLst>
              <a:ext uri="{FF2B5EF4-FFF2-40B4-BE49-F238E27FC236}">
                <a16:creationId xmlns:a16="http://schemas.microsoft.com/office/drawing/2014/main" id="{1A8DE2DD-60E1-2869-A6EB-6AC264732C74}"/>
              </a:ext>
            </a:extLst>
          </p:cNvPr>
          <p:cNvSpPr/>
          <p:nvPr/>
        </p:nvSpPr>
        <p:spPr>
          <a:xfrm>
            <a:off x="9064904" y="6102720"/>
            <a:ext cx="251113" cy="1558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94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6D7BF49-6132-9694-3374-36AB8DBE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30" y="1882670"/>
            <a:ext cx="6672943" cy="44486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76AD82F-7976-C042-2572-260B1A681B9E}"/>
                  </a:ext>
                </a:extLst>
              </p:cNvPr>
              <p:cNvSpPr>
                <a:spLocks noGrp="1"/>
              </p:cNvSpPr>
              <p:nvPr>
                <p:ph type="title"/>
              </p:nvPr>
            </p:nvSpPr>
            <p:spPr/>
            <p:txBody>
              <a:bodyPr/>
              <a:lstStyle/>
              <a:p>
                <a:r>
                  <a:rPr lang="en-GB"/>
                  <a:t>Preliminary Results: </a:t>
                </a:r>
                <a14:m>
                  <m:oMath xmlns:m="http://schemas.openxmlformats.org/officeDocument/2006/math">
                    <m:r>
                      <a:rPr lang="en-GB" b="0" i="1" smtClean="0">
                        <a:latin typeface="Cambria Math" panose="02040503050406030204" pitchFamily="18" charset="0"/>
                      </a:rPr>
                      <m:t>𝑀</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𝑀</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sup>
                        </m:sSup>
                      </m:sub>
                      <m:sup>
                        <m:r>
                          <a:rPr lang="en-GB" b="0" i="1" smtClean="0">
                            <a:latin typeface="Cambria Math" panose="02040503050406030204" pitchFamily="18" charset="0"/>
                          </a:rPr>
                          <m:t>2</m:t>
                        </m:r>
                      </m:sup>
                    </m:sSubSup>
                  </m:oMath>
                </a14:m>
                <a:endParaRPr lang="en-GB"/>
              </a:p>
            </p:txBody>
          </p:sp>
        </mc:Choice>
        <mc:Fallback xmlns="">
          <p:sp>
            <p:nvSpPr>
              <p:cNvPr id="2" name="Title 1">
                <a:extLst>
                  <a:ext uri="{FF2B5EF4-FFF2-40B4-BE49-F238E27FC236}">
                    <a16:creationId xmlns:a16="http://schemas.microsoft.com/office/drawing/2014/main" id="{B76AD82F-7976-C042-2572-260B1A681B9E}"/>
                  </a:ext>
                </a:extLst>
              </p:cNvPr>
              <p:cNvSpPr>
                <a:spLocks noGrp="1" noRot="1" noChangeAspect="1" noMove="1" noResize="1" noEditPoints="1" noAdjustHandles="1" noChangeArrowheads="1" noChangeShapeType="1" noTextEdit="1"/>
              </p:cNvSpPr>
              <p:nvPr>
                <p:ph type="title"/>
              </p:nvPr>
            </p:nvSpPr>
            <p:spPr>
              <a:blipFill>
                <a:blip r:embed="rId3"/>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780338-B716-76AB-218B-2B16FCB6253E}"/>
                  </a:ext>
                </a:extLst>
              </p:cNvPr>
              <p:cNvSpPr>
                <a:spLocks noGrp="1"/>
              </p:cNvSpPr>
              <p:nvPr>
                <p:ph idx="1"/>
              </p:nvPr>
            </p:nvSpPr>
            <p:spPr>
              <a:xfrm>
                <a:off x="1097280" y="2550694"/>
                <a:ext cx="3850640" cy="3318399"/>
              </a:xfrm>
            </p:spPr>
            <p:txBody>
              <a:bodyPr>
                <a:normAutofit lnSpcReduction="10000"/>
              </a:bodyPr>
              <a:lstStyle/>
              <a:p>
                <a:pPr marL="285750" indent="-285750">
                  <a:lnSpc>
                    <a:spcPct val="90000"/>
                  </a:lnSpc>
                  <a:spcBef>
                    <a:spcPts val="1000"/>
                  </a:spcBef>
                  <a:buClr>
                    <a:schemeClr val="accent1"/>
                  </a:buClr>
                  <a:buFont typeface="Arial"/>
                  <a:buChar char="•"/>
                </a:pPr>
                <a14:m>
                  <m:oMath xmlns:m="http://schemas.openxmlformats.org/officeDocument/2006/math">
                    <m:r>
                      <a:rPr lang="en-GB" sz="2000" b="0" i="1" smtClean="0">
                        <a:latin typeface="Cambria Math" panose="02040503050406030204" pitchFamily="18" charset="0"/>
                        <a:ea typeface="+mn-lt"/>
                        <a:cs typeface="+mn-lt"/>
                      </a:rPr>
                      <m:t>𝑀</m:t>
                    </m:r>
                    <m:sSup>
                      <m:sSupPr>
                        <m:ctrlPr>
                          <a:rPr lang="en-GB" sz="2000" b="0" i="1" smtClean="0">
                            <a:latin typeface="Cambria Math" panose="02040503050406030204" pitchFamily="18" charset="0"/>
                            <a:ea typeface="+mn-lt"/>
                            <a:cs typeface="+mn-lt"/>
                          </a:rPr>
                        </m:ctrlPr>
                      </m:sSupPr>
                      <m:e>
                        <m:r>
                          <a:rPr lang="en-GB" sz="2000" b="0" i="1" smtClean="0">
                            <a:latin typeface="Cambria Math" panose="02040503050406030204" pitchFamily="18" charset="0"/>
                            <a:ea typeface="+mn-lt"/>
                            <a:cs typeface="+mn-lt"/>
                          </a:rPr>
                          <m:t>𝑀</m:t>
                        </m:r>
                      </m:e>
                      <m:sup>
                        <m:r>
                          <a:rPr lang="en-GB" sz="2000" b="0" i="1" smtClean="0">
                            <a:latin typeface="Cambria Math" panose="02040503050406030204" pitchFamily="18" charset="0"/>
                            <a:ea typeface="+mn-lt"/>
                            <a:cs typeface="+mn-lt"/>
                          </a:rPr>
                          <m:t>2</m:t>
                        </m:r>
                      </m:sup>
                    </m:sSup>
                  </m:oMath>
                </a14:m>
                <a:r>
                  <a:rPr lang="en-GB" sz="2000" dirty="0">
                    <a:ea typeface="+mn-lt"/>
                    <a:cs typeface="+mn-lt"/>
                  </a:rPr>
                  <a:t>  of scattered electron;</a:t>
                </a:r>
              </a:p>
              <a:p>
                <a:pPr algn="ctr">
                  <a:lnSpc>
                    <a:spcPct val="90000"/>
                  </a:lnSpc>
                  <a:spcBef>
                    <a:spcPts val="1000"/>
                  </a:spcBef>
                  <a:buClr>
                    <a:schemeClr val="accent1"/>
                  </a:buClr>
                </a:pPr>
                <a14:m>
                  <m:oMath xmlns:m="http://schemas.openxmlformats.org/officeDocument/2006/math">
                    <m:r>
                      <a:rPr lang="en-GB" sz="2400" b="0" i="1" smtClean="0">
                        <a:latin typeface="Cambria Math" panose="02040503050406030204" pitchFamily="18" charset="0"/>
                        <a:ea typeface="+mn-lt"/>
                        <a:cs typeface="+mn-lt"/>
                      </a:rPr>
                      <m:t>𝑒𝑝</m:t>
                    </m:r>
                    <m:r>
                      <a:rPr lang="en-GB" sz="2400" b="0" i="1" smtClean="0">
                        <a:latin typeface="Cambria Math" panose="02040503050406030204" pitchFamily="18" charset="0"/>
                        <a:ea typeface="+mn-lt"/>
                        <a:cs typeface="+mn-lt"/>
                      </a:rPr>
                      <m:t>→</m:t>
                    </m:r>
                    <m:sSup>
                      <m:sSupPr>
                        <m:ctrlPr>
                          <a:rPr lang="en-GB" sz="2400" b="0" i="1" smtClean="0">
                            <a:latin typeface="Cambria Math" panose="02040503050406030204" pitchFamily="18" charset="0"/>
                            <a:ea typeface="+mn-lt"/>
                            <a:cs typeface="+mn-lt"/>
                          </a:rPr>
                        </m:ctrlPr>
                      </m:sSupPr>
                      <m:e>
                        <m:r>
                          <a:rPr lang="en-GB" sz="2400" b="0" i="1" smtClean="0">
                            <a:latin typeface="Cambria Math" panose="02040503050406030204" pitchFamily="18" charset="0"/>
                            <a:ea typeface="+mn-lt"/>
                            <a:cs typeface="+mn-lt"/>
                          </a:rPr>
                          <m:t>𝑒</m:t>
                        </m:r>
                      </m:e>
                      <m:sup>
                        <m:r>
                          <a:rPr lang="en-GB" sz="2400" b="0" i="1" smtClean="0">
                            <a:latin typeface="Cambria Math" panose="02040503050406030204" pitchFamily="18" charset="0"/>
                            <a:ea typeface="+mn-lt"/>
                            <a:cs typeface="+mn-lt"/>
                          </a:rPr>
                          <m:t>′</m:t>
                        </m:r>
                      </m:sup>
                    </m:sSup>
                    <m:sSup>
                      <m:sSupPr>
                        <m:ctrlPr>
                          <a:rPr lang="en-GB" sz="2400" b="0" i="1" smtClean="0">
                            <a:latin typeface="Cambria Math" panose="02040503050406030204" pitchFamily="18" charset="0"/>
                            <a:ea typeface="+mn-lt"/>
                            <a:cs typeface="+mn-lt"/>
                          </a:rPr>
                        </m:ctrlPr>
                      </m:sSupPr>
                      <m:e>
                        <m:r>
                          <a:rPr lang="en-GB" sz="2400" b="0" i="1" smtClean="0">
                            <a:latin typeface="Cambria Math" panose="02040503050406030204" pitchFamily="18" charset="0"/>
                            <a:ea typeface="+mn-lt"/>
                            <a:cs typeface="+mn-lt"/>
                          </a:rPr>
                          <m:t>𝑝</m:t>
                        </m:r>
                      </m:e>
                      <m:sup>
                        <m:r>
                          <a:rPr lang="en-GB" sz="2400" b="0" i="1" smtClean="0">
                            <a:latin typeface="Cambria Math" panose="02040503050406030204" pitchFamily="18" charset="0"/>
                            <a:ea typeface="+mn-lt"/>
                            <a:cs typeface="+mn-lt"/>
                          </a:rPr>
                          <m:t>′</m:t>
                        </m:r>
                      </m:sup>
                    </m:sSup>
                    <m:sSup>
                      <m:sSupPr>
                        <m:ctrlPr>
                          <a:rPr lang="en-GB" sz="2400" b="0" i="1" smtClean="0">
                            <a:latin typeface="Cambria Math" panose="02040503050406030204" pitchFamily="18" charset="0"/>
                            <a:ea typeface="+mn-lt"/>
                            <a:cs typeface="+mn-lt"/>
                          </a:rPr>
                        </m:ctrlPr>
                      </m:sSupPr>
                      <m:e>
                        <m:r>
                          <a:rPr lang="en-GB" sz="2400" b="0" i="1" smtClean="0">
                            <a:latin typeface="Cambria Math" panose="02040503050406030204" pitchFamily="18" charset="0"/>
                            <a:ea typeface="+mn-lt"/>
                            <a:cs typeface="+mn-lt"/>
                          </a:rPr>
                          <m:t>𝑒</m:t>
                        </m:r>
                      </m:e>
                      <m:sup>
                        <m:r>
                          <a:rPr lang="en-GB" sz="2400" b="0" i="1" smtClean="0">
                            <a:latin typeface="Cambria Math" panose="02040503050406030204" pitchFamily="18" charset="0"/>
                            <a:ea typeface="+mn-lt"/>
                            <a:cs typeface="+mn-lt"/>
                          </a:rPr>
                          <m:t>+</m:t>
                        </m:r>
                      </m:sup>
                    </m:sSup>
                    <m:sSup>
                      <m:sSupPr>
                        <m:ctrlPr>
                          <a:rPr lang="en-GB" sz="2400" b="0" i="1" smtClean="0">
                            <a:latin typeface="Cambria Math" panose="02040503050406030204" pitchFamily="18" charset="0"/>
                            <a:ea typeface="+mn-lt"/>
                            <a:cs typeface="+mn-lt"/>
                          </a:rPr>
                        </m:ctrlPr>
                      </m:sSupPr>
                      <m:e>
                        <m:r>
                          <a:rPr lang="en-GB" sz="2400" b="0" i="1" smtClean="0">
                            <a:latin typeface="Cambria Math" panose="02040503050406030204" pitchFamily="18" charset="0"/>
                            <a:ea typeface="+mn-lt"/>
                            <a:cs typeface="+mn-lt"/>
                          </a:rPr>
                          <m:t>𝑒</m:t>
                        </m:r>
                      </m:e>
                      <m:sup>
                        <m:r>
                          <a:rPr lang="en-GB" sz="2400" b="0" i="1" smtClean="0">
                            <a:latin typeface="Cambria Math" panose="02040503050406030204" pitchFamily="18" charset="0"/>
                            <a:ea typeface="+mn-lt"/>
                            <a:cs typeface="+mn-lt"/>
                          </a:rPr>
                          <m:t>−</m:t>
                        </m:r>
                      </m:sup>
                    </m:sSup>
                  </m:oMath>
                </a14:m>
                <a:r>
                  <a:rPr lang="en-GB" sz="2400" dirty="0">
                    <a:ea typeface="+mn-lt"/>
                    <a:cs typeface="+mn-lt"/>
                  </a:rPr>
                  <a:t> </a:t>
                </a:r>
              </a:p>
              <a:p>
                <a:pPr algn="ctr">
                  <a:lnSpc>
                    <a:spcPct val="90000"/>
                  </a:lnSpc>
                  <a:spcBef>
                    <a:spcPts val="1000"/>
                  </a:spcBef>
                  <a:buClr>
                    <a:schemeClr val="accent1"/>
                  </a:buClr>
                </a:pPr>
                <a14:m>
                  <m:oMath xmlns:m="http://schemas.openxmlformats.org/officeDocument/2006/math">
                    <m:r>
                      <a:rPr lang="en-GB" sz="2000" i="1">
                        <a:latin typeface="Cambria Math" panose="02040503050406030204" pitchFamily="18" charset="0"/>
                        <a:ea typeface="+mn-lt"/>
                        <a:cs typeface="+mn-lt"/>
                      </a:rPr>
                      <m:t>𝑒𝑝</m:t>
                    </m:r>
                    <m:r>
                      <a:rPr lang="en-GB" sz="2000" i="1">
                        <a:latin typeface="Cambria Math" panose="02040503050406030204" pitchFamily="18" charset="0"/>
                        <a:ea typeface="+mn-lt"/>
                        <a:cs typeface="+mn-lt"/>
                      </a:rPr>
                      <m:t>→</m:t>
                    </m:r>
                    <m:r>
                      <a:rPr lang="en-GB" sz="2000" b="0" i="1" smtClean="0">
                        <a:latin typeface="Cambria Math" panose="02040503050406030204" pitchFamily="18" charset="0"/>
                        <a:ea typeface="+mn-lt"/>
                        <a:cs typeface="+mn-lt"/>
                      </a:rPr>
                      <m:t>𝑋</m:t>
                    </m:r>
                    <m:sSup>
                      <m:sSupPr>
                        <m:ctrlPr>
                          <a:rPr lang="en-GB" sz="2000" i="1">
                            <a:latin typeface="Cambria Math" panose="02040503050406030204" pitchFamily="18" charset="0"/>
                            <a:ea typeface="+mn-lt"/>
                            <a:cs typeface="+mn-lt"/>
                          </a:rPr>
                        </m:ctrlPr>
                      </m:sSupPr>
                      <m:e>
                        <m:r>
                          <a:rPr lang="en-GB" sz="2000" i="1">
                            <a:latin typeface="Cambria Math" panose="02040503050406030204" pitchFamily="18" charset="0"/>
                            <a:ea typeface="+mn-lt"/>
                            <a:cs typeface="+mn-lt"/>
                          </a:rPr>
                          <m:t>𝑝</m:t>
                        </m:r>
                      </m:e>
                      <m:sup>
                        <m:r>
                          <a:rPr lang="en-GB" sz="2000" i="1">
                            <a:latin typeface="Cambria Math" panose="02040503050406030204" pitchFamily="18" charset="0"/>
                            <a:ea typeface="+mn-lt"/>
                            <a:cs typeface="+mn-lt"/>
                          </a:rPr>
                          <m:t>′</m:t>
                        </m:r>
                      </m:sup>
                    </m:sSup>
                    <m:sSup>
                      <m:sSupPr>
                        <m:ctrlPr>
                          <a:rPr lang="en-GB" sz="2000" b="0" i="1" smtClean="0">
                            <a:latin typeface="Cambria Math" panose="02040503050406030204" pitchFamily="18" charset="0"/>
                            <a:ea typeface="+mn-lt"/>
                            <a:cs typeface="+mn-lt"/>
                          </a:rPr>
                        </m:ctrlPr>
                      </m:sSupPr>
                      <m:e>
                        <m:r>
                          <a:rPr lang="en-GB" sz="2000" b="0" i="1" smtClean="0">
                            <a:latin typeface="Cambria Math" panose="02040503050406030204" pitchFamily="18" charset="0"/>
                            <a:ea typeface="+mn-lt"/>
                            <a:cs typeface="+mn-lt"/>
                          </a:rPr>
                          <m:t>𝑒</m:t>
                        </m:r>
                      </m:e>
                      <m:sup>
                        <m:r>
                          <a:rPr lang="en-GB" sz="2000" b="0" i="1" smtClean="0">
                            <a:latin typeface="Cambria Math" panose="02040503050406030204" pitchFamily="18" charset="0"/>
                            <a:ea typeface="+mn-lt"/>
                            <a:cs typeface="+mn-lt"/>
                          </a:rPr>
                          <m:t>+</m:t>
                        </m:r>
                      </m:sup>
                    </m:sSup>
                    <m:sSup>
                      <m:sSupPr>
                        <m:ctrlPr>
                          <a:rPr lang="en-GB" sz="2000" b="0" i="1" smtClean="0">
                            <a:latin typeface="Cambria Math" panose="02040503050406030204" pitchFamily="18" charset="0"/>
                            <a:ea typeface="+mn-lt"/>
                            <a:cs typeface="+mn-lt"/>
                          </a:rPr>
                        </m:ctrlPr>
                      </m:sSupPr>
                      <m:e>
                        <m:r>
                          <a:rPr lang="en-GB" sz="2000" b="0" i="1" smtClean="0">
                            <a:latin typeface="Cambria Math" panose="02040503050406030204" pitchFamily="18" charset="0"/>
                            <a:ea typeface="+mn-lt"/>
                            <a:cs typeface="+mn-lt"/>
                          </a:rPr>
                          <m:t>𝑒</m:t>
                        </m:r>
                      </m:e>
                      <m:sup>
                        <m:r>
                          <a:rPr lang="en-GB" sz="2000" b="0" i="1" smtClean="0">
                            <a:latin typeface="Cambria Math" panose="02040503050406030204" pitchFamily="18" charset="0"/>
                            <a:ea typeface="+mn-lt"/>
                            <a:cs typeface="+mn-lt"/>
                          </a:rPr>
                          <m:t>−</m:t>
                        </m:r>
                      </m:sup>
                    </m:sSup>
                  </m:oMath>
                </a14:m>
                <a:endParaRPr lang="en-GB" sz="2000" i="1" dirty="0">
                  <a:latin typeface="Cambria Math" panose="02040503050406030204" pitchFamily="18" charset="0"/>
                  <a:ea typeface="+mn-lt"/>
                  <a:cs typeface="+mn-lt"/>
                </a:endParaRPr>
              </a:p>
              <a:p>
                <a:pPr algn="ctr">
                  <a:lnSpc>
                    <a:spcPct val="90000"/>
                  </a:lnSpc>
                  <a:spcBef>
                    <a:spcPts val="1000"/>
                  </a:spcBef>
                  <a:buClr>
                    <a:schemeClr val="accent1"/>
                  </a:buClr>
                </a:pPr>
                <a14:m>
                  <m:oMath xmlns:m="http://schemas.openxmlformats.org/officeDocument/2006/math">
                    <m:r>
                      <a:rPr lang="en-GB" sz="2000" b="0" i="1" smtClean="0">
                        <a:latin typeface="Cambria Math" panose="02040503050406030204" pitchFamily="18" charset="0"/>
                        <a:ea typeface="+mn-lt"/>
                        <a:cs typeface="+mn-lt"/>
                      </a:rPr>
                      <m:t>⇒</m:t>
                    </m:r>
                  </m:oMath>
                </a14:m>
                <a:r>
                  <a:rPr lang="en-GB" sz="2000" b="0" dirty="0">
                    <a:ea typeface="+mn-lt"/>
                    <a:cs typeface="+mn-lt"/>
                  </a:rPr>
                  <a:t> </a:t>
                </a:r>
                <a14:m>
                  <m:oMath xmlns:m="http://schemas.openxmlformats.org/officeDocument/2006/math">
                    <m:r>
                      <a:rPr lang="en-GB" sz="2000" b="0" i="1" smtClean="0">
                        <a:latin typeface="Cambria Math" panose="02040503050406030204" pitchFamily="18" charset="0"/>
                        <a:ea typeface="+mn-lt"/>
                        <a:cs typeface="+mn-lt"/>
                      </a:rPr>
                      <m:t>𝑒</m:t>
                    </m:r>
                    <m:r>
                      <a:rPr lang="en-GB" sz="2000" b="0" i="1" smtClean="0">
                        <a:latin typeface="Cambria Math" panose="02040503050406030204" pitchFamily="18" charset="0"/>
                        <a:ea typeface="+mn-lt"/>
                        <a:cs typeface="+mn-lt"/>
                      </a:rPr>
                      <m:t>+</m:t>
                    </m:r>
                    <m:r>
                      <a:rPr lang="en-GB" sz="2000" b="0" i="1" smtClean="0">
                        <a:latin typeface="Cambria Math" panose="02040503050406030204" pitchFamily="18" charset="0"/>
                        <a:ea typeface="+mn-lt"/>
                        <a:cs typeface="+mn-lt"/>
                      </a:rPr>
                      <m:t>𝑝</m:t>
                    </m:r>
                    <m:r>
                      <a:rPr lang="en-GB" sz="2000" b="0" i="1" smtClean="0">
                        <a:latin typeface="Cambria Math" panose="02040503050406030204" pitchFamily="18" charset="0"/>
                        <a:ea typeface="+mn-lt"/>
                        <a:cs typeface="+mn-lt"/>
                      </a:rPr>
                      <m:t>−</m:t>
                    </m:r>
                    <m:r>
                      <a:rPr lang="en-GB" sz="2000" b="0" i="1" smtClean="0">
                        <a:latin typeface="Cambria Math" panose="02040503050406030204" pitchFamily="18" charset="0"/>
                        <a:ea typeface="+mn-lt"/>
                        <a:cs typeface="+mn-lt"/>
                      </a:rPr>
                      <m:t>𝑝</m:t>
                    </m:r>
                    <m:r>
                      <a:rPr lang="en-GB" sz="2000" b="0" i="1" smtClean="0">
                        <a:latin typeface="Cambria Math" panose="02040503050406030204" pitchFamily="18" charset="0"/>
                        <a:ea typeface="+mn-lt"/>
                        <a:cs typeface="+mn-lt"/>
                      </a:rPr>
                      <m:t>′−</m:t>
                    </m:r>
                    <m:sSup>
                      <m:sSupPr>
                        <m:ctrlPr>
                          <a:rPr lang="en-GB" sz="2000" i="1">
                            <a:latin typeface="Cambria Math" panose="02040503050406030204" pitchFamily="18" charset="0"/>
                            <a:ea typeface="+mn-lt"/>
                            <a:cs typeface="+mn-lt"/>
                          </a:rPr>
                        </m:ctrlPr>
                      </m:sSupPr>
                      <m:e>
                        <m:r>
                          <a:rPr lang="en-GB" sz="2000" i="1">
                            <a:latin typeface="Cambria Math" panose="02040503050406030204" pitchFamily="18" charset="0"/>
                            <a:ea typeface="+mn-lt"/>
                            <a:cs typeface="+mn-lt"/>
                          </a:rPr>
                          <m:t>𝑒</m:t>
                        </m:r>
                      </m:e>
                      <m:sup>
                        <m:r>
                          <a:rPr lang="en-GB" sz="2000" i="1">
                            <a:latin typeface="Cambria Math" panose="02040503050406030204" pitchFamily="18" charset="0"/>
                            <a:ea typeface="+mn-lt"/>
                            <a:cs typeface="+mn-lt"/>
                          </a:rPr>
                          <m:t>+</m:t>
                        </m:r>
                      </m:sup>
                    </m:sSup>
                    <m:r>
                      <a:rPr lang="en-GB" sz="2000" b="0" i="1" smtClean="0">
                        <a:latin typeface="Cambria Math" panose="02040503050406030204" pitchFamily="18" charset="0"/>
                        <a:ea typeface="+mn-lt"/>
                        <a:cs typeface="+mn-lt"/>
                      </a:rPr>
                      <m:t>−</m:t>
                    </m:r>
                    <m:sSup>
                      <m:sSupPr>
                        <m:ctrlPr>
                          <a:rPr lang="en-GB" sz="2000" i="1">
                            <a:latin typeface="Cambria Math" panose="02040503050406030204" pitchFamily="18" charset="0"/>
                            <a:ea typeface="+mn-lt"/>
                            <a:cs typeface="+mn-lt"/>
                          </a:rPr>
                        </m:ctrlPr>
                      </m:sSupPr>
                      <m:e>
                        <m:r>
                          <a:rPr lang="en-GB" sz="2000" i="1">
                            <a:latin typeface="Cambria Math" panose="02040503050406030204" pitchFamily="18" charset="0"/>
                            <a:ea typeface="+mn-lt"/>
                            <a:cs typeface="+mn-lt"/>
                          </a:rPr>
                          <m:t>𝑒</m:t>
                        </m:r>
                      </m:e>
                      <m:sup>
                        <m:r>
                          <a:rPr lang="en-GB" sz="2000" i="1">
                            <a:latin typeface="Cambria Math" panose="02040503050406030204" pitchFamily="18" charset="0"/>
                            <a:ea typeface="+mn-lt"/>
                            <a:cs typeface="+mn-lt"/>
                          </a:rPr>
                          <m:t>−</m:t>
                        </m:r>
                      </m:sup>
                    </m:sSup>
                    <m:r>
                      <a:rPr lang="en-GB" sz="2000" b="0" i="1" smtClean="0">
                        <a:latin typeface="Cambria Math" panose="02040503050406030204" pitchFamily="18" charset="0"/>
                        <a:ea typeface="+mn-lt"/>
                        <a:cs typeface="+mn-lt"/>
                      </a:rPr>
                      <m:t>=</m:t>
                    </m:r>
                    <m:r>
                      <a:rPr lang="en-GB" sz="2000" b="0" i="1" smtClean="0">
                        <a:latin typeface="Cambria Math" panose="02040503050406030204" pitchFamily="18" charset="0"/>
                        <a:ea typeface="+mn-lt"/>
                        <a:cs typeface="+mn-lt"/>
                      </a:rPr>
                      <m:t>𝑋</m:t>
                    </m:r>
                  </m:oMath>
                </a14:m>
                <a:endParaRPr lang="en-GB" sz="2400" dirty="0"/>
              </a:p>
              <a:p>
                <a:pPr>
                  <a:buFont typeface="Arial" panose="020B0604020202020204" pitchFamily="34" charset="0"/>
                  <a:buChar char="•"/>
                </a:pPr>
                <a:r>
                  <a:rPr lang="en-GB" sz="2400" dirty="0"/>
                  <a:t>Large source of background after cuts attributed to </a:t>
                </a:r>
                <a14:m>
                  <m:oMath xmlns:m="http://schemas.openxmlformats.org/officeDocument/2006/math">
                    <m:r>
                      <a:rPr lang="en-GB" sz="2400" b="0" i="1" smtClean="0">
                        <a:latin typeface="Cambria Math" panose="02040503050406030204" pitchFamily="18" charset="0"/>
                      </a:rPr>
                      <m:t>𝑁</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𝐻</m:t>
                        </m:r>
                      </m:e>
                      <m:sub>
                        <m:r>
                          <a:rPr lang="en-GB" sz="2400" b="0" i="1" smtClean="0">
                            <a:latin typeface="Cambria Math" panose="02040503050406030204" pitchFamily="18" charset="0"/>
                          </a:rPr>
                          <m:t>3</m:t>
                        </m:r>
                      </m:sub>
                    </m:sSub>
                  </m:oMath>
                </a14:m>
                <a:r>
                  <a:rPr lang="en-GB" sz="2400" dirty="0"/>
                  <a:t> target</a:t>
                </a:r>
              </a:p>
              <a:p>
                <a:pPr>
                  <a:buFont typeface="Arial" panose="020B0604020202020204" pitchFamily="34" charset="0"/>
                  <a:buChar char="•"/>
                </a:pPr>
                <a:r>
                  <a:rPr lang="en-GB" sz="2400" dirty="0"/>
                  <a:t>Cut proposed at </a:t>
                </a:r>
                <a14:m>
                  <m:oMath xmlns:m="http://schemas.openxmlformats.org/officeDocument/2006/math">
                    <m:r>
                      <a:rPr lang="en-GB" sz="2400" b="0" i="1" smtClean="0">
                        <a:latin typeface="Cambria Math" panose="02040503050406030204" pitchFamily="18" charset="0"/>
                      </a:rPr>
                      <m:t>±0.4 </m:t>
                    </m:r>
                    <m:r>
                      <a:rPr lang="en-GB" sz="2400" b="0" i="1" smtClean="0">
                        <a:latin typeface="Cambria Math" panose="02040503050406030204" pitchFamily="18" charset="0"/>
                      </a:rPr>
                      <m:t>𝐺𝑒</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𝑉</m:t>
                        </m:r>
                      </m:e>
                      <m:sup>
                        <m:r>
                          <a:rPr lang="en-GB" sz="2400" b="0" i="1" smtClean="0">
                            <a:latin typeface="Cambria Math" panose="02040503050406030204" pitchFamily="18" charset="0"/>
                          </a:rPr>
                          <m:t>2</m:t>
                        </m:r>
                      </m:sup>
                    </m:sSup>
                  </m:oMath>
                </a14:m>
                <a:endParaRPr lang="en-GB" sz="2400" dirty="0"/>
              </a:p>
            </p:txBody>
          </p:sp>
        </mc:Choice>
        <mc:Fallback xmlns="">
          <p:sp>
            <p:nvSpPr>
              <p:cNvPr id="3" name="Content Placeholder 2">
                <a:extLst>
                  <a:ext uri="{FF2B5EF4-FFF2-40B4-BE49-F238E27FC236}">
                    <a16:creationId xmlns:a16="http://schemas.microsoft.com/office/drawing/2014/main" id="{68780338-B716-76AB-218B-2B16FCB6253E}"/>
                  </a:ext>
                </a:extLst>
              </p:cNvPr>
              <p:cNvSpPr>
                <a:spLocks noGrp="1" noRot="1" noChangeAspect="1" noMove="1" noResize="1" noEditPoints="1" noAdjustHandles="1" noChangeArrowheads="1" noChangeShapeType="1" noTextEdit="1"/>
              </p:cNvSpPr>
              <p:nvPr>
                <p:ph idx="1"/>
              </p:nvPr>
            </p:nvSpPr>
            <p:spPr>
              <a:xfrm>
                <a:off x="1097280" y="2550694"/>
                <a:ext cx="3850640" cy="3318399"/>
              </a:xfrm>
              <a:blipFill>
                <a:blip r:embed="rId4"/>
                <a:stretch>
                  <a:fillRect l="-4430" t="-2569"/>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C5080A9-5B9F-062A-B002-0597E6D2B36B}"/>
              </a:ext>
            </a:extLst>
          </p:cNvPr>
          <p:cNvSpPr txBox="1"/>
          <p:nvPr/>
        </p:nvSpPr>
        <p:spPr>
          <a:xfrm rot="20982581">
            <a:off x="6927861" y="2100216"/>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6" name="TextBox 5">
            <a:extLst>
              <a:ext uri="{FF2B5EF4-FFF2-40B4-BE49-F238E27FC236}">
                <a16:creationId xmlns:a16="http://schemas.microsoft.com/office/drawing/2014/main" id="{842E6A00-5C22-3F59-4104-F0631E62D423}"/>
              </a:ext>
            </a:extLst>
          </p:cNvPr>
          <p:cNvSpPr txBox="1"/>
          <p:nvPr/>
        </p:nvSpPr>
        <p:spPr>
          <a:xfrm rot="20982581">
            <a:off x="6927861" y="4453016"/>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7" name="Slide Number Placeholder 6">
            <a:extLst>
              <a:ext uri="{FF2B5EF4-FFF2-40B4-BE49-F238E27FC236}">
                <a16:creationId xmlns:a16="http://schemas.microsoft.com/office/drawing/2014/main" id="{88F86099-224E-2AB8-9FB1-EAA67DB6BFC2}"/>
              </a:ext>
            </a:extLst>
          </p:cNvPr>
          <p:cNvSpPr>
            <a:spLocks noGrp="1"/>
          </p:cNvSpPr>
          <p:nvPr>
            <p:ph type="sldNum" sz="quarter" idx="12"/>
          </p:nvPr>
        </p:nvSpPr>
        <p:spPr/>
        <p:txBody>
          <a:bodyPr/>
          <a:lstStyle/>
          <a:p>
            <a:fld id="{330EA680-D336-4FF7-8B7A-9848BB0A1C32}" type="slidenum">
              <a:rPr lang="en-GB" smtClean="0"/>
              <a:t>12</a:t>
            </a:fld>
            <a:endParaRPr lang="en-GB"/>
          </a:p>
        </p:txBody>
      </p:sp>
    </p:spTree>
    <p:extLst>
      <p:ext uri="{BB962C8B-B14F-4D97-AF65-F5344CB8AC3E}">
        <p14:creationId xmlns:p14="http://schemas.microsoft.com/office/powerpoint/2010/main" val="92396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3D821D1-978D-85B7-D013-A83675380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824647"/>
            <a:ext cx="6634111" cy="44227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BA5D3B8-6846-E19E-6FDE-3080975338CE}"/>
                  </a:ext>
                </a:extLst>
              </p:cNvPr>
              <p:cNvSpPr>
                <a:spLocks noGrp="1"/>
              </p:cNvSpPr>
              <p:nvPr>
                <p:ph type="title"/>
              </p:nvPr>
            </p:nvSpPr>
            <p:spPr/>
            <p:txBody>
              <a:bodyPr/>
              <a:lstStyle/>
              <a:p>
                <a:r>
                  <a:rPr lang="en-GB"/>
                  <a:t>Preliminary Results:  </a:t>
                </a:r>
                <a14:m>
                  <m:oMath xmlns:m="http://schemas.openxmlformats.org/officeDocument/2006/math">
                    <m:r>
                      <a:rPr lang="en-GB" b="0" i="1" smtClean="0">
                        <a:latin typeface="Cambria Math" panose="02040503050406030204" pitchFamily="18" charset="0"/>
                      </a:rPr>
                      <m:t>𝑄</m:t>
                    </m:r>
                    <m:r>
                      <a:rPr lang="en-GB" b="0" i="1" smtClean="0">
                        <a:latin typeface="Cambria Math" panose="02040503050406030204" pitchFamily="18" charset="0"/>
                      </a:rPr>
                      <m:t>′</m:t>
                    </m:r>
                  </m:oMath>
                </a14:m>
                <a:endParaRPr lang="en-GB"/>
              </a:p>
            </p:txBody>
          </p:sp>
        </mc:Choice>
        <mc:Fallback xmlns="">
          <p:sp>
            <p:nvSpPr>
              <p:cNvPr id="2" name="Title 1">
                <a:extLst>
                  <a:ext uri="{FF2B5EF4-FFF2-40B4-BE49-F238E27FC236}">
                    <a16:creationId xmlns:a16="http://schemas.microsoft.com/office/drawing/2014/main" id="{EBA5D3B8-6846-E19E-6FDE-3080975338CE}"/>
                  </a:ext>
                </a:extLst>
              </p:cNvPr>
              <p:cNvSpPr>
                <a:spLocks noGrp="1" noRot="1" noChangeAspect="1" noMove="1" noResize="1" noEditPoints="1" noAdjustHandles="1" noChangeArrowheads="1" noChangeShapeType="1" noTextEdit="1"/>
              </p:cNvSpPr>
              <p:nvPr>
                <p:ph type="title"/>
              </p:nvPr>
            </p:nvSpPr>
            <p:spPr>
              <a:blipFill>
                <a:blip r:embed="rId3"/>
                <a:stretch>
                  <a:fillRect l="-2727" b="-22689"/>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7D74C70-27C1-BADC-47C8-0D81A65C4357}"/>
              </a:ext>
            </a:extLst>
          </p:cNvPr>
          <p:cNvSpPr>
            <a:spLocks noGrp="1"/>
          </p:cNvSpPr>
          <p:nvPr>
            <p:ph idx="1"/>
          </p:nvPr>
        </p:nvSpPr>
        <p:spPr>
          <a:xfrm>
            <a:off x="1097280" y="2598820"/>
            <a:ext cx="3789680" cy="3270273"/>
          </a:xfrm>
        </p:spPr>
        <p:txBody>
          <a:bodyPr vert="horz" lIns="0" tIns="45720" rIns="0" bIns="45720" rtlCol="0" anchor="t">
            <a:normAutofit/>
          </a:bodyPr>
          <a:lstStyle/>
          <a:p>
            <a:pPr>
              <a:buFont typeface="Arial" panose="020B0604020202020204" pitchFamily="34" charset="0"/>
              <a:buChar char="•"/>
            </a:pPr>
            <a:endParaRPr lang="en-GB" sz="2400">
              <a:cs typeface="Calibri" panose="020F0502020204030204"/>
            </a:endParaRPr>
          </a:p>
          <a:p>
            <a:pPr marL="0" indent="0">
              <a:buNone/>
            </a:pPr>
            <a:endParaRPr lang="en-GB" sz="2400">
              <a:cs typeface="Calibri" panose="020F0502020204030204"/>
            </a:endParaRPr>
          </a:p>
        </p:txBody>
      </p:sp>
      <p:sp>
        <p:nvSpPr>
          <p:cNvPr id="4" name="TextBox 3">
            <a:extLst>
              <a:ext uri="{FF2B5EF4-FFF2-40B4-BE49-F238E27FC236}">
                <a16:creationId xmlns:a16="http://schemas.microsoft.com/office/drawing/2014/main" id="{6EDE7282-D9A1-057A-0311-5595B13CE99E}"/>
              </a:ext>
            </a:extLst>
          </p:cNvPr>
          <p:cNvSpPr txBox="1"/>
          <p:nvPr/>
        </p:nvSpPr>
        <p:spPr>
          <a:xfrm rot="20982581">
            <a:off x="6973012" y="2356724"/>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p:sp>
        <p:nvSpPr>
          <p:cNvPr id="6" name="TextBox 5">
            <a:extLst>
              <a:ext uri="{FF2B5EF4-FFF2-40B4-BE49-F238E27FC236}">
                <a16:creationId xmlns:a16="http://schemas.microsoft.com/office/drawing/2014/main" id="{250161CA-C601-011E-11AA-251F4F6953A9}"/>
              </a:ext>
            </a:extLst>
          </p:cNvPr>
          <p:cNvSpPr txBox="1"/>
          <p:nvPr/>
        </p:nvSpPr>
        <p:spPr>
          <a:xfrm rot="20982581">
            <a:off x="6973011" y="4395740"/>
            <a:ext cx="3441813" cy="923330"/>
          </a:xfrm>
          <a:prstGeom prst="rect">
            <a:avLst/>
          </a:prstGeom>
          <a:noFill/>
        </p:spPr>
        <p:txBody>
          <a:bodyPr wrap="square" rtlCol="0">
            <a:spAutoFit/>
          </a:bodyPr>
          <a:lstStyle/>
          <a:p>
            <a:r>
              <a:rPr lang="en-GB" sz="5400">
                <a:solidFill>
                  <a:schemeClr val="bg1">
                    <a:lumMod val="75000"/>
                    <a:alpha val="37000"/>
                  </a:schemeClr>
                </a:solidFill>
                <a:effectLst>
                  <a:outerShdw blurRad="50800" dist="50800" dir="5400000" algn="ctr" rotWithShape="0">
                    <a:srgbClr val="000000">
                      <a:alpha val="0"/>
                    </a:srgbClr>
                  </a:outerShdw>
                </a:effectLst>
              </a:rPr>
              <a:t>Preliminary</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C6463879-E027-57A2-193E-1A52061DB4F9}"/>
                  </a:ext>
                </a:extLst>
              </p:cNvPr>
              <p:cNvSpPr txBox="1">
                <a:spLocks/>
              </p:cNvSpPr>
              <p:nvPr/>
            </p:nvSpPr>
            <p:spPr>
              <a:xfrm>
                <a:off x="1097280" y="2292264"/>
                <a:ext cx="3891280" cy="35768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400" dirty="0">
                    <a:cs typeface="Calibri" panose="020F0502020204030204"/>
                  </a:rPr>
                  <a:t>Q’ = Invariant Mass of decay lepton pair (</a:t>
                </a:r>
                <a14:m>
                  <m:oMath xmlns:m="http://schemas.openxmlformats.org/officeDocument/2006/math">
                    <m:sSup>
                      <m:sSupPr>
                        <m:ctrlPr>
                          <a:rPr lang="en-GB" sz="2400" b="0" i="1" smtClean="0">
                            <a:latin typeface="Cambria Math" panose="02040503050406030204" pitchFamily="18" charset="0"/>
                            <a:cs typeface="Calibri" panose="020F0502020204030204"/>
                          </a:rPr>
                        </m:ctrlPr>
                      </m:sSupPr>
                      <m:e>
                        <m:r>
                          <a:rPr lang="en-GB" sz="2400" b="0" i="1" smtClean="0">
                            <a:latin typeface="Cambria Math" panose="02040503050406030204" pitchFamily="18" charset="0"/>
                            <a:cs typeface="Calibri" panose="020F0502020204030204"/>
                          </a:rPr>
                          <m:t>𝑄</m:t>
                        </m:r>
                      </m:e>
                      <m:sup>
                        <m:r>
                          <a:rPr lang="en-GB" sz="2400" b="0" i="1" smtClean="0">
                            <a:latin typeface="Cambria Math" panose="02040503050406030204" pitchFamily="18" charset="0"/>
                            <a:cs typeface="Calibri" panose="020F0502020204030204"/>
                          </a:rPr>
                          <m:t>′</m:t>
                        </m:r>
                      </m:sup>
                    </m:sSup>
                    <m:r>
                      <a:rPr lang="en-GB" sz="2400" b="0" i="1" smtClean="0">
                        <a:latin typeface="Cambria Math" panose="02040503050406030204" pitchFamily="18" charset="0"/>
                        <a:cs typeface="Calibri" panose="020F0502020204030204"/>
                      </a:rPr>
                      <m:t>=</m:t>
                    </m:r>
                    <m:sSup>
                      <m:sSupPr>
                        <m:ctrlPr>
                          <a:rPr lang="en-GB" sz="2400" b="0" i="1" smtClean="0">
                            <a:latin typeface="Cambria Math" panose="02040503050406030204" pitchFamily="18" charset="0"/>
                            <a:cs typeface="Calibri" panose="020F0502020204030204"/>
                          </a:rPr>
                        </m:ctrlPr>
                      </m:sSupPr>
                      <m:e>
                        <m:r>
                          <a:rPr lang="en-GB" sz="2400" b="0" i="1" smtClean="0">
                            <a:latin typeface="Cambria Math" panose="02040503050406030204" pitchFamily="18" charset="0"/>
                            <a:cs typeface="Calibri" panose="020F0502020204030204"/>
                          </a:rPr>
                          <m:t>𝑒</m:t>
                        </m:r>
                      </m:e>
                      <m:sup>
                        <m:r>
                          <a:rPr lang="en-GB" sz="2400" b="0" i="1" smtClean="0">
                            <a:latin typeface="Cambria Math" panose="02040503050406030204" pitchFamily="18" charset="0"/>
                            <a:cs typeface="Calibri" panose="020F0502020204030204"/>
                          </a:rPr>
                          <m:t>+</m:t>
                        </m:r>
                      </m:sup>
                    </m:sSup>
                    <m:r>
                      <a:rPr lang="en-GB" sz="2400" b="0" i="1" smtClean="0">
                        <a:latin typeface="Cambria Math" panose="02040503050406030204" pitchFamily="18" charset="0"/>
                        <a:cs typeface="Calibri" panose="020F0502020204030204"/>
                      </a:rPr>
                      <m:t>+</m:t>
                    </m:r>
                    <m:sSup>
                      <m:sSupPr>
                        <m:ctrlPr>
                          <a:rPr lang="en-GB" sz="2400" b="0" i="1" smtClean="0">
                            <a:latin typeface="Cambria Math" panose="02040503050406030204" pitchFamily="18" charset="0"/>
                            <a:cs typeface="Calibri" panose="020F0502020204030204"/>
                          </a:rPr>
                        </m:ctrlPr>
                      </m:sSupPr>
                      <m:e>
                        <m:r>
                          <a:rPr lang="en-GB" sz="2400" b="0" i="1" smtClean="0">
                            <a:latin typeface="Cambria Math" panose="02040503050406030204" pitchFamily="18" charset="0"/>
                            <a:cs typeface="Calibri" panose="020F0502020204030204"/>
                          </a:rPr>
                          <m:t>𝑒</m:t>
                        </m:r>
                      </m:e>
                      <m:sup>
                        <m:r>
                          <a:rPr lang="en-GB" sz="2400" b="0" i="1" smtClean="0">
                            <a:latin typeface="Cambria Math" panose="02040503050406030204" pitchFamily="18" charset="0"/>
                            <a:cs typeface="Calibri" panose="020F0502020204030204"/>
                          </a:rPr>
                          <m:t>−</m:t>
                        </m:r>
                      </m:sup>
                    </m:sSup>
                  </m:oMath>
                </a14:m>
                <a:r>
                  <a:rPr lang="en-GB" sz="2400" dirty="0">
                    <a:cs typeface="Calibri" panose="020F0502020204030204"/>
                  </a:rPr>
                  <a:t>)</a:t>
                </a:r>
              </a:p>
              <a:p>
                <a:pPr>
                  <a:buFont typeface="Arial" panose="020B0604020202020204" pitchFamily="34" charset="0"/>
                  <a:buChar char="•"/>
                </a:pPr>
                <a:r>
                  <a:rPr lang="en-GB" sz="2400" dirty="0">
                    <a:cs typeface="Calibri" panose="020F0502020204030204"/>
                  </a:rPr>
                  <a:t>Begin to see known meson peaks after cuts</a:t>
                </a:r>
              </a:p>
              <a:p>
                <a:pPr>
                  <a:buFont typeface="Arial" panose="020B0604020202020204" pitchFamily="34" charset="0"/>
                  <a:buChar char="•"/>
                </a:pPr>
                <a:r>
                  <a:rPr lang="en-GB" sz="2400" dirty="0"/>
                  <a:t>Loose cut proposed at </a:t>
                </a:r>
                <a:endParaRPr lang="en-GB"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1.5 </m:t>
                      </m:r>
                      <m:r>
                        <a:rPr lang="en-GB" sz="2400" b="0" i="1" smtClean="0">
                          <a:latin typeface="Cambria Math" panose="02040503050406030204" pitchFamily="18" charset="0"/>
                        </a:rPr>
                        <m:t>𝐺𝑒𝑉</m:t>
                      </m:r>
                      <m:r>
                        <a:rPr lang="en-GB" sz="2400" b="0" i="1" smtClean="0">
                          <a:latin typeface="Cambria Math" panose="02040503050406030204" pitchFamily="18" charset="0"/>
                        </a:rPr>
                        <m:t>&lt;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𝑄</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&lt;3 </m:t>
                      </m:r>
                      <m:r>
                        <a:rPr lang="en-GB" sz="2400" b="0" i="1" smtClean="0">
                          <a:latin typeface="Cambria Math" panose="02040503050406030204" pitchFamily="18" charset="0"/>
                        </a:rPr>
                        <m:t>𝐺𝑒𝑉</m:t>
                      </m:r>
                    </m:oMath>
                  </m:oMathPara>
                </a14:m>
                <a:endParaRPr lang="en-GB" sz="2400" dirty="0">
                  <a:cs typeface="Calibri" panose="020F0502020204030204"/>
                </a:endParaRPr>
              </a:p>
              <a:p>
                <a:pPr>
                  <a:buFont typeface="Arial" panose="020B0604020202020204" pitchFamily="34" charset="0"/>
                  <a:buChar char="•"/>
                </a:pPr>
                <a:r>
                  <a:rPr lang="en-GB" sz="2400" dirty="0"/>
                  <a:t>Tight cut proposed at </a:t>
                </a:r>
                <a:endParaRPr lang="en-GB"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2</m:t>
                      </m:r>
                      <m:r>
                        <a:rPr lang="en-GB" sz="2400" b="0" i="1" smtClean="0">
                          <a:latin typeface="Cambria Math" panose="02040503050406030204" pitchFamily="18" charset="0"/>
                        </a:rPr>
                        <m:t> </m:t>
                      </m:r>
                      <m:r>
                        <a:rPr lang="en-GB" sz="2400" b="0" i="1" smtClean="0">
                          <a:latin typeface="Cambria Math" panose="02040503050406030204" pitchFamily="18" charset="0"/>
                        </a:rPr>
                        <m:t>𝐺𝑒𝑉</m:t>
                      </m:r>
                      <m:r>
                        <a:rPr lang="en-GB" sz="2400" b="0" i="1" smtClean="0">
                          <a:latin typeface="Cambria Math" panose="02040503050406030204" pitchFamily="18" charset="0"/>
                        </a:rPr>
                        <m:t>&lt;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𝑄</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&lt;3 </m:t>
                      </m:r>
                      <m:r>
                        <a:rPr lang="en-GB" sz="2400" b="0" i="1" smtClean="0">
                          <a:latin typeface="Cambria Math" panose="02040503050406030204" pitchFamily="18" charset="0"/>
                        </a:rPr>
                        <m:t>𝐺𝑒𝑉</m:t>
                      </m:r>
                    </m:oMath>
                  </m:oMathPara>
                </a14:m>
                <a:endParaRPr lang="en-GB" sz="2400" dirty="0">
                  <a:cs typeface="Calibri" panose="020F0502020204030204"/>
                </a:endParaRPr>
              </a:p>
              <a:p>
                <a:pPr marL="0" indent="0">
                  <a:buNone/>
                </a:pPr>
                <a:endParaRPr lang="en-GB" sz="2400" dirty="0">
                  <a:cs typeface="Calibri" panose="020F0502020204030204"/>
                </a:endParaRPr>
              </a:p>
              <a:p>
                <a:pPr>
                  <a:buFont typeface="Arial" panose="020B0604020202020204" pitchFamily="34" charset="0"/>
                  <a:buChar char="•"/>
                </a:pPr>
                <a:endParaRPr lang="en-GB" sz="2400" dirty="0">
                  <a:cs typeface="Calibri" panose="020F0502020204030204"/>
                </a:endParaRPr>
              </a:p>
              <a:p>
                <a:pPr>
                  <a:buFont typeface="Arial" panose="020B0604020202020204" pitchFamily="34" charset="0"/>
                  <a:buChar char="•"/>
                </a:pPr>
                <a:endParaRPr lang="en-GB" sz="2400" dirty="0">
                  <a:cs typeface="Calibri" panose="020F0502020204030204"/>
                </a:endParaRPr>
              </a:p>
              <a:p>
                <a:pPr marL="0" indent="0">
                  <a:buFont typeface="Calibri" panose="020F0502020204030204" pitchFamily="34" charset="0"/>
                  <a:buNone/>
                </a:pPr>
                <a:endParaRPr lang="en-GB" sz="2400" dirty="0"/>
              </a:p>
            </p:txBody>
          </p:sp>
        </mc:Choice>
        <mc:Fallback xmlns="">
          <p:sp>
            <p:nvSpPr>
              <p:cNvPr id="12" name="Content Placeholder 2">
                <a:extLst>
                  <a:ext uri="{FF2B5EF4-FFF2-40B4-BE49-F238E27FC236}">
                    <a16:creationId xmlns:a16="http://schemas.microsoft.com/office/drawing/2014/main" id="{C6463879-E027-57A2-193E-1A52061DB4F9}"/>
                  </a:ext>
                </a:extLst>
              </p:cNvPr>
              <p:cNvSpPr txBox="1">
                <a:spLocks noRot="1" noChangeAspect="1" noMove="1" noResize="1" noEditPoints="1" noAdjustHandles="1" noChangeArrowheads="1" noChangeShapeType="1" noTextEdit="1"/>
              </p:cNvSpPr>
              <p:nvPr/>
            </p:nvSpPr>
            <p:spPr>
              <a:xfrm>
                <a:off x="1097280" y="2292264"/>
                <a:ext cx="3891280" cy="3576830"/>
              </a:xfrm>
              <a:prstGeom prst="rect">
                <a:avLst/>
              </a:prstGeom>
              <a:blipFill>
                <a:blip r:embed="rId4"/>
                <a:stretch>
                  <a:fillRect l="-4389" t="-2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E52C6DA-A20B-FFBD-D692-2C0741F81CA2}"/>
                  </a:ext>
                </a:extLst>
              </p:cNvPr>
              <p:cNvSpPr txBox="1"/>
              <p:nvPr/>
            </p:nvSpPr>
            <p:spPr>
              <a:xfrm>
                <a:off x="6168721" y="3955447"/>
                <a:ext cx="3701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𝜔</m:t>
                      </m:r>
                      <m:r>
                        <a:rPr lang="en-GB" b="0" i="1" smtClean="0">
                          <a:latin typeface="Cambria Math" panose="02040503050406030204" pitchFamily="18" charset="0"/>
                        </a:rPr>
                        <m:t>,</m:t>
                      </m:r>
                      <m:r>
                        <a:rPr lang="en-GB" b="0" i="1" smtClean="0">
                          <a:latin typeface="Cambria Math" panose="02040503050406030204" pitchFamily="18" charset="0"/>
                        </a:rPr>
                        <m:t>𝜌</m:t>
                      </m:r>
                    </m:oMath>
                  </m:oMathPara>
                </a14:m>
                <a:endParaRPr lang="en-GB"/>
              </a:p>
            </p:txBody>
          </p:sp>
        </mc:Choice>
        <mc:Fallback xmlns="">
          <p:sp>
            <p:nvSpPr>
              <p:cNvPr id="13" name="TextBox 12">
                <a:extLst>
                  <a:ext uri="{FF2B5EF4-FFF2-40B4-BE49-F238E27FC236}">
                    <a16:creationId xmlns:a16="http://schemas.microsoft.com/office/drawing/2014/main" id="{FE52C6DA-A20B-FFBD-D692-2C0741F81CA2}"/>
                  </a:ext>
                </a:extLst>
              </p:cNvPr>
              <p:cNvSpPr txBox="1">
                <a:spLocks noRot="1" noChangeAspect="1" noMove="1" noResize="1" noEditPoints="1" noAdjustHandles="1" noChangeArrowheads="1" noChangeShapeType="1" noTextEdit="1"/>
              </p:cNvSpPr>
              <p:nvPr/>
            </p:nvSpPr>
            <p:spPr>
              <a:xfrm>
                <a:off x="6168721" y="3955447"/>
                <a:ext cx="370114" cy="369332"/>
              </a:xfrm>
              <a:prstGeom prst="rect">
                <a:avLst/>
              </a:prstGeom>
              <a:blipFill>
                <a:blip r:embed="rId5"/>
                <a:stretch>
                  <a:fillRect r="-50820" b="-666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32D3EEF-C455-6E99-9AD2-08A722B800AD}"/>
              </a:ext>
            </a:extLst>
          </p:cNvPr>
          <p:cNvCxnSpPr>
            <a:cxnSpLocks/>
          </p:cNvCxnSpPr>
          <p:nvPr/>
        </p:nvCxnSpPr>
        <p:spPr>
          <a:xfrm>
            <a:off x="6569327" y="4235947"/>
            <a:ext cx="350013" cy="88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39D7B8-A11C-56C1-A3D9-10D957EC8E7B}"/>
              </a:ext>
            </a:extLst>
          </p:cNvPr>
          <p:cNvCxnSpPr>
            <a:cxnSpLocks/>
          </p:cNvCxnSpPr>
          <p:nvPr/>
        </p:nvCxnSpPr>
        <p:spPr>
          <a:xfrm flipH="1">
            <a:off x="7265996" y="4267029"/>
            <a:ext cx="104343" cy="208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0845FC-2829-3FA9-2745-C8EE34212A48}"/>
                  </a:ext>
                </a:extLst>
              </p:cNvPr>
              <p:cNvSpPr txBox="1"/>
              <p:nvPr/>
            </p:nvSpPr>
            <p:spPr>
              <a:xfrm>
                <a:off x="7265996" y="4001614"/>
                <a:ext cx="37011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rPr>
                        <m:t>Φ</m:t>
                      </m:r>
                    </m:oMath>
                  </m:oMathPara>
                </a14:m>
                <a:endParaRPr lang="en-GB" b="0"/>
              </a:p>
              <a:p>
                <a:endParaRPr lang="en-GB"/>
              </a:p>
            </p:txBody>
          </p:sp>
        </mc:Choice>
        <mc:Fallback xmlns="">
          <p:sp>
            <p:nvSpPr>
              <p:cNvPr id="17" name="TextBox 16">
                <a:extLst>
                  <a:ext uri="{FF2B5EF4-FFF2-40B4-BE49-F238E27FC236}">
                    <a16:creationId xmlns:a16="http://schemas.microsoft.com/office/drawing/2014/main" id="{6E0845FC-2829-3FA9-2745-C8EE34212A48}"/>
                  </a:ext>
                </a:extLst>
              </p:cNvPr>
              <p:cNvSpPr txBox="1">
                <a:spLocks noRot="1" noChangeAspect="1" noMove="1" noResize="1" noEditPoints="1" noAdjustHandles="1" noChangeArrowheads="1" noChangeShapeType="1" noTextEdit="1"/>
              </p:cNvSpPr>
              <p:nvPr/>
            </p:nvSpPr>
            <p:spPr>
              <a:xfrm>
                <a:off x="7265996" y="4001614"/>
                <a:ext cx="370114" cy="646331"/>
              </a:xfrm>
              <a:prstGeom prst="rect">
                <a:avLst/>
              </a:prstGeom>
              <a:blipFill>
                <a:blip r:embed="rId6"/>
                <a:stretch>
                  <a:fillRect/>
                </a:stretch>
              </a:blipFill>
            </p:spPr>
            <p:txBody>
              <a:bodyPr/>
              <a:lstStyle/>
              <a:p>
                <a:r>
                  <a:rPr lang="en-US">
                    <a:noFill/>
                  </a:rPr>
                  <a:t> </a:t>
                </a:r>
              </a:p>
            </p:txBody>
          </p:sp>
        </mc:Fallback>
      </mc:AlternateContent>
      <p:sp>
        <p:nvSpPr>
          <p:cNvPr id="11" name="Slide Number Placeholder 10">
            <a:extLst>
              <a:ext uri="{FF2B5EF4-FFF2-40B4-BE49-F238E27FC236}">
                <a16:creationId xmlns:a16="http://schemas.microsoft.com/office/drawing/2014/main" id="{A8F0B2B2-9432-CC4A-81B0-1E7307C95338}"/>
              </a:ext>
            </a:extLst>
          </p:cNvPr>
          <p:cNvSpPr>
            <a:spLocks noGrp="1"/>
          </p:cNvSpPr>
          <p:nvPr>
            <p:ph type="sldNum" sz="quarter" idx="12"/>
          </p:nvPr>
        </p:nvSpPr>
        <p:spPr/>
        <p:txBody>
          <a:bodyPr/>
          <a:lstStyle/>
          <a:p>
            <a:fld id="{330EA680-D336-4FF7-8B7A-9848BB0A1C32}" type="slidenum">
              <a:rPr lang="en-GB" smtClean="0"/>
              <a:t>13</a:t>
            </a:fld>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CAE762F-CAA2-08A3-E56C-9DAAF36BAB92}"/>
                  </a:ext>
                </a:extLst>
              </p:cNvPr>
              <p:cNvSpPr txBox="1"/>
              <p:nvPr/>
            </p:nvSpPr>
            <p:spPr>
              <a:xfrm>
                <a:off x="8803454" y="4885998"/>
                <a:ext cx="71452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𝜓</m:t>
                      </m:r>
                    </m:oMath>
                  </m:oMathPara>
                </a14:m>
                <a:endParaRPr lang="en-GB" b="0"/>
              </a:p>
              <a:p>
                <a:endParaRPr lang="en-GB"/>
              </a:p>
            </p:txBody>
          </p:sp>
        </mc:Choice>
        <mc:Fallback xmlns="">
          <p:sp>
            <p:nvSpPr>
              <p:cNvPr id="15" name="TextBox 14">
                <a:extLst>
                  <a:ext uri="{FF2B5EF4-FFF2-40B4-BE49-F238E27FC236}">
                    <a16:creationId xmlns:a16="http://schemas.microsoft.com/office/drawing/2014/main" id="{3CAE762F-CAA2-08A3-E56C-9DAAF36BAB92}"/>
                  </a:ext>
                </a:extLst>
              </p:cNvPr>
              <p:cNvSpPr txBox="1">
                <a:spLocks noRot="1" noChangeAspect="1" noMove="1" noResize="1" noEditPoints="1" noAdjustHandles="1" noChangeArrowheads="1" noChangeShapeType="1" noTextEdit="1"/>
              </p:cNvSpPr>
              <p:nvPr/>
            </p:nvSpPr>
            <p:spPr>
              <a:xfrm>
                <a:off x="8803454" y="4885998"/>
                <a:ext cx="714525" cy="646331"/>
              </a:xfrm>
              <a:prstGeom prst="rect">
                <a:avLst/>
              </a:prstGeom>
              <a:blipFill>
                <a:blip r:embed="rId7"/>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940CD718-C304-25C9-1A85-1E3AAA9F6AC5}"/>
              </a:ext>
            </a:extLst>
          </p:cNvPr>
          <p:cNvCxnSpPr>
            <a:cxnSpLocks/>
          </p:cNvCxnSpPr>
          <p:nvPr/>
        </p:nvCxnSpPr>
        <p:spPr>
          <a:xfrm>
            <a:off x="9250680" y="5212080"/>
            <a:ext cx="325970" cy="40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22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8A53-28F8-05A7-36B1-B150CDA47D4C}"/>
              </a:ext>
            </a:extLst>
          </p:cNvPr>
          <p:cNvSpPr>
            <a:spLocks noGrp="1"/>
          </p:cNvSpPr>
          <p:nvPr>
            <p:ph type="title"/>
          </p:nvPr>
        </p:nvSpPr>
        <p:spPr/>
        <p:txBody>
          <a:bodyPr/>
          <a:lstStyle/>
          <a:p>
            <a:r>
              <a:rPr lang="en-GB"/>
              <a:t>BSA and TSA – calculation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C943FA-97C4-647A-0252-13D67AD2BAB2}"/>
                  </a:ext>
                </a:extLst>
              </p:cNvPr>
              <p:cNvSpPr>
                <a:spLocks noGrp="1"/>
              </p:cNvSpPr>
              <p:nvPr>
                <p:ph idx="1"/>
              </p:nvPr>
            </p:nvSpPr>
            <p:spPr>
              <a:xfrm>
                <a:off x="1097280" y="1845733"/>
                <a:ext cx="10115203" cy="4614051"/>
              </a:xfrm>
            </p:spPr>
            <p:txBody>
              <a:bodyPr>
                <a:normAutofit/>
              </a:bodyPr>
              <a:lstStyle/>
              <a:p>
                <a:endParaRPr lang="en-GB" dirty="0"/>
              </a:p>
              <a:p>
                <a:pPr marL="0" indent="0">
                  <a:buNone/>
                </a:pPr>
                <a:endParaRPr lang="en-GB" dirty="0"/>
              </a:p>
              <a:p>
                <a:endParaRPr lang="en-GB" b="0" i="1" dirty="0">
                  <a:latin typeface="Cambria Math" panose="02040503050406030204" pitchFamily="18" charset="0"/>
                </a:endParaRPr>
              </a:p>
              <a:p>
                <a:endParaRPr lang="en-GB" i="1" dirty="0">
                  <a:latin typeface="Cambria Math" panose="02040503050406030204" pitchFamily="18" charset="0"/>
                </a:endParaRPr>
              </a:p>
              <a:p>
                <a:endParaRPr lang="en-GB" b="0" i="1" dirty="0">
                  <a:latin typeface="Cambria Math" panose="02040503050406030204" pitchFamily="18" charset="0"/>
                </a:endParaRPr>
              </a:p>
              <a:p>
                <a:endParaRPr lang="en-GB" b="0" i="1" dirty="0">
                  <a:latin typeface="Cambria Math" panose="02040503050406030204" pitchFamily="18" charset="0"/>
                </a:endParaRPr>
              </a:p>
              <a:p>
                <a14:m>
                  <m:oMath xmlns:m="http://schemas.openxmlformats.org/officeDocument/2006/math">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𝑁</m:t>
                        </m:r>
                      </m:e>
                      <m:sup>
                        <m:d>
                          <m:dPr>
                            <m:begChr m:val="{"/>
                            <m:endChr m:val="}"/>
                            <m:ctrlPr>
                              <a:rPr lang="en-GB" sz="1800" b="0" i="1" smtClean="0">
                                <a:latin typeface="Cambria Math" panose="02040503050406030204" pitchFamily="18" charset="0"/>
                              </a:rPr>
                            </m:ctrlPr>
                          </m:dPr>
                          <m:e>
                            <m:r>
                              <a:rPr lang="en-GB" sz="1800" b="0" i="1" smtClean="0">
                                <a:latin typeface="Cambria Math" panose="02040503050406030204" pitchFamily="18" charset="0"/>
                              </a:rPr>
                              <m:t>𝑖𝑗</m:t>
                            </m:r>
                          </m:e>
                        </m:d>
                      </m:sup>
                    </m:sSup>
                    <m:r>
                      <a:rPr lang="en-GB" sz="1800" b="0" i="1" smtClean="0">
                        <a:latin typeface="Cambria Math" panose="02040503050406030204" pitchFamily="18" charset="0"/>
                      </a:rPr>
                      <m:t>= </m:t>
                    </m:r>
                  </m:oMath>
                </a14:m>
                <a:r>
                  <a:rPr lang="en-GB" sz="1800" dirty="0"/>
                  <a:t>number of counts in </a:t>
                </a:r>
                <a14:m>
                  <m:oMath xmlns:m="http://schemas.openxmlformats.org/officeDocument/2006/math">
                    <m:r>
                      <a:rPr lang="en-GB" sz="1800" b="0" i="1" smtClean="0">
                        <a:latin typeface="Cambria Math" panose="02040503050406030204" pitchFamily="18" charset="0"/>
                      </a:rPr>
                      <m:t>𝜙</m:t>
                    </m:r>
                  </m:oMath>
                </a14:m>
                <a:r>
                  <a:rPr lang="en-GB" sz="1800" dirty="0"/>
                  <a:t> histogram with beam helicity </a:t>
                </a:r>
                <a14:m>
                  <m:oMath xmlns:m="http://schemas.openxmlformats.org/officeDocument/2006/math">
                    <m:r>
                      <a:rPr lang="en-GB" sz="1800" b="0" i="1" smtClean="0">
                        <a:latin typeface="Cambria Math" panose="02040503050406030204" pitchFamily="18" charset="0"/>
                      </a:rPr>
                      <m:t>𝑖</m:t>
                    </m:r>
                    <m:r>
                      <a:rPr lang="en-GB" sz="1800" b="0" i="1" smtClean="0">
                        <a:latin typeface="Cambria Math" panose="02040503050406030204" pitchFamily="18" charset="0"/>
                      </a:rPr>
                      <m:t> </m:t>
                    </m:r>
                  </m:oMath>
                </a14:m>
                <a:r>
                  <a:rPr lang="en-GB" sz="1800" dirty="0"/>
                  <a:t> and target polarization </a:t>
                </a:r>
                <a14:m>
                  <m:oMath xmlns:m="http://schemas.openxmlformats.org/officeDocument/2006/math">
                    <m:r>
                      <a:rPr lang="en-GB" sz="1800" b="0" i="1" smtClean="0">
                        <a:latin typeface="Cambria Math" panose="02040503050406030204" pitchFamily="18" charset="0"/>
                      </a:rPr>
                      <m:t>𝑗</m:t>
                    </m:r>
                  </m:oMath>
                </a14:m>
                <a:endParaRPr lang="en-GB" sz="1800" b="0" i="1" dirty="0">
                  <a:latin typeface="Cambria Math" panose="02040503050406030204" pitchFamily="18" charset="0"/>
                </a:endParaRPr>
              </a:p>
              <a:p>
                <a14:m>
                  <m:oMath xmlns:m="http://schemas.openxmlformats.org/officeDocument/2006/math">
                    <m:r>
                      <a:rPr lang="en-GB" sz="1800" b="0" i="1" smtClean="0">
                        <a:latin typeface="Cambria Math" panose="02040503050406030204" pitchFamily="18" charset="0"/>
                      </a:rPr>
                      <m:t>𝑃</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𝑡</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r>
                      <a:rPr lang="en-GB" sz="1800" b="0" i="1" smtClean="0">
                        <a:latin typeface="Cambria Math" panose="02040503050406030204" pitchFamily="18" charset="0"/>
                      </a:rPr>
                      <m:t>𝑃</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𝑡</m:t>
                        </m:r>
                      </m:e>
                      <m:sup>
                        <m:r>
                          <a:rPr lang="en-GB" sz="1800" b="0" i="1" smtClean="0">
                            <a:latin typeface="Cambria Math" panose="02040503050406030204" pitchFamily="18" charset="0"/>
                          </a:rPr>
                          <m:t>−</m:t>
                        </m:r>
                      </m:sup>
                    </m:sSup>
                    <m:r>
                      <a:rPr lang="en-GB" sz="1800" b="0" i="1" smtClean="0">
                        <a:latin typeface="Cambria Math" panose="02040503050406030204" pitchFamily="18" charset="0"/>
                      </a:rPr>
                      <m:t>=</m:t>
                    </m:r>
                  </m:oMath>
                </a14:m>
                <a:r>
                  <a:rPr lang="en-GB" sz="1800" dirty="0"/>
                  <a:t> Value of positive/negative target polarisation, calculated using elastic analysis (</a:t>
                </a:r>
                <a:r>
                  <a:rPr lang="en-GB" sz="1800" dirty="0" err="1"/>
                  <a:t>N.Pilleux</a:t>
                </a:r>
                <a:r>
                  <a:rPr lang="en-GB" sz="1800" dirty="0"/>
                  <a:t>)</a:t>
                </a:r>
              </a:p>
              <a:p>
                <a:r>
                  <a:rPr lang="en-GB" sz="1800" dirty="0"/>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𝑃</m:t>
                        </m:r>
                      </m:e>
                      <m:sub>
                        <m:r>
                          <a:rPr lang="en-GB" sz="1800" b="0" i="1" smtClean="0">
                            <a:latin typeface="Cambria Math" panose="02040503050406030204" pitchFamily="18" charset="0"/>
                          </a:rPr>
                          <m:t>𝑏</m:t>
                        </m:r>
                      </m:sub>
                    </m:sSub>
                    <m:r>
                      <a:rPr lang="en-GB" sz="1800" b="0" i="1" smtClean="0">
                        <a:latin typeface="Cambria Math" panose="02040503050406030204" pitchFamily="18" charset="0"/>
                      </a:rPr>
                      <m:t>= </m:t>
                    </m:r>
                  </m:oMath>
                </a14:m>
                <a:r>
                  <a:rPr lang="en-GB" sz="1800" dirty="0"/>
                  <a:t>beam polarization – taken to be 83% after averaging across </a:t>
                </a:r>
                <a:r>
                  <a:rPr lang="en-GB" sz="1800" dirty="0" err="1"/>
                  <a:t>Möller</a:t>
                </a:r>
                <a:r>
                  <a:rPr lang="en-GB" sz="1800" dirty="0"/>
                  <a:t> run measurements</a:t>
                </a:r>
              </a:p>
              <a:p>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𝐷</m:t>
                        </m:r>
                      </m:e>
                      <m:sub>
                        <m:r>
                          <a:rPr lang="en-GB" sz="1800" b="0" i="1" smtClean="0">
                            <a:latin typeface="Cambria Math" panose="02040503050406030204" pitchFamily="18" charset="0"/>
                          </a:rPr>
                          <m:t>𝑓</m:t>
                        </m:r>
                      </m:sub>
                    </m:sSub>
                    <m:r>
                      <a:rPr lang="en-GB" sz="1800" b="0" i="1" smtClean="0">
                        <a:latin typeface="Cambria Math" panose="02040503050406030204" pitchFamily="18" charset="0"/>
                      </a:rPr>
                      <m:t>=</m:t>
                    </m:r>
                  </m:oMath>
                </a14:m>
                <a:r>
                  <a:rPr lang="en-GB" sz="1800" dirty="0"/>
                  <a:t> Dilution factor </a:t>
                </a:r>
                <a14:m>
                  <m:oMath xmlns:m="http://schemas.openxmlformats.org/officeDocument/2006/math">
                    <m:r>
                      <a:rPr lang="en-GB" sz="1800" i="1">
                        <a:latin typeface="Cambria Math" panose="02040503050406030204" pitchFamily="18" charset="0"/>
                      </a:rPr>
                      <m:t>≈1−</m:t>
                    </m:r>
                    <m:f>
                      <m:fPr>
                        <m:ctrlPr>
                          <a:rPr lang="en-GB" sz="1800" i="1">
                            <a:latin typeface="Cambria Math" panose="02040503050406030204" pitchFamily="18" charset="0"/>
                          </a:rPr>
                        </m:ctrlPr>
                      </m:fPr>
                      <m:num>
                        <m:r>
                          <a:rPr lang="en-GB" sz="1800" i="1">
                            <a:latin typeface="Cambria Math" panose="02040503050406030204" pitchFamily="18" charset="0"/>
                          </a:rPr>
                          <m:t>𝐶</m:t>
                        </m:r>
                      </m:num>
                      <m:den>
                        <m:r>
                          <a:rPr lang="en-GB" sz="1800" i="1">
                            <a:latin typeface="Cambria Math" panose="02040503050406030204" pitchFamily="18" charset="0"/>
                          </a:rPr>
                          <m:t>𝑁𝐻</m:t>
                        </m:r>
                        <m:r>
                          <a:rPr lang="en-GB" sz="1800" i="1">
                            <a:latin typeface="Cambria Math" panose="02040503050406030204" pitchFamily="18" charset="0"/>
                          </a:rPr>
                          <m:t>3</m:t>
                        </m:r>
                      </m:den>
                    </m:f>
                  </m:oMath>
                </a14:m>
                <a:endParaRPr lang="en-GB" sz="1800" dirty="0"/>
              </a:p>
              <a:p>
                <a:endParaRPr lang="en-GB" dirty="0"/>
              </a:p>
            </p:txBody>
          </p:sp>
        </mc:Choice>
        <mc:Fallback xmlns="">
          <p:sp>
            <p:nvSpPr>
              <p:cNvPr id="3" name="Content Placeholder 2">
                <a:extLst>
                  <a:ext uri="{FF2B5EF4-FFF2-40B4-BE49-F238E27FC236}">
                    <a16:creationId xmlns:a16="http://schemas.microsoft.com/office/drawing/2014/main" id="{65C943FA-97C4-647A-0252-13D67AD2BAB2}"/>
                  </a:ext>
                </a:extLst>
              </p:cNvPr>
              <p:cNvSpPr>
                <a:spLocks noGrp="1" noRot="1" noChangeAspect="1" noMove="1" noResize="1" noEditPoints="1" noAdjustHandles="1" noChangeArrowheads="1" noChangeShapeType="1" noTextEdit="1"/>
              </p:cNvSpPr>
              <p:nvPr>
                <p:ph idx="1"/>
              </p:nvPr>
            </p:nvSpPr>
            <p:spPr>
              <a:xfrm>
                <a:off x="1097280" y="1845733"/>
                <a:ext cx="10115203" cy="4614051"/>
              </a:xfrm>
              <a:blipFill>
                <a:blip r:embed="rId3"/>
                <a:stretch>
                  <a:fillRect l="-1386"/>
                </a:stretch>
              </a:blipFill>
            </p:spPr>
            <p:txBody>
              <a:bodyPr/>
              <a:lstStyle/>
              <a:p>
                <a:r>
                  <a:rPr lang="en-GB">
                    <a:noFill/>
                  </a:rPr>
                  <a:t> </a:t>
                </a:r>
              </a:p>
            </p:txBody>
          </p:sp>
        </mc:Fallback>
      </mc:AlternateContent>
      <p:sp>
        <p:nvSpPr>
          <p:cNvPr id="6" name="Slide Number Placeholder 5">
            <a:extLst>
              <a:ext uri="{FF2B5EF4-FFF2-40B4-BE49-F238E27FC236}">
                <a16:creationId xmlns:a16="http://schemas.microsoft.com/office/drawing/2014/main" id="{9530B17F-862D-333D-5A4D-0C1C17F631F6}"/>
              </a:ext>
            </a:extLst>
          </p:cNvPr>
          <p:cNvSpPr>
            <a:spLocks noGrp="1"/>
          </p:cNvSpPr>
          <p:nvPr>
            <p:ph type="sldNum" sz="quarter" idx="12"/>
          </p:nvPr>
        </p:nvSpPr>
        <p:spPr/>
        <p:txBody>
          <a:bodyPr/>
          <a:lstStyle/>
          <a:p>
            <a:fld id="{4CE482DC-2269-4F26-9D2A-7E44B1A4CD85}" type="slidenum">
              <a:rPr lang="en-US" smtClean="0"/>
              <a:t>14</a:t>
            </a:fld>
            <a:endParaRPr lang="en-US"/>
          </a:p>
        </p:txBody>
      </p:sp>
      <p:pic>
        <p:nvPicPr>
          <p:cNvPr id="7" name="Picture 6">
            <a:extLst>
              <a:ext uri="{FF2B5EF4-FFF2-40B4-BE49-F238E27FC236}">
                <a16:creationId xmlns:a16="http://schemas.microsoft.com/office/drawing/2014/main" id="{4F8879AF-DB17-D404-8A30-E80F0C48E9DE}"/>
              </a:ext>
            </a:extLst>
          </p:cNvPr>
          <p:cNvPicPr>
            <a:picLocks noChangeAspect="1"/>
          </p:cNvPicPr>
          <p:nvPr/>
        </p:nvPicPr>
        <p:blipFill rotWithShape="1">
          <a:blip r:embed="rId4"/>
          <a:srcRect t="4880"/>
          <a:stretch/>
        </p:blipFill>
        <p:spPr>
          <a:xfrm>
            <a:off x="2002971" y="2739949"/>
            <a:ext cx="2570213" cy="1719529"/>
          </a:xfrm>
          <a:prstGeom prst="rect">
            <a:avLst/>
          </a:prstGeom>
        </p:spPr>
      </p:pic>
      <p:pic>
        <p:nvPicPr>
          <p:cNvPr id="8" name="Picture 7">
            <a:extLst>
              <a:ext uri="{FF2B5EF4-FFF2-40B4-BE49-F238E27FC236}">
                <a16:creationId xmlns:a16="http://schemas.microsoft.com/office/drawing/2014/main" id="{66B2E680-C707-AC0F-AC83-320CE166474C}"/>
              </a:ext>
            </a:extLst>
          </p:cNvPr>
          <p:cNvPicPr>
            <a:picLocks noChangeAspect="1"/>
          </p:cNvPicPr>
          <p:nvPr/>
        </p:nvPicPr>
        <p:blipFill>
          <a:blip r:embed="rId5"/>
          <a:stretch>
            <a:fillRect/>
          </a:stretch>
        </p:blipFill>
        <p:spPr>
          <a:xfrm>
            <a:off x="1097280" y="1821202"/>
            <a:ext cx="5160628" cy="819423"/>
          </a:xfrm>
          <a:prstGeom prst="rect">
            <a:avLst/>
          </a:prstGeom>
        </p:spPr>
      </p:pic>
      <p:pic>
        <p:nvPicPr>
          <p:cNvPr id="9" name="Picture 9" descr="Chart, histogram&#10;&#10;Description automatically generated">
            <a:extLst>
              <a:ext uri="{FF2B5EF4-FFF2-40B4-BE49-F238E27FC236}">
                <a16:creationId xmlns:a16="http://schemas.microsoft.com/office/drawing/2014/main" id="{338AA54F-8E33-0497-1441-F6DB81F7AC17}"/>
              </a:ext>
            </a:extLst>
          </p:cNvPr>
          <p:cNvPicPr>
            <a:picLocks noChangeAspect="1"/>
          </p:cNvPicPr>
          <p:nvPr/>
        </p:nvPicPr>
        <p:blipFill>
          <a:blip r:embed="rId6"/>
          <a:stretch>
            <a:fillRect/>
          </a:stretch>
        </p:blipFill>
        <p:spPr>
          <a:xfrm>
            <a:off x="7855122" y="2746578"/>
            <a:ext cx="2570214" cy="1742012"/>
          </a:xfrm>
          <a:prstGeom prst="rect">
            <a:avLst/>
          </a:prstGeom>
        </p:spPr>
      </p:pic>
      <p:pic>
        <p:nvPicPr>
          <p:cNvPr id="10" name="Picture 9">
            <a:extLst>
              <a:ext uri="{FF2B5EF4-FFF2-40B4-BE49-F238E27FC236}">
                <a16:creationId xmlns:a16="http://schemas.microsoft.com/office/drawing/2014/main" id="{7A853550-2D84-9F6D-C5FF-B9A04447C0EC}"/>
              </a:ext>
            </a:extLst>
          </p:cNvPr>
          <p:cNvPicPr>
            <a:picLocks noChangeAspect="1"/>
          </p:cNvPicPr>
          <p:nvPr/>
        </p:nvPicPr>
        <p:blipFill rotWithShape="1">
          <a:blip r:embed="rId7"/>
          <a:srcRect t="11041"/>
          <a:stretch/>
        </p:blipFill>
        <p:spPr>
          <a:xfrm>
            <a:off x="6728667" y="1845732"/>
            <a:ext cx="5160628" cy="821126"/>
          </a:xfrm>
          <a:prstGeom prst="rect">
            <a:avLst/>
          </a:prstGeom>
        </p:spPr>
      </p:pic>
      <p:sp>
        <p:nvSpPr>
          <p:cNvPr id="11" name="TextBox 10">
            <a:extLst>
              <a:ext uri="{FF2B5EF4-FFF2-40B4-BE49-F238E27FC236}">
                <a16:creationId xmlns:a16="http://schemas.microsoft.com/office/drawing/2014/main" id="{AF7960E5-E8E9-3166-BEF8-B6D9A16C883C}"/>
              </a:ext>
            </a:extLst>
          </p:cNvPr>
          <p:cNvSpPr txBox="1"/>
          <p:nvPr/>
        </p:nvSpPr>
        <p:spPr>
          <a:xfrm>
            <a:off x="1458889" y="3248252"/>
            <a:ext cx="631372" cy="369332"/>
          </a:xfrm>
          <a:prstGeom prst="rect">
            <a:avLst/>
          </a:prstGeom>
          <a:noFill/>
        </p:spPr>
        <p:txBody>
          <a:bodyPr wrap="square" rtlCol="0">
            <a:spAutoFit/>
          </a:bodyPr>
          <a:lstStyle/>
          <a:p>
            <a:r>
              <a:rPr lang="en-GB" b="1" dirty="0"/>
              <a:t>BSA</a:t>
            </a:r>
          </a:p>
        </p:txBody>
      </p:sp>
      <p:sp>
        <p:nvSpPr>
          <p:cNvPr id="12" name="TextBox 11">
            <a:extLst>
              <a:ext uri="{FF2B5EF4-FFF2-40B4-BE49-F238E27FC236}">
                <a16:creationId xmlns:a16="http://schemas.microsoft.com/office/drawing/2014/main" id="{D22AC721-1DEE-DBE7-460C-BE8E1E53D9FA}"/>
              </a:ext>
            </a:extLst>
          </p:cNvPr>
          <p:cNvSpPr txBox="1"/>
          <p:nvPr/>
        </p:nvSpPr>
        <p:spPr>
          <a:xfrm>
            <a:off x="7231254" y="3210866"/>
            <a:ext cx="623868" cy="369332"/>
          </a:xfrm>
          <a:prstGeom prst="rect">
            <a:avLst/>
          </a:prstGeom>
          <a:noFill/>
        </p:spPr>
        <p:txBody>
          <a:bodyPr wrap="square" rtlCol="0">
            <a:spAutoFit/>
          </a:bodyPr>
          <a:lstStyle/>
          <a:p>
            <a:r>
              <a:rPr lang="en-GB" b="1" dirty="0"/>
              <a:t>TSA</a:t>
            </a:r>
          </a:p>
        </p:txBody>
      </p:sp>
    </p:spTree>
    <p:extLst>
      <p:ext uri="{BB962C8B-B14F-4D97-AF65-F5344CB8AC3E}">
        <p14:creationId xmlns:p14="http://schemas.microsoft.com/office/powerpoint/2010/main" val="157256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10A9-D6D7-7E86-9337-A56F6F6C2002}"/>
              </a:ext>
            </a:extLst>
          </p:cNvPr>
          <p:cNvSpPr>
            <a:spLocks noGrp="1"/>
          </p:cNvSpPr>
          <p:nvPr>
            <p:ph type="title"/>
          </p:nvPr>
        </p:nvSpPr>
        <p:spPr/>
        <p:txBody>
          <a:bodyPr/>
          <a:lstStyle/>
          <a:p>
            <a:r>
              <a:rPr lang="en-GB"/>
              <a:t>Conclusions/Next Steps</a:t>
            </a:r>
          </a:p>
        </p:txBody>
      </p:sp>
      <p:sp>
        <p:nvSpPr>
          <p:cNvPr id="3" name="Content Placeholder 2">
            <a:extLst>
              <a:ext uri="{FF2B5EF4-FFF2-40B4-BE49-F238E27FC236}">
                <a16:creationId xmlns:a16="http://schemas.microsoft.com/office/drawing/2014/main" id="{6AA39550-244E-8782-9F31-AAE8E3621D40}"/>
              </a:ext>
            </a:extLst>
          </p:cNvPr>
          <p:cNvSpPr>
            <a:spLocks noGrp="1"/>
          </p:cNvSpPr>
          <p:nvPr>
            <p:ph idx="1"/>
          </p:nvPr>
        </p:nvSpPr>
        <p:spPr/>
        <p:txBody>
          <a:bodyPr>
            <a:normAutofit/>
          </a:bodyPr>
          <a:lstStyle/>
          <a:p>
            <a:pPr marL="342900" indent="-342900">
              <a:buClr>
                <a:srgbClr val="00B0F0"/>
              </a:buClr>
              <a:buFont typeface="Arial" panose="020B0604020202020204" pitchFamily="34" charset="0"/>
              <a:buChar char="•"/>
            </a:pPr>
            <a:r>
              <a:rPr lang="en-GB" sz="2400">
                <a:solidFill>
                  <a:schemeClr val="tx1">
                    <a:lumMod val="75000"/>
                    <a:lumOff val="25000"/>
                  </a:schemeClr>
                </a:solidFill>
                <a:cs typeface="Calibri"/>
              </a:rPr>
              <a:t>Can see trends comparable to published TCS result at this stage, can pick out expected features in preliminary kinematic distributions. </a:t>
            </a:r>
          </a:p>
          <a:p>
            <a:pPr marL="342900" indent="-342900">
              <a:buClr>
                <a:srgbClr val="00B0F0"/>
              </a:buClr>
              <a:buFont typeface="Arial" panose="020B0604020202020204" pitchFamily="34" charset="0"/>
              <a:buChar char="•"/>
            </a:pPr>
            <a:r>
              <a:rPr lang="en-GB" sz="2400">
                <a:cs typeface="Calibri"/>
              </a:rPr>
              <a:t>New improvement in reconstruction included in most recent software mean that the next round of data processing is predicted to show improvements in many areas, notably reconstruction of the scattered proton.</a:t>
            </a:r>
          </a:p>
          <a:p>
            <a:pPr marL="342900" indent="-342900">
              <a:buClr>
                <a:srgbClr val="00B0F0"/>
              </a:buClr>
              <a:buFont typeface="Arial" panose="020B0604020202020204" pitchFamily="34" charset="0"/>
              <a:buChar char="•"/>
            </a:pPr>
            <a:r>
              <a:rPr lang="en-GB" sz="2400">
                <a:solidFill>
                  <a:schemeClr val="tx1">
                    <a:lumMod val="75000"/>
                    <a:lumOff val="25000"/>
                  </a:schemeClr>
                </a:solidFill>
                <a:cs typeface="Calibri"/>
              </a:rPr>
              <a:t>Calibrations for this run period still in pro</a:t>
            </a:r>
            <a:r>
              <a:rPr lang="en-GB" sz="2400">
                <a:cs typeface="Calibri"/>
              </a:rPr>
              <a:t>gress – these are progressing on schedule, some resolutions will be expected to improve when these are complete.</a:t>
            </a:r>
          </a:p>
          <a:p>
            <a:pPr marL="342900" indent="-342900">
              <a:buClr>
                <a:srgbClr val="00B0F0"/>
              </a:buClr>
              <a:buFont typeface="Arial" panose="020B0604020202020204" pitchFamily="34" charset="0"/>
              <a:buChar char="•"/>
            </a:pPr>
            <a:r>
              <a:rPr lang="en-GB" sz="2400">
                <a:cs typeface="Calibri"/>
              </a:rPr>
              <a:t>Simulation studies are the next step, before extraction of BSA and TSA observables on complete dataset.</a:t>
            </a:r>
          </a:p>
          <a:p>
            <a:pPr marL="342900" indent="-342900">
              <a:buClr>
                <a:srgbClr val="00B0F0"/>
              </a:buClr>
              <a:buFont typeface="Arial" panose="020B0604020202020204" pitchFamily="34" charset="0"/>
              <a:buChar char="•"/>
            </a:pPr>
            <a:endParaRPr lang="en-GB">
              <a:cs typeface="Calibri"/>
            </a:endParaRPr>
          </a:p>
          <a:p>
            <a:pPr marL="0" indent="0">
              <a:buClr>
                <a:srgbClr val="00B0F0"/>
              </a:buClr>
              <a:buNone/>
            </a:pPr>
            <a:endParaRPr lang="en-GB" sz="2000">
              <a:solidFill>
                <a:schemeClr val="tx1">
                  <a:lumMod val="75000"/>
                  <a:lumOff val="25000"/>
                </a:schemeClr>
              </a:solidFill>
              <a:cs typeface="Calibri"/>
            </a:endParaRPr>
          </a:p>
          <a:p>
            <a:pPr marL="342900" indent="-342900">
              <a:buClr>
                <a:srgbClr val="00B0F0"/>
              </a:buClr>
              <a:buFont typeface="Arial" panose="020B0604020202020204" pitchFamily="34" charset="0"/>
              <a:buChar char="•"/>
            </a:pPr>
            <a:endParaRPr lang="en-GB" sz="2000">
              <a:solidFill>
                <a:schemeClr val="tx1">
                  <a:lumMod val="75000"/>
                  <a:lumOff val="25000"/>
                </a:schemeClr>
              </a:solidFill>
              <a:cs typeface="Calibri"/>
            </a:endParaRPr>
          </a:p>
          <a:p>
            <a:endParaRPr lang="en-GB"/>
          </a:p>
        </p:txBody>
      </p:sp>
      <p:sp>
        <p:nvSpPr>
          <p:cNvPr id="6" name="Slide Number Placeholder 5">
            <a:extLst>
              <a:ext uri="{FF2B5EF4-FFF2-40B4-BE49-F238E27FC236}">
                <a16:creationId xmlns:a16="http://schemas.microsoft.com/office/drawing/2014/main" id="{A0D385AD-5C0E-84F4-DA14-B5E63FED76A2}"/>
              </a:ext>
            </a:extLst>
          </p:cNvPr>
          <p:cNvSpPr>
            <a:spLocks noGrp="1"/>
          </p:cNvSpPr>
          <p:nvPr>
            <p:ph type="sldNum" sz="quarter" idx="12"/>
          </p:nvPr>
        </p:nvSpPr>
        <p:spPr/>
        <p:txBody>
          <a:bodyPr/>
          <a:lstStyle/>
          <a:p>
            <a:fld id="{4CE482DC-2269-4F26-9D2A-7E44B1A4CD85}" type="slidenum">
              <a:rPr lang="en-US" smtClean="0"/>
              <a:t>15</a:t>
            </a:fld>
            <a:endParaRPr lang="en-US"/>
          </a:p>
        </p:txBody>
      </p:sp>
    </p:spTree>
    <p:extLst>
      <p:ext uri="{BB962C8B-B14F-4D97-AF65-F5344CB8AC3E}">
        <p14:creationId xmlns:p14="http://schemas.microsoft.com/office/powerpoint/2010/main" val="367378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F651-F415-F1A1-E2ED-AFE31E4CA4F9}"/>
              </a:ext>
            </a:extLst>
          </p:cNvPr>
          <p:cNvSpPr>
            <a:spLocks noGrp="1"/>
          </p:cNvSpPr>
          <p:nvPr>
            <p:ph type="title"/>
          </p:nvPr>
        </p:nvSpPr>
        <p:spPr/>
        <p:txBody>
          <a:bodyPr/>
          <a:lstStyle/>
          <a:p>
            <a:r>
              <a:rPr lang="en-GB">
                <a:cs typeface="Calibri Light"/>
              </a:rPr>
              <a:t>REFERENCES</a:t>
            </a:r>
            <a:endParaRPr lang="en-GB"/>
          </a:p>
        </p:txBody>
      </p:sp>
      <p:sp>
        <p:nvSpPr>
          <p:cNvPr id="3" name="Content Placeholder 2">
            <a:extLst>
              <a:ext uri="{FF2B5EF4-FFF2-40B4-BE49-F238E27FC236}">
                <a16:creationId xmlns:a16="http://schemas.microsoft.com/office/drawing/2014/main" id="{0CC09354-0AE9-7888-292A-52CD37033BCE}"/>
              </a:ext>
            </a:extLst>
          </p:cNvPr>
          <p:cNvSpPr>
            <a:spLocks noGrp="1"/>
          </p:cNvSpPr>
          <p:nvPr>
            <p:ph idx="1"/>
          </p:nvPr>
        </p:nvSpPr>
        <p:spPr>
          <a:xfrm>
            <a:off x="1097280" y="1845734"/>
            <a:ext cx="10058400" cy="4603931"/>
          </a:xfrm>
        </p:spPr>
        <p:txBody>
          <a:bodyPr vert="horz" lIns="0" tIns="45720" rIns="0" bIns="45720" rtlCol="0" anchor="t">
            <a:normAutofit fontScale="85000" lnSpcReduction="10000"/>
          </a:bodyPr>
          <a:lstStyle/>
          <a:p>
            <a:r>
              <a:rPr lang="en-GB">
                <a:ea typeface="+mn-lt"/>
                <a:cs typeface="+mn-lt"/>
              </a:rPr>
              <a:t>[1] </a:t>
            </a:r>
            <a:r>
              <a:rPr lang="en-GB" i="1">
                <a:solidFill>
                  <a:schemeClr val="tx1"/>
                </a:solidFill>
                <a:ea typeface="+mn-lt"/>
                <a:cs typeface="+mn-lt"/>
              </a:rPr>
              <a:t>Science Requirements and Detector Concepts for the Electron-Ion Collider: EIC Yellow Report </a:t>
            </a:r>
            <a:r>
              <a:rPr lang="en-GB">
                <a:solidFill>
                  <a:schemeClr val="tx1"/>
                </a:solidFill>
                <a:ea typeface="+mn-lt"/>
                <a:cs typeface="+mn-lt"/>
              </a:rPr>
              <a:t>e-Print: </a:t>
            </a:r>
            <a:r>
              <a:rPr lang="en-GB">
                <a:solidFill>
                  <a:srgbClr val="0563C1"/>
                </a:solidFill>
                <a:ea typeface="+mn-lt"/>
                <a:cs typeface="+mn-lt"/>
                <a:hlinkClick r:id="rId2"/>
              </a:rPr>
              <a:t>2103.05419</a:t>
            </a:r>
            <a:r>
              <a:rPr lang="en-GB">
                <a:solidFill>
                  <a:schemeClr val="tx1"/>
                </a:solidFill>
                <a:ea typeface="+mn-lt"/>
                <a:cs typeface="+mn-lt"/>
              </a:rPr>
              <a:t> [</a:t>
            </a:r>
            <a:r>
              <a:rPr lang="en-GB" err="1">
                <a:solidFill>
                  <a:schemeClr val="tx1"/>
                </a:solidFill>
                <a:ea typeface="+mn-lt"/>
                <a:cs typeface="+mn-lt"/>
              </a:rPr>
              <a:t>physics.ins</a:t>
            </a:r>
            <a:r>
              <a:rPr lang="en-GB">
                <a:solidFill>
                  <a:schemeClr val="tx1"/>
                </a:solidFill>
                <a:ea typeface="+mn-lt"/>
                <a:cs typeface="+mn-lt"/>
              </a:rPr>
              <a:t>-det]</a:t>
            </a:r>
          </a:p>
          <a:p>
            <a:pPr>
              <a:lnSpc>
                <a:spcPct val="100000"/>
              </a:lnSpc>
              <a:spcBef>
                <a:spcPts val="0"/>
              </a:spcBef>
              <a:spcAft>
                <a:spcPts val="0"/>
              </a:spcAft>
            </a:pPr>
            <a:r>
              <a:rPr lang="en-GB">
                <a:cs typeface="Calibri"/>
              </a:rPr>
              <a:t>[2] </a:t>
            </a:r>
            <a:r>
              <a:rPr lang="en-GB">
                <a:ea typeface="+mn-lt"/>
                <a:cs typeface="+mn-lt"/>
              </a:rPr>
              <a:t>R. Milner, R. Ent (Jefferson Lab), C. Boebel, J McMaster (MIT), J. LaPlante: </a:t>
            </a:r>
            <a:r>
              <a:rPr lang="en-GB" i="1">
                <a:ea typeface="+mn-lt"/>
                <a:cs typeface="+mn-lt"/>
              </a:rPr>
              <a:t>Visualising the proton.</a:t>
            </a:r>
            <a:r>
              <a:rPr lang="en-GB">
                <a:ea typeface="+mn-lt"/>
                <a:cs typeface="+mn-lt"/>
              </a:rPr>
              <a:t> 2022</a:t>
            </a:r>
            <a:r>
              <a:rPr lang="en-GB" i="1">
                <a:ea typeface="+mn-lt"/>
                <a:cs typeface="+mn-lt"/>
              </a:rPr>
              <a:t> </a:t>
            </a:r>
            <a:r>
              <a:rPr lang="en-GB">
                <a:ea typeface="+mn-lt"/>
                <a:cs typeface="+mn-lt"/>
                <a:hlinkClick r:id="rId3"/>
              </a:rPr>
              <a:t>https://www.youtube.com/watch?v=e2FrALuacZ4&amp;t=11s</a:t>
            </a:r>
            <a:r>
              <a:rPr lang="en-GB">
                <a:ea typeface="+mn-lt"/>
                <a:cs typeface="+mn-lt"/>
              </a:rPr>
              <a:t> </a:t>
            </a:r>
          </a:p>
          <a:p>
            <a:pPr>
              <a:lnSpc>
                <a:spcPct val="100000"/>
              </a:lnSpc>
              <a:spcBef>
                <a:spcPts val="0"/>
              </a:spcBef>
              <a:spcAft>
                <a:spcPts val="0"/>
              </a:spcAft>
            </a:pPr>
            <a:r>
              <a:rPr lang="en-GB">
                <a:ea typeface="+mn-lt"/>
                <a:cs typeface="+mn-lt"/>
              </a:rPr>
              <a:t>[3] </a:t>
            </a:r>
            <a:r>
              <a:rPr lang="en-US">
                <a:ea typeface="+mn-lt"/>
                <a:cs typeface="+mn-lt"/>
              </a:rPr>
              <a:t>First Measurement of </a:t>
            </a:r>
            <a:r>
              <a:rPr lang="en-US" err="1">
                <a:ea typeface="+mn-lt"/>
                <a:cs typeface="+mn-lt"/>
              </a:rPr>
              <a:t>Timelike</a:t>
            </a:r>
            <a:r>
              <a:rPr lang="en-US">
                <a:ea typeface="+mn-lt"/>
                <a:cs typeface="+mn-lt"/>
              </a:rPr>
              <a:t> Compton Scattering. P. </a:t>
            </a:r>
            <a:r>
              <a:rPr lang="en-US" err="1">
                <a:ea typeface="+mn-lt"/>
                <a:cs typeface="+mn-lt"/>
              </a:rPr>
              <a:t>Chatagnon</a:t>
            </a:r>
            <a:r>
              <a:rPr lang="en-US">
                <a:ea typeface="+mn-lt"/>
                <a:cs typeface="+mn-lt"/>
              </a:rPr>
              <a:t> et al. (CLAS Collaboration)</a:t>
            </a:r>
          </a:p>
          <a:p>
            <a:pPr>
              <a:lnSpc>
                <a:spcPct val="100000"/>
              </a:lnSpc>
              <a:spcBef>
                <a:spcPts val="0"/>
              </a:spcBef>
              <a:spcAft>
                <a:spcPts val="0"/>
              </a:spcAft>
            </a:pPr>
            <a:r>
              <a:rPr lang="en-US">
                <a:ea typeface="+mn-lt"/>
                <a:cs typeface="+mn-lt"/>
              </a:rPr>
              <a:t>Phys. Rev. Lett. 127, 262501 – Published 22 December 2021</a:t>
            </a:r>
            <a:endParaRPr lang="en-GB">
              <a:cs typeface="Calibri"/>
            </a:endParaRPr>
          </a:p>
          <a:p>
            <a:r>
              <a:rPr lang="en-GB">
                <a:ea typeface="+mn-lt"/>
                <a:cs typeface="+mn-lt"/>
              </a:rPr>
              <a:t>[4]</a:t>
            </a:r>
            <a:r>
              <a:rPr lang="en-GB">
                <a:cs typeface="Calibri"/>
              </a:rPr>
              <a:t> </a:t>
            </a:r>
            <a:r>
              <a:rPr lang="en-GB" err="1">
                <a:ea typeface="+mn-lt"/>
                <a:cs typeface="+mn-lt"/>
              </a:rPr>
              <a:t>Boër</a:t>
            </a:r>
            <a:r>
              <a:rPr lang="en-GB">
                <a:ea typeface="+mn-lt"/>
                <a:cs typeface="+mn-lt"/>
              </a:rPr>
              <a:t>, M., </a:t>
            </a:r>
            <a:r>
              <a:rPr lang="en-GB" err="1">
                <a:ea typeface="+mn-lt"/>
                <a:cs typeface="+mn-lt"/>
              </a:rPr>
              <a:t>Guidal</a:t>
            </a:r>
            <a:r>
              <a:rPr lang="en-GB">
                <a:ea typeface="+mn-lt"/>
                <a:cs typeface="+mn-lt"/>
              </a:rPr>
              <a:t>, M. &amp; </a:t>
            </a:r>
            <a:r>
              <a:rPr lang="en-GB" err="1">
                <a:ea typeface="+mn-lt"/>
                <a:cs typeface="+mn-lt"/>
              </a:rPr>
              <a:t>Vanderhaeghen</a:t>
            </a:r>
            <a:r>
              <a:rPr lang="en-GB">
                <a:ea typeface="+mn-lt"/>
                <a:cs typeface="+mn-lt"/>
              </a:rPr>
              <a:t>, M. </a:t>
            </a:r>
            <a:r>
              <a:rPr lang="en-GB" err="1">
                <a:ea typeface="+mn-lt"/>
                <a:cs typeface="+mn-lt"/>
              </a:rPr>
              <a:t>Timelike</a:t>
            </a:r>
            <a:r>
              <a:rPr lang="en-GB">
                <a:ea typeface="+mn-lt"/>
                <a:cs typeface="+mn-lt"/>
              </a:rPr>
              <a:t> Compton scattering off the proton and generalized parton distributions. </a:t>
            </a:r>
            <a:r>
              <a:rPr lang="en-GB" i="1">
                <a:ea typeface="+mn-lt"/>
                <a:cs typeface="+mn-lt"/>
              </a:rPr>
              <a:t>Eur. Phys. J. A</a:t>
            </a:r>
            <a:r>
              <a:rPr lang="en-GB">
                <a:ea typeface="+mn-lt"/>
                <a:cs typeface="+mn-lt"/>
              </a:rPr>
              <a:t> </a:t>
            </a:r>
            <a:r>
              <a:rPr lang="en-GB" b="1">
                <a:ea typeface="+mn-lt"/>
                <a:cs typeface="+mn-lt"/>
              </a:rPr>
              <a:t>51</a:t>
            </a:r>
            <a:r>
              <a:rPr lang="en-GB">
                <a:ea typeface="+mn-lt"/>
                <a:cs typeface="+mn-lt"/>
              </a:rPr>
              <a:t>, 103 (2015). </a:t>
            </a:r>
            <a:r>
              <a:rPr lang="en-GB">
                <a:ea typeface="+mn-lt"/>
                <a:cs typeface="+mn-lt"/>
                <a:hlinkClick r:id="rId4"/>
              </a:rPr>
              <a:t>https://doi.org/10.1140/epja/i2015-15103-3</a:t>
            </a:r>
            <a:r>
              <a:rPr lang="en-GB">
                <a:ea typeface="+mn-lt"/>
                <a:cs typeface="+mn-lt"/>
              </a:rPr>
              <a:t> </a:t>
            </a:r>
          </a:p>
          <a:p>
            <a:r>
              <a:rPr lang="en-GB">
                <a:cs typeface="Calibri"/>
              </a:rPr>
              <a:t>[5] </a:t>
            </a:r>
            <a:r>
              <a:rPr lang="en-GB" i="1">
                <a:cs typeface="Calibri"/>
              </a:rPr>
              <a:t>An aerial view of Jefferson Lab </a:t>
            </a:r>
            <a:r>
              <a:rPr lang="en-GB">
                <a:ea typeface="+mn-lt"/>
                <a:cs typeface="+mn-lt"/>
                <a:hlinkClick r:id="rId5"/>
              </a:rPr>
              <a:t>https://simple.wikipedia.org/wiki/Thomas_Jefferson_National_Accelerator_Facility#/media/File:Jlab_aerial1.jpg</a:t>
            </a:r>
            <a:r>
              <a:rPr lang="en-GB">
                <a:ea typeface="+mn-lt"/>
                <a:cs typeface="+mn-lt"/>
              </a:rPr>
              <a:t> Accessed: 25/03/2023</a:t>
            </a:r>
          </a:p>
          <a:p>
            <a:r>
              <a:rPr lang="en-GB">
                <a:cs typeface="Calibri"/>
              </a:rPr>
              <a:t>[6] </a:t>
            </a:r>
            <a:r>
              <a:rPr lang="en-GB" i="1">
                <a:cs typeface="Calibri"/>
              </a:rPr>
              <a:t>The </a:t>
            </a:r>
            <a:r>
              <a:rPr lang="en-GB" i="1">
                <a:ea typeface="+mn-lt"/>
                <a:cs typeface="+mn-lt"/>
              </a:rPr>
              <a:t>CLAS12 Detector </a:t>
            </a:r>
            <a:r>
              <a:rPr lang="en-GB">
                <a:ea typeface="+mn-lt"/>
                <a:cs typeface="+mn-lt"/>
                <a:hlinkClick r:id="rId6"/>
              </a:rPr>
              <a:t>https://physics.uconn.edu/2020/09/16/</a:t>
            </a:r>
            <a:r>
              <a:rPr lang="en-GB">
                <a:ea typeface="+mn-lt"/>
                <a:cs typeface="+mn-lt"/>
              </a:rPr>
              <a:t> Accessed: 22/07/2022</a:t>
            </a:r>
          </a:p>
          <a:p>
            <a:r>
              <a:rPr lang="en-GB">
                <a:cs typeface="Calibri"/>
              </a:rPr>
              <a:t>[7] N. </a:t>
            </a:r>
            <a:r>
              <a:rPr lang="en-GB" err="1">
                <a:cs typeface="Calibri"/>
              </a:rPr>
              <a:t>Pilleux</a:t>
            </a:r>
            <a:r>
              <a:rPr lang="en-GB">
                <a:cs typeface="Calibri"/>
              </a:rPr>
              <a:t> </a:t>
            </a:r>
            <a:r>
              <a:rPr lang="en-GB" i="1">
                <a:cs typeface="Calibri"/>
              </a:rPr>
              <a:t>RGC end of run report </a:t>
            </a:r>
            <a:r>
              <a:rPr lang="en-US">
                <a:hlinkClick r:id="rId7"/>
              </a:rPr>
              <a:t>RG-C end of run and first look at physics (in2p3.fr)</a:t>
            </a:r>
            <a:r>
              <a:rPr lang="en-US" i="1"/>
              <a:t> Accessed:</a:t>
            </a:r>
            <a:r>
              <a:rPr lang="en-US"/>
              <a:t> 29/03/2023</a:t>
            </a:r>
          </a:p>
          <a:p>
            <a:r>
              <a:rPr lang="en-GB">
                <a:cs typeface="Calibri"/>
              </a:rPr>
              <a:t>[8] J. Brock </a:t>
            </a:r>
            <a:r>
              <a:rPr lang="en-GB" i="1">
                <a:cs typeface="Calibri"/>
              </a:rPr>
              <a:t>Performances of the longitudinally polarized target for CLAS12 </a:t>
            </a:r>
            <a:r>
              <a:rPr lang="en-US">
                <a:hlinkClick r:id="rId8"/>
              </a:rPr>
              <a:t>International workshop on CLAS12 physics and future perspectives at JLab (21-24 March 2023): Performances of the longitudinally polarized target for CLAS12 · </a:t>
            </a:r>
            <a:r>
              <a:rPr lang="en-US" err="1">
                <a:hlinkClick r:id="rId8"/>
              </a:rPr>
              <a:t>IJCLab</a:t>
            </a:r>
            <a:r>
              <a:rPr lang="en-US">
                <a:hlinkClick r:id="rId8"/>
              </a:rPr>
              <a:t> Events Directory (Indico) (in2p3.fr)</a:t>
            </a:r>
            <a:r>
              <a:rPr lang="en-US"/>
              <a:t> </a:t>
            </a:r>
            <a:r>
              <a:rPr lang="en-US" i="1"/>
              <a:t>Accessed:</a:t>
            </a:r>
            <a:r>
              <a:rPr lang="en-US"/>
              <a:t> 29/03/2023</a:t>
            </a:r>
            <a:endParaRPr lang="en-US">
              <a:cs typeface="Calibri"/>
            </a:endParaRPr>
          </a:p>
          <a:p>
            <a:endParaRPr lang="en-US">
              <a:cs typeface="Calibri"/>
            </a:endParaRPr>
          </a:p>
          <a:p>
            <a:endParaRPr lang="en-GB">
              <a:cs typeface="Calibri"/>
            </a:endParaRPr>
          </a:p>
        </p:txBody>
      </p:sp>
      <p:sp>
        <p:nvSpPr>
          <p:cNvPr id="6" name="Slide Number Placeholder 5">
            <a:extLst>
              <a:ext uri="{FF2B5EF4-FFF2-40B4-BE49-F238E27FC236}">
                <a16:creationId xmlns:a16="http://schemas.microsoft.com/office/drawing/2014/main" id="{CD6B0F59-A20A-59D8-84B1-E5BDE64FF060}"/>
              </a:ext>
            </a:extLst>
          </p:cNvPr>
          <p:cNvSpPr>
            <a:spLocks noGrp="1"/>
          </p:cNvSpPr>
          <p:nvPr>
            <p:ph type="sldNum" sz="quarter" idx="12"/>
          </p:nvPr>
        </p:nvSpPr>
        <p:spPr/>
        <p:txBody>
          <a:bodyPr/>
          <a:lstStyle/>
          <a:p>
            <a:fld id="{4CE482DC-2269-4F26-9D2A-7E44B1A4CD85}" type="slidenum">
              <a:rPr lang="en-US" dirty="0" smtClean="0"/>
              <a:t>16</a:t>
            </a:fld>
            <a:endParaRPr lang="en-US"/>
          </a:p>
        </p:txBody>
      </p:sp>
    </p:spTree>
    <p:extLst>
      <p:ext uri="{BB962C8B-B14F-4D97-AF65-F5344CB8AC3E}">
        <p14:creationId xmlns:p14="http://schemas.microsoft.com/office/powerpoint/2010/main" val="101128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AE1C-6472-B1F7-6ABD-D4E49D154581}"/>
              </a:ext>
            </a:extLst>
          </p:cNvPr>
          <p:cNvSpPr>
            <a:spLocks noGrp="1"/>
          </p:cNvSpPr>
          <p:nvPr>
            <p:ph type="title"/>
          </p:nvPr>
        </p:nvSpPr>
        <p:spPr/>
        <p:txBody>
          <a:bodyPr/>
          <a:lstStyle/>
          <a:p>
            <a:r>
              <a:rPr lang="en-GB"/>
              <a:t>Thank you</a:t>
            </a:r>
          </a:p>
        </p:txBody>
      </p:sp>
      <p:sp>
        <p:nvSpPr>
          <p:cNvPr id="3" name="Content Placeholder 2">
            <a:extLst>
              <a:ext uri="{FF2B5EF4-FFF2-40B4-BE49-F238E27FC236}">
                <a16:creationId xmlns:a16="http://schemas.microsoft.com/office/drawing/2014/main" id="{3B221E0D-1FF9-F9A1-FAD9-A96B71F88B1E}"/>
              </a:ext>
            </a:extLst>
          </p:cNvPr>
          <p:cNvSpPr>
            <a:spLocks noGrp="1"/>
          </p:cNvSpPr>
          <p:nvPr>
            <p:ph idx="1"/>
          </p:nvPr>
        </p:nvSpPr>
        <p:spPr/>
        <p:txBody>
          <a:bodyPr>
            <a:normAutofit/>
          </a:bodyPr>
          <a:lstStyle/>
          <a:p>
            <a:pPr algn="ctr"/>
            <a:endParaRPr lang="en-GB" sz="4400"/>
          </a:p>
          <a:p>
            <a:pPr algn="ctr"/>
            <a:endParaRPr lang="en-GB" sz="4400"/>
          </a:p>
          <a:p>
            <a:pPr algn="ctr"/>
            <a:r>
              <a:rPr lang="en-GB" sz="4400"/>
              <a:t>Questions?</a:t>
            </a:r>
          </a:p>
        </p:txBody>
      </p:sp>
      <p:sp>
        <p:nvSpPr>
          <p:cNvPr id="6" name="Slide Number Placeholder 5">
            <a:extLst>
              <a:ext uri="{FF2B5EF4-FFF2-40B4-BE49-F238E27FC236}">
                <a16:creationId xmlns:a16="http://schemas.microsoft.com/office/drawing/2014/main" id="{45316979-76D5-23C9-CA90-7A97D5BD756D}"/>
              </a:ext>
            </a:extLst>
          </p:cNvPr>
          <p:cNvSpPr>
            <a:spLocks noGrp="1"/>
          </p:cNvSpPr>
          <p:nvPr>
            <p:ph type="sldNum" sz="quarter" idx="12"/>
          </p:nvPr>
        </p:nvSpPr>
        <p:spPr/>
        <p:txBody>
          <a:bodyPr/>
          <a:lstStyle/>
          <a:p>
            <a:fld id="{4CE482DC-2269-4F26-9D2A-7E44B1A4CD85}" type="slidenum">
              <a:rPr lang="en-US" smtClean="0"/>
              <a:t>17</a:t>
            </a:fld>
            <a:endParaRPr lang="en-US"/>
          </a:p>
        </p:txBody>
      </p:sp>
    </p:spTree>
    <p:extLst>
      <p:ext uri="{BB962C8B-B14F-4D97-AF65-F5344CB8AC3E}">
        <p14:creationId xmlns:p14="http://schemas.microsoft.com/office/powerpoint/2010/main" val="56483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D1DF-2EED-0FDF-A105-8FFAFEDEF7CE}"/>
              </a:ext>
            </a:extLst>
          </p:cNvPr>
          <p:cNvSpPr>
            <a:spLocks noGrp="1"/>
          </p:cNvSpPr>
          <p:nvPr>
            <p:ph type="title"/>
          </p:nvPr>
        </p:nvSpPr>
        <p:spPr/>
        <p:txBody>
          <a:bodyPr/>
          <a:lstStyle/>
          <a:p>
            <a:r>
              <a:rPr lang="en-GB"/>
              <a:t>BACKUP</a:t>
            </a:r>
          </a:p>
        </p:txBody>
      </p:sp>
      <p:sp>
        <p:nvSpPr>
          <p:cNvPr id="3" name="Content Placeholder 2">
            <a:extLst>
              <a:ext uri="{FF2B5EF4-FFF2-40B4-BE49-F238E27FC236}">
                <a16:creationId xmlns:a16="http://schemas.microsoft.com/office/drawing/2014/main" id="{D0D15629-3B8A-937E-DE3E-1918481E1978}"/>
              </a:ext>
            </a:extLst>
          </p:cNvPr>
          <p:cNvSpPr>
            <a:spLocks noGrp="1"/>
          </p:cNvSpPr>
          <p:nvPr>
            <p:ph idx="1"/>
          </p:nvPr>
        </p:nvSpPr>
        <p:spPr/>
        <p:txBody>
          <a:bodyPr/>
          <a:lstStyle/>
          <a:p>
            <a:endParaRPr lang="en-GB"/>
          </a:p>
        </p:txBody>
      </p:sp>
      <p:sp>
        <p:nvSpPr>
          <p:cNvPr id="6" name="Slide Number Placeholder 5">
            <a:extLst>
              <a:ext uri="{FF2B5EF4-FFF2-40B4-BE49-F238E27FC236}">
                <a16:creationId xmlns:a16="http://schemas.microsoft.com/office/drawing/2014/main" id="{1AD58C26-087C-9157-129F-A5D35FA475BB}"/>
              </a:ext>
            </a:extLst>
          </p:cNvPr>
          <p:cNvSpPr>
            <a:spLocks noGrp="1"/>
          </p:cNvSpPr>
          <p:nvPr>
            <p:ph type="sldNum" sz="quarter" idx="12"/>
          </p:nvPr>
        </p:nvSpPr>
        <p:spPr/>
        <p:txBody>
          <a:bodyPr/>
          <a:lstStyle/>
          <a:p>
            <a:fld id="{4CE482DC-2269-4F26-9D2A-7E44B1A4CD85}" type="slidenum">
              <a:rPr lang="en-US" smtClean="0"/>
              <a:t>18</a:t>
            </a:fld>
            <a:endParaRPr lang="en-US"/>
          </a:p>
        </p:txBody>
      </p:sp>
    </p:spTree>
    <p:extLst>
      <p:ext uri="{BB962C8B-B14F-4D97-AF65-F5344CB8AC3E}">
        <p14:creationId xmlns:p14="http://schemas.microsoft.com/office/powerpoint/2010/main" val="52288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C82E-3F7C-4CEA-3994-4F2FDDA116BD}"/>
              </a:ext>
            </a:extLst>
          </p:cNvPr>
          <p:cNvSpPr>
            <a:spLocks noGrp="1"/>
          </p:cNvSpPr>
          <p:nvPr>
            <p:ph type="title"/>
          </p:nvPr>
        </p:nvSpPr>
        <p:spPr/>
        <p:txBody>
          <a:bodyPr/>
          <a:lstStyle/>
          <a:p>
            <a:r>
              <a:rPr lang="en-GB">
                <a:cs typeface="Calibri Light"/>
              </a:rPr>
              <a:t>Asymmetries – Phi histograms</a:t>
            </a:r>
            <a:endParaRPr lang="en-GB"/>
          </a:p>
        </p:txBody>
      </p:sp>
      <p:sp>
        <p:nvSpPr>
          <p:cNvPr id="6" name="Slide Number Placeholder 5">
            <a:extLst>
              <a:ext uri="{FF2B5EF4-FFF2-40B4-BE49-F238E27FC236}">
                <a16:creationId xmlns:a16="http://schemas.microsoft.com/office/drawing/2014/main" id="{A71362E0-F098-C474-78E7-8F8164CF8119}"/>
              </a:ext>
            </a:extLst>
          </p:cNvPr>
          <p:cNvSpPr>
            <a:spLocks noGrp="1"/>
          </p:cNvSpPr>
          <p:nvPr>
            <p:ph type="sldNum" sz="quarter" idx="12"/>
          </p:nvPr>
        </p:nvSpPr>
        <p:spPr/>
        <p:txBody>
          <a:bodyPr/>
          <a:lstStyle/>
          <a:p>
            <a:fld id="{4CE482DC-2269-4F26-9D2A-7E44B1A4CD85}" type="slidenum">
              <a:rPr lang="en-US" dirty="0"/>
              <a:t>19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F7E5BF-E48E-4B37-163F-D761267010F0}"/>
                  </a:ext>
                </a:extLst>
              </p:cNvPr>
              <p:cNvSpPr txBox="1"/>
              <p:nvPr/>
            </p:nvSpPr>
            <p:spPr>
              <a:xfrm>
                <a:off x="1076635" y="2699268"/>
                <a:ext cx="4985832" cy="3760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14:m>
                  <m:oMath xmlns:m="http://schemas.openxmlformats.org/officeDocument/2006/math">
                    <m:r>
                      <a:rPr lang="en-GB" i="1" smtClean="0">
                        <a:latin typeface="Cambria Math" panose="02040503050406030204" pitchFamily="18" charset="0"/>
                        <a:cs typeface="Arial"/>
                      </a:rPr>
                      <m:t>0.4</m:t>
                    </m:r>
                    <m:r>
                      <a:rPr lang="en-GB" i="1" smtClean="0">
                        <a:latin typeface="Cambria Math" panose="02040503050406030204" pitchFamily="18" charset="0"/>
                        <a:cs typeface="Arial"/>
                      </a:rPr>
                      <m:t>𝐺𝑒</m:t>
                    </m:r>
                    <m:sSup>
                      <m:sSupPr>
                        <m:ctrlPr>
                          <a:rPr lang="en-GB" i="1" smtClean="0">
                            <a:latin typeface="Cambria Math" panose="02040503050406030204" pitchFamily="18" charset="0"/>
                            <a:cs typeface="Arial"/>
                          </a:rPr>
                        </m:ctrlPr>
                      </m:sSupPr>
                      <m:e>
                        <m:r>
                          <a:rPr lang="en-GB" i="1" smtClean="0">
                            <a:latin typeface="Cambria Math" panose="02040503050406030204" pitchFamily="18" charset="0"/>
                            <a:cs typeface="Arial"/>
                          </a:rPr>
                          <m:t>𝑉</m:t>
                        </m:r>
                      </m:e>
                      <m:sup>
                        <m:r>
                          <a:rPr lang="en-GB" i="1" smtClean="0">
                            <a:latin typeface="Cambria Math" panose="02040503050406030204" pitchFamily="18" charset="0"/>
                            <a:cs typeface="Arial"/>
                          </a:rPr>
                          <m:t>2</m:t>
                        </m:r>
                      </m:sup>
                    </m:sSup>
                    <m:r>
                      <a:rPr lang="en-GB" i="1" smtClean="0">
                        <a:latin typeface="Cambria Math" panose="02040503050406030204" pitchFamily="18" charset="0"/>
                        <a:cs typeface="Arial"/>
                      </a:rPr>
                      <m:t> &gt; </m:t>
                    </m:r>
                    <m:r>
                      <a:rPr lang="en-GB" i="1" smtClean="0">
                        <a:latin typeface="Cambria Math" panose="02040503050406030204" pitchFamily="18" charset="0"/>
                        <a:cs typeface="Arial"/>
                      </a:rPr>
                      <m:t>𝑀</m:t>
                    </m:r>
                    <m:sSubSup>
                      <m:sSubSupPr>
                        <m:ctrlPr>
                          <a:rPr lang="en-GB" b="0" i="1" smtClean="0">
                            <a:latin typeface="Cambria Math" panose="02040503050406030204" pitchFamily="18" charset="0"/>
                            <a:cs typeface="Arial"/>
                          </a:rPr>
                        </m:ctrlPr>
                      </m:sSubSupPr>
                      <m:e>
                        <m:r>
                          <a:rPr lang="en-GB" i="1" smtClean="0">
                            <a:latin typeface="Cambria Math" panose="02040503050406030204" pitchFamily="18" charset="0"/>
                            <a:cs typeface="Arial"/>
                          </a:rPr>
                          <m:t>𝑀</m:t>
                        </m:r>
                      </m:e>
                      <m:sub>
                        <m:sSup>
                          <m:sSupPr>
                            <m:ctrlPr>
                              <a:rPr lang="en-GB" b="0" i="1" smtClean="0">
                                <a:latin typeface="Cambria Math" panose="02040503050406030204" pitchFamily="18" charset="0"/>
                                <a:cs typeface="Arial"/>
                              </a:rPr>
                            </m:ctrlPr>
                          </m:sSupPr>
                          <m:e>
                            <m:r>
                              <a:rPr lang="en-GB" i="1">
                                <a:latin typeface="Cambria Math" panose="02040503050406030204" pitchFamily="18" charset="0"/>
                                <a:cs typeface="Arial"/>
                              </a:rPr>
                              <m:t>𝑒</m:t>
                            </m:r>
                          </m:e>
                          <m:sup>
                            <m:r>
                              <a:rPr lang="en-GB" b="0" i="1" smtClean="0">
                                <a:latin typeface="Cambria Math" panose="02040503050406030204" pitchFamily="18" charset="0"/>
                                <a:cs typeface="Arial"/>
                              </a:rPr>
                              <m:t>′</m:t>
                            </m:r>
                          </m:sup>
                        </m:sSup>
                      </m:sub>
                      <m:sup>
                        <m:r>
                          <a:rPr lang="en-GB" i="1">
                            <a:latin typeface="Cambria Math" panose="02040503050406030204" pitchFamily="18" charset="0"/>
                            <a:cs typeface="Arial"/>
                          </a:rPr>
                          <m:t>2</m:t>
                        </m:r>
                      </m:sup>
                    </m:sSubSup>
                    <m:r>
                      <a:rPr lang="en-GB" i="1">
                        <a:latin typeface="Cambria Math" panose="02040503050406030204" pitchFamily="18" charset="0"/>
                        <a:cs typeface="Arial"/>
                      </a:rPr>
                      <m:t> &gt; −0.4</m:t>
                    </m:r>
                    <m:r>
                      <a:rPr lang="en-GB" i="1">
                        <a:latin typeface="Cambria Math" panose="02040503050406030204" pitchFamily="18" charset="0"/>
                        <a:cs typeface="Arial"/>
                      </a:rPr>
                      <m:t>𝐺𝑒</m:t>
                    </m:r>
                    <m:sSup>
                      <m:sSupPr>
                        <m:ctrlPr>
                          <a:rPr lang="en-GB" i="1">
                            <a:latin typeface="Cambria Math" panose="02040503050406030204" pitchFamily="18" charset="0"/>
                            <a:cs typeface="Arial"/>
                          </a:rPr>
                        </m:ctrlPr>
                      </m:sSupPr>
                      <m:e>
                        <m:r>
                          <a:rPr lang="en-GB" i="1">
                            <a:latin typeface="Cambria Math" panose="02040503050406030204" pitchFamily="18" charset="0"/>
                            <a:cs typeface="Arial"/>
                          </a:rPr>
                          <m:t>𝑉</m:t>
                        </m:r>
                      </m:e>
                      <m:sup>
                        <m:r>
                          <a:rPr lang="en-GB" i="1">
                            <a:latin typeface="Cambria Math" panose="02040503050406030204" pitchFamily="18" charset="0"/>
                            <a:cs typeface="Arial"/>
                          </a:rPr>
                          <m:t>2</m:t>
                        </m:r>
                      </m:sup>
                    </m:sSup>
                  </m:oMath>
                </a14:m>
                <a:endParaRPr lang="en-GB" i="1">
                  <a:latin typeface="Cambria Math" panose="02040503050406030204" pitchFamily="18" charset="0"/>
                  <a:cs typeface="Arial"/>
                </a:endParaRPr>
              </a:p>
              <a:p>
                <a:pPr marL="285750" indent="-285750">
                  <a:buFont typeface="Arial" panose="020B0604020202020204" pitchFamily="34" charset="0"/>
                  <a:buChar char="•"/>
                </a:pPr>
                <a14:m>
                  <m:oMath xmlns:m="http://schemas.openxmlformats.org/officeDocument/2006/math">
                    <m:r>
                      <a:rPr lang="en-GB" i="1" smtClean="0">
                        <a:latin typeface="Cambria Math" panose="02040503050406030204" pitchFamily="18" charset="0"/>
                        <a:cs typeface="Arial"/>
                      </a:rPr>
                      <m:t>3</m:t>
                    </m:r>
                    <m:r>
                      <a:rPr lang="en-GB" i="1" smtClean="0">
                        <a:latin typeface="Cambria Math" panose="02040503050406030204" pitchFamily="18" charset="0"/>
                        <a:cs typeface="Arial"/>
                      </a:rPr>
                      <m:t>𝐺𝑒𝑉</m:t>
                    </m:r>
                    <m:r>
                      <a:rPr lang="en-GB" i="1" smtClean="0">
                        <a:latin typeface="Cambria Math" panose="02040503050406030204" pitchFamily="18" charset="0"/>
                        <a:cs typeface="Arial"/>
                      </a:rPr>
                      <m:t>&gt;</m:t>
                    </m:r>
                    <m:r>
                      <a:rPr lang="en-GB" i="1" smtClean="0">
                        <a:latin typeface="Cambria Math" panose="02040503050406030204" pitchFamily="18" charset="0"/>
                        <a:cs typeface="Arial"/>
                      </a:rPr>
                      <m:t>𝐼</m:t>
                    </m:r>
                    <m:sSub>
                      <m:sSubPr>
                        <m:ctrlPr>
                          <a:rPr lang="en-GB" i="1" smtClean="0">
                            <a:latin typeface="Cambria Math" panose="02040503050406030204" pitchFamily="18" charset="0"/>
                            <a:cs typeface="Arial"/>
                          </a:rPr>
                        </m:ctrlPr>
                      </m:sSubPr>
                      <m:e>
                        <m:r>
                          <a:rPr lang="en-GB" i="1" smtClean="0">
                            <a:latin typeface="Cambria Math" panose="02040503050406030204" pitchFamily="18" charset="0"/>
                            <a:cs typeface="Arial"/>
                          </a:rPr>
                          <m:t>𝑀</m:t>
                        </m:r>
                      </m:e>
                      <m:sub>
                        <m:sSup>
                          <m:sSupPr>
                            <m:ctrlPr>
                              <a:rPr lang="en-GB" i="1">
                                <a:latin typeface="Cambria Math" panose="02040503050406030204" pitchFamily="18" charset="0"/>
                                <a:cs typeface="Arial"/>
                              </a:rPr>
                            </m:ctrlPr>
                          </m:sSupPr>
                          <m:e>
                            <m:r>
                              <a:rPr lang="en-GB" i="1">
                                <a:latin typeface="Cambria Math" panose="02040503050406030204" pitchFamily="18" charset="0"/>
                                <a:cs typeface="Arial"/>
                              </a:rPr>
                              <m:t>𝑒</m:t>
                            </m:r>
                          </m:e>
                          <m:sup>
                            <m:r>
                              <a:rPr lang="en-GB" i="1">
                                <a:latin typeface="Cambria Math" panose="02040503050406030204" pitchFamily="18" charset="0"/>
                                <a:cs typeface="Arial"/>
                              </a:rPr>
                              <m:t>+</m:t>
                            </m:r>
                          </m:sup>
                        </m:sSup>
                        <m:r>
                          <a:rPr lang="en-GB" i="1">
                            <a:latin typeface="Cambria Math" panose="02040503050406030204" pitchFamily="18" charset="0"/>
                            <a:cs typeface="Arial"/>
                          </a:rPr>
                          <m:t> </m:t>
                        </m:r>
                        <m:sSup>
                          <m:sSupPr>
                            <m:ctrlPr>
                              <a:rPr lang="en-GB" i="1">
                                <a:latin typeface="Cambria Math" panose="02040503050406030204" pitchFamily="18" charset="0"/>
                                <a:cs typeface="Arial"/>
                              </a:rPr>
                            </m:ctrlPr>
                          </m:sSupPr>
                          <m:e>
                            <m:r>
                              <a:rPr lang="en-GB" i="1">
                                <a:latin typeface="Cambria Math" panose="02040503050406030204" pitchFamily="18" charset="0"/>
                                <a:cs typeface="Arial"/>
                              </a:rPr>
                              <m:t>𝑒</m:t>
                            </m:r>
                          </m:e>
                          <m:sup>
                            <m:r>
                              <a:rPr lang="en-GB" i="1">
                                <a:latin typeface="Cambria Math" panose="02040503050406030204" pitchFamily="18" charset="0"/>
                                <a:cs typeface="Arial"/>
                              </a:rPr>
                              <m:t>−</m:t>
                            </m:r>
                          </m:sup>
                        </m:sSup>
                        <m:r>
                          <a:rPr lang="en-GB" i="1">
                            <a:latin typeface="Cambria Math" panose="02040503050406030204" pitchFamily="18" charset="0"/>
                            <a:cs typeface="Arial"/>
                          </a:rPr>
                          <m:t> </m:t>
                        </m:r>
                      </m:sub>
                    </m:sSub>
                    <m:r>
                      <a:rPr lang="en-GB" i="1">
                        <a:latin typeface="Cambria Math" panose="02040503050406030204" pitchFamily="18" charset="0"/>
                        <a:cs typeface="Arial"/>
                      </a:rPr>
                      <m:t>&gt; 1.5</m:t>
                    </m:r>
                    <m:r>
                      <a:rPr lang="en-GB" i="1">
                        <a:latin typeface="Cambria Math" panose="02040503050406030204" pitchFamily="18" charset="0"/>
                        <a:cs typeface="Arial"/>
                      </a:rPr>
                      <m:t>𝐺𝑒𝑉</m:t>
                    </m:r>
                  </m:oMath>
                </a14:m>
                <a:endParaRPr lang="en-GB" i="1">
                  <a:latin typeface="Cambria Math" panose="02040503050406030204" pitchFamily="18" charset="0"/>
                  <a:cs typeface="Arial"/>
                </a:endParaRPr>
              </a:p>
              <a:p>
                <a:pPr marL="285750" indent="-285750">
                  <a:buFont typeface="Arial" panose="020B0604020202020204" pitchFamily="34" charset="0"/>
                  <a:buChar char="•"/>
                </a:pPr>
                <a14:m>
                  <m:oMath xmlns:m="http://schemas.openxmlformats.org/officeDocument/2006/math">
                    <m:r>
                      <a:rPr lang="en-GB" i="1">
                        <a:latin typeface="Cambria Math" panose="02040503050406030204" pitchFamily="18" charset="0"/>
                        <a:cs typeface="Arial"/>
                      </a:rPr>
                      <m:t>10.6 </m:t>
                    </m:r>
                    <m:r>
                      <a:rPr lang="en-GB" i="1">
                        <a:latin typeface="Cambria Math" panose="02040503050406030204" pitchFamily="18" charset="0"/>
                        <a:cs typeface="Arial"/>
                      </a:rPr>
                      <m:t>𝐺𝑒𝑉</m:t>
                    </m:r>
                    <m:r>
                      <a:rPr lang="en-GB" i="1">
                        <a:latin typeface="Cambria Math" panose="02040503050406030204" pitchFamily="18" charset="0"/>
                        <a:cs typeface="Arial"/>
                      </a:rPr>
                      <m:t>&gt; </m:t>
                    </m:r>
                    <m:sSub>
                      <m:sSubPr>
                        <m:ctrlPr>
                          <a:rPr lang="en-GB" i="1">
                            <a:latin typeface="Cambria Math" panose="02040503050406030204" pitchFamily="18" charset="0"/>
                            <a:cs typeface="Arial"/>
                          </a:rPr>
                        </m:ctrlPr>
                      </m:sSubPr>
                      <m:e>
                        <m:r>
                          <a:rPr lang="en-GB" i="1">
                            <a:latin typeface="Cambria Math" panose="02040503050406030204" pitchFamily="18" charset="0"/>
                            <a:cs typeface="Arial"/>
                          </a:rPr>
                          <m:t>𝐸</m:t>
                        </m:r>
                      </m:e>
                      <m:sub>
                        <m:r>
                          <a:rPr lang="en-GB" i="1">
                            <a:latin typeface="Cambria Math" panose="02040503050406030204" pitchFamily="18" charset="0"/>
                            <a:cs typeface="Arial"/>
                          </a:rPr>
                          <m:t>𝛾</m:t>
                        </m:r>
                      </m:sub>
                    </m:sSub>
                    <m:r>
                      <a:rPr lang="en-GB" i="1">
                        <a:latin typeface="Cambria Math" panose="02040503050406030204" pitchFamily="18" charset="0"/>
                        <a:cs typeface="Arial"/>
                      </a:rPr>
                      <m:t>&gt; 1.5</m:t>
                    </m:r>
                    <m:r>
                      <a:rPr lang="en-GB" i="1">
                        <a:latin typeface="Cambria Math" panose="02040503050406030204" pitchFamily="18" charset="0"/>
                        <a:cs typeface="Arial"/>
                      </a:rPr>
                      <m:t>𝐺𝑒𝑉</m:t>
                    </m:r>
                  </m:oMath>
                </a14:m>
                <a:endParaRPr lang="en-GB">
                  <a:latin typeface="Arial"/>
                  <a:cs typeface="Arial"/>
                </a:endParaRPr>
              </a:p>
              <a:p>
                <a:pPr marL="285750" indent="-285750">
                  <a:buFont typeface="Arial" panose="020B0604020202020204" pitchFamily="34" charset="0"/>
                  <a:buChar char="•"/>
                </a:pPr>
                <a14:m>
                  <m:oMath xmlns:m="http://schemas.openxmlformats.org/officeDocument/2006/math">
                    <m:r>
                      <a:rPr lang="en-GB" b="0" i="1" smtClean="0">
                        <a:latin typeface="Cambria Math" panose="02040503050406030204" pitchFamily="18" charset="0"/>
                        <a:cs typeface="Arial"/>
                      </a:rPr>
                      <m:t>0.8</m:t>
                    </m:r>
                    <m:r>
                      <a:rPr lang="en-GB" b="0" i="1" smtClean="0">
                        <a:latin typeface="Cambria Math" panose="02040503050406030204" pitchFamily="18" charset="0"/>
                        <a:cs typeface="Arial"/>
                      </a:rPr>
                      <m:t>𝐺𝑒</m:t>
                    </m:r>
                    <m:sSup>
                      <m:sSupPr>
                        <m:ctrlPr>
                          <a:rPr lang="en-GB" b="0" i="1" smtClean="0">
                            <a:latin typeface="Cambria Math" panose="02040503050406030204" pitchFamily="18" charset="0"/>
                            <a:cs typeface="Arial"/>
                          </a:rPr>
                        </m:ctrlPr>
                      </m:sSupPr>
                      <m:e>
                        <m:r>
                          <a:rPr lang="en-GB" b="0" i="1" smtClean="0">
                            <a:latin typeface="Cambria Math" panose="02040503050406030204" pitchFamily="18" charset="0"/>
                            <a:cs typeface="Arial"/>
                          </a:rPr>
                          <m:t>𝑉</m:t>
                        </m:r>
                      </m:e>
                      <m:sup>
                        <m:r>
                          <a:rPr lang="en-GB" b="0" i="1" smtClean="0">
                            <a:latin typeface="Cambria Math" panose="02040503050406030204" pitchFamily="18" charset="0"/>
                            <a:cs typeface="Arial"/>
                          </a:rPr>
                          <m:t>2</m:t>
                        </m:r>
                      </m:sup>
                    </m:sSup>
                    <m:r>
                      <a:rPr lang="en-GB" b="0" i="1" smtClean="0">
                        <a:latin typeface="Cambria Math" panose="02040503050406030204" pitchFamily="18" charset="0"/>
                        <a:cs typeface="Arial"/>
                      </a:rPr>
                      <m:t>&gt;</m:t>
                    </m:r>
                    <m:r>
                      <a:rPr lang="en-GB" b="0" i="1" smtClean="0">
                        <a:latin typeface="Cambria Math" panose="02040503050406030204" pitchFamily="18" charset="0"/>
                        <a:cs typeface="Arial"/>
                      </a:rPr>
                      <m:t>𝑡</m:t>
                    </m:r>
                    <m:sSup>
                      <m:sSupPr>
                        <m:ctrlPr>
                          <a:rPr lang="en-GB" b="0" i="1" smtClean="0">
                            <a:latin typeface="Cambria Math" panose="02040503050406030204" pitchFamily="18" charset="0"/>
                            <a:cs typeface="Arial"/>
                          </a:rPr>
                        </m:ctrlPr>
                      </m:sSupPr>
                      <m:e>
                        <m:d>
                          <m:dPr>
                            <m:ctrlPr>
                              <a:rPr lang="en-GB" b="0" i="1" smtClean="0">
                                <a:latin typeface="Cambria Math" panose="02040503050406030204" pitchFamily="18" charset="0"/>
                                <a:cs typeface="Arial"/>
                              </a:rPr>
                            </m:ctrlPr>
                          </m:dPr>
                          <m:e>
                            <m:sSup>
                              <m:sSupPr>
                                <m:ctrlPr>
                                  <a:rPr lang="en-GB" b="0" i="1" smtClean="0">
                                    <a:latin typeface="Cambria Math" panose="02040503050406030204" pitchFamily="18" charset="0"/>
                                    <a:cs typeface="Arial"/>
                                  </a:rPr>
                                </m:ctrlPr>
                              </m:sSupPr>
                              <m:e>
                                <m:r>
                                  <a:rPr lang="en-GB" b="0" i="1" smtClean="0">
                                    <a:latin typeface="Cambria Math" panose="02040503050406030204" pitchFamily="18" charset="0"/>
                                    <a:cs typeface="Arial"/>
                                  </a:rPr>
                                  <m:t>𝑝</m:t>
                                </m:r>
                              </m:e>
                              <m:sup>
                                <m:r>
                                  <a:rPr lang="en-GB" b="0" i="1" smtClean="0">
                                    <a:latin typeface="Cambria Math" panose="02040503050406030204" pitchFamily="18" charset="0"/>
                                    <a:cs typeface="Arial"/>
                                  </a:rPr>
                                  <m:t>′</m:t>
                                </m:r>
                              </m:sup>
                            </m:sSup>
                            <m:r>
                              <a:rPr lang="en-GB" b="0" i="1" smtClean="0">
                                <a:latin typeface="Cambria Math" panose="02040503050406030204" pitchFamily="18" charset="0"/>
                                <a:cs typeface="Arial"/>
                              </a:rPr>
                              <m:t>−</m:t>
                            </m:r>
                            <m:r>
                              <a:rPr lang="en-GB" b="0" i="1" smtClean="0">
                                <a:latin typeface="Cambria Math" panose="02040503050406030204" pitchFamily="18" charset="0"/>
                                <a:cs typeface="Arial"/>
                              </a:rPr>
                              <m:t>𝑝</m:t>
                            </m:r>
                          </m:e>
                        </m:d>
                      </m:e>
                      <m:sup>
                        <m:r>
                          <a:rPr lang="en-GB" b="0" i="1" smtClean="0">
                            <a:latin typeface="Cambria Math" panose="02040503050406030204" pitchFamily="18" charset="0"/>
                            <a:cs typeface="Arial"/>
                          </a:rPr>
                          <m:t>2</m:t>
                        </m:r>
                      </m:sup>
                    </m:sSup>
                    <m:r>
                      <a:rPr lang="en-GB" b="0" i="1" smtClean="0">
                        <a:latin typeface="Cambria Math" panose="02040503050406030204" pitchFamily="18" charset="0"/>
                        <a:cs typeface="Arial"/>
                      </a:rPr>
                      <m:t>&gt;0.15</m:t>
                    </m:r>
                    <m:r>
                      <a:rPr lang="en-GB" b="0" i="1" smtClean="0">
                        <a:latin typeface="Cambria Math" panose="02040503050406030204" pitchFamily="18" charset="0"/>
                        <a:cs typeface="Arial"/>
                      </a:rPr>
                      <m:t>𝐺𝑒</m:t>
                    </m:r>
                    <m:sSup>
                      <m:sSupPr>
                        <m:ctrlPr>
                          <a:rPr lang="en-GB" b="0" i="1" smtClean="0">
                            <a:latin typeface="Cambria Math" panose="02040503050406030204" pitchFamily="18" charset="0"/>
                            <a:cs typeface="Arial"/>
                          </a:rPr>
                        </m:ctrlPr>
                      </m:sSupPr>
                      <m:e>
                        <m:r>
                          <a:rPr lang="en-GB" b="0" i="1" smtClean="0">
                            <a:latin typeface="Cambria Math" panose="02040503050406030204" pitchFamily="18" charset="0"/>
                            <a:cs typeface="Arial"/>
                          </a:rPr>
                          <m:t>𝑉</m:t>
                        </m:r>
                      </m:e>
                      <m:sup>
                        <m:r>
                          <a:rPr lang="en-GB" b="0" i="1" smtClean="0">
                            <a:latin typeface="Cambria Math" panose="02040503050406030204" pitchFamily="18" charset="0"/>
                            <a:cs typeface="Arial"/>
                          </a:rPr>
                          <m:t>2</m:t>
                        </m:r>
                      </m:sup>
                    </m:sSup>
                  </m:oMath>
                </a14:m>
                <a:endParaRPr lang="en-US" sz="1800">
                  <a:latin typeface="Arial"/>
                  <a:cs typeface="Arial"/>
                </a:endParaRPr>
              </a:p>
              <a:p>
                <a:pPr>
                  <a:buFont typeface="Arial,Sans-Serif" panose="020F0502020204030204" pitchFamily="34" charset="0"/>
                  <a:buChar char="•"/>
                </a:pPr>
                <a:r>
                  <a:rPr lang="en-GB" sz="1800">
                    <a:latin typeface="Arial"/>
                    <a:cs typeface="Arial"/>
                  </a:rPr>
                  <a:t>Decay lepton pair in the FD</a:t>
                </a:r>
                <a:endParaRPr lang="en-US" sz="1800">
                  <a:latin typeface="Arial"/>
                  <a:cs typeface="Arial"/>
                </a:endParaRPr>
              </a:p>
              <a:p>
                <a:pPr>
                  <a:buFont typeface="Arial,Sans-Serif" panose="020F0502020204030204" pitchFamily="34" charset="0"/>
                  <a:buChar char="•"/>
                </a:pPr>
                <a:r>
                  <a:rPr lang="en-GB" sz="1800">
                    <a:latin typeface="Arial"/>
                    <a:cs typeface="Arial"/>
                  </a:rPr>
                  <a:t>Vertex time difference between decay lepton pair (decay electron Vt – decay positron Vt) &lt; 1ns</a:t>
                </a:r>
                <a:endParaRPr lang="en-GB">
                  <a:cs typeface="Calibri"/>
                </a:endParaRPr>
              </a:p>
              <a:p>
                <a:br>
                  <a:rPr lang="en-US"/>
                </a:br>
                <a:r>
                  <a:rPr lang="en-US"/>
                  <a:t>  </a:t>
                </a:r>
                <a:br>
                  <a:rPr lang="en-US"/>
                </a:br>
                <a:br>
                  <a:rPr lang="en-US"/>
                </a:br>
                <a:br>
                  <a:rPr lang="en-US"/>
                </a:br>
                <a:endParaRPr lang="en-US">
                  <a:cs typeface="Calibri"/>
                </a:endParaRPr>
              </a:p>
            </p:txBody>
          </p:sp>
        </mc:Choice>
        <mc:Fallback xmlns="">
          <p:sp>
            <p:nvSpPr>
              <p:cNvPr id="3" name="TextBox 2">
                <a:extLst>
                  <a:ext uri="{FF2B5EF4-FFF2-40B4-BE49-F238E27FC236}">
                    <a16:creationId xmlns:a16="http://schemas.microsoft.com/office/drawing/2014/main" id="{85F7E5BF-E48E-4B37-163F-D761267010F0}"/>
                  </a:ext>
                </a:extLst>
              </p:cNvPr>
              <p:cNvSpPr txBox="1">
                <a:spLocks noRot="1" noChangeAspect="1" noMove="1" noResize="1" noEditPoints="1" noAdjustHandles="1" noChangeArrowheads="1" noChangeShapeType="1" noTextEdit="1"/>
              </p:cNvSpPr>
              <p:nvPr/>
            </p:nvSpPr>
            <p:spPr>
              <a:xfrm>
                <a:off x="1076635" y="2699268"/>
                <a:ext cx="4985832" cy="3760517"/>
              </a:xfrm>
              <a:prstGeom prst="rect">
                <a:avLst/>
              </a:prstGeom>
              <a:blipFill>
                <a:blip r:embed="rId2"/>
                <a:stretch>
                  <a:fillRect l="-1102"/>
                </a:stretch>
              </a:blipFill>
            </p:spPr>
            <p:txBody>
              <a:bodyPr/>
              <a:lstStyle/>
              <a:p>
                <a:r>
                  <a:rPr lang="en-US">
                    <a:noFill/>
                  </a:rPr>
                  <a:t> </a:t>
                </a:r>
              </a:p>
            </p:txBody>
          </p:sp>
        </mc:Fallback>
      </mc:AlternateContent>
      <p:pic>
        <p:nvPicPr>
          <p:cNvPr id="9" name="Picture 10" descr="Chart, line chart, box and whisker chart&#10;&#10;Description automatically generated">
            <a:extLst>
              <a:ext uri="{FF2B5EF4-FFF2-40B4-BE49-F238E27FC236}">
                <a16:creationId xmlns:a16="http://schemas.microsoft.com/office/drawing/2014/main" id="{EEEE7EA4-4B92-7F30-CADB-0907B462A2B0}"/>
              </a:ext>
            </a:extLst>
          </p:cNvPr>
          <p:cNvPicPr>
            <a:picLocks noGrp="1" noChangeAspect="1"/>
          </p:cNvPicPr>
          <p:nvPr>
            <p:ph idx="1"/>
          </p:nvPr>
        </p:nvPicPr>
        <p:blipFill>
          <a:blip r:embed="rId3"/>
          <a:stretch>
            <a:fillRect/>
          </a:stretch>
        </p:blipFill>
        <p:spPr>
          <a:xfrm>
            <a:off x="6234619" y="1769534"/>
            <a:ext cx="4727197" cy="4499610"/>
          </a:xfrm>
        </p:spPr>
      </p:pic>
    </p:spTree>
    <p:extLst>
      <p:ext uri="{BB962C8B-B14F-4D97-AF65-F5344CB8AC3E}">
        <p14:creationId xmlns:p14="http://schemas.microsoft.com/office/powerpoint/2010/main" val="233170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3A5C-5FD8-FA08-A72E-AC21B9D89C14}"/>
              </a:ext>
            </a:extLst>
          </p:cNvPr>
          <p:cNvSpPr>
            <a:spLocks noGrp="1"/>
          </p:cNvSpPr>
          <p:nvPr>
            <p:ph type="title"/>
          </p:nvPr>
        </p:nvSpPr>
        <p:spPr/>
        <p:txBody>
          <a:bodyPr/>
          <a:lstStyle/>
          <a:p>
            <a:r>
              <a:rPr lang="en-GB">
                <a:cs typeface="Calibri Light"/>
              </a:rPr>
              <a:t>Intro</a:t>
            </a:r>
            <a:endParaRPr lang="en-GB"/>
          </a:p>
        </p:txBody>
      </p:sp>
      <p:sp>
        <p:nvSpPr>
          <p:cNvPr id="3" name="Content Placeholder 2">
            <a:extLst>
              <a:ext uri="{FF2B5EF4-FFF2-40B4-BE49-F238E27FC236}">
                <a16:creationId xmlns:a16="http://schemas.microsoft.com/office/drawing/2014/main" id="{AD8F3476-B0E6-E75C-132E-80ACC64191A5}"/>
              </a:ext>
            </a:extLst>
          </p:cNvPr>
          <p:cNvSpPr>
            <a:spLocks noGrp="1"/>
          </p:cNvSpPr>
          <p:nvPr>
            <p:ph idx="1"/>
          </p:nvPr>
        </p:nvSpPr>
        <p:spPr/>
        <p:txBody>
          <a:bodyPr vert="horz" lIns="0" tIns="45720" rIns="0" bIns="45720" rtlCol="0" anchor="t">
            <a:normAutofit/>
          </a:bodyPr>
          <a:lstStyle/>
          <a:p>
            <a:r>
              <a:rPr lang="en-GB" b="1" u="sng">
                <a:cs typeface="Calibri"/>
              </a:rPr>
              <a:t>Theory</a:t>
            </a:r>
          </a:p>
          <a:p>
            <a:r>
              <a:rPr lang="en-GB">
                <a:cs typeface="Calibri"/>
              </a:rPr>
              <a:t>The </a:t>
            </a:r>
            <a:r>
              <a:rPr lang="en-GB" err="1">
                <a:cs typeface="Calibri"/>
              </a:rPr>
              <a:t>Timelike</a:t>
            </a:r>
            <a:r>
              <a:rPr lang="en-GB">
                <a:cs typeface="Calibri"/>
              </a:rPr>
              <a:t> Compton Scattering (TCS) process</a:t>
            </a:r>
          </a:p>
          <a:p>
            <a:r>
              <a:rPr lang="en-GB">
                <a:cs typeface="Calibri"/>
              </a:rPr>
              <a:t>Generalised Parton Distributions (GPDs) </a:t>
            </a:r>
            <a:endParaRPr lang="en-GB"/>
          </a:p>
          <a:p>
            <a:r>
              <a:rPr lang="en-GB">
                <a:cs typeface="Calibri"/>
              </a:rPr>
              <a:t>Observables accessible with TCS</a:t>
            </a:r>
          </a:p>
          <a:p>
            <a:r>
              <a:rPr lang="en-GB" b="1" u="sng">
                <a:cs typeface="Calibri"/>
              </a:rPr>
              <a:t>Experimental Setup</a:t>
            </a:r>
          </a:p>
          <a:p>
            <a:r>
              <a:rPr lang="en-GB">
                <a:cs typeface="Calibri"/>
              </a:rPr>
              <a:t>Jefferson Lab and the Continuous Electron Beam Facility (CEBAF)</a:t>
            </a:r>
          </a:p>
          <a:p>
            <a:r>
              <a:rPr lang="en-GB">
                <a:cs typeface="Calibri"/>
              </a:rPr>
              <a:t>Hall B and The CEBAF Large Acceptance Spectrometer at 12 GeV (CLAS12)</a:t>
            </a:r>
          </a:p>
          <a:p>
            <a:r>
              <a:rPr lang="en-GB">
                <a:cs typeface="Calibri"/>
              </a:rPr>
              <a:t>Experimental Procedure</a:t>
            </a:r>
          </a:p>
          <a:p>
            <a:r>
              <a:rPr lang="en-GB" b="1" u="sng">
                <a:cs typeface="Calibri"/>
              </a:rPr>
              <a:t>Preliminary Results</a:t>
            </a:r>
            <a:endParaRPr lang="en-GB">
              <a:cs typeface="Calibri"/>
            </a:endParaRPr>
          </a:p>
          <a:p>
            <a:endParaRPr lang="en-GB">
              <a:cs typeface="Calibri"/>
            </a:endParaRPr>
          </a:p>
        </p:txBody>
      </p:sp>
      <p:sp>
        <p:nvSpPr>
          <p:cNvPr id="6" name="Slide Number Placeholder 5">
            <a:extLst>
              <a:ext uri="{FF2B5EF4-FFF2-40B4-BE49-F238E27FC236}">
                <a16:creationId xmlns:a16="http://schemas.microsoft.com/office/drawing/2014/main" id="{4CCC9E7A-EACB-D935-C51C-1690684B2D9F}"/>
              </a:ext>
            </a:extLst>
          </p:cNvPr>
          <p:cNvSpPr>
            <a:spLocks noGrp="1"/>
          </p:cNvSpPr>
          <p:nvPr>
            <p:ph type="sldNum" sz="quarter" idx="12"/>
          </p:nvPr>
        </p:nvSpPr>
        <p:spPr/>
        <p:txBody>
          <a:bodyPr/>
          <a:lstStyle/>
          <a:p>
            <a:fld id="{4CE482DC-2269-4F26-9D2A-7E44B1A4CD85}" type="slidenum">
              <a:rPr lang="en-US" smtClean="0"/>
              <a:t>2</a:t>
            </a:fld>
            <a:endParaRPr lang="en-US"/>
          </a:p>
        </p:txBody>
      </p:sp>
    </p:spTree>
    <p:extLst>
      <p:ext uri="{BB962C8B-B14F-4D97-AF65-F5344CB8AC3E}">
        <p14:creationId xmlns:p14="http://schemas.microsoft.com/office/powerpoint/2010/main" val="250004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4B7E-DE16-C7C4-7117-13782A2477E3}"/>
              </a:ext>
            </a:extLst>
          </p:cNvPr>
          <p:cNvSpPr>
            <a:spLocks noGrp="1"/>
          </p:cNvSpPr>
          <p:nvPr>
            <p:ph type="title"/>
          </p:nvPr>
        </p:nvSpPr>
        <p:spPr/>
        <p:txBody>
          <a:bodyPr/>
          <a:lstStyle/>
          <a:p>
            <a:r>
              <a:rPr lang="en-GB">
                <a:cs typeface="Calibri Light"/>
              </a:rPr>
              <a:t>Internal Structure of Nucleons</a:t>
            </a:r>
            <a:endParaRPr lang="en-GB"/>
          </a:p>
        </p:txBody>
      </p:sp>
      <p:sp>
        <p:nvSpPr>
          <p:cNvPr id="6" name="Slide Number Placeholder 5">
            <a:extLst>
              <a:ext uri="{FF2B5EF4-FFF2-40B4-BE49-F238E27FC236}">
                <a16:creationId xmlns:a16="http://schemas.microsoft.com/office/drawing/2014/main" id="{0768732E-ECBB-EE91-F816-D1E8AFE96155}"/>
              </a:ext>
            </a:extLst>
          </p:cNvPr>
          <p:cNvSpPr>
            <a:spLocks noGrp="1"/>
          </p:cNvSpPr>
          <p:nvPr>
            <p:ph type="sldNum" sz="quarter" idx="12"/>
          </p:nvPr>
        </p:nvSpPr>
        <p:spPr/>
        <p:txBody>
          <a:bodyPr/>
          <a:lstStyle/>
          <a:p>
            <a:fld id="{4CE482DC-2269-4F26-9D2A-7E44B1A4CD85}" type="slidenum">
              <a:rPr lang="en-US" dirty="0"/>
              <a:t>20</a:t>
            </a:fld>
            <a:endParaRPr lang="en-US"/>
          </a:p>
        </p:txBody>
      </p:sp>
      <p:pic>
        <p:nvPicPr>
          <p:cNvPr id="10" name="Picture 10" descr="Chart, radar chart&#10;&#10;Description automatically generated">
            <a:extLst>
              <a:ext uri="{FF2B5EF4-FFF2-40B4-BE49-F238E27FC236}">
                <a16:creationId xmlns:a16="http://schemas.microsoft.com/office/drawing/2014/main" id="{007C795E-69DF-AD5C-20B5-1A8CBE167FE8}"/>
              </a:ext>
            </a:extLst>
          </p:cNvPr>
          <p:cNvPicPr>
            <a:picLocks noGrp="1" noChangeAspect="1"/>
          </p:cNvPicPr>
          <p:nvPr>
            <p:ph idx="1"/>
          </p:nvPr>
        </p:nvPicPr>
        <p:blipFill rotWithShape="1">
          <a:blip r:embed="rId2"/>
          <a:srcRect l="18880" t="16374" r="15038" b="1754"/>
          <a:stretch/>
        </p:blipFill>
        <p:spPr>
          <a:xfrm>
            <a:off x="6901321" y="2134800"/>
            <a:ext cx="5256870" cy="3657553"/>
          </a:xfrm>
        </p:spPr>
      </p:pic>
      <p:sp>
        <p:nvSpPr>
          <p:cNvPr id="11" name="TextBox 10">
            <a:extLst>
              <a:ext uri="{FF2B5EF4-FFF2-40B4-BE49-F238E27FC236}">
                <a16:creationId xmlns:a16="http://schemas.microsoft.com/office/drawing/2014/main" id="{B0AC83A9-A43A-A1A3-8A08-DE3B3DD1DC9A}"/>
              </a:ext>
            </a:extLst>
          </p:cNvPr>
          <p:cNvSpPr txBox="1"/>
          <p:nvPr/>
        </p:nvSpPr>
        <p:spPr>
          <a:xfrm>
            <a:off x="1337839" y="2056143"/>
            <a:ext cx="531544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cs typeface="Calibri" panose="020F0502020204030204"/>
              </a:rPr>
              <a:t>The distribution of </a:t>
            </a:r>
            <a:r>
              <a:rPr lang="en-GB" err="1">
                <a:cs typeface="Calibri" panose="020F0502020204030204"/>
              </a:rPr>
              <a:t>partons</a:t>
            </a:r>
            <a:r>
              <a:rPr lang="en-GB">
                <a:cs typeface="Calibri" panose="020F0502020204030204"/>
              </a:rPr>
              <a:t> in a nucleon can be represented by three variables;</a:t>
            </a:r>
          </a:p>
          <a:p>
            <a:pPr marL="742950" lvl="1" indent="-285750">
              <a:buFont typeface="Arial"/>
              <a:buChar char="•"/>
            </a:pPr>
            <a:r>
              <a:rPr lang="en-GB">
                <a:cs typeface="Calibri" panose="020F0502020204030204"/>
              </a:rPr>
              <a:t>x – describes the </a:t>
            </a:r>
            <a:r>
              <a:rPr lang="en-GB" err="1">
                <a:cs typeface="Calibri" panose="020F0502020204030204"/>
              </a:rPr>
              <a:t>longintudinal</a:t>
            </a:r>
            <a:r>
              <a:rPr lang="en-GB">
                <a:cs typeface="Calibri" panose="020F0502020204030204"/>
              </a:rPr>
              <a:t> momentum fraction carried by the struck </a:t>
            </a:r>
            <a:r>
              <a:rPr lang="en-GB" err="1">
                <a:cs typeface="Calibri" panose="020F0502020204030204"/>
              </a:rPr>
              <a:t>parton</a:t>
            </a:r>
            <a:endParaRPr lang="en-GB">
              <a:cs typeface="Calibri" panose="020F0502020204030204"/>
            </a:endParaRPr>
          </a:p>
          <a:p>
            <a:pPr marL="742950" lvl="1" indent="-285750">
              <a:buFont typeface="Arial"/>
              <a:buChar char="•"/>
            </a:pPr>
            <a:r>
              <a:rPr lang="en-GB" err="1">
                <a:cs typeface="Calibri" panose="020F0502020204030204"/>
              </a:rPr>
              <a:t>kT</a:t>
            </a:r>
            <a:r>
              <a:rPr lang="en-GB">
                <a:cs typeface="Calibri" panose="020F0502020204030204"/>
              </a:rPr>
              <a:t> – describes transverse momentum of </a:t>
            </a:r>
            <a:r>
              <a:rPr lang="en-GB" err="1">
                <a:cs typeface="Calibri" panose="020F0502020204030204"/>
              </a:rPr>
              <a:t>partons</a:t>
            </a:r>
            <a:endParaRPr lang="en-GB">
              <a:cs typeface="Calibri" panose="020F0502020204030204"/>
            </a:endParaRPr>
          </a:p>
          <a:p>
            <a:pPr marL="742950" lvl="1" indent="-285750">
              <a:buFont typeface="Arial"/>
              <a:buChar char="•"/>
            </a:pPr>
            <a:r>
              <a:rPr lang="en-GB" err="1">
                <a:cs typeface="Calibri" panose="020F0502020204030204"/>
              </a:rPr>
              <a:t>bT</a:t>
            </a:r>
            <a:r>
              <a:rPr lang="en-GB">
                <a:cs typeface="Calibri" panose="020F0502020204030204"/>
              </a:rPr>
              <a:t> – describes the impact parameter</a:t>
            </a:r>
          </a:p>
          <a:p>
            <a:pPr marL="285750" indent="-285750">
              <a:buFont typeface="Arial"/>
              <a:buChar char="•"/>
            </a:pPr>
            <a:r>
              <a:rPr lang="en-GB">
                <a:cs typeface="Calibri" panose="020F0502020204030204"/>
              </a:rPr>
              <a:t>Integrating Wigner functions with respect to transverse momenta </a:t>
            </a:r>
            <a:r>
              <a:rPr lang="en-GB" err="1">
                <a:cs typeface="Calibri" panose="020F0502020204030204"/>
              </a:rPr>
              <a:t>k_T</a:t>
            </a:r>
            <a:r>
              <a:rPr lang="en-GB">
                <a:cs typeface="Calibri" panose="020F0502020204030204"/>
              </a:rPr>
              <a:t>(\</a:t>
            </a:r>
            <a:r>
              <a:rPr lang="en-GB" err="1">
                <a:cs typeface="Calibri" panose="020F0502020204030204"/>
              </a:rPr>
              <a:t>rightarrow</a:t>
            </a:r>
            <a:r>
              <a:rPr lang="en-GB">
                <a:cs typeface="Calibri" panose="020F0502020204030204"/>
              </a:rPr>
              <a:t>) gives Generalised Parton Distributions</a:t>
            </a:r>
          </a:p>
          <a:p>
            <a:pPr marL="285750" indent="-285750">
              <a:buFont typeface="Arial"/>
              <a:buChar char="•"/>
            </a:pPr>
            <a:r>
              <a:rPr lang="en-GB">
                <a:cs typeface="Calibri" panose="020F0502020204030204"/>
              </a:rPr>
              <a:t>Information on these variables can be accessed through scattering processes, using electrons as a probe to scatter off of target nucleons. </a:t>
            </a:r>
          </a:p>
          <a:p>
            <a:pPr marL="285750" indent="-285750">
              <a:buFont typeface="Arial"/>
              <a:buChar char="•"/>
            </a:pPr>
            <a:r>
              <a:rPr lang="en-GB">
                <a:cs typeface="Calibri" panose="020F0502020204030204"/>
              </a:rPr>
              <a:t>One such process is </a:t>
            </a:r>
            <a:r>
              <a:rPr lang="en-GB" err="1">
                <a:cs typeface="Calibri" panose="020F0502020204030204"/>
              </a:rPr>
              <a:t>timelike</a:t>
            </a:r>
            <a:r>
              <a:rPr lang="en-GB">
                <a:cs typeface="Calibri" panose="020F0502020204030204"/>
              </a:rPr>
              <a:t> </a:t>
            </a:r>
            <a:r>
              <a:rPr lang="en-GB" err="1">
                <a:cs typeface="Calibri" panose="020F0502020204030204"/>
              </a:rPr>
              <a:t>compton</a:t>
            </a:r>
            <a:r>
              <a:rPr lang="en-GB">
                <a:cs typeface="Calibri" panose="020F0502020204030204"/>
              </a:rPr>
              <a:t> scattering (TCS)</a:t>
            </a:r>
            <a:endParaRPr lang="en-GB"/>
          </a:p>
        </p:txBody>
      </p:sp>
    </p:spTree>
    <p:extLst>
      <p:ext uri="{BB962C8B-B14F-4D97-AF65-F5344CB8AC3E}">
        <p14:creationId xmlns:p14="http://schemas.microsoft.com/office/powerpoint/2010/main" val="337002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898D-0440-8B25-B981-1ADFD295B92D}"/>
              </a:ext>
            </a:extLst>
          </p:cNvPr>
          <p:cNvSpPr>
            <a:spLocks noGrp="1"/>
          </p:cNvSpPr>
          <p:nvPr>
            <p:ph type="title"/>
          </p:nvPr>
        </p:nvSpPr>
        <p:spPr/>
        <p:txBody>
          <a:bodyPr/>
          <a:lstStyle/>
          <a:p>
            <a:r>
              <a:rPr lang="en-GB">
                <a:cs typeface="Calibri Light"/>
              </a:rPr>
              <a:t>RGC Polarised target</a:t>
            </a:r>
            <a:endParaRPr lang="en-GB"/>
          </a:p>
        </p:txBody>
      </p:sp>
      <p:sp>
        <p:nvSpPr>
          <p:cNvPr id="3" name="Content Placeholder 2">
            <a:extLst>
              <a:ext uri="{FF2B5EF4-FFF2-40B4-BE49-F238E27FC236}">
                <a16:creationId xmlns:a16="http://schemas.microsoft.com/office/drawing/2014/main" id="{BD58ED34-7145-51B3-80F5-8A9446F5BEB4}"/>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a:buFont typeface="Arial" panose="020B0604020202020204" pitchFamily="34" charset="0"/>
              <a:buChar char="•"/>
            </a:pPr>
            <a:endParaRPr lang="en-GB">
              <a:cs typeface="Calibri" panose="020F0502020204030204"/>
            </a:endParaRPr>
          </a:p>
          <a:p>
            <a:pPr marL="0" indent="0">
              <a:buNone/>
            </a:pPr>
            <a:endParaRPr lang="en-GB">
              <a:cs typeface="Calibri" panose="020F0502020204030204"/>
            </a:endParaRPr>
          </a:p>
        </p:txBody>
      </p:sp>
      <p:sp>
        <p:nvSpPr>
          <p:cNvPr id="6" name="Slide Number Placeholder 5">
            <a:extLst>
              <a:ext uri="{FF2B5EF4-FFF2-40B4-BE49-F238E27FC236}">
                <a16:creationId xmlns:a16="http://schemas.microsoft.com/office/drawing/2014/main" id="{A7ECB33B-EA5C-24B7-5C95-9AE2890AE1A8}"/>
              </a:ext>
            </a:extLst>
          </p:cNvPr>
          <p:cNvSpPr>
            <a:spLocks noGrp="1"/>
          </p:cNvSpPr>
          <p:nvPr>
            <p:ph type="sldNum" sz="quarter" idx="12"/>
          </p:nvPr>
        </p:nvSpPr>
        <p:spPr/>
        <p:txBody>
          <a:bodyPr/>
          <a:lstStyle/>
          <a:p>
            <a:fld id="{4CE482DC-2269-4F26-9D2A-7E44B1A4CD85}" type="slidenum">
              <a:rPr lang="en-US" smtClean="0"/>
              <a:t>21</a:t>
            </a:fld>
            <a:endParaRPr lang="en-US"/>
          </a:p>
        </p:txBody>
      </p:sp>
      <p:pic>
        <p:nvPicPr>
          <p:cNvPr id="8" name="Picture 7">
            <a:extLst>
              <a:ext uri="{FF2B5EF4-FFF2-40B4-BE49-F238E27FC236}">
                <a16:creationId xmlns:a16="http://schemas.microsoft.com/office/drawing/2014/main" id="{401A9223-D850-330E-F700-6575FE209F5D}"/>
              </a:ext>
            </a:extLst>
          </p:cNvPr>
          <p:cNvPicPr>
            <a:picLocks noChangeAspect="1"/>
          </p:cNvPicPr>
          <p:nvPr/>
        </p:nvPicPr>
        <p:blipFill>
          <a:blip r:embed="rId3"/>
          <a:stretch>
            <a:fillRect/>
          </a:stretch>
        </p:blipFill>
        <p:spPr>
          <a:xfrm>
            <a:off x="2740304" y="2783523"/>
            <a:ext cx="1071550" cy="1496201"/>
          </a:xfrm>
          <a:prstGeom prst="rect">
            <a:avLst/>
          </a:prstGeom>
        </p:spPr>
      </p:pic>
      <p:pic>
        <p:nvPicPr>
          <p:cNvPr id="10" name="Picture 9">
            <a:extLst>
              <a:ext uri="{FF2B5EF4-FFF2-40B4-BE49-F238E27FC236}">
                <a16:creationId xmlns:a16="http://schemas.microsoft.com/office/drawing/2014/main" id="{9B2BA883-2618-89D2-37D4-39F0132F1F4A}"/>
              </a:ext>
            </a:extLst>
          </p:cNvPr>
          <p:cNvPicPr>
            <a:picLocks noChangeAspect="1"/>
          </p:cNvPicPr>
          <p:nvPr/>
        </p:nvPicPr>
        <p:blipFill>
          <a:blip r:embed="rId4"/>
          <a:stretch>
            <a:fillRect/>
          </a:stretch>
        </p:blipFill>
        <p:spPr>
          <a:xfrm>
            <a:off x="1781251" y="4323633"/>
            <a:ext cx="3367890" cy="1233211"/>
          </a:xfrm>
          <a:prstGeom prst="rect">
            <a:avLst/>
          </a:prstGeom>
        </p:spPr>
      </p:pic>
      <p:pic>
        <p:nvPicPr>
          <p:cNvPr id="12" name="Picture 11">
            <a:extLst>
              <a:ext uri="{FF2B5EF4-FFF2-40B4-BE49-F238E27FC236}">
                <a16:creationId xmlns:a16="http://schemas.microsoft.com/office/drawing/2014/main" id="{34E6A282-99AD-E549-1CF0-BCCBCF9570F8}"/>
              </a:ext>
            </a:extLst>
          </p:cNvPr>
          <p:cNvPicPr>
            <a:picLocks noChangeAspect="1"/>
          </p:cNvPicPr>
          <p:nvPr/>
        </p:nvPicPr>
        <p:blipFill rotWithShape="1">
          <a:blip r:embed="rId5"/>
          <a:srcRect r="67607" b="52529"/>
          <a:stretch/>
        </p:blipFill>
        <p:spPr>
          <a:xfrm>
            <a:off x="8508989" y="2783523"/>
            <a:ext cx="1206952" cy="1271220"/>
          </a:xfrm>
          <a:prstGeom prst="rect">
            <a:avLst/>
          </a:prstGeom>
        </p:spPr>
      </p:pic>
      <p:pic>
        <p:nvPicPr>
          <p:cNvPr id="13" name="Picture 12">
            <a:extLst>
              <a:ext uri="{FF2B5EF4-FFF2-40B4-BE49-F238E27FC236}">
                <a16:creationId xmlns:a16="http://schemas.microsoft.com/office/drawing/2014/main" id="{2B765F6E-FF4A-DAA2-080F-707997365FD7}"/>
              </a:ext>
            </a:extLst>
          </p:cNvPr>
          <p:cNvPicPr>
            <a:picLocks noChangeAspect="1"/>
          </p:cNvPicPr>
          <p:nvPr/>
        </p:nvPicPr>
        <p:blipFill rotWithShape="1">
          <a:blip r:embed="rId5"/>
          <a:srcRect l="3905" t="53948"/>
          <a:stretch/>
        </p:blipFill>
        <p:spPr>
          <a:xfrm>
            <a:off x="7517708" y="4390956"/>
            <a:ext cx="3189514" cy="1098563"/>
          </a:xfrm>
          <a:prstGeom prst="rect">
            <a:avLst/>
          </a:prstGeom>
        </p:spPr>
      </p:pic>
      <p:cxnSp>
        <p:nvCxnSpPr>
          <p:cNvPr id="17" name="Connector: Elbow 16">
            <a:extLst>
              <a:ext uri="{FF2B5EF4-FFF2-40B4-BE49-F238E27FC236}">
                <a16:creationId xmlns:a16="http://schemas.microsoft.com/office/drawing/2014/main" id="{8352B849-6098-12BC-9E8B-53F61468BFAD}"/>
              </a:ext>
            </a:extLst>
          </p:cNvPr>
          <p:cNvCxnSpPr/>
          <p:nvPr/>
        </p:nvCxnSpPr>
        <p:spPr>
          <a:xfrm flipV="1">
            <a:off x="5551714" y="3222171"/>
            <a:ext cx="2394857" cy="1718067"/>
          </a:xfrm>
          <a:prstGeom prst="bentConnector3">
            <a:avLst/>
          </a:prstGeom>
          <a:ln w="76200">
            <a:solidFill>
              <a:srgbClr val="DBB04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8F258A-1754-C0DF-17F8-840AB57AD2B8}"/>
              </a:ext>
            </a:extLst>
          </p:cNvPr>
          <p:cNvSpPr txBox="1"/>
          <p:nvPr/>
        </p:nvSpPr>
        <p:spPr>
          <a:xfrm>
            <a:off x="1545448" y="5162595"/>
            <a:ext cx="47160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[7]</a:t>
            </a:r>
          </a:p>
        </p:txBody>
      </p:sp>
    </p:spTree>
    <p:extLst>
      <p:ext uri="{BB962C8B-B14F-4D97-AF65-F5344CB8AC3E}">
        <p14:creationId xmlns:p14="http://schemas.microsoft.com/office/powerpoint/2010/main" val="120849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898D-0440-8B25-B981-1ADFD295B92D}"/>
              </a:ext>
            </a:extLst>
          </p:cNvPr>
          <p:cNvSpPr>
            <a:spLocks noGrp="1"/>
          </p:cNvSpPr>
          <p:nvPr>
            <p:ph type="title"/>
          </p:nvPr>
        </p:nvSpPr>
        <p:spPr/>
        <p:txBody>
          <a:bodyPr/>
          <a:lstStyle/>
          <a:p>
            <a:r>
              <a:rPr lang="en-GB">
                <a:cs typeface="Calibri Light"/>
              </a:rPr>
              <a:t>RGC Polarised target</a:t>
            </a:r>
            <a:endParaRPr lang="en-GB"/>
          </a:p>
        </p:txBody>
      </p:sp>
      <p:sp>
        <p:nvSpPr>
          <p:cNvPr id="3" name="Content Placeholder 2">
            <a:extLst>
              <a:ext uri="{FF2B5EF4-FFF2-40B4-BE49-F238E27FC236}">
                <a16:creationId xmlns:a16="http://schemas.microsoft.com/office/drawing/2014/main" id="{BD58ED34-7145-51B3-80F5-8A9446F5BEB4}"/>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GB">
                <a:ea typeface="+mn-lt"/>
                <a:cs typeface="+mn-lt"/>
              </a:rPr>
              <a:t>Longitudinally polarized NH3 and ND3 targets give access to observables of interest</a:t>
            </a:r>
          </a:p>
          <a:p>
            <a:pPr>
              <a:buFont typeface="Arial" panose="020B0604020202020204" pitchFamily="34" charset="0"/>
              <a:buChar char="•"/>
            </a:pPr>
            <a:r>
              <a:rPr lang="en-GB">
                <a:cs typeface="Calibri" panose="020F0502020204030204"/>
              </a:rPr>
              <a:t>Target polarisation;</a:t>
            </a:r>
          </a:p>
          <a:p>
            <a:pPr>
              <a:buFont typeface="Arial" panose="020B0604020202020204" pitchFamily="34" charset="0"/>
              <a:buChar char="•"/>
            </a:pPr>
            <a:endParaRPr lang="en-GB">
              <a:cs typeface="Calibri" panose="020F0502020204030204"/>
            </a:endParaRPr>
          </a:p>
          <a:p>
            <a:pPr marL="0" indent="0">
              <a:buNone/>
            </a:pPr>
            <a:endParaRPr lang="en-GB">
              <a:cs typeface="Calibri" panose="020F0502020204030204"/>
            </a:endParaRPr>
          </a:p>
        </p:txBody>
      </p:sp>
      <p:sp>
        <p:nvSpPr>
          <p:cNvPr id="6" name="Slide Number Placeholder 5">
            <a:extLst>
              <a:ext uri="{FF2B5EF4-FFF2-40B4-BE49-F238E27FC236}">
                <a16:creationId xmlns:a16="http://schemas.microsoft.com/office/drawing/2014/main" id="{A7ECB33B-EA5C-24B7-5C95-9AE2890AE1A8}"/>
              </a:ext>
            </a:extLst>
          </p:cNvPr>
          <p:cNvSpPr>
            <a:spLocks noGrp="1"/>
          </p:cNvSpPr>
          <p:nvPr>
            <p:ph type="sldNum" sz="quarter" idx="12"/>
          </p:nvPr>
        </p:nvSpPr>
        <p:spPr/>
        <p:txBody>
          <a:bodyPr/>
          <a:lstStyle/>
          <a:p>
            <a:fld id="{4CE482DC-2269-4F26-9D2A-7E44B1A4CD85}" type="slidenum">
              <a:rPr lang="en-US" smtClean="0"/>
              <a:t>22</a:t>
            </a:fld>
            <a:endParaRPr lang="en-US"/>
          </a:p>
        </p:txBody>
      </p:sp>
      <p:pic>
        <p:nvPicPr>
          <p:cNvPr id="15" name="Picture 14">
            <a:extLst>
              <a:ext uri="{FF2B5EF4-FFF2-40B4-BE49-F238E27FC236}">
                <a16:creationId xmlns:a16="http://schemas.microsoft.com/office/drawing/2014/main" id="{265A5895-91E3-C7BC-EA88-F2986E9A351D}"/>
              </a:ext>
            </a:extLst>
          </p:cNvPr>
          <p:cNvPicPr>
            <a:picLocks noChangeAspect="1"/>
          </p:cNvPicPr>
          <p:nvPr/>
        </p:nvPicPr>
        <p:blipFill rotWithShape="1">
          <a:blip r:embed="rId3"/>
          <a:srcRect l="17180"/>
          <a:stretch/>
        </p:blipFill>
        <p:spPr>
          <a:xfrm>
            <a:off x="3951083" y="2201655"/>
            <a:ext cx="4202318" cy="4023360"/>
          </a:xfrm>
          <a:prstGeom prst="rect">
            <a:avLst/>
          </a:prstGeom>
        </p:spPr>
      </p:pic>
      <p:sp>
        <p:nvSpPr>
          <p:cNvPr id="7" name="TextBox 6">
            <a:extLst>
              <a:ext uri="{FF2B5EF4-FFF2-40B4-BE49-F238E27FC236}">
                <a16:creationId xmlns:a16="http://schemas.microsoft.com/office/drawing/2014/main" id="{2543899B-7995-6608-3F3F-2282DFD394AA}"/>
              </a:ext>
            </a:extLst>
          </p:cNvPr>
          <p:cNvSpPr txBox="1"/>
          <p:nvPr/>
        </p:nvSpPr>
        <p:spPr>
          <a:xfrm>
            <a:off x="3951082" y="5961066"/>
            <a:ext cx="450483" cy="26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[7]</a:t>
            </a:r>
          </a:p>
        </p:txBody>
      </p:sp>
    </p:spTree>
    <p:extLst>
      <p:ext uri="{BB962C8B-B14F-4D97-AF65-F5344CB8AC3E}">
        <p14:creationId xmlns:p14="http://schemas.microsoft.com/office/powerpoint/2010/main" val="204279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ED5459-EA82-4356-A40A-69788194B2DB}"/>
              </a:ext>
            </a:extLst>
          </p:cNvPr>
          <p:cNvPicPr>
            <a:picLocks noChangeAspect="1"/>
          </p:cNvPicPr>
          <p:nvPr/>
        </p:nvPicPr>
        <p:blipFill rotWithShape="1">
          <a:blip r:embed="rId3"/>
          <a:srcRect l="50326"/>
          <a:stretch/>
        </p:blipFill>
        <p:spPr>
          <a:xfrm>
            <a:off x="6954938" y="1776644"/>
            <a:ext cx="3297642" cy="2793755"/>
          </a:xfrm>
          <a:prstGeom prst="rect">
            <a:avLst/>
          </a:prstGeom>
        </p:spPr>
      </p:pic>
      <p:sp>
        <p:nvSpPr>
          <p:cNvPr id="2" name="Title 1">
            <a:extLst>
              <a:ext uri="{FF2B5EF4-FFF2-40B4-BE49-F238E27FC236}">
                <a16:creationId xmlns:a16="http://schemas.microsoft.com/office/drawing/2014/main" id="{CC32515A-1188-491C-A80C-AEB8F5131B98}"/>
              </a:ext>
            </a:extLst>
          </p:cNvPr>
          <p:cNvSpPr>
            <a:spLocks noGrp="1"/>
          </p:cNvSpPr>
          <p:nvPr>
            <p:ph type="title"/>
          </p:nvPr>
        </p:nvSpPr>
        <p:spPr/>
        <p:txBody>
          <a:bodyPr/>
          <a:lstStyle/>
          <a:p>
            <a:r>
              <a:rPr lang="en-GB" err="1">
                <a:cs typeface="Calibri Light"/>
              </a:rPr>
              <a:t>Timelike</a:t>
            </a:r>
            <a:r>
              <a:rPr lang="en-GB">
                <a:cs typeface="Calibri Light"/>
              </a:rPr>
              <a:t> Compton Scattering (TCS)</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C5AE2B-5546-41EB-87FB-24904354CA05}"/>
                  </a:ext>
                </a:extLst>
              </p:cNvPr>
              <p:cNvSpPr>
                <a:spLocks noGrp="1"/>
              </p:cNvSpPr>
              <p:nvPr>
                <p:ph idx="1"/>
              </p:nvPr>
            </p:nvSpPr>
            <p:spPr>
              <a:xfrm>
                <a:off x="1213804" y="1983082"/>
                <a:ext cx="5526113" cy="4152653"/>
              </a:xfrm>
            </p:spPr>
            <p:txBody>
              <a:bodyPr vert="horz" lIns="91440" tIns="45720" rIns="91440" bIns="45720" rtlCol="0" anchor="t">
                <a:normAutofit/>
              </a:bodyPr>
              <a:lstStyle/>
              <a:p>
                <a:pPr>
                  <a:buFont typeface="Arial" panose="020B0604020202020204" pitchFamily="34" charset="0"/>
                  <a:buChar char="•"/>
                </a:pPr>
                <a:r>
                  <a:rPr lang="en-GB" sz="1900" dirty="0">
                    <a:cs typeface="Calibri"/>
                  </a:rPr>
                  <a:t>High energy, exclusive scattering process.</a:t>
                </a:r>
              </a:p>
              <a:p>
                <a:pPr>
                  <a:buFont typeface="Arial" panose="020B0604020202020204" pitchFamily="34" charset="0"/>
                  <a:buChar char="•"/>
                </a:pPr>
                <a:r>
                  <a:rPr lang="en-GB" sz="1900" dirty="0">
                    <a:cs typeface="Calibri"/>
                  </a:rPr>
                  <a:t> A real photon interacts with the target nucleon, causing release of virtual photon which decays into a lepton pair.</a:t>
                </a:r>
              </a:p>
              <a:p>
                <a:pPr marL="0" indent="0">
                  <a:buNone/>
                </a:pPr>
                <a:endParaRPr lang="en-GB" sz="1900" dirty="0">
                  <a:cs typeface="Calibri"/>
                </a:endParaRPr>
              </a:p>
              <a:p>
                <a:pPr marL="0" indent="0">
                  <a:buNone/>
                </a:pPr>
                <a14:m>
                  <m:oMathPara xmlns:m="http://schemas.openxmlformats.org/officeDocument/2006/math">
                    <m:oMathParaPr>
                      <m:jc m:val="centerGroup"/>
                    </m:oMathParaPr>
                    <m:oMath xmlns:m="http://schemas.openxmlformats.org/officeDocument/2006/math">
                      <m:r>
                        <a:rPr lang="en-GB" sz="1900" b="0" i="1" smtClean="0">
                          <a:latin typeface="Cambria Math" panose="02040503050406030204" pitchFamily="18" charset="0"/>
                          <a:ea typeface="+mn-lt"/>
                          <a:cs typeface="+mn-lt"/>
                        </a:rPr>
                        <m:t>𝑒𝑝</m:t>
                      </m:r>
                      <m:r>
                        <a:rPr lang="en-GB" sz="1900" b="0" i="1" smtClean="0">
                          <a:latin typeface="Cambria Math" panose="02040503050406030204" pitchFamily="18" charset="0"/>
                          <a:ea typeface="+mn-lt"/>
                          <a:cs typeface="+mn-lt"/>
                        </a:rPr>
                        <m:t>→</m:t>
                      </m:r>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𝑒</m:t>
                          </m:r>
                        </m:e>
                        <m:sup>
                          <m:r>
                            <a:rPr lang="en-GB" sz="1900" b="0" i="1" smtClean="0">
                              <a:latin typeface="Cambria Math" panose="02040503050406030204" pitchFamily="18" charset="0"/>
                              <a:ea typeface="+mn-lt"/>
                              <a:cs typeface="+mn-lt"/>
                            </a:rPr>
                            <m:t>′</m:t>
                          </m:r>
                        </m:sup>
                      </m:sSup>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𝑝</m:t>
                          </m:r>
                        </m:e>
                        <m:sup>
                          <m:r>
                            <a:rPr lang="en-GB" sz="1900" b="0" i="1" smtClean="0">
                              <a:latin typeface="Cambria Math" panose="02040503050406030204" pitchFamily="18" charset="0"/>
                              <a:ea typeface="+mn-lt"/>
                              <a:cs typeface="+mn-lt"/>
                            </a:rPr>
                            <m:t>′</m:t>
                          </m:r>
                        </m:sup>
                      </m:sSup>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𝛾</m:t>
                          </m:r>
                        </m:e>
                        <m:sup>
                          <m:r>
                            <a:rPr lang="en-GB" sz="1900" b="0" i="1" smtClean="0">
                              <a:latin typeface="Cambria Math" panose="02040503050406030204" pitchFamily="18" charset="0"/>
                              <a:ea typeface="+mn-lt"/>
                              <a:cs typeface="+mn-lt"/>
                            </a:rPr>
                            <m:t>∗</m:t>
                          </m:r>
                        </m:sup>
                      </m:sSup>
                    </m:oMath>
                  </m:oMathPara>
                </a14:m>
                <a:endParaRPr lang="en-GB" sz="1900" dirty="0">
                  <a:ea typeface="+mn-lt"/>
                  <a:cs typeface="+mn-lt"/>
                </a:endParaRPr>
              </a:p>
              <a:p>
                <a:pPr marL="201168" lvl="1" indent="0">
                  <a:buNone/>
                </a:pPr>
                <a14:m>
                  <m:oMathPara xmlns:m="http://schemas.openxmlformats.org/officeDocument/2006/math">
                    <m:oMathParaPr>
                      <m:jc m:val="centerGroup"/>
                    </m:oMathParaPr>
                    <m:oMath xmlns:m="http://schemas.openxmlformats.org/officeDocument/2006/math">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𝛾</m:t>
                          </m:r>
                        </m:e>
                        <m:sup>
                          <m:r>
                            <a:rPr lang="en-GB" sz="1900" b="0" i="1" smtClean="0">
                              <a:latin typeface="Cambria Math" panose="02040503050406030204" pitchFamily="18" charset="0"/>
                              <a:ea typeface="+mn-lt"/>
                              <a:cs typeface="+mn-lt"/>
                            </a:rPr>
                            <m:t>∗</m:t>
                          </m:r>
                        </m:sup>
                      </m:sSup>
                      <m:r>
                        <a:rPr lang="en-GB" sz="1900" b="0" i="1" smtClean="0">
                          <a:latin typeface="Cambria Math" panose="02040503050406030204" pitchFamily="18" charset="0"/>
                          <a:ea typeface="+mn-lt"/>
                          <a:cs typeface="+mn-lt"/>
                        </a:rPr>
                        <m:t>→</m:t>
                      </m:r>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𝜇</m:t>
                          </m:r>
                        </m:e>
                        <m:sup>
                          <m:r>
                            <a:rPr lang="en-GB" sz="1900" b="0" i="1" smtClean="0">
                              <a:latin typeface="Cambria Math" panose="02040503050406030204" pitchFamily="18" charset="0"/>
                              <a:ea typeface="+mn-lt"/>
                              <a:cs typeface="+mn-lt"/>
                            </a:rPr>
                            <m:t>+</m:t>
                          </m:r>
                        </m:sup>
                      </m:sSup>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𝜇</m:t>
                          </m:r>
                        </m:e>
                        <m:sup>
                          <m:r>
                            <a:rPr lang="en-GB" sz="1900" b="0" i="1" smtClean="0">
                              <a:latin typeface="Cambria Math" panose="02040503050406030204" pitchFamily="18" charset="0"/>
                              <a:ea typeface="+mn-lt"/>
                              <a:cs typeface="+mn-lt"/>
                            </a:rPr>
                            <m:t>−</m:t>
                          </m:r>
                        </m:sup>
                      </m:sSup>
                      <m:r>
                        <a:rPr lang="en-GB" sz="1900" b="0" i="1" smtClean="0">
                          <a:latin typeface="Cambria Math" panose="02040503050406030204" pitchFamily="18" charset="0"/>
                          <a:ea typeface="+mn-lt"/>
                          <a:cs typeface="+mn-lt"/>
                        </a:rPr>
                        <m:t> </m:t>
                      </m:r>
                      <m:r>
                        <a:rPr lang="en-GB" sz="1900" b="0" i="1" smtClean="0">
                          <a:latin typeface="Cambria Math" panose="02040503050406030204" pitchFamily="18" charset="0"/>
                          <a:ea typeface="+mn-lt"/>
                          <a:cs typeface="+mn-lt"/>
                        </a:rPr>
                        <m:t>𝑜𝑟</m:t>
                      </m:r>
                      <m:r>
                        <a:rPr lang="en-GB" sz="1900" b="0" i="1" smtClean="0">
                          <a:latin typeface="Cambria Math" panose="02040503050406030204" pitchFamily="18" charset="0"/>
                          <a:ea typeface="+mn-lt"/>
                          <a:cs typeface="+mn-lt"/>
                        </a:rPr>
                        <m:t> </m:t>
                      </m:r>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𝑒</m:t>
                          </m:r>
                        </m:e>
                        <m:sup>
                          <m:r>
                            <a:rPr lang="en-GB" sz="1900" b="0" i="1" smtClean="0">
                              <a:latin typeface="Cambria Math" panose="02040503050406030204" pitchFamily="18" charset="0"/>
                              <a:ea typeface="+mn-lt"/>
                              <a:cs typeface="+mn-lt"/>
                            </a:rPr>
                            <m:t>+</m:t>
                          </m:r>
                        </m:sup>
                      </m:sSup>
                      <m:sSup>
                        <m:sSupPr>
                          <m:ctrlPr>
                            <a:rPr lang="en-GB" sz="1900" b="0" i="1" smtClean="0">
                              <a:latin typeface="Cambria Math" panose="02040503050406030204" pitchFamily="18" charset="0"/>
                              <a:ea typeface="+mn-lt"/>
                              <a:cs typeface="+mn-lt"/>
                            </a:rPr>
                          </m:ctrlPr>
                        </m:sSupPr>
                        <m:e>
                          <m:r>
                            <a:rPr lang="en-GB" sz="1900" b="0" i="1" smtClean="0">
                              <a:latin typeface="Cambria Math" panose="02040503050406030204" pitchFamily="18" charset="0"/>
                              <a:ea typeface="+mn-lt"/>
                              <a:cs typeface="+mn-lt"/>
                            </a:rPr>
                            <m:t>𝑒</m:t>
                          </m:r>
                        </m:e>
                        <m:sup>
                          <m:r>
                            <a:rPr lang="en-GB" sz="1900" b="0" i="1" smtClean="0">
                              <a:latin typeface="Cambria Math" panose="02040503050406030204" pitchFamily="18" charset="0"/>
                              <a:ea typeface="+mn-lt"/>
                              <a:cs typeface="+mn-lt"/>
                            </a:rPr>
                            <m:t>−</m:t>
                          </m:r>
                        </m:sup>
                      </m:sSup>
                    </m:oMath>
                  </m:oMathPara>
                </a14:m>
                <a:endParaRPr lang="en-GB" sz="1900" dirty="0">
                  <a:cs typeface="Calibri"/>
                </a:endParaRPr>
              </a:p>
              <a:p>
                <a:pPr>
                  <a:buFont typeface="Arial" panose="020B0604020202020204" pitchFamily="34" charset="0"/>
                  <a:buChar char="•"/>
                </a:pPr>
                <a:r>
                  <a:rPr lang="en-GB" sz="1900" dirty="0">
                    <a:cs typeface="Calibri"/>
                  </a:rPr>
                  <a:t>TCS gives access to Generalised Parton Distributions via cross section and polarization asymmetry measurements.</a:t>
                </a:r>
              </a:p>
              <a:p>
                <a:pPr marL="0" indent="0">
                  <a:buNone/>
                </a:pPr>
                <a:endParaRPr lang="en-GB" sz="1900" dirty="0">
                  <a:cs typeface="Calibri"/>
                </a:endParaRPr>
              </a:p>
              <a:p>
                <a:pPr>
                  <a:buFont typeface="Arial" panose="020B0604020202020204" pitchFamily="34" charset="0"/>
                  <a:buChar char="•"/>
                </a:pPr>
                <a:endParaRPr lang="en-GB" sz="1800" dirty="0">
                  <a:ea typeface="+mn-lt"/>
                  <a:cs typeface="Calibri"/>
                </a:endParaRPr>
              </a:p>
              <a:p>
                <a:pPr marL="0" indent="0">
                  <a:buNone/>
                </a:pPr>
                <a:endParaRPr lang="en-GB" sz="2000" dirty="0">
                  <a:ea typeface="+mn-lt"/>
                  <a:cs typeface="+mn-lt"/>
                </a:endParaRPr>
              </a:p>
              <a:p>
                <a:pPr marL="201168" lvl="1" indent="0">
                  <a:buNone/>
                </a:pPr>
                <a:endParaRPr lang="en-GB" dirty="0">
                  <a:ea typeface="+mn-lt"/>
                  <a:cs typeface="+mn-lt"/>
                </a:endParaRPr>
              </a:p>
              <a:p>
                <a:pPr marL="0" indent="0">
                  <a:buNone/>
                </a:pPr>
                <a:endParaRPr lang="en-GB" dirty="0">
                  <a:cs typeface="Calibri"/>
                </a:endParaRPr>
              </a:p>
            </p:txBody>
          </p:sp>
        </mc:Choice>
        <mc:Fallback xmlns="">
          <p:sp>
            <p:nvSpPr>
              <p:cNvPr id="3" name="Content Placeholder 2">
                <a:extLst>
                  <a:ext uri="{FF2B5EF4-FFF2-40B4-BE49-F238E27FC236}">
                    <a16:creationId xmlns:a16="http://schemas.microsoft.com/office/drawing/2014/main" id="{09C5AE2B-5546-41EB-87FB-24904354CA05}"/>
                  </a:ext>
                </a:extLst>
              </p:cNvPr>
              <p:cNvSpPr>
                <a:spLocks noGrp="1" noRot="1" noChangeAspect="1" noMove="1" noResize="1" noEditPoints="1" noAdjustHandles="1" noChangeArrowheads="1" noChangeShapeType="1" noTextEdit="1"/>
              </p:cNvSpPr>
              <p:nvPr>
                <p:ph idx="1"/>
              </p:nvPr>
            </p:nvSpPr>
            <p:spPr>
              <a:xfrm>
                <a:off x="1213804" y="1983082"/>
                <a:ext cx="5526113" cy="4152653"/>
              </a:xfrm>
              <a:blipFill>
                <a:blip r:embed="rId4"/>
                <a:stretch>
                  <a:fillRect l="-772" t="-1466" r="-331"/>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BA7B5AB9-E21D-4EB8-BD61-E0F9AF310D0C}"/>
              </a:ext>
            </a:extLst>
          </p:cNvPr>
          <p:cNvSpPr>
            <a:spLocks noGrp="1"/>
          </p:cNvSpPr>
          <p:nvPr>
            <p:ph type="sldNum" sz="quarter" idx="12"/>
          </p:nvPr>
        </p:nvSpPr>
        <p:spPr/>
        <p:txBody>
          <a:bodyPr/>
          <a:lstStyle/>
          <a:p>
            <a:fld id="{4CE482DC-2269-4F26-9D2A-7E44B1A4CD85}" type="slidenum">
              <a:rPr lang="en-US" smtClean="0"/>
              <a:t>3</a:t>
            </a:fld>
            <a:endParaRPr lang="en-US"/>
          </a:p>
        </p:txBody>
      </p:sp>
      <p:sp>
        <p:nvSpPr>
          <p:cNvPr id="5" name="TextBox 4">
            <a:extLst>
              <a:ext uri="{FF2B5EF4-FFF2-40B4-BE49-F238E27FC236}">
                <a16:creationId xmlns:a16="http://schemas.microsoft.com/office/drawing/2014/main" id="{BC0441AE-DD4D-84EE-6BCC-DFEAC95D5F70}"/>
              </a:ext>
            </a:extLst>
          </p:cNvPr>
          <p:cNvSpPr txBox="1"/>
          <p:nvPr/>
        </p:nvSpPr>
        <p:spPr>
          <a:xfrm>
            <a:off x="7293672" y="2260311"/>
            <a:ext cx="4504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5721AB-7E48-5501-CBB3-EC090929C2CE}"/>
                  </a:ext>
                </a:extLst>
              </p:cNvPr>
              <p:cNvSpPr txBox="1"/>
              <p:nvPr/>
            </p:nvSpPr>
            <p:spPr>
              <a:xfrm>
                <a:off x="6976610" y="4566627"/>
                <a:ext cx="4731210" cy="2027222"/>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600"/>
                  </a:spcBef>
                  <a:spcAft>
                    <a:spcPts val="200"/>
                  </a:spcAft>
                  <a:buClr>
                    <a:srgbClr val="1CADE4"/>
                  </a:buClr>
                  <a:buSzPct val="100000"/>
                  <a:tabLst/>
                  <a:defRPr/>
                </a:pPr>
                <a14:m>
                  <m:oMath xmlns:m="http://schemas.openxmlformats.org/officeDocument/2006/math">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  </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𝑄</m:t>
                        </m:r>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 </m:t>
                    </m:r>
                  </m:oMath>
                </a14:m>
                <a:r>
                  <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rPr>
                  <a:t>virtuality of initial photon</a:t>
                </a:r>
              </a:p>
              <a:p>
                <a:pPr marL="91440" marR="0" lvl="0" indent="-91440" algn="l" defTabSz="914400" rtl="0" eaLnBrk="1" fontAlgn="auto" latinLnBrk="0" hangingPunct="1">
                  <a:lnSpc>
                    <a:spcPct val="90000"/>
                  </a:lnSpc>
                  <a:spcBef>
                    <a:spcPts val="600"/>
                  </a:spcBef>
                  <a:spcAft>
                    <a:spcPts val="200"/>
                  </a:spcAft>
                  <a:buClr>
                    <a:srgbClr val="1CADE4"/>
                  </a:buClr>
                  <a:buSzPct val="100000"/>
                  <a:buFont typeface="Calibri" panose="020F0502020204030204" pitchFamily="34" charset="0"/>
                  <a:buChar char=" "/>
                  <a:tabLst/>
                  <a:defRPr/>
                </a:pPr>
                <a14:m>
                  <m:oMath xmlns:m="http://schemas.openxmlformats.org/officeDocument/2006/math">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𝑄</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𝑞</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d>
                          <m:d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dPr>
                          <m:e>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𝑙</m:t>
                                </m:r>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up>
                            </m:s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𝑙</m:t>
                                </m:r>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up>
                            </m:sSup>
                          </m:e>
                        </m:d>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oMath>
                </a14:m>
                <a:endPar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endParaRPr>
              </a:p>
              <a:p>
                <a:pPr marL="91440" marR="0" lvl="0" indent="-91440" algn="l" defTabSz="914400" rtl="0" eaLnBrk="1" fontAlgn="auto" latinLnBrk="0" hangingPunct="1">
                  <a:lnSpc>
                    <a:spcPct val="90000"/>
                  </a:lnSpc>
                  <a:spcBef>
                    <a:spcPts val="600"/>
                  </a:spcBef>
                  <a:spcAft>
                    <a:spcPts val="200"/>
                  </a:spcAft>
                  <a:buClr>
                    <a:srgbClr val="1CADE4"/>
                  </a:buClr>
                  <a:buSzPct val="100000"/>
                  <a:buFont typeface="Calibri" panose="020F0502020204030204" pitchFamily="34" charset="0"/>
                  <a:buChar char=" "/>
                  <a:tabLst/>
                  <a:defRPr/>
                </a:pPr>
                <a14:m>
                  <m:oMath xmlns:m="http://schemas.openxmlformats.org/officeDocument/2006/math">
                    <m:r>
                      <a:rPr lang="en-GB" sz="1600" i="1">
                        <a:solidFill>
                          <a:prstClr val="black">
                            <a:lumMod val="75000"/>
                            <a:lumOff val="25000"/>
                          </a:prstClr>
                        </a:solidFill>
                        <a:latin typeface="Cambria Math" panose="02040503050406030204" pitchFamily="18" charset="0"/>
                        <a:ea typeface="+mn-lt"/>
                        <a:cs typeface="+mn-lt"/>
                      </a:rPr>
                      <m:t> </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𝑡</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d>
                          <m:d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d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𝑝</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𝑁</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𝑝</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𝑁</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e>
                        </m:d>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sSup>
                      <m:sSup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sSupPr>
                      <m:e>
                        <m:d>
                          <m:dPr>
                            <m:ctrlP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ctrlPr>
                          </m:dPr>
                          <m:e>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𝑞</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𝑞</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m:t>
                            </m:r>
                          </m:e>
                        </m:d>
                      </m:e>
                      <m:sup>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mn-lt"/>
                          </a:rPr>
                          <m:t>2</m:t>
                        </m:r>
                      </m:sup>
                    </m:sSup>
                  </m:oMath>
                </a14:m>
                <a:endPar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endParaRPr>
              </a:p>
              <a:p>
                <a:pPr marL="91440" marR="0" lvl="0" indent="-91440" algn="l" defTabSz="914400" rtl="0" eaLnBrk="1" fontAlgn="auto" latinLnBrk="0" hangingPunct="1">
                  <a:lnSpc>
                    <a:spcPct val="90000"/>
                  </a:lnSpc>
                  <a:spcBef>
                    <a:spcPts val="600"/>
                  </a:spcBef>
                  <a:spcAft>
                    <a:spcPts val="200"/>
                  </a:spcAft>
                  <a:buClr>
                    <a:srgbClr val="1CADE4"/>
                  </a:buClr>
                  <a:buSzPct val="100000"/>
                  <a:buFont typeface="Calibri" panose="020F0502020204030204" pitchFamily="34" charset="0"/>
                  <a:buChar char=" "/>
                  <a:tabLst/>
                  <a:defRPr/>
                </a:pPr>
                <a:r>
                  <a:rPr kumimoji="0" lang="en-GB" sz="1600" b="0" u="none" strike="noStrike" kern="1200" cap="none" spc="0" normalizeH="0" baseline="0" noProof="0" dirty="0">
                    <a:ln>
                      <a:noFill/>
                    </a:ln>
                    <a:solidFill>
                      <a:prstClr val="black">
                        <a:lumMod val="75000"/>
                        <a:lumOff val="25000"/>
                      </a:prstClr>
                    </a:solidFill>
                    <a:effectLst/>
                    <a:uLnTx/>
                    <a:uFillTx/>
                    <a:ea typeface="+mn-lt"/>
                    <a:cs typeface="Calibri" panose="020F0502020204030204"/>
                    <a:sym typeface="Wingdings" panose="05000000000000000000" pitchFamily="2" charset="2"/>
                  </a:rPr>
                  <a:t> </a:t>
                </a:r>
                <a14:m>
                  <m:oMath xmlns:m="http://schemas.openxmlformats.org/officeDocument/2006/math">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Calibri" panose="020F0502020204030204"/>
                        <a:sym typeface="Wingdings" panose="05000000000000000000" pitchFamily="2" charset="2"/>
                      </a:rPr>
                      <m:t>𝑥</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Calibri" panose="020F0502020204030204"/>
                        <a:sym typeface="Wingdings" panose="05000000000000000000" pitchFamily="2" charset="2"/>
                      </a:rPr>
                      <m:t>= </m:t>
                    </m:r>
                  </m:oMath>
                </a14:m>
                <a:r>
                  <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rPr>
                  <a:t>longitudinal momentum fraction of struck quark</a:t>
                </a:r>
              </a:p>
              <a:p>
                <a:pPr marL="91440" marR="0" lvl="0" indent="-91440" algn="l" defTabSz="914400" rtl="0" eaLnBrk="1" fontAlgn="auto" latinLnBrk="0" hangingPunct="1">
                  <a:lnSpc>
                    <a:spcPct val="90000"/>
                  </a:lnSpc>
                  <a:spcBef>
                    <a:spcPts val="600"/>
                  </a:spcBef>
                  <a:spcAft>
                    <a:spcPts val="200"/>
                  </a:spcAft>
                  <a:buClr>
                    <a:srgbClr val="1CADE4"/>
                  </a:buClr>
                  <a:buSzPct val="100000"/>
                  <a:buFont typeface="Calibri" panose="020F0502020204030204" pitchFamily="34" charset="0"/>
                  <a:buChar char=" "/>
                  <a:tabLst/>
                  <a:defRPr/>
                </a:pPr>
                <a:r>
                  <a:rPr kumimoji="0" lang="en-GB" sz="1600" b="0" u="none" strike="noStrike" kern="1200" cap="none" spc="0" normalizeH="0" baseline="0" noProof="0" dirty="0">
                    <a:ln>
                      <a:noFill/>
                    </a:ln>
                    <a:solidFill>
                      <a:prstClr val="black">
                        <a:lumMod val="75000"/>
                        <a:lumOff val="25000"/>
                      </a:prstClr>
                    </a:solidFill>
                    <a:effectLst/>
                    <a:uLnTx/>
                    <a:uFillTx/>
                    <a:ea typeface="+mn-lt"/>
                    <a:cs typeface="Calibri" panose="020F0502020204030204"/>
                    <a:sym typeface="Wingdings" panose="05000000000000000000" pitchFamily="2" charset="2"/>
                  </a:rPr>
                  <a:t> </a:t>
                </a:r>
                <a14:m>
                  <m:oMath xmlns:m="http://schemas.openxmlformats.org/officeDocument/2006/math">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Calibri" panose="020F0502020204030204"/>
                        <a:sym typeface="Wingdings" panose="05000000000000000000" pitchFamily="2" charset="2"/>
                      </a:rPr>
                      <m:t>𝜉</m:t>
                    </m:r>
                    <m:r>
                      <a:rPr kumimoji="0" lang="en-GB" sz="1600" b="0" i="1" u="none" strike="noStrike" kern="1200" cap="none" spc="0" normalizeH="0" baseline="0" noProof="0" smtClean="0">
                        <a:ln>
                          <a:noFill/>
                        </a:ln>
                        <a:solidFill>
                          <a:prstClr val="black">
                            <a:lumMod val="75000"/>
                            <a:lumOff val="25000"/>
                          </a:prstClr>
                        </a:solidFill>
                        <a:effectLst/>
                        <a:uLnTx/>
                        <a:uFillTx/>
                        <a:latin typeface="Cambria Math" panose="02040503050406030204" pitchFamily="18" charset="0"/>
                        <a:ea typeface="+mn-lt"/>
                        <a:cs typeface="Calibri" panose="020F0502020204030204"/>
                        <a:sym typeface="Wingdings" panose="05000000000000000000" pitchFamily="2" charset="2"/>
                      </a:rPr>
                      <m:t>=</m:t>
                    </m:r>
                  </m:oMath>
                </a14:m>
                <a:r>
                  <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rPr>
                  <a:t> longitudinal</a:t>
                </a:r>
                <a:r>
                  <a:rPr kumimoji="0" lang="en-GB" sz="1600" b="0" i="0" u="none" strike="noStrike" kern="1200" cap="none" spc="0" normalizeH="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rPr>
                  <a:t> </a:t>
                </a:r>
                <a:r>
                  <a:rPr kumimoji="0" lang="en-GB"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lt"/>
                    <a:cs typeface="Calibri" panose="020F0502020204030204"/>
                    <a:sym typeface="Wingdings" panose="05000000000000000000" pitchFamily="2" charset="2"/>
                  </a:rPr>
                  <a:t>momentum fraction gained/lost by   struck quark</a:t>
                </a:r>
              </a:p>
              <a:p>
                <a:pPr>
                  <a:defRPr/>
                </a:pPr>
                <a:endParaRPr lang="en-GB" sz="1100" dirty="0">
                  <a:latin typeface="Calibri" panose="020F0502020204030204"/>
                  <a:ea typeface="+mn-lt"/>
                  <a:cs typeface="Calibri" panose="020F0502020204030204"/>
                </a:endParaRPr>
              </a:p>
            </p:txBody>
          </p:sp>
        </mc:Choice>
        <mc:Fallback xmlns="">
          <p:sp>
            <p:nvSpPr>
              <p:cNvPr id="12" name="TextBox 11">
                <a:extLst>
                  <a:ext uri="{FF2B5EF4-FFF2-40B4-BE49-F238E27FC236}">
                    <a16:creationId xmlns:a16="http://schemas.microsoft.com/office/drawing/2014/main" id="{DE5721AB-7E48-5501-CBB3-EC090929C2CE}"/>
                  </a:ext>
                </a:extLst>
              </p:cNvPr>
              <p:cNvSpPr txBox="1">
                <a:spLocks noRot="1" noChangeAspect="1" noMove="1" noResize="1" noEditPoints="1" noAdjustHandles="1" noChangeArrowheads="1" noChangeShapeType="1" noTextEdit="1"/>
              </p:cNvSpPr>
              <p:nvPr/>
            </p:nvSpPr>
            <p:spPr>
              <a:xfrm>
                <a:off x="6976610" y="4566627"/>
                <a:ext cx="4731210" cy="2027222"/>
              </a:xfrm>
              <a:prstGeom prst="rect">
                <a:avLst/>
              </a:prstGeom>
              <a:blipFill>
                <a:blip r:embed="rId5"/>
                <a:stretch>
                  <a:fillRect l="-644" t="-2102" r="-772"/>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F7AF7FDA-6AF2-7B49-74D9-360AF488B15E}"/>
              </a:ext>
            </a:extLst>
          </p:cNvPr>
          <p:cNvSpPr txBox="1"/>
          <p:nvPr/>
        </p:nvSpPr>
        <p:spPr>
          <a:xfrm>
            <a:off x="1257300" y="1798416"/>
            <a:ext cx="56976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Tree>
    <p:extLst>
      <p:ext uri="{BB962C8B-B14F-4D97-AF65-F5344CB8AC3E}">
        <p14:creationId xmlns:p14="http://schemas.microsoft.com/office/powerpoint/2010/main" val="288598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iagram&#10;&#10;Description automatically generated">
            <a:extLst>
              <a:ext uri="{FF2B5EF4-FFF2-40B4-BE49-F238E27FC236}">
                <a16:creationId xmlns:a16="http://schemas.microsoft.com/office/drawing/2014/main" id="{F0CFBDD9-AECC-AAC1-A1B2-B5D1BE8292B8}"/>
              </a:ext>
            </a:extLst>
          </p:cNvPr>
          <p:cNvPicPr>
            <a:picLocks noChangeAspect="1"/>
          </p:cNvPicPr>
          <p:nvPr/>
        </p:nvPicPr>
        <p:blipFill rotWithShape="1">
          <a:blip r:embed="rId3"/>
          <a:srcRect l="50326"/>
          <a:stretch/>
        </p:blipFill>
        <p:spPr>
          <a:xfrm>
            <a:off x="8970072" y="1761543"/>
            <a:ext cx="3020551" cy="2627501"/>
          </a:xfrm>
          <a:prstGeom prst="rect">
            <a:avLst/>
          </a:prstGeom>
        </p:spPr>
      </p:pic>
      <p:sp>
        <p:nvSpPr>
          <p:cNvPr id="2" name="Title 1">
            <a:extLst>
              <a:ext uri="{FF2B5EF4-FFF2-40B4-BE49-F238E27FC236}">
                <a16:creationId xmlns:a16="http://schemas.microsoft.com/office/drawing/2014/main" id="{4D1B957E-61DB-2E64-2514-646DC16D683E}"/>
              </a:ext>
            </a:extLst>
          </p:cNvPr>
          <p:cNvSpPr>
            <a:spLocks noGrp="1"/>
          </p:cNvSpPr>
          <p:nvPr>
            <p:ph type="title"/>
          </p:nvPr>
        </p:nvSpPr>
        <p:spPr/>
        <p:txBody>
          <a:bodyPr/>
          <a:lstStyle/>
          <a:p>
            <a:r>
              <a:rPr lang="en-GB">
                <a:cs typeface="Calibri Light"/>
              </a:rPr>
              <a:t>Generalised Parton Distributions</a:t>
            </a:r>
            <a:endParaRPr lang="en-GB"/>
          </a:p>
        </p:txBody>
      </p:sp>
      <p:pic>
        <p:nvPicPr>
          <p:cNvPr id="5" name="Picture 5">
            <a:extLst>
              <a:ext uri="{FF2B5EF4-FFF2-40B4-BE49-F238E27FC236}">
                <a16:creationId xmlns:a16="http://schemas.microsoft.com/office/drawing/2014/main" id="{421A5E99-8978-3D6C-D964-E66A620084C0}"/>
              </a:ext>
            </a:extLst>
          </p:cNvPr>
          <p:cNvPicPr>
            <a:picLocks noChangeAspect="1"/>
          </p:cNvPicPr>
          <p:nvPr/>
        </p:nvPicPr>
        <p:blipFill>
          <a:blip r:embed="rId4"/>
          <a:stretch>
            <a:fillRect/>
          </a:stretch>
        </p:blipFill>
        <p:spPr>
          <a:xfrm>
            <a:off x="9051985" y="4503412"/>
            <a:ext cx="2743200" cy="1643111"/>
          </a:xfrm>
          <a:prstGeom prst="rect">
            <a:avLst/>
          </a:prstGeom>
        </p:spPr>
      </p:pic>
      <p:sp>
        <p:nvSpPr>
          <p:cNvPr id="7" name="TextBox 6">
            <a:extLst>
              <a:ext uri="{FF2B5EF4-FFF2-40B4-BE49-F238E27FC236}">
                <a16:creationId xmlns:a16="http://schemas.microsoft.com/office/drawing/2014/main" id="{106A9DDA-FCE2-C4FF-4FF5-3B2A38F7FC5D}"/>
              </a:ext>
            </a:extLst>
          </p:cNvPr>
          <p:cNvSpPr txBox="1"/>
          <p:nvPr/>
        </p:nvSpPr>
        <p:spPr>
          <a:xfrm>
            <a:off x="8875181" y="2148989"/>
            <a:ext cx="4504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[1]</a:t>
            </a:r>
          </a:p>
        </p:txBody>
      </p:sp>
      <p:sp>
        <p:nvSpPr>
          <p:cNvPr id="9" name="TextBox 8">
            <a:extLst>
              <a:ext uri="{FF2B5EF4-FFF2-40B4-BE49-F238E27FC236}">
                <a16:creationId xmlns:a16="http://schemas.microsoft.com/office/drawing/2014/main" id="{177C8A9C-C5D9-4153-ABB2-44CC3AA3EF0B}"/>
              </a:ext>
            </a:extLst>
          </p:cNvPr>
          <p:cNvSpPr txBox="1"/>
          <p:nvPr/>
        </p:nvSpPr>
        <p:spPr>
          <a:xfrm>
            <a:off x="8970072" y="4240278"/>
            <a:ext cx="4504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57B0E9-BE25-48E6-90C9-059CE7F63206}"/>
                  </a:ext>
                </a:extLst>
              </p:cNvPr>
              <p:cNvSpPr txBox="1"/>
              <p:nvPr/>
            </p:nvSpPr>
            <p:spPr>
              <a:xfrm>
                <a:off x="1097280" y="2178133"/>
                <a:ext cx="6371359" cy="3984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Clr>
                    <a:schemeClr val="accent1"/>
                  </a:buClr>
                  <a:buFont typeface="Arial" panose="020B0604020202020204" pitchFamily="34" charset="0"/>
                  <a:buChar char="•"/>
                </a:pPr>
                <a:r>
                  <a:rPr lang="en-US" dirty="0">
                    <a:cs typeface="Calibri"/>
                  </a:rPr>
                  <a:t>At high photon virtuality, TCS scattering amplitude can be factorized.</a:t>
                </a:r>
              </a:p>
              <a:p>
                <a:pPr marL="285750" indent="-285750" algn="just">
                  <a:buClr>
                    <a:schemeClr val="accent1"/>
                  </a:buClr>
                  <a:buFont typeface="Arial" panose="020B0604020202020204" pitchFamily="34" charset="0"/>
                  <a:buChar char="•"/>
                </a:pPr>
                <a:r>
                  <a:rPr lang="en-US" dirty="0">
                    <a:cs typeface="Calibri"/>
                  </a:rPr>
                  <a:t>‘Hard’ part </a:t>
                </a:r>
                <a14:m>
                  <m:oMath xmlns:m="http://schemas.openxmlformats.org/officeDocument/2006/math">
                    <m:r>
                      <a:rPr lang="en-GB" b="0" i="1" smtClean="0">
                        <a:latin typeface="Cambria Math" panose="02040503050406030204" pitchFamily="18" charset="0"/>
                        <a:cs typeface="Calibri"/>
                      </a:rPr>
                      <m:t>→</m:t>
                    </m:r>
                  </m:oMath>
                </a14:m>
                <a:r>
                  <a:rPr lang="en-US" dirty="0">
                    <a:cs typeface="Calibri"/>
                  </a:rPr>
                  <a:t> QED and perturbative QCD.</a:t>
                </a:r>
              </a:p>
              <a:p>
                <a:pPr marL="285750" indent="-285750" algn="just">
                  <a:buClr>
                    <a:schemeClr val="accent1"/>
                  </a:buClr>
                  <a:buFont typeface="Arial" panose="020B0604020202020204" pitchFamily="34" charset="0"/>
                  <a:buChar char="•"/>
                </a:pPr>
                <a:r>
                  <a:rPr lang="en-US" dirty="0">
                    <a:cs typeface="Calibri"/>
                  </a:rPr>
                  <a:t>‘Soft’ part </a:t>
                </a:r>
                <a14:m>
                  <m:oMath xmlns:m="http://schemas.openxmlformats.org/officeDocument/2006/math">
                    <m:r>
                      <a:rPr lang="en-GB" b="0" i="1" smtClean="0">
                        <a:latin typeface="Cambria Math" panose="02040503050406030204" pitchFamily="18" charset="0"/>
                        <a:cs typeface="Calibri"/>
                      </a:rPr>
                      <m:t>→</m:t>
                    </m:r>
                  </m:oMath>
                </a14:m>
                <a:r>
                  <a:rPr lang="en-US" dirty="0">
                    <a:cs typeface="Calibri"/>
                  </a:rPr>
                  <a:t> non-perturbative QCD, described by four </a:t>
                </a:r>
                <a:r>
                  <a:rPr lang="en-US" dirty="0"/>
                  <a:t>Generalized Parton Distributions (GPDs)</a:t>
                </a:r>
                <a:r>
                  <a:rPr lang="en-US" dirty="0">
                    <a:cs typeface="Calibri"/>
                  </a:rPr>
                  <a:t> </a:t>
                </a:r>
                <a14:m>
                  <m:oMath xmlns:m="http://schemas.openxmlformats.org/officeDocument/2006/math">
                    <m:r>
                      <a:rPr lang="en-GB" b="0" i="1" smtClean="0">
                        <a:latin typeface="Cambria Math" panose="02040503050406030204" pitchFamily="18" charset="0"/>
                        <a:cs typeface="Calibri"/>
                      </a:rPr>
                      <m:t>𝐻</m:t>
                    </m:r>
                    <m:r>
                      <a:rPr lang="en-GB" b="0" i="1" smtClean="0">
                        <a:latin typeface="Cambria Math" panose="02040503050406030204" pitchFamily="18" charset="0"/>
                        <a:cs typeface="Calibri"/>
                      </a:rPr>
                      <m:t>,</m:t>
                    </m:r>
                    <m:acc>
                      <m:accPr>
                        <m:chr m:val="̃"/>
                        <m:ctrlPr>
                          <a:rPr lang="en-GB" b="0" i="1" smtClean="0">
                            <a:latin typeface="Cambria Math" panose="02040503050406030204" pitchFamily="18" charset="0"/>
                            <a:cs typeface="Calibri"/>
                          </a:rPr>
                        </m:ctrlPr>
                      </m:accPr>
                      <m:e>
                        <m:r>
                          <a:rPr lang="en-GB" b="0" i="1" smtClean="0">
                            <a:latin typeface="Cambria Math" panose="02040503050406030204" pitchFamily="18" charset="0"/>
                            <a:cs typeface="Calibri"/>
                          </a:rPr>
                          <m:t>𝐻</m:t>
                        </m:r>
                      </m:e>
                    </m:acc>
                    <m:r>
                      <a:rPr lang="en-GB" b="0" i="1" smtClean="0">
                        <a:latin typeface="Cambria Math" panose="02040503050406030204" pitchFamily="18" charset="0"/>
                        <a:cs typeface="Calibri"/>
                      </a:rPr>
                      <m:t>, </m:t>
                    </m:r>
                    <m:r>
                      <a:rPr lang="en-GB" b="0" i="1" smtClean="0">
                        <a:latin typeface="Cambria Math" panose="02040503050406030204" pitchFamily="18" charset="0"/>
                        <a:cs typeface="Calibri"/>
                      </a:rPr>
                      <m:t>𝐸</m:t>
                    </m:r>
                    <m:r>
                      <a:rPr lang="en-GB" b="0" i="1" smtClean="0">
                        <a:latin typeface="Cambria Math" panose="02040503050406030204" pitchFamily="18" charset="0"/>
                        <a:cs typeface="Calibri"/>
                      </a:rPr>
                      <m:t>, &amp; </m:t>
                    </m:r>
                    <m:acc>
                      <m:accPr>
                        <m:chr m:val="̃"/>
                        <m:ctrlPr>
                          <a:rPr lang="en-GB" b="0" i="1" smtClean="0">
                            <a:latin typeface="Cambria Math" panose="02040503050406030204" pitchFamily="18" charset="0"/>
                            <a:cs typeface="Calibri"/>
                          </a:rPr>
                        </m:ctrlPr>
                      </m:accPr>
                      <m:e>
                        <m:r>
                          <a:rPr lang="en-GB" b="0" i="1" smtClean="0">
                            <a:latin typeface="Cambria Math" panose="02040503050406030204" pitchFamily="18" charset="0"/>
                            <a:cs typeface="Calibri"/>
                          </a:rPr>
                          <m:t>𝐸</m:t>
                        </m:r>
                      </m:e>
                    </m:acc>
                  </m:oMath>
                </a14:m>
                <a:r>
                  <a:rPr lang="en-US" dirty="0">
                    <a:cs typeface="Calibri"/>
                  </a:rPr>
                  <a:t>.</a:t>
                </a:r>
              </a:p>
              <a:p>
                <a:pPr marL="285750" indent="-285750" algn="just">
                  <a:buClr>
                    <a:schemeClr val="accent1"/>
                  </a:buClr>
                  <a:buFont typeface="Arial" panose="020B0604020202020204" pitchFamily="34" charset="0"/>
                  <a:buChar char="•"/>
                </a:pPr>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 </m:t>
                    </m:r>
                  </m:oMath>
                </a14:m>
                <a:r>
                  <a:rPr lang="en-US" dirty="0"/>
                  <a:t>and </a:t>
                </a:r>
                <a14:m>
                  <m:oMath xmlns:m="http://schemas.openxmlformats.org/officeDocument/2006/math">
                    <m:r>
                      <a:rPr lang="en-GB" b="0" i="1" smtClean="0">
                        <a:latin typeface="Cambria Math" panose="02040503050406030204" pitchFamily="18" charset="0"/>
                      </a:rPr>
                      <m:t>𝐸</m:t>
                    </m:r>
                  </m:oMath>
                </a14:m>
                <a:r>
                  <a:rPr lang="en-US" dirty="0"/>
                  <a:t> are insensitive to quark helicity, </a:t>
                </a:r>
                <a14:m>
                  <m:oMath xmlns:m="http://schemas.openxmlformats.org/officeDocument/2006/math">
                    <m:acc>
                      <m:accPr>
                        <m:chr m:val="̃"/>
                        <m:ctrlPr>
                          <a:rPr lang="en-GB" b="0" i="1" smtClean="0">
                            <a:latin typeface="Cambria Math" panose="02040503050406030204" pitchFamily="18" charset="0"/>
                            <a:cs typeface="Calibri"/>
                          </a:rPr>
                        </m:ctrlPr>
                      </m:accPr>
                      <m:e>
                        <m:r>
                          <a:rPr lang="en-GB" b="0" i="1" smtClean="0">
                            <a:latin typeface="Cambria Math" panose="02040503050406030204" pitchFamily="18" charset="0"/>
                            <a:cs typeface="Calibri"/>
                          </a:rPr>
                          <m:t>𝐻</m:t>
                        </m:r>
                      </m:e>
                    </m:acc>
                  </m:oMath>
                </a14:m>
                <a:r>
                  <a:rPr lang="en-US" dirty="0"/>
                  <a:t> and </a:t>
                </a:r>
                <a14:m>
                  <m:oMath xmlns:m="http://schemas.openxmlformats.org/officeDocument/2006/math">
                    <m:acc>
                      <m:accPr>
                        <m:chr m:val="̃"/>
                        <m:ctrlPr>
                          <a:rPr lang="en-GB" b="0" i="1" smtClean="0">
                            <a:latin typeface="Cambria Math" panose="02040503050406030204" pitchFamily="18" charset="0"/>
                            <a:cs typeface="Calibri"/>
                          </a:rPr>
                        </m:ctrlPr>
                      </m:accPr>
                      <m:e>
                        <m:r>
                          <a:rPr lang="en-GB" b="0" i="1" smtClean="0">
                            <a:latin typeface="Cambria Math" panose="02040503050406030204" pitchFamily="18" charset="0"/>
                            <a:cs typeface="Calibri"/>
                          </a:rPr>
                          <m:t>𝐸</m:t>
                        </m:r>
                      </m:e>
                    </m:acc>
                  </m:oMath>
                </a14:m>
                <a:r>
                  <a:rPr lang="en-US" dirty="0"/>
                  <a:t> are helicity dependent.</a:t>
                </a:r>
              </a:p>
              <a:p>
                <a:pPr marL="285750" indent="-285750" algn="just">
                  <a:buClr>
                    <a:schemeClr val="accent1"/>
                  </a:buClr>
                  <a:buFont typeface="Arial" panose="020B0604020202020204" pitchFamily="34" charset="0"/>
                  <a:buChar char="•"/>
                </a:pPr>
                <a:r>
                  <a:rPr lang="en-US" dirty="0"/>
                  <a:t>GPDs relate the transverse positions of quarks and gluons to their longitudinal momentum. </a:t>
                </a:r>
              </a:p>
              <a:p>
                <a:pPr marL="285750" indent="-285750" algn="just">
                  <a:buClr>
                    <a:schemeClr val="accent1"/>
                  </a:buClr>
                  <a:buFont typeface="Arial" panose="020B0604020202020204" pitchFamily="34" charset="0"/>
                  <a:buChar char="•"/>
                </a:pPr>
                <a:r>
                  <a:rPr lang="en-US" dirty="0"/>
                  <a:t>This relation helps to provide a tomographic mapping of nucleon structure.</a:t>
                </a:r>
              </a:p>
              <a:p>
                <a:pPr algn="just"/>
                <a:endParaRPr lang="en-US" dirty="0">
                  <a:cs typeface="Calibri"/>
                </a:endParaRPr>
              </a:p>
              <a:p>
                <a:pPr algn="just"/>
                <a:endParaRPr lang="en-GB" dirty="0">
                  <a:cs typeface="Calibri"/>
                </a:endParaRPr>
              </a:p>
              <a:p>
                <a:endParaRPr lang="en-US" dirty="0"/>
              </a:p>
            </p:txBody>
          </p:sp>
        </mc:Choice>
        <mc:Fallback xmlns="">
          <p:sp>
            <p:nvSpPr>
              <p:cNvPr id="3" name="TextBox 2">
                <a:extLst>
                  <a:ext uri="{FF2B5EF4-FFF2-40B4-BE49-F238E27FC236}">
                    <a16:creationId xmlns:a16="http://schemas.microsoft.com/office/drawing/2014/main" id="{4F57B0E9-BE25-48E6-90C9-059CE7F63206}"/>
                  </a:ext>
                </a:extLst>
              </p:cNvPr>
              <p:cNvSpPr txBox="1">
                <a:spLocks noRot="1" noChangeAspect="1" noMove="1" noResize="1" noEditPoints="1" noAdjustHandles="1" noChangeArrowheads="1" noChangeShapeType="1" noTextEdit="1"/>
              </p:cNvSpPr>
              <p:nvPr/>
            </p:nvSpPr>
            <p:spPr>
              <a:xfrm>
                <a:off x="1097280" y="2178133"/>
                <a:ext cx="6371359" cy="3984039"/>
              </a:xfrm>
              <a:prstGeom prst="rect">
                <a:avLst/>
              </a:prstGeom>
              <a:blipFill>
                <a:blip r:embed="rId5"/>
                <a:stretch>
                  <a:fillRect l="-574" t="-765" r="-766"/>
                </a:stretch>
              </a:blipFill>
            </p:spPr>
            <p:txBody>
              <a:bodyPr/>
              <a:lstStyle/>
              <a:p>
                <a:r>
                  <a:rPr lang="en-GB">
                    <a:noFill/>
                  </a:rPr>
                  <a:t> </a:t>
                </a:r>
              </a:p>
            </p:txBody>
          </p:sp>
        </mc:Fallback>
      </mc:AlternateContent>
      <p:sp>
        <p:nvSpPr>
          <p:cNvPr id="10" name="Slide Number Placeholder 9">
            <a:extLst>
              <a:ext uri="{FF2B5EF4-FFF2-40B4-BE49-F238E27FC236}">
                <a16:creationId xmlns:a16="http://schemas.microsoft.com/office/drawing/2014/main" id="{3CE0E887-A235-8EA5-FE69-D2C254ECA3A5}"/>
              </a:ext>
            </a:extLst>
          </p:cNvPr>
          <p:cNvSpPr>
            <a:spLocks noGrp="1"/>
          </p:cNvSpPr>
          <p:nvPr>
            <p:ph type="sldNum" sz="quarter" idx="12"/>
          </p:nvPr>
        </p:nvSpPr>
        <p:spPr/>
        <p:txBody>
          <a:bodyPr/>
          <a:lstStyle/>
          <a:p>
            <a:fld id="{4CE482DC-2269-4F26-9D2A-7E44B1A4CD85}" type="slidenum">
              <a:rPr lang="en-US" smtClean="0"/>
              <a:t>4</a:t>
            </a:fld>
            <a:endParaRPr lang="en-US"/>
          </a:p>
        </p:txBody>
      </p:sp>
      <p:cxnSp>
        <p:nvCxnSpPr>
          <p:cNvPr id="12" name="Straight Connector 11">
            <a:extLst>
              <a:ext uri="{FF2B5EF4-FFF2-40B4-BE49-F238E27FC236}">
                <a16:creationId xmlns:a16="http://schemas.microsoft.com/office/drawing/2014/main" id="{5FF8EA53-5481-C2D9-F62A-C98E196741C6}"/>
              </a:ext>
            </a:extLst>
          </p:cNvPr>
          <p:cNvCxnSpPr>
            <a:cxnSpLocks/>
          </p:cNvCxnSpPr>
          <p:nvPr/>
        </p:nvCxnSpPr>
        <p:spPr>
          <a:xfrm flipV="1">
            <a:off x="8752114" y="3277719"/>
            <a:ext cx="3375932" cy="326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877BC1-0036-F600-2EE2-109575EEB7D9}"/>
              </a:ext>
            </a:extLst>
          </p:cNvPr>
          <p:cNvSpPr txBox="1"/>
          <p:nvPr/>
        </p:nvSpPr>
        <p:spPr>
          <a:xfrm>
            <a:off x="8500381" y="2498646"/>
            <a:ext cx="781695" cy="307777"/>
          </a:xfrm>
          <a:prstGeom prst="rect">
            <a:avLst/>
          </a:prstGeom>
          <a:noFill/>
        </p:spPr>
        <p:txBody>
          <a:bodyPr wrap="square" rtlCol="0">
            <a:spAutoFit/>
          </a:bodyPr>
          <a:lstStyle/>
          <a:p>
            <a:r>
              <a:rPr lang="en-GB" sz="1400">
                <a:solidFill>
                  <a:schemeClr val="accent1"/>
                </a:solidFill>
              </a:rPr>
              <a:t>Hard</a:t>
            </a:r>
          </a:p>
        </p:txBody>
      </p:sp>
      <p:sp>
        <p:nvSpPr>
          <p:cNvPr id="15" name="TextBox 14">
            <a:extLst>
              <a:ext uri="{FF2B5EF4-FFF2-40B4-BE49-F238E27FC236}">
                <a16:creationId xmlns:a16="http://schemas.microsoft.com/office/drawing/2014/main" id="{CBE1B48A-7704-849A-F951-288B6650EF13}"/>
              </a:ext>
            </a:extLst>
          </p:cNvPr>
          <p:cNvSpPr txBox="1"/>
          <p:nvPr/>
        </p:nvSpPr>
        <p:spPr>
          <a:xfrm>
            <a:off x="8543925" y="3377126"/>
            <a:ext cx="781695" cy="307777"/>
          </a:xfrm>
          <a:prstGeom prst="rect">
            <a:avLst/>
          </a:prstGeom>
          <a:noFill/>
        </p:spPr>
        <p:txBody>
          <a:bodyPr wrap="square" rtlCol="0">
            <a:spAutoFit/>
          </a:bodyPr>
          <a:lstStyle/>
          <a:p>
            <a:r>
              <a:rPr lang="en-GB" sz="1400">
                <a:solidFill>
                  <a:schemeClr val="accent1"/>
                </a:solidFill>
              </a:rPr>
              <a:t>Soft</a:t>
            </a:r>
          </a:p>
        </p:txBody>
      </p:sp>
    </p:spTree>
    <p:extLst>
      <p:ext uri="{BB962C8B-B14F-4D97-AF65-F5344CB8AC3E}">
        <p14:creationId xmlns:p14="http://schemas.microsoft.com/office/powerpoint/2010/main" val="1267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E35-C977-04BE-A8D2-C558F951D257}"/>
              </a:ext>
            </a:extLst>
          </p:cNvPr>
          <p:cNvSpPr>
            <a:spLocks noGrp="1"/>
          </p:cNvSpPr>
          <p:nvPr>
            <p:ph type="title"/>
          </p:nvPr>
        </p:nvSpPr>
        <p:spPr/>
        <p:txBody>
          <a:bodyPr/>
          <a:lstStyle/>
          <a:p>
            <a:r>
              <a:rPr lang="en-GB">
                <a:cs typeface="Calibri Light"/>
              </a:rPr>
              <a:t>Observable Predictions</a:t>
            </a:r>
            <a:endParaRPr lang="en-GB"/>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4F6FCDA7-F631-46F9-DE92-2B34362FD3E9}"/>
                  </a:ext>
                </a:extLst>
              </p:cNvPr>
              <p:cNvSpPr>
                <a:spLocks noGrp="1"/>
              </p:cNvSpPr>
              <p:nvPr>
                <p:ph idx="1"/>
              </p:nvPr>
            </p:nvSpPr>
            <p:spPr>
              <a:xfrm>
                <a:off x="1097280" y="1737360"/>
                <a:ext cx="10058400" cy="4131734"/>
              </a:xfrm>
            </p:spPr>
            <p:txBody>
              <a:bodyPr vert="horz" lIns="91440" tIns="45720" rIns="91440" bIns="45720" rtlCol="0" anchor="t">
                <a:normAutofit/>
              </a:bodyPr>
              <a:lstStyle/>
              <a:p>
                <a:pPr>
                  <a:buFont typeface="Arial" panose="020B0604020202020204" pitchFamily="34" charset="0"/>
                  <a:buChar char="•"/>
                </a:pPr>
                <a:r>
                  <a:rPr lang="en-GB" dirty="0">
                    <a:cs typeface="Calibri"/>
                  </a:rPr>
                  <a:t>Beam Spin Asymmetry</a:t>
                </a:r>
                <a:r>
                  <a:rPr lang="en-GB" sz="2000" dirty="0">
                    <a:cs typeface="Calibri"/>
                  </a:rPr>
                  <a:t> –  </a:t>
                </a:r>
                <a14:m>
                  <m:oMath xmlns:m="http://schemas.openxmlformats.org/officeDocument/2006/math">
                    <m:r>
                      <a:rPr lang="en-GB" sz="2000" b="0" i="1" smtClean="0">
                        <a:latin typeface="Cambria Math" panose="02040503050406030204" pitchFamily="18" charset="0"/>
                        <a:cs typeface="Calibri"/>
                      </a:rPr>
                      <m:t>𝐻</m:t>
                    </m:r>
                  </m:oMath>
                </a14:m>
                <a:r>
                  <a:rPr lang="en-GB" sz="2000" dirty="0">
                    <a:cs typeface="Calibri"/>
                  </a:rPr>
                  <a:t> </a:t>
                </a:r>
                <a:r>
                  <a:rPr lang="en-GB" dirty="0">
                    <a:cs typeface="Calibri"/>
                  </a:rPr>
                  <a:t>dominates, first ever measurement of TCS in 2021</a:t>
                </a:r>
                <a:r>
                  <a:rPr lang="en-GB" baseline="30000" dirty="0">
                    <a:cs typeface="Calibri"/>
                  </a:rPr>
                  <a:t>[3]</a:t>
                </a:r>
                <a:r>
                  <a:rPr lang="en-GB" dirty="0">
                    <a:cs typeface="Calibri"/>
                  </a:rPr>
                  <a:t>, continuation of this effort on a polarized target.</a:t>
                </a:r>
                <a:endParaRPr lang="en-GB" sz="2000" dirty="0">
                  <a:cs typeface="Calibri"/>
                </a:endParaRPr>
              </a:p>
              <a:p>
                <a:pPr>
                  <a:buFont typeface="Arial" panose="020B0604020202020204" pitchFamily="34" charset="0"/>
                  <a:buChar char="•"/>
                </a:pPr>
                <a:r>
                  <a:rPr lang="en-GB" dirty="0">
                    <a:cs typeface="Calibri"/>
                  </a:rPr>
                  <a:t>Target spin asymmetry </a:t>
                </a:r>
                <a:r>
                  <a:rPr lang="en-GB" sz="2000" dirty="0">
                    <a:cs typeface="Calibri"/>
                  </a:rPr>
                  <a:t> – Access to </a:t>
                </a:r>
                <a14:m>
                  <m:oMath xmlns:m="http://schemas.openxmlformats.org/officeDocument/2006/math">
                    <m:r>
                      <a:rPr lang="en-GB" sz="2000" b="0" i="1" smtClean="0">
                        <a:latin typeface="Cambria Math" panose="02040503050406030204" pitchFamily="18" charset="0"/>
                        <a:cs typeface="Calibri"/>
                      </a:rPr>
                      <m:t>𝐻</m:t>
                    </m:r>
                  </m:oMath>
                </a14:m>
                <a:r>
                  <a:rPr lang="en-GB" sz="2000" dirty="0">
                    <a:cs typeface="Calibri"/>
                  </a:rPr>
                  <a:t> and </a:t>
                </a:r>
                <a14:m>
                  <m:oMath xmlns:m="http://schemas.openxmlformats.org/officeDocument/2006/math">
                    <m:acc>
                      <m:accPr>
                        <m:chr m:val="̃"/>
                        <m:ctrlPr>
                          <a:rPr lang="en-GB" sz="2000" b="0" i="1" smtClean="0">
                            <a:latin typeface="Cambria Math" panose="02040503050406030204" pitchFamily="18" charset="0"/>
                            <a:cs typeface="Calibri"/>
                          </a:rPr>
                        </m:ctrlPr>
                      </m:accPr>
                      <m:e>
                        <m:r>
                          <a:rPr lang="en-GB" sz="2000" b="0" i="1" smtClean="0">
                            <a:latin typeface="Cambria Math" panose="02040503050406030204" pitchFamily="18" charset="0"/>
                            <a:cs typeface="Calibri"/>
                          </a:rPr>
                          <m:t>𝐻</m:t>
                        </m:r>
                      </m:e>
                    </m:acc>
                  </m:oMath>
                </a14:m>
                <a:endParaRPr lang="en-GB" dirty="0">
                  <a:cs typeface="Calibri"/>
                </a:endParaRPr>
              </a:p>
              <a:p>
                <a:pPr>
                  <a:buFont typeface="Arial" panose="020B0604020202020204" pitchFamily="34" charset="0"/>
                  <a:buChar char="•"/>
                </a:pPr>
                <a:r>
                  <a:rPr lang="en-GB" b="0" dirty="0">
                    <a:cs typeface="Calibri"/>
                  </a:rPr>
                  <a:t>Measurements accessing </a:t>
                </a:r>
                <a14:m>
                  <m:oMath xmlns:m="http://schemas.openxmlformats.org/officeDocument/2006/math">
                    <m:r>
                      <a:rPr lang="en-GB" b="0" i="1" smtClean="0">
                        <a:latin typeface="Cambria Math" panose="02040503050406030204" pitchFamily="18" charset="0"/>
                        <a:cs typeface="Calibri"/>
                      </a:rPr>
                      <m:t>𝐻</m:t>
                    </m:r>
                  </m:oMath>
                </a14:m>
                <a:r>
                  <a:rPr lang="en-GB" dirty="0">
                    <a:cs typeface="Calibri"/>
                  </a:rPr>
                  <a:t> allow investigation into GPD universality, </a:t>
                </a:r>
                <a14:m>
                  <m:oMath xmlns:m="http://schemas.openxmlformats.org/officeDocument/2006/math">
                    <m:acc>
                      <m:accPr>
                        <m:chr m:val="̃"/>
                        <m:ctrlPr>
                          <a:rPr lang="en-GB" b="0" i="1" smtClean="0">
                            <a:latin typeface="Cambria Math" panose="02040503050406030204" pitchFamily="18" charset="0"/>
                            <a:cs typeface="Calibri"/>
                          </a:rPr>
                        </m:ctrlPr>
                      </m:accPr>
                      <m:e>
                        <m:r>
                          <a:rPr lang="en-GB" b="0" i="1" smtClean="0">
                            <a:latin typeface="Cambria Math" panose="02040503050406030204" pitchFamily="18" charset="0"/>
                            <a:cs typeface="Calibri"/>
                          </a:rPr>
                          <m:t>𝐻</m:t>
                        </m:r>
                      </m:e>
                    </m:acc>
                  </m:oMath>
                </a14:m>
                <a:r>
                  <a:rPr lang="en-GB" dirty="0">
                    <a:cs typeface="Calibri"/>
                  </a:rPr>
                  <a:t> is less known, both Deeply Virtual Compton Scattering (DVCS)  and TCS provide complementary access. </a:t>
                </a:r>
              </a:p>
            </p:txBody>
          </p:sp>
        </mc:Choice>
        <mc:Fallback xmlns="">
          <p:sp>
            <p:nvSpPr>
              <p:cNvPr id="8" name="Content Placeholder 7">
                <a:extLst>
                  <a:ext uri="{FF2B5EF4-FFF2-40B4-BE49-F238E27FC236}">
                    <a16:creationId xmlns:a16="http://schemas.microsoft.com/office/drawing/2014/main" id="{4F6FCDA7-F631-46F9-DE92-2B34362FD3E9}"/>
                  </a:ext>
                </a:extLst>
              </p:cNvPr>
              <p:cNvSpPr>
                <a:spLocks noGrp="1" noRot="1" noChangeAspect="1" noMove="1" noResize="1" noEditPoints="1" noAdjustHandles="1" noChangeArrowheads="1" noChangeShapeType="1" noTextEdit="1"/>
              </p:cNvSpPr>
              <p:nvPr>
                <p:ph idx="1"/>
              </p:nvPr>
            </p:nvSpPr>
            <p:spPr>
              <a:xfrm>
                <a:off x="1097280" y="1737360"/>
                <a:ext cx="10058400" cy="4131734"/>
              </a:xfrm>
              <a:blipFill>
                <a:blip r:embed="rId3"/>
                <a:stretch>
                  <a:fillRect l="-545" t="-1475"/>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B2BBE24D-D0BE-C0EB-AEE1-88646C9C9F10}"/>
              </a:ext>
            </a:extLst>
          </p:cNvPr>
          <p:cNvSpPr txBox="1"/>
          <p:nvPr/>
        </p:nvSpPr>
        <p:spPr>
          <a:xfrm>
            <a:off x="398883" y="4722910"/>
            <a:ext cx="5960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BSA</a:t>
            </a:r>
            <a:endParaRPr lang="en-GB"/>
          </a:p>
        </p:txBody>
      </p:sp>
      <p:sp>
        <p:nvSpPr>
          <p:cNvPr id="19" name="TextBox 18">
            <a:extLst>
              <a:ext uri="{FF2B5EF4-FFF2-40B4-BE49-F238E27FC236}">
                <a16:creationId xmlns:a16="http://schemas.microsoft.com/office/drawing/2014/main" id="{85123438-688E-2645-15C9-72A03E37F87E}"/>
              </a:ext>
            </a:extLst>
          </p:cNvPr>
          <p:cNvSpPr txBox="1"/>
          <p:nvPr/>
        </p:nvSpPr>
        <p:spPr>
          <a:xfrm>
            <a:off x="6374211" y="4443865"/>
            <a:ext cx="6068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TSA</a:t>
            </a:r>
            <a:endParaRPr lang="en-GB"/>
          </a:p>
        </p:txBody>
      </p:sp>
      <p:sp>
        <p:nvSpPr>
          <p:cNvPr id="4" name="TextBox 3">
            <a:extLst>
              <a:ext uri="{FF2B5EF4-FFF2-40B4-BE49-F238E27FC236}">
                <a16:creationId xmlns:a16="http://schemas.microsoft.com/office/drawing/2014/main" id="{399E5D93-A2F8-7DF9-B153-D36847897D21}"/>
              </a:ext>
            </a:extLst>
          </p:cNvPr>
          <p:cNvSpPr txBox="1"/>
          <p:nvPr/>
        </p:nvSpPr>
        <p:spPr>
          <a:xfrm>
            <a:off x="699038" y="3732846"/>
            <a:ext cx="39848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[4]</a:t>
            </a:r>
          </a:p>
        </p:txBody>
      </p:sp>
      <p:sp>
        <p:nvSpPr>
          <p:cNvPr id="9" name="Slide Number Placeholder 8">
            <a:extLst>
              <a:ext uri="{FF2B5EF4-FFF2-40B4-BE49-F238E27FC236}">
                <a16:creationId xmlns:a16="http://schemas.microsoft.com/office/drawing/2014/main" id="{17EFEC6A-49A6-5080-BC53-D2F5CCFA4CC4}"/>
              </a:ext>
            </a:extLst>
          </p:cNvPr>
          <p:cNvSpPr>
            <a:spLocks noGrp="1"/>
          </p:cNvSpPr>
          <p:nvPr>
            <p:ph type="sldNum" sz="quarter" idx="12"/>
          </p:nvPr>
        </p:nvSpPr>
        <p:spPr/>
        <p:txBody>
          <a:bodyPr/>
          <a:lstStyle/>
          <a:p>
            <a:fld id="{4CE482DC-2269-4F26-9D2A-7E44B1A4CD85}" type="slidenum">
              <a:rPr lang="en-US" smtClean="0"/>
              <a:t>5</a:t>
            </a:fld>
            <a:endParaRPr lang="en-US"/>
          </a:p>
        </p:txBody>
      </p:sp>
      <p:pic>
        <p:nvPicPr>
          <p:cNvPr id="13" name="Picture 12">
            <a:extLst>
              <a:ext uri="{FF2B5EF4-FFF2-40B4-BE49-F238E27FC236}">
                <a16:creationId xmlns:a16="http://schemas.microsoft.com/office/drawing/2014/main" id="{3C0F4B69-7A7F-9879-FB2D-E2D0487A3ADA}"/>
              </a:ext>
            </a:extLst>
          </p:cNvPr>
          <p:cNvPicPr>
            <a:picLocks noChangeAspect="1"/>
          </p:cNvPicPr>
          <p:nvPr/>
        </p:nvPicPr>
        <p:blipFill rotWithShape="1">
          <a:blip r:embed="rId4"/>
          <a:srcRect t="4880"/>
          <a:stretch/>
        </p:blipFill>
        <p:spPr>
          <a:xfrm>
            <a:off x="944619" y="3700874"/>
            <a:ext cx="4234390" cy="2615441"/>
          </a:xfrm>
          <a:prstGeom prst="rect">
            <a:avLst/>
          </a:prstGeom>
        </p:spPr>
      </p:pic>
      <p:pic>
        <p:nvPicPr>
          <p:cNvPr id="15" name="Picture 14">
            <a:extLst>
              <a:ext uri="{FF2B5EF4-FFF2-40B4-BE49-F238E27FC236}">
                <a16:creationId xmlns:a16="http://schemas.microsoft.com/office/drawing/2014/main" id="{F5A90269-CDDC-9F5D-EF18-CEF3E8F4008F}"/>
              </a:ext>
            </a:extLst>
          </p:cNvPr>
          <p:cNvPicPr>
            <a:picLocks noChangeAspect="1"/>
          </p:cNvPicPr>
          <p:nvPr/>
        </p:nvPicPr>
        <p:blipFill rotWithShape="1">
          <a:blip r:embed="rId5"/>
          <a:srcRect t="3892"/>
          <a:stretch/>
        </p:blipFill>
        <p:spPr>
          <a:xfrm>
            <a:off x="7071036" y="3700131"/>
            <a:ext cx="4057986" cy="2608511"/>
          </a:xfrm>
          <a:prstGeom prst="rect">
            <a:avLst/>
          </a:prstGeom>
        </p:spPr>
      </p:pic>
    </p:spTree>
    <p:extLst>
      <p:ext uri="{BB962C8B-B14F-4D97-AF65-F5344CB8AC3E}">
        <p14:creationId xmlns:p14="http://schemas.microsoft.com/office/powerpoint/2010/main" val="37792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90AA-7074-2C03-ED87-ED0DA880D4F9}"/>
              </a:ext>
            </a:extLst>
          </p:cNvPr>
          <p:cNvSpPr>
            <a:spLocks noGrp="1"/>
          </p:cNvSpPr>
          <p:nvPr>
            <p:ph type="title"/>
          </p:nvPr>
        </p:nvSpPr>
        <p:spPr/>
        <p:txBody>
          <a:bodyPr/>
          <a:lstStyle/>
          <a:p>
            <a:r>
              <a:rPr lang="en-GB">
                <a:cs typeface="Calibri Light"/>
              </a:rPr>
              <a:t>Jefferson Lab</a:t>
            </a:r>
          </a:p>
        </p:txBody>
      </p:sp>
      <p:sp>
        <p:nvSpPr>
          <p:cNvPr id="3" name="Content Placeholder 2">
            <a:extLst>
              <a:ext uri="{FF2B5EF4-FFF2-40B4-BE49-F238E27FC236}">
                <a16:creationId xmlns:a16="http://schemas.microsoft.com/office/drawing/2014/main" id="{A03CF613-E582-05F5-0C57-1FAA7DFD5D21}"/>
              </a:ext>
            </a:extLst>
          </p:cNvPr>
          <p:cNvSpPr>
            <a:spLocks noGrp="1"/>
          </p:cNvSpPr>
          <p:nvPr>
            <p:ph idx="1"/>
          </p:nvPr>
        </p:nvSpPr>
        <p:spPr>
          <a:xfrm>
            <a:off x="1097280" y="1859845"/>
            <a:ext cx="5949043" cy="4446693"/>
          </a:xfrm>
        </p:spPr>
        <p:txBody>
          <a:bodyPr vert="horz" lIns="0" tIns="45720" rIns="0" bIns="45720" rtlCol="0" anchor="t">
            <a:normAutofit/>
          </a:bodyPr>
          <a:lstStyle/>
          <a:p>
            <a:pPr>
              <a:buFont typeface="Arial" panose="020B0604020202020204" pitchFamily="34" charset="0"/>
              <a:buChar char="•"/>
            </a:pPr>
            <a:r>
              <a:rPr lang="en-GB" dirty="0">
                <a:ea typeface="+mn-lt"/>
                <a:cs typeface="+mn-lt"/>
              </a:rPr>
              <a:t>CEBAF (the Continuous Electron Beam Accelerator Facility) provides an electron beam to four experimental halls housing fixed target experiments;</a:t>
            </a:r>
          </a:p>
          <a:p>
            <a:pPr marL="0" indent="0">
              <a:buNone/>
            </a:pPr>
            <a:endParaRPr lang="en-US" dirty="0"/>
          </a:p>
          <a:p>
            <a:pPr lvl="1">
              <a:buFont typeface="Arial" panose="020B0604020202020204" pitchFamily="34" charset="0"/>
              <a:buChar char="•"/>
            </a:pPr>
            <a:r>
              <a:rPr lang="en-GB" dirty="0">
                <a:ea typeface="+mn-lt"/>
                <a:cs typeface="+mn-lt"/>
              </a:rPr>
              <a:t>Hall A and C - high resolution, narrow acceptance spectrometers, able to handle large luminosities.</a:t>
            </a:r>
          </a:p>
          <a:p>
            <a:pPr marL="201168" lvl="1" indent="0">
              <a:buNone/>
            </a:pPr>
            <a:endParaRPr lang="en-GB" dirty="0">
              <a:ea typeface="+mn-lt"/>
              <a:cs typeface="+mn-lt"/>
            </a:endParaRPr>
          </a:p>
          <a:p>
            <a:pPr lvl="1">
              <a:buFont typeface="Arial" panose="020B0604020202020204" pitchFamily="34" charset="0"/>
              <a:buChar char="•"/>
            </a:pPr>
            <a:r>
              <a:rPr lang="en-GB" dirty="0">
                <a:ea typeface="+mn-lt"/>
                <a:cs typeface="+mn-lt"/>
              </a:rPr>
              <a:t>Hall B - houses the CEBAF Large Acceptance Spectrometer (CLAS12),  where the data in this talk was taken.</a:t>
            </a:r>
          </a:p>
          <a:p>
            <a:pPr marL="201168" lvl="1" indent="0">
              <a:buNone/>
            </a:pPr>
            <a:endParaRPr lang="en-GB" dirty="0">
              <a:ea typeface="+mn-lt"/>
              <a:cs typeface="+mn-lt"/>
            </a:endParaRPr>
          </a:p>
          <a:p>
            <a:pPr lvl="1">
              <a:buFont typeface="Arial" panose="020B0604020202020204" pitchFamily="34" charset="0"/>
              <a:buChar char="•"/>
            </a:pPr>
            <a:r>
              <a:rPr lang="en-GB" dirty="0">
                <a:ea typeface="+mn-lt"/>
                <a:cs typeface="+mn-lt"/>
              </a:rPr>
              <a:t>Hall </a:t>
            </a:r>
            <a:r>
              <a:rPr lang="en-GB">
                <a:ea typeface="+mn-lt"/>
                <a:cs typeface="+mn-lt"/>
              </a:rPr>
              <a:t>D -</a:t>
            </a:r>
            <a:r>
              <a:rPr lang="en-GB" sz="180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home of the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GlueX</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(the Gluonic Excitation Experiment), and</a:t>
            </a:r>
            <a:r>
              <a:rPr lang="en-GB" dirty="0">
                <a:ea typeface="+mn-lt"/>
                <a:cs typeface="+mn-lt"/>
              </a:rPr>
              <a:t> has a dedicated photon beamline.</a:t>
            </a:r>
          </a:p>
          <a:p>
            <a:pPr>
              <a:buFont typeface="Arial" panose="020B0604020202020204" pitchFamily="34" charset="0"/>
              <a:buChar char="•"/>
            </a:pPr>
            <a:endParaRPr lang="en-GB" dirty="0">
              <a:ea typeface="+mn-lt"/>
              <a:cs typeface="+mn-lt"/>
            </a:endParaRPr>
          </a:p>
          <a:p>
            <a:endParaRPr lang="en-GB" dirty="0">
              <a:cs typeface="Calibri"/>
            </a:endParaRPr>
          </a:p>
        </p:txBody>
      </p:sp>
      <p:pic>
        <p:nvPicPr>
          <p:cNvPr id="4" name="Picture 4" descr="A picture containing grass, outdoor, day&#10;&#10;Description automatically generated">
            <a:extLst>
              <a:ext uri="{FF2B5EF4-FFF2-40B4-BE49-F238E27FC236}">
                <a16:creationId xmlns:a16="http://schemas.microsoft.com/office/drawing/2014/main" id="{9E870FBF-C7E0-7DE6-8F62-90E4F96A3AB9}"/>
              </a:ext>
            </a:extLst>
          </p:cNvPr>
          <p:cNvPicPr>
            <a:picLocks noChangeAspect="1"/>
          </p:cNvPicPr>
          <p:nvPr/>
        </p:nvPicPr>
        <p:blipFill>
          <a:blip r:embed="rId3"/>
          <a:stretch>
            <a:fillRect/>
          </a:stretch>
        </p:blipFill>
        <p:spPr>
          <a:xfrm>
            <a:off x="7219748" y="1852638"/>
            <a:ext cx="4738008" cy="3883479"/>
          </a:xfrm>
          <a:prstGeom prst="rect">
            <a:avLst/>
          </a:prstGeom>
        </p:spPr>
      </p:pic>
      <p:sp>
        <p:nvSpPr>
          <p:cNvPr id="6" name="TextBox 5">
            <a:extLst>
              <a:ext uri="{FF2B5EF4-FFF2-40B4-BE49-F238E27FC236}">
                <a16:creationId xmlns:a16="http://schemas.microsoft.com/office/drawing/2014/main" id="{6B742A62-8E84-2314-E292-39B6B969AA50}"/>
              </a:ext>
            </a:extLst>
          </p:cNvPr>
          <p:cNvSpPr txBox="1"/>
          <p:nvPr/>
        </p:nvSpPr>
        <p:spPr>
          <a:xfrm>
            <a:off x="7221785" y="5739632"/>
            <a:ext cx="45043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[5]</a:t>
            </a:r>
          </a:p>
        </p:txBody>
      </p:sp>
      <p:sp>
        <p:nvSpPr>
          <p:cNvPr id="8" name="Slide Number Placeholder 7">
            <a:extLst>
              <a:ext uri="{FF2B5EF4-FFF2-40B4-BE49-F238E27FC236}">
                <a16:creationId xmlns:a16="http://schemas.microsoft.com/office/drawing/2014/main" id="{93146FB7-2D54-997B-49EA-5A83AF2F3D39}"/>
              </a:ext>
            </a:extLst>
          </p:cNvPr>
          <p:cNvSpPr>
            <a:spLocks noGrp="1"/>
          </p:cNvSpPr>
          <p:nvPr>
            <p:ph type="sldNum" sz="quarter" idx="12"/>
          </p:nvPr>
        </p:nvSpPr>
        <p:spPr/>
        <p:txBody>
          <a:bodyPr/>
          <a:lstStyle/>
          <a:p>
            <a:fld id="{4CE482DC-2269-4F26-9D2A-7E44B1A4CD85}" type="slidenum">
              <a:rPr lang="en-US" smtClean="0"/>
              <a:t>6</a:t>
            </a:fld>
            <a:endParaRPr lang="en-US"/>
          </a:p>
        </p:txBody>
      </p:sp>
    </p:spTree>
    <p:extLst>
      <p:ext uri="{BB962C8B-B14F-4D97-AF65-F5344CB8AC3E}">
        <p14:creationId xmlns:p14="http://schemas.microsoft.com/office/powerpoint/2010/main" val="354154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2961-8226-45BD-88C1-9F1C23662E83}"/>
              </a:ext>
            </a:extLst>
          </p:cNvPr>
          <p:cNvSpPr>
            <a:spLocks noGrp="1"/>
          </p:cNvSpPr>
          <p:nvPr>
            <p:ph type="title"/>
          </p:nvPr>
        </p:nvSpPr>
        <p:spPr/>
        <p:txBody>
          <a:bodyPr>
            <a:normAutofit/>
          </a:bodyPr>
          <a:lstStyle/>
          <a:p>
            <a:r>
              <a:rPr lang="en-GB"/>
              <a:t>CLAS12 – Jefferson Lab</a:t>
            </a:r>
          </a:p>
        </p:txBody>
      </p:sp>
      <p:sp>
        <p:nvSpPr>
          <p:cNvPr id="3" name="Content Placeholder 2">
            <a:extLst>
              <a:ext uri="{FF2B5EF4-FFF2-40B4-BE49-F238E27FC236}">
                <a16:creationId xmlns:a16="http://schemas.microsoft.com/office/drawing/2014/main" id="{83000C65-1236-47B9-BF78-2DD373F1799C}"/>
              </a:ext>
            </a:extLst>
          </p:cNvPr>
          <p:cNvSpPr>
            <a:spLocks noGrp="1"/>
          </p:cNvSpPr>
          <p:nvPr>
            <p:ph idx="1"/>
          </p:nvPr>
        </p:nvSpPr>
        <p:spPr>
          <a:xfrm>
            <a:off x="1097280" y="1990112"/>
            <a:ext cx="5265420" cy="4023360"/>
          </a:xfrm>
        </p:spPr>
        <p:txBody>
          <a:bodyPr>
            <a:normAutofit/>
          </a:bodyPr>
          <a:lstStyle/>
          <a:p>
            <a:pPr>
              <a:buFont typeface="Arial" panose="020B0604020202020204" pitchFamily="34" charset="0"/>
              <a:buChar char="•"/>
            </a:pPr>
            <a:r>
              <a:rPr lang="en-US">
                <a:latin typeface="Calibri" panose="020F0502020204030204" pitchFamily="34" charset="0"/>
                <a:cs typeface="Calibri" panose="020F0502020204030204" pitchFamily="34" charset="0"/>
              </a:rPr>
              <a:t>Close to full azimuthal angular coverage</a:t>
            </a:r>
          </a:p>
          <a:p>
            <a:pPr>
              <a:buFont typeface="Arial" panose="020B0604020202020204" pitchFamily="34" charset="0"/>
              <a:buChar char="•"/>
            </a:pPr>
            <a:r>
              <a:rPr lang="en-US">
                <a:latin typeface="Calibri" panose="020F0502020204030204" pitchFamily="34" charset="0"/>
                <a:cs typeface="Calibri" panose="020F0502020204030204" pitchFamily="34" charset="0"/>
              </a:rPr>
              <a:t>Polar angle θ range 35◦ − 125◦ covered by the central solenoid magnet and detector</a:t>
            </a:r>
          </a:p>
          <a:p>
            <a:pPr>
              <a:buFont typeface="Arial" panose="020B0604020202020204" pitchFamily="34" charset="0"/>
              <a:buChar char="•"/>
            </a:pPr>
            <a:r>
              <a:rPr lang="en-US">
                <a:latin typeface="Calibri" panose="020F0502020204030204" pitchFamily="34" charset="0"/>
                <a:cs typeface="Calibri" panose="020F0502020204030204" pitchFamily="34" charset="0"/>
              </a:rPr>
              <a:t>Forward polar angle range &lt; 35◦ covered by the superconducting torus magnet and forward detector, including a forward tagger (FT) .</a:t>
            </a:r>
          </a:p>
          <a:p>
            <a:pPr>
              <a:buFont typeface="Arial" panose="020B0604020202020204" pitchFamily="34" charset="0"/>
              <a:buChar char="•"/>
            </a:pPr>
            <a:r>
              <a:rPr lang="en-US">
                <a:latin typeface="Calibri" panose="020F0502020204030204" pitchFamily="34" charset="0"/>
                <a:cs typeface="Calibri" panose="020F0502020204030204" pitchFamily="34" charset="0"/>
              </a:rPr>
              <a:t>Allows for efficient detection of both charged and neutral particles.</a:t>
            </a:r>
          </a:p>
        </p:txBody>
      </p:sp>
      <p:sp>
        <p:nvSpPr>
          <p:cNvPr id="6" name="Slide Number Placeholder 5">
            <a:extLst>
              <a:ext uri="{FF2B5EF4-FFF2-40B4-BE49-F238E27FC236}">
                <a16:creationId xmlns:a16="http://schemas.microsoft.com/office/drawing/2014/main" id="{4CD0CCAE-3ABE-4722-91C9-007AB8F30E3A}"/>
              </a:ext>
            </a:extLst>
          </p:cNvPr>
          <p:cNvSpPr>
            <a:spLocks noGrp="1"/>
          </p:cNvSpPr>
          <p:nvPr>
            <p:ph type="sldNum" sz="quarter" idx="12"/>
          </p:nvPr>
        </p:nvSpPr>
        <p:spPr/>
        <p:txBody>
          <a:bodyPr>
            <a:normAutofit/>
          </a:bodyPr>
          <a:lstStyle/>
          <a:p>
            <a:pPr>
              <a:spcAft>
                <a:spcPts val="600"/>
              </a:spcAft>
            </a:pPr>
            <a:fld id="{4CE482DC-2269-4F26-9D2A-7E44B1A4CD85}" type="slidenum">
              <a:rPr lang="en-US" smtClean="0"/>
              <a:pPr>
                <a:spcAft>
                  <a:spcPts val="600"/>
                </a:spcAft>
              </a:pPr>
              <a:t>7</a:t>
            </a:fld>
            <a:endParaRPr lang="en-US"/>
          </a:p>
        </p:txBody>
      </p:sp>
      <p:pic>
        <p:nvPicPr>
          <p:cNvPr id="25" name="Picture 2">
            <a:extLst>
              <a:ext uri="{FF2B5EF4-FFF2-40B4-BE49-F238E27FC236}">
                <a16:creationId xmlns:a16="http://schemas.microsoft.com/office/drawing/2014/main" id="{1580A4B5-8238-2098-459C-00F796072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760" y="2356421"/>
            <a:ext cx="4637723" cy="3093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6F9889-096B-B417-9524-B77A2FF9A989}"/>
              </a:ext>
            </a:extLst>
          </p:cNvPr>
          <p:cNvSpPr txBox="1"/>
          <p:nvPr/>
        </p:nvSpPr>
        <p:spPr>
          <a:xfrm>
            <a:off x="6574760" y="5449746"/>
            <a:ext cx="450483" cy="26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[6]</a:t>
            </a:r>
          </a:p>
        </p:txBody>
      </p:sp>
    </p:spTree>
    <p:extLst>
      <p:ext uri="{BB962C8B-B14F-4D97-AF65-F5344CB8AC3E}">
        <p14:creationId xmlns:p14="http://schemas.microsoft.com/office/powerpoint/2010/main" val="83742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14DB-1BA7-6A12-2220-51DADAEFD326}"/>
              </a:ext>
            </a:extLst>
          </p:cNvPr>
          <p:cNvSpPr>
            <a:spLocks noGrp="1"/>
          </p:cNvSpPr>
          <p:nvPr>
            <p:ph type="title"/>
          </p:nvPr>
        </p:nvSpPr>
        <p:spPr/>
        <p:txBody>
          <a:bodyPr/>
          <a:lstStyle/>
          <a:p>
            <a:r>
              <a:rPr lang="en-GB"/>
              <a:t>Longitudinally Polarized Target</a:t>
            </a:r>
          </a:p>
        </p:txBody>
      </p:sp>
      <p:sp>
        <p:nvSpPr>
          <p:cNvPr id="3" name="Content Placeholder 2">
            <a:extLst>
              <a:ext uri="{FF2B5EF4-FFF2-40B4-BE49-F238E27FC236}">
                <a16:creationId xmlns:a16="http://schemas.microsoft.com/office/drawing/2014/main" id="{71286C3A-5617-1E8B-BBC3-76C9ACA12B5D}"/>
              </a:ext>
            </a:extLst>
          </p:cNvPr>
          <p:cNvSpPr>
            <a:spLocks noGrp="1"/>
          </p:cNvSpPr>
          <p:nvPr>
            <p:ph idx="1"/>
          </p:nvPr>
        </p:nvSpPr>
        <p:spPr>
          <a:xfrm>
            <a:off x="1097280" y="1845734"/>
            <a:ext cx="4091408" cy="4023360"/>
          </a:xfrm>
        </p:spPr>
        <p:txBody>
          <a:bodyPr/>
          <a:lstStyle/>
          <a:p>
            <a:pPr>
              <a:buFont typeface="Arial" panose="020B0604020202020204" pitchFamily="34" charset="0"/>
              <a:buChar char="•"/>
            </a:pPr>
            <a:r>
              <a:rPr lang="en-GB"/>
              <a:t>Paramagnetic target material dynamically polarized using microwaves</a:t>
            </a:r>
          </a:p>
          <a:p>
            <a:pPr>
              <a:buFont typeface="Arial" panose="020B0604020202020204" pitchFamily="34" charset="0"/>
              <a:buChar char="•"/>
            </a:pPr>
            <a:r>
              <a:rPr lang="en-GB"/>
              <a:t> Target material kept under conditions of low temperature and high magnetic field</a:t>
            </a:r>
          </a:p>
          <a:p>
            <a:pPr>
              <a:buFont typeface="Arial" panose="020B0604020202020204" pitchFamily="34" charset="0"/>
              <a:buChar char="•"/>
            </a:pPr>
            <a:r>
              <a:rPr lang="en-GB"/>
              <a:t>Target polarisation monitored using NMR</a:t>
            </a:r>
          </a:p>
          <a:p>
            <a:pPr>
              <a:buFont typeface="Arial" panose="020B0604020202020204" pitchFamily="34" charset="0"/>
              <a:buChar char="•"/>
            </a:pPr>
            <a:r>
              <a:rPr lang="en-GB"/>
              <a:t>Beam moved uniformly across surface of target material to prevent localized depolarization</a:t>
            </a:r>
          </a:p>
          <a:p>
            <a:pPr>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6A0D743D-3029-0163-2890-8CD6DA57A28C}"/>
              </a:ext>
            </a:extLst>
          </p:cNvPr>
          <p:cNvSpPr>
            <a:spLocks noGrp="1"/>
          </p:cNvSpPr>
          <p:nvPr>
            <p:ph type="sldNum" sz="quarter" idx="12"/>
          </p:nvPr>
        </p:nvSpPr>
        <p:spPr/>
        <p:txBody>
          <a:bodyPr/>
          <a:lstStyle/>
          <a:p>
            <a:fld id="{4CE482DC-2269-4F26-9D2A-7E44B1A4CD85}" type="slidenum">
              <a:rPr lang="en-US" smtClean="0"/>
              <a:t>8</a:t>
            </a:fld>
            <a:endParaRPr lang="en-US"/>
          </a:p>
        </p:txBody>
      </p:sp>
      <p:pic>
        <p:nvPicPr>
          <p:cNvPr id="6" name="Picture 5">
            <a:extLst>
              <a:ext uri="{FF2B5EF4-FFF2-40B4-BE49-F238E27FC236}">
                <a16:creationId xmlns:a16="http://schemas.microsoft.com/office/drawing/2014/main" id="{2BA85CC5-A3CA-5111-D154-19BDEDDC8A40}"/>
              </a:ext>
            </a:extLst>
          </p:cNvPr>
          <p:cNvPicPr>
            <a:picLocks noChangeAspect="1"/>
          </p:cNvPicPr>
          <p:nvPr/>
        </p:nvPicPr>
        <p:blipFill>
          <a:blip r:embed="rId3"/>
          <a:stretch>
            <a:fillRect/>
          </a:stretch>
        </p:blipFill>
        <p:spPr>
          <a:xfrm>
            <a:off x="5559478" y="1887744"/>
            <a:ext cx="6405742" cy="3232897"/>
          </a:xfrm>
          <a:prstGeom prst="rect">
            <a:avLst/>
          </a:prstGeom>
        </p:spPr>
      </p:pic>
      <p:sp>
        <p:nvSpPr>
          <p:cNvPr id="7" name="TextBox 6">
            <a:extLst>
              <a:ext uri="{FF2B5EF4-FFF2-40B4-BE49-F238E27FC236}">
                <a16:creationId xmlns:a16="http://schemas.microsoft.com/office/drawing/2014/main" id="{7F158204-A8E1-3204-34B1-A4EBEBE2D6E8}"/>
              </a:ext>
            </a:extLst>
          </p:cNvPr>
          <p:cNvSpPr txBox="1"/>
          <p:nvPr/>
        </p:nvSpPr>
        <p:spPr>
          <a:xfrm>
            <a:off x="11340184" y="2504145"/>
            <a:ext cx="6250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[7],[8]</a:t>
            </a:r>
          </a:p>
        </p:txBody>
      </p:sp>
    </p:spTree>
    <p:extLst>
      <p:ext uri="{BB962C8B-B14F-4D97-AF65-F5344CB8AC3E}">
        <p14:creationId xmlns:p14="http://schemas.microsoft.com/office/powerpoint/2010/main" val="346445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76CB-82C8-4A11-7D54-D7AF508BC08B}"/>
              </a:ext>
            </a:extLst>
          </p:cNvPr>
          <p:cNvSpPr>
            <a:spLocks noGrp="1"/>
          </p:cNvSpPr>
          <p:nvPr>
            <p:ph type="title"/>
          </p:nvPr>
        </p:nvSpPr>
        <p:spPr/>
        <p:txBody>
          <a:bodyPr/>
          <a:lstStyle/>
          <a:p>
            <a:r>
              <a:rPr lang="en-GB"/>
              <a:t>Experimental Procedure</a:t>
            </a:r>
          </a:p>
        </p:txBody>
      </p:sp>
      <p:sp>
        <p:nvSpPr>
          <p:cNvPr id="6" name="Slide Number Placeholder 5">
            <a:extLst>
              <a:ext uri="{FF2B5EF4-FFF2-40B4-BE49-F238E27FC236}">
                <a16:creationId xmlns:a16="http://schemas.microsoft.com/office/drawing/2014/main" id="{544DFBEE-A067-E618-1266-A45781B6A796}"/>
              </a:ext>
            </a:extLst>
          </p:cNvPr>
          <p:cNvSpPr>
            <a:spLocks noGrp="1"/>
          </p:cNvSpPr>
          <p:nvPr>
            <p:ph type="sldNum" sz="quarter" idx="12"/>
          </p:nvPr>
        </p:nvSpPr>
        <p:spPr/>
        <p:txBody>
          <a:bodyPr/>
          <a:lstStyle/>
          <a:p>
            <a:fld id="{4CE482DC-2269-4F26-9D2A-7E44B1A4CD85}" type="slidenum">
              <a:rPr lang="en-US" smtClean="0"/>
              <a:t>9</a:t>
            </a:fld>
            <a:endParaRPr lang="en-US"/>
          </a:p>
        </p:txBody>
      </p:sp>
      <p:pic>
        <p:nvPicPr>
          <p:cNvPr id="10" name="Picture 9">
            <a:extLst>
              <a:ext uri="{FF2B5EF4-FFF2-40B4-BE49-F238E27FC236}">
                <a16:creationId xmlns:a16="http://schemas.microsoft.com/office/drawing/2014/main" id="{65B5ADB6-35EE-4946-77CA-B383F18307DD}"/>
              </a:ext>
            </a:extLst>
          </p:cNvPr>
          <p:cNvPicPr>
            <a:picLocks noChangeAspect="1"/>
          </p:cNvPicPr>
          <p:nvPr/>
        </p:nvPicPr>
        <p:blipFill>
          <a:blip r:embed="rId2"/>
          <a:stretch>
            <a:fillRect/>
          </a:stretch>
        </p:blipFill>
        <p:spPr>
          <a:xfrm>
            <a:off x="6126480" y="1737360"/>
            <a:ext cx="5986336" cy="3519178"/>
          </a:xfrm>
          <a:prstGeom prst="rect">
            <a:avLst/>
          </a:prstGeom>
        </p:spPr>
      </p:pic>
      <p:sp>
        <p:nvSpPr>
          <p:cNvPr id="11" name="TextBox 10">
            <a:extLst>
              <a:ext uri="{FF2B5EF4-FFF2-40B4-BE49-F238E27FC236}">
                <a16:creationId xmlns:a16="http://schemas.microsoft.com/office/drawing/2014/main" id="{E4F8620F-7AA6-FBB5-81E4-E0B4861D15FF}"/>
              </a:ext>
            </a:extLst>
          </p:cNvPr>
          <p:cNvSpPr txBox="1"/>
          <p:nvPr/>
        </p:nvSpPr>
        <p:spPr>
          <a:xfrm>
            <a:off x="11525242" y="3102860"/>
            <a:ext cx="450483" cy="26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cs typeface="Calibri"/>
              </a:rPr>
              <a:t>[7]</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51DCA1-8F30-86CB-117F-6B65406B7FAF}"/>
                  </a:ext>
                </a:extLst>
              </p:cNvPr>
              <p:cNvSpPr txBox="1"/>
              <p:nvPr/>
            </p:nvSpPr>
            <p:spPr>
              <a:xfrm>
                <a:off x="1097280" y="2103288"/>
                <a:ext cx="482280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00B0F0"/>
                  </a:buClr>
                  <a:buFont typeface="Arial" panose="020B0604020202020204" pitchFamily="34" charset="0"/>
                  <a:buChar char="•"/>
                </a:pPr>
                <a:r>
                  <a:rPr lang="en-GB" sz="2000" dirty="0">
                    <a:solidFill>
                      <a:schemeClr val="tx1">
                        <a:lumMod val="75000"/>
                        <a:lumOff val="25000"/>
                      </a:schemeClr>
                    </a:solidFill>
                    <a:cs typeface="Arial"/>
                  </a:rPr>
                  <a:t>Data taking finished on March 23</a:t>
                </a:r>
                <a:r>
                  <a:rPr lang="en-GB" sz="2000" baseline="30000" dirty="0">
                    <a:solidFill>
                      <a:schemeClr val="tx1">
                        <a:lumMod val="75000"/>
                        <a:lumOff val="25000"/>
                      </a:schemeClr>
                    </a:solidFill>
                    <a:cs typeface="Arial"/>
                  </a:rPr>
                  <a:t>rd</a:t>
                </a:r>
                <a:r>
                  <a:rPr lang="en-GB" sz="2000" dirty="0">
                    <a:solidFill>
                      <a:schemeClr val="tx1">
                        <a:lumMod val="75000"/>
                        <a:lumOff val="25000"/>
                      </a:schemeClr>
                    </a:solidFill>
                    <a:cs typeface="Arial"/>
                  </a:rPr>
                  <a:t> </a:t>
                </a:r>
                <a:endParaRPr lang="en-US" sz="2000" dirty="0">
                  <a:solidFill>
                    <a:schemeClr val="tx1">
                      <a:lumMod val="75000"/>
                      <a:lumOff val="25000"/>
                    </a:schemeClr>
                  </a:solidFill>
                  <a:cs typeface="Arial"/>
                </a:endParaRPr>
              </a:p>
              <a:p>
                <a:pPr marL="342900" indent="-342900">
                  <a:buClr>
                    <a:srgbClr val="00B0F0"/>
                  </a:buClr>
                  <a:buFont typeface="Arial" panose="020B0604020202020204" pitchFamily="34" charset="0"/>
                  <a:buChar char="•"/>
                </a:pPr>
                <a:r>
                  <a:rPr lang="en-GB" sz="2000" dirty="0">
                    <a:solidFill>
                      <a:schemeClr val="tx1">
                        <a:lumMod val="75000"/>
                        <a:lumOff val="25000"/>
                      </a:schemeClr>
                    </a:solidFill>
                    <a:cs typeface="Arial"/>
                  </a:rPr>
                  <a:t>There were 6 target configurations – NH3 is the subject of my analysis</a:t>
                </a:r>
                <a:endParaRPr lang="en-US" sz="2000" dirty="0">
                  <a:solidFill>
                    <a:schemeClr val="tx1">
                      <a:lumMod val="75000"/>
                      <a:lumOff val="25000"/>
                    </a:schemeClr>
                  </a:solidFill>
                  <a:cs typeface="Arial"/>
                </a:endParaRPr>
              </a:p>
              <a:p>
                <a:pPr marL="342900" indent="-342900">
                  <a:buClr>
                    <a:srgbClr val="00B0F0"/>
                  </a:buClr>
                  <a:buFont typeface="Arial" panose="020B0604020202020204" pitchFamily="34" charset="0"/>
                  <a:buChar char="•"/>
                </a:pPr>
                <a:r>
                  <a:rPr lang="en-GB" sz="2000" dirty="0">
                    <a:solidFill>
                      <a:schemeClr val="tx1">
                        <a:lumMod val="75000"/>
                        <a:lumOff val="25000"/>
                      </a:schemeClr>
                    </a:solidFill>
                    <a:cs typeface="Arial"/>
                  </a:rPr>
                  <a:t>Total accumulated charge  = 13.06mC</a:t>
                </a:r>
              </a:p>
              <a:p>
                <a:pPr>
                  <a:buClr>
                    <a:srgbClr val="00B0F0"/>
                  </a:buClr>
                </a:pPr>
                <a:endParaRPr lang="en-GB" sz="2000" dirty="0">
                  <a:solidFill>
                    <a:schemeClr val="tx1">
                      <a:lumMod val="75000"/>
                      <a:lumOff val="25000"/>
                    </a:schemeClr>
                  </a:solidFill>
                  <a:cs typeface="Arial"/>
                </a:endParaRPr>
              </a:p>
              <a:p>
                <a:pPr>
                  <a:buClr>
                    <a:srgbClr val="00B0F0"/>
                  </a:buClr>
                </a:pPr>
                <a:endParaRPr lang="en-GB" sz="2000" dirty="0">
                  <a:solidFill>
                    <a:schemeClr val="tx1">
                      <a:lumMod val="75000"/>
                      <a:lumOff val="25000"/>
                    </a:schemeClr>
                  </a:solidFill>
                  <a:cs typeface="Arial"/>
                </a:endParaRPr>
              </a:p>
              <a:p>
                <a:pPr>
                  <a:buClr>
                    <a:srgbClr val="00B0F0"/>
                  </a:buClr>
                </a:pPr>
                <a:endParaRPr lang="en-GB" sz="2000" dirty="0">
                  <a:solidFill>
                    <a:schemeClr val="tx1">
                      <a:lumMod val="75000"/>
                      <a:lumOff val="25000"/>
                    </a:schemeClr>
                  </a:solidFill>
                  <a:cs typeface="Arial"/>
                </a:endParaRPr>
              </a:p>
              <a:p>
                <a:pPr marL="342900" indent="-342900">
                  <a:buClr>
                    <a:srgbClr val="00B0F0"/>
                  </a:buClr>
                  <a:buFont typeface="Arial" panose="020B0604020202020204" pitchFamily="34" charset="0"/>
                  <a:buChar char="•"/>
                </a:pPr>
                <a:r>
                  <a:rPr lang="en-GB" sz="2000" dirty="0">
                    <a:solidFill>
                      <a:schemeClr val="tx1">
                        <a:lumMod val="75000"/>
                        <a:lumOff val="25000"/>
                      </a:schemeClr>
                    </a:solidFill>
                    <a:cs typeface="Calibri"/>
                  </a:rPr>
                  <a:t>Current status of data = 28 runs processed for analysis </a:t>
                </a:r>
                <a14:m>
                  <m:oMath xmlns:m="http://schemas.openxmlformats.org/officeDocument/2006/math">
                    <m:r>
                      <a:rPr lang="en-GB" sz="2000" b="0" i="1" smtClean="0">
                        <a:solidFill>
                          <a:schemeClr val="tx1">
                            <a:lumMod val="75000"/>
                            <a:lumOff val="25000"/>
                          </a:schemeClr>
                        </a:solidFill>
                        <a:latin typeface="Cambria Math" panose="02040503050406030204" pitchFamily="18" charset="0"/>
                        <a:cs typeface="Calibri"/>
                      </a:rPr>
                      <m:t>≈6%</m:t>
                    </m:r>
                  </m:oMath>
                </a14:m>
                <a:r>
                  <a:rPr lang="en-US" sz="2000" dirty="0">
                    <a:solidFill>
                      <a:schemeClr val="tx1">
                        <a:lumMod val="75000"/>
                        <a:lumOff val="25000"/>
                      </a:schemeClr>
                    </a:solidFill>
                  </a:rPr>
                  <a:t> of total dataset, equally split between</a:t>
                </a:r>
                <a:r>
                  <a:rPr lang="en-GB" sz="2000" dirty="0">
                    <a:solidFill>
                      <a:schemeClr val="tx1">
                        <a:lumMod val="75000"/>
                        <a:lumOff val="25000"/>
                      </a:schemeClr>
                    </a:solidFill>
                    <a:cs typeface="Calibri"/>
                  </a:rPr>
                  <a:t> </a:t>
                </a:r>
                <a14:m>
                  <m:oMath xmlns:m="http://schemas.openxmlformats.org/officeDocument/2006/math">
                    <m:sSubSup>
                      <m:sSubSupPr>
                        <m:ctrlPr>
                          <a:rPr lang="en-GB" sz="2000" i="1" smtClean="0">
                            <a:solidFill>
                              <a:schemeClr val="tx1">
                                <a:lumMod val="75000"/>
                                <a:lumOff val="25000"/>
                              </a:schemeClr>
                            </a:solidFill>
                            <a:latin typeface="Cambria Math" panose="02040503050406030204" pitchFamily="18" charset="0"/>
                            <a:cs typeface="Calibri"/>
                          </a:rPr>
                        </m:ctrlPr>
                      </m:sSubSupPr>
                      <m:e>
                        <m:r>
                          <a:rPr lang="en-GB" sz="2000" b="0" i="1" smtClean="0">
                            <a:solidFill>
                              <a:schemeClr val="tx1">
                                <a:lumMod val="75000"/>
                                <a:lumOff val="25000"/>
                              </a:schemeClr>
                            </a:solidFill>
                            <a:latin typeface="Cambria Math" panose="02040503050406030204" pitchFamily="18" charset="0"/>
                            <a:cs typeface="Calibri"/>
                          </a:rPr>
                          <m:t>𝑃</m:t>
                        </m:r>
                      </m:e>
                      <m:sub>
                        <m:r>
                          <a:rPr lang="en-GB" sz="2000" b="0" i="1" smtClean="0">
                            <a:solidFill>
                              <a:schemeClr val="tx1">
                                <a:lumMod val="75000"/>
                                <a:lumOff val="25000"/>
                              </a:schemeClr>
                            </a:solidFill>
                            <a:latin typeface="Cambria Math" panose="02040503050406030204" pitchFamily="18" charset="0"/>
                            <a:cs typeface="Calibri"/>
                          </a:rPr>
                          <m:t>𝑡</m:t>
                        </m:r>
                      </m:sub>
                      <m:sup>
                        <m:r>
                          <a:rPr lang="en-GB" sz="2000" b="0" i="1" smtClean="0">
                            <a:solidFill>
                              <a:schemeClr val="tx1">
                                <a:lumMod val="75000"/>
                                <a:lumOff val="25000"/>
                              </a:schemeClr>
                            </a:solidFill>
                            <a:latin typeface="Cambria Math" panose="02040503050406030204" pitchFamily="18" charset="0"/>
                            <a:cs typeface="Calibri"/>
                          </a:rPr>
                          <m:t>+</m:t>
                        </m:r>
                      </m:sup>
                    </m:sSubSup>
                  </m:oMath>
                </a14:m>
                <a:r>
                  <a:rPr lang="en-GB" sz="2000" dirty="0">
                    <a:solidFill>
                      <a:schemeClr val="tx1">
                        <a:lumMod val="75000"/>
                        <a:lumOff val="25000"/>
                      </a:schemeClr>
                    </a:solidFill>
                    <a:cs typeface="Calibri"/>
                  </a:rPr>
                  <a:t> and  </a:t>
                </a:r>
                <a14:m>
                  <m:oMath xmlns:m="http://schemas.openxmlformats.org/officeDocument/2006/math">
                    <m:sSubSup>
                      <m:sSubSupPr>
                        <m:ctrlPr>
                          <a:rPr lang="en-GB" sz="2000" i="1" smtClean="0">
                            <a:solidFill>
                              <a:schemeClr val="tx1">
                                <a:lumMod val="75000"/>
                                <a:lumOff val="25000"/>
                              </a:schemeClr>
                            </a:solidFill>
                            <a:latin typeface="Cambria Math" panose="02040503050406030204" pitchFamily="18" charset="0"/>
                            <a:cs typeface="Calibri"/>
                          </a:rPr>
                        </m:ctrlPr>
                      </m:sSubSupPr>
                      <m:e>
                        <m:r>
                          <a:rPr lang="en-GB" sz="2000" b="0" i="1" smtClean="0">
                            <a:solidFill>
                              <a:schemeClr val="tx1">
                                <a:lumMod val="75000"/>
                                <a:lumOff val="25000"/>
                              </a:schemeClr>
                            </a:solidFill>
                            <a:latin typeface="Cambria Math" panose="02040503050406030204" pitchFamily="18" charset="0"/>
                            <a:cs typeface="Calibri"/>
                          </a:rPr>
                          <m:t>𝑃</m:t>
                        </m:r>
                      </m:e>
                      <m:sub>
                        <m:r>
                          <a:rPr lang="en-GB" sz="2000" b="0" i="1" smtClean="0">
                            <a:solidFill>
                              <a:schemeClr val="tx1">
                                <a:lumMod val="75000"/>
                                <a:lumOff val="25000"/>
                              </a:schemeClr>
                            </a:solidFill>
                            <a:latin typeface="Cambria Math" panose="02040503050406030204" pitchFamily="18" charset="0"/>
                            <a:cs typeface="Calibri"/>
                          </a:rPr>
                          <m:t>𝑡</m:t>
                        </m:r>
                      </m:sub>
                      <m:sup>
                        <m:r>
                          <a:rPr lang="en-GB" sz="2000" b="0" i="1" smtClean="0">
                            <a:solidFill>
                              <a:schemeClr val="tx1">
                                <a:lumMod val="75000"/>
                                <a:lumOff val="25000"/>
                              </a:schemeClr>
                            </a:solidFill>
                            <a:latin typeface="Cambria Math" panose="02040503050406030204" pitchFamily="18" charset="0"/>
                            <a:cs typeface="Calibri"/>
                          </a:rPr>
                          <m:t>−</m:t>
                        </m:r>
                      </m:sup>
                    </m:sSubSup>
                  </m:oMath>
                </a14:m>
                <a:r>
                  <a:rPr lang="en-GB" sz="2000" dirty="0">
                    <a:solidFill>
                      <a:schemeClr val="tx1">
                        <a:lumMod val="75000"/>
                        <a:lumOff val="25000"/>
                      </a:schemeClr>
                    </a:solidFill>
                    <a:cs typeface="Calibri"/>
                  </a:rPr>
                  <a:t> </a:t>
                </a:r>
              </a:p>
              <a:p>
                <a:pPr>
                  <a:buClr>
                    <a:srgbClr val="00B0F0"/>
                  </a:buClr>
                </a:pPr>
                <a:endParaRPr lang="en-GB" sz="2000" dirty="0"/>
              </a:p>
              <a:p>
                <a:pPr>
                  <a:buClr>
                    <a:srgbClr val="00B0F0"/>
                  </a:buClr>
                  <a:buChar char="•"/>
                </a:pPr>
                <a:endParaRPr lang="en-GB" sz="2000" dirty="0">
                  <a:solidFill>
                    <a:srgbClr val="404040"/>
                  </a:solidFill>
                  <a:cs typeface="Arial"/>
                </a:endParaRPr>
              </a:p>
              <a:p>
                <a:endParaRPr lang="en-GB" dirty="0"/>
              </a:p>
            </p:txBody>
          </p:sp>
        </mc:Choice>
        <mc:Fallback xmlns="">
          <p:sp>
            <p:nvSpPr>
              <p:cNvPr id="7" name="TextBox 6">
                <a:extLst>
                  <a:ext uri="{FF2B5EF4-FFF2-40B4-BE49-F238E27FC236}">
                    <a16:creationId xmlns:a16="http://schemas.microsoft.com/office/drawing/2014/main" id="{C251DCA1-8F30-86CB-117F-6B65406B7FAF}"/>
                  </a:ext>
                </a:extLst>
              </p:cNvPr>
              <p:cNvSpPr txBox="1">
                <a:spLocks noRot="1" noChangeAspect="1" noMove="1" noResize="1" noEditPoints="1" noAdjustHandles="1" noChangeArrowheads="1" noChangeShapeType="1" noTextEdit="1"/>
              </p:cNvSpPr>
              <p:nvPr/>
            </p:nvSpPr>
            <p:spPr>
              <a:xfrm>
                <a:off x="1097280" y="2103288"/>
                <a:ext cx="4822804" cy="4370427"/>
              </a:xfrm>
              <a:prstGeom prst="rect">
                <a:avLst/>
              </a:prstGeom>
              <a:blipFill>
                <a:blip r:embed="rId3"/>
                <a:stretch>
                  <a:fillRect l="-1138" t="-697" r="-1643"/>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DDC36BD0-7DD9-224B-7FD5-CD4CDBD2DE9F}"/>
              </a:ext>
            </a:extLst>
          </p:cNvPr>
          <p:cNvSpPr txBox="1"/>
          <p:nvPr/>
        </p:nvSpPr>
        <p:spPr>
          <a:xfrm>
            <a:off x="6814457" y="5256538"/>
            <a:ext cx="4710785" cy="937433"/>
          </a:xfrm>
          <a:prstGeom prst="rect">
            <a:avLst/>
          </a:prstGeom>
          <a:noFill/>
        </p:spPr>
        <p:txBody>
          <a:bodyPr wrap="square" rtlCol="0">
            <a:spAutoFit/>
          </a:bodyPr>
          <a:lstStyle/>
          <a:p>
            <a:pPr>
              <a:buClr>
                <a:srgbClr val="00B0F0"/>
              </a:buClr>
              <a:buFont typeface="Arial" panose="020B0604020202020204" pitchFamily="34" charset="0"/>
              <a:buChar char="•"/>
            </a:pPr>
            <a:r>
              <a:rPr lang="en-GB" sz="1800" err="1"/>
              <a:t>FTOn</a:t>
            </a:r>
            <a:r>
              <a:rPr lang="en-GB" sz="1800"/>
              <a:t> = Forward Tracker on</a:t>
            </a:r>
          </a:p>
          <a:p>
            <a:pPr>
              <a:buClr>
                <a:srgbClr val="00B0F0"/>
              </a:buClr>
              <a:buFont typeface="Arial" panose="020B0604020202020204" pitchFamily="34" charset="0"/>
              <a:buChar char="•"/>
            </a:pPr>
            <a:r>
              <a:rPr lang="en-GB" sz="1800" b="0"/>
              <a:t>ELMO = Extra Large </a:t>
            </a:r>
            <a:r>
              <a:rPr lang="en-GB" sz="1800" b="0" err="1"/>
              <a:t>Möller</a:t>
            </a:r>
            <a:r>
              <a:rPr lang="en-GB" sz="1800" b="0"/>
              <a:t> Shield</a:t>
            </a:r>
          </a:p>
          <a:p>
            <a:endParaRPr lang="en-GB"/>
          </a:p>
        </p:txBody>
      </p:sp>
    </p:spTree>
    <p:extLst>
      <p:ext uri="{BB962C8B-B14F-4D97-AF65-F5344CB8AC3E}">
        <p14:creationId xmlns:p14="http://schemas.microsoft.com/office/powerpoint/2010/main" val="22360755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AC046D158EE4DB937DA9A56D27D1C" ma:contentTypeVersion="14" ma:contentTypeDescription="Create a new document." ma:contentTypeScope="" ma:versionID="dc5c9489dd83d4788503d8ed3fb56a27">
  <xsd:schema xmlns:xsd="http://www.w3.org/2001/XMLSchema" xmlns:xs="http://www.w3.org/2001/XMLSchema" xmlns:p="http://schemas.microsoft.com/office/2006/metadata/properties" xmlns:ns3="b24ac480-a0b1-4388-a6cd-cfb001cdf6c7" xmlns:ns4="e7d8f92c-3952-4b7d-acc4-88cf8f2f7888" targetNamespace="http://schemas.microsoft.com/office/2006/metadata/properties" ma:root="true" ma:fieldsID="152e71cf332d4499163a16ab4bc776ba" ns3:_="" ns4:_="">
    <xsd:import namespace="b24ac480-a0b1-4388-a6cd-cfb001cdf6c7"/>
    <xsd:import namespace="e7d8f92c-3952-4b7d-acc4-88cf8f2f7888"/>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ac480-a0b1-4388-a6cd-cfb001cdf6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d8f92c-3952-4b7d-acc4-88cf8f2f788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24ac480-a0b1-4388-a6cd-cfb001cdf6c7" xsi:nil="true"/>
  </documentManagement>
</p:properties>
</file>

<file path=customXml/itemProps1.xml><?xml version="1.0" encoding="utf-8"?>
<ds:datastoreItem xmlns:ds="http://schemas.openxmlformats.org/officeDocument/2006/customXml" ds:itemID="{0FB86C95-0C04-48D3-8800-4BCA96897239}">
  <ds:schemaRefs>
    <ds:schemaRef ds:uri="b24ac480-a0b1-4388-a6cd-cfb001cdf6c7"/>
    <ds:schemaRef ds:uri="e7d8f92c-3952-4b7d-acc4-88cf8f2f78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9B0784-C1BD-418F-BF1F-02756CE4938D}">
  <ds:schemaRefs>
    <ds:schemaRef ds:uri="http://schemas.microsoft.com/sharepoint/v3/contenttype/forms"/>
  </ds:schemaRefs>
</ds:datastoreItem>
</file>

<file path=customXml/itemProps3.xml><?xml version="1.0" encoding="utf-8"?>
<ds:datastoreItem xmlns:ds="http://schemas.openxmlformats.org/officeDocument/2006/customXml" ds:itemID="{3CC4A308-09DD-4D2C-B0B2-70E76E0F7FF2}">
  <ds:schemaRefs>
    <ds:schemaRef ds:uri="http://schemas.openxmlformats.org/package/2006/metadata/core-properties"/>
    <ds:schemaRef ds:uri="http://purl.org/dc/terms/"/>
    <ds:schemaRef ds:uri="http://www.w3.org/XML/1998/namespace"/>
    <ds:schemaRef ds:uri="b24ac480-a0b1-4388-a6cd-cfb001cdf6c7"/>
    <ds:schemaRef ds:uri="http://purl.org/dc/dcmitype/"/>
    <ds:schemaRef ds:uri="http://purl.org/dc/elements/1.1/"/>
    <ds:schemaRef ds:uri="e7d8f92c-3952-4b7d-acc4-88cf8f2f7888"/>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2220</Words>
  <Application>Microsoft Office PowerPoint</Application>
  <PresentationFormat>Widescreen</PresentationFormat>
  <Paragraphs>234</Paragraphs>
  <Slides>22</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Arial,Sans-Serif</vt:lpstr>
      <vt:lpstr>Calibri</vt:lpstr>
      <vt:lpstr>Calibri Light</vt:lpstr>
      <vt:lpstr>Cambria Math</vt:lpstr>
      <vt:lpstr>Retrospect</vt:lpstr>
      <vt:lpstr>Retrospect</vt:lpstr>
      <vt:lpstr>Retrospect</vt:lpstr>
      <vt:lpstr>Timelike Compton Scattering on a polarized target with CLAS12, at Jefferson Lab</vt:lpstr>
      <vt:lpstr>Intro</vt:lpstr>
      <vt:lpstr>Timelike Compton Scattering (TCS)</vt:lpstr>
      <vt:lpstr>Generalised Parton Distributions</vt:lpstr>
      <vt:lpstr>Observable Predictions</vt:lpstr>
      <vt:lpstr>Jefferson Lab</vt:lpstr>
      <vt:lpstr>CLAS12 – Jefferson Lab</vt:lpstr>
      <vt:lpstr>Longitudinally Polarized Target</vt:lpstr>
      <vt:lpstr>Experimental Procedure</vt:lpstr>
      <vt:lpstr>Final state particles</vt:lpstr>
      <vt:lpstr>Preliminary Results:   -t</vt:lpstr>
      <vt:lpstr>Preliminary Results: MM_(e^-)^2</vt:lpstr>
      <vt:lpstr>Preliminary Results:  Q′</vt:lpstr>
      <vt:lpstr>BSA and TSA – calculation procedure</vt:lpstr>
      <vt:lpstr>Conclusions/Next Steps</vt:lpstr>
      <vt:lpstr>REFERENCES</vt:lpstr>
      <vt:lpstr>Thank you</vt:lpstr>
      <vt:lpstr>BACKUP</vt:lpstr>
      <vt:lpstr>Asymmetries – Phi histograms</vt:lpstr>
      <vt:lpstr>Internal Structure of Nucleons</vt:lpstr>
      <vt:lpstr>RGC Polarised target</vt:lpstr>
      <vt:lpstr>RGC Polarised target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Kayleigh Gates (PGR)</cp:lastModifiedBy>
  <cp:revision>2</cp:revision>
  <dcterms:created xsi:type="dcterms:W3CDTF">2023-03-14T09:22:24Z</dcterms:created>
  <dcterms:modified xsi:type="dcterms:W3CDTF">2023-06-01T11:19:37Z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0x0101004E0AC046D158EE4DB937DA9A56D27D1C</vt:lpwstr>
  </property>
</Properties>
</file>