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70" r:id="rId2"/>
    <p:sldId id="27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0F7"/>
    <a:srgbClr val="BDD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A5C8C-C31B-AB3E-B16A-390BF296ACF6}" v="303" dt="2024-06-10T22:37:59.492"/>
    <p1510:client id="{8D87D70A-19C3-53DB-BD70-6D2FDF8E26C7}" v="4" dt="2024-06-11T12:27:28.398"/>
    <p1510:client id="{9DAA40EB-0289-5191-B93D-101FD12016E2}" v="108" dt="2024-06-11T14:43:04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29"/>
    <p:restoredTop sz="94715"/>
  </p:normalViewPr>
  <p:slideViewPr>
    <p:cSldViewPr snapToGrid="0">
      <p:cViewPr varScale="1">
        <p:scale>
          <a:sx n="158" d="100"/>
          <a:sy n="158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617E0-9AA0-DC4D-96D4-36E4BE05F81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55446-146F-3249-A355-CAFAAD80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751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780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Agenda Topics Covered: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91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25236" cy="1017586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90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94" y="411480"/>
            <a:ext cx="11504904" cy="5355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362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19"/>
            <a:ext cx="11430000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937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403119" cy="5321877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235" y="6395565"/>
            <a:ext cx="1428001" cy="462435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C79FE1D6-FB9F-971A-60DF-8F8552E332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0926" y="-8811"/>
            <a:ext cx="1127310" cy="68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2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37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473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541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018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443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2082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June 20,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Strategy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6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microsoft.com/office/2007/relationships/hdphoto" Target="../media/hdphoto2.wdp"/><Relationship Id="rId5" Type="http://schemas.openxmlformats.org/officeDocument/2006/relationships/tags" Target="../tags/tag5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7165-BAA4-D25C-1767-6299849E2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94" y="1111002"/>
            <a:ext cx="6138055" cy="52608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The aim is to study coherent and incoherent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quasi-real photoproduction on the deuteron: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Arial"/>
              </a:rPr>
              <a:t>	𝜸 N →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N’ (N=</a:t>
            </a:r>
            <a:r>
              <a:rPr lang="en-US" sz="1800" dirty="0" err="1">
                <a:latin typeface="Calibri"/>
                <a:cs typeface="Arial"/>
              </a:rPr>
              <a:t>p,n</a:t>
            </a:r>
            <a:r>
              <a:rPr lang="en-US" sz="1800" dirty="0">
                <a:latin typeface="Calibri"/>
                <a:cs typeface="Arial"/>
              </a:rPr>
              <a:t> incoherent production on p &amp; n)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Arial"/>
              </a:rPr>
              <a:t>	𝜸 d →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d’ (coherent production on d)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Arial"/>
              </a:rPr>
              <a:t>	for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decaying to </a:t>
            </a:r>
            <a:r>
              <a:rPr lang="en-US" sz="1800" dirty="0">
                <a:latin typeface="Calibri"/>
                <a:cs typeface="Calibri"/>
              </a:rPr>
              <a:t>l</a:t>
            </a:r>
            <a:r>
              <a:rPr lang="en-US" sz="1800" baseline="30000" dirty="0">
                <a:latin typeface="Calibri"/>
                <a:cs typeface="Calibri"/>
              </a:rPr>
              <a:t>- </a:t>
            </a:r>
            <a:r>
              <a:rPr lang="en-US" sz="1800" dirty="0">
                <a:latin typeface="Calibri"/>
                <a:cs typeface="Calibri"/>
              </a:rPr>
              <a:t>l</a:t>
            </a:r>
            <a:r>
              <a:rPr lang="en-US" sz="1800" baseline="30000" dirty="0">
                <a:latin typeface="Calibri"/>
                <a:cs typeface="Calibri"/>
              </a:rPr>
              <a:t>+ </a:t>
            </a:r>
            <a:r>
              <a:rPr lang="en-US" sz="1800" dirty="0">
                <a:latin typeface="Calibri"/>
                <a:cs typeface="Arial"/>
              </a:rPr>
              <a:t>=  </a:t>
            </a:r>
            <a:r>
              <a:rPr lang="en-US" sz="1800" b="1" dirty="0">
                <a:latin typeface="Calibri"/>
                <a:cs typeface="Calibri"/>
              </a:rPr>
              <a:t>e</a:t>
            </a:r>
            <a:r>
              <a:rPr lang="en-US" sz="1800" b="1" baseline="30000" dirty="0">
                <a:latin typeface="Calibri"/>
                <a:cs typeface="Calibri"/>
              </a:rPr>
              <a:t>- </a:t>
            </a:r>
            <a:r>
              <a:rPr lang="en-US" sz="1800" b="1" dirty="0">
                <a:latin typeface="Calibri"/>
                <a:cs typeface="Calibri"/>
              </a:rPr>
              <a:t>e</a:t>
            </a:r>
            <a:r>
              <a:rPr lang="en-US" sz="1800" b="1" baseline="30000" dirty="0">
                <a:latin typeface="Calibri"/>
                <a:cs typeface="Calibri"/>
              </a:rPr>
              <a:t>+</a:t>
            </a:r>
            <a:r>
              <a:rPr lang="en-US" sz="1800" dirty="0">
                <a:latin typeface="Calibri"/>
                <a:cs typeface="Arial"/>
              </a:rPr>
              <a:t> or 𝝁</a:t>
            </a:r>
            <a:r>
              <a:rPr lang="en-US" sz="1800" baseline="30000" dirty="0">
                <a:latin typeface="Calibri"/>
                <a:cs typeface="Arial"/>
              </a:rPr>
              <a:t>- </a:t>
            </a:r>
            <a:r>
              <a:rPr lang="en-US" sz="1800" dirty="0">
                <a:latin typeface="Calibri"/>
                <a:cs typeface="Arial"/>
              </a:rPr>
              <a:t>𝝁</a:t>
            </a:r>
            <a:r>
              <a:rPr lang="en-US" sz="1800" baseline="30000" dirty="0">
                <a:latin typeface="Calibri"/>
                <a:cs typeface="Arial"/>
              </a:rPr>
              <a:t>+</a:t>
            </a:r>
            <a:r>
              <a:rPr lang="en-US" sz="1800" dirty="0">
                <a:latin typeface="Calibri"/>
                <a:cs typeface="Arial"/>
              </a:rPr>
              <a:t> 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Exclusivity is achieved through missing four momentum analysis of the scattered electron.</a:t>
            </a:r>
          </a:p>
          <a:p>
            <a:endParaRPr lang="en-US" sz="1800" dirty="0">
              <a:latin typeface="Calibri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Analysis of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photoproduction on proton and neutron is well advanced.</a:t>
            </a:r>
          </a:p>
          <a:p>
            <a:pPr>
              <a:buClr>
                <a:schemeClr val="accent1"/>
              </a:buClr>
            </a:pPr>
            <a:endParaRPr lang="en-US" sz="1800" dirty="0">
              <a:latin typeface="Calibri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One Ph.D. Thesis on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photoproduction on proton and neutron (R. Tyson, Uni. of Glasgow).</a:t>
            </a:r>
            <a:r>
              <a:rPr lang="en-US" sz="2400" dirty="0">
                <a:latin typeface="Calibri"/>
                <a:cs typeface="Arial"/>
              </a:rPr>
              <a:t>                                   </a:t>
            </a:r>
            <a:endParaRPr lang="en-US" sz="1800" dirty="0">
              <a:latin typeface="Calibri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976B2-C8EA-F99E-0C46-6826004D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164339"/>
            <a:ext cx="10561937" cy="4874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dirty="0">
                <a:latin typeface="Calibri"/>
                <a:cs typeface="Arial"/>
              </a:rPr>
              <a:t>J/</a:t>
            </a:r>
            <a:r>
              <a:rPr lang="en-US" sz="2200" dirty="0" err="1">
                <a:latin typeface="Calibri"/>
                <a:cs typeface="Arial"/>
              </a:rPr>
              <a:t>ψ</a:t>
            </a:r>
            <a:r>
              <a:rPr lang="en-US" sz="2200" dirty="0">
                <a:latin typeface="Calibri"/>
                <a:cs typeface="Arial"/>
              </a:rPr>
              <a:t> Photoproduction (E12-11-003B)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E5BE7-9E1E-8056-33AE-B5ED153B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4F8342-4AB6-82F7-970A-A62392CD99D1}"/>
              </a:ext>
            </a:extLst>
          </p:cNvPr>
          <p:cNvSpPr txBox="1"/>
          <p:nvPr/>
        </p:nvSpPr>
        <p:spPr>
          <a:xfrm>
            <a:off x="7422739" y="1039549"/>
            <a:ext cx="35323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  <a:cs typeface="Calibri"/>
              </a:rPr>
              <a:t>Scattered electron goes undetected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E17B4B-DFE3-4885-8AE6-1AED849422DF}"/>
              </a:ext>
            </a:extLst>
          </p:cNvPr>
          <p:cNvGrpSpPr/>
          <p:nvPr/>
        </p:nvGrpSpPr>
        <p:grpSpPr>
          <a:xfrm>
            <a:off x="5715353" y="1509645"/>
            <a:ext cx="6309996" cy="4760526"/>
            <a:chOff x="2650215" y="1298245"/>
            <a:chExt cx="6718736" cy="490504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06D34D3-DD81-4829-A217-63A6F9E44BC5}"/>
                </a:ext>
              </a:extLst>
            </p:cNvPr>
            <p:cNvGrpSpPr/>
            <p:nvPr/>
          </p:nvGrpSpPr>
          <p:grpSpPr>
            <a:xfrm>
              <a:off x="2650215" y="1360614"/>
              <a:ext cx="6279164" cy="4719099"/>
              <a:chOff x="3014545" y="2153805"/>
              <a:chExt cx="6279164" cy="471909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52B408F-6FD6-4530-848D-C63397F4737E}"/>
                  </a:ext>
                </a:extLst>
              </p:cNvPr>
              <p:cNvGrpSpPr/>
              <p:nvPr/>
            </p:nvGrpSpPr>
            <p:grpSpPr>
              <a:xfrm>
                <a:off x="3014545" y="2153805"/>
                <a:ext cx="6279164" cy="4719099"/>
                <a:chOff x="5941998" y="1613002"/>
                <a:chExt cx="6279164" cy="4719099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D5FFBE81-5A9D-4DC7-B846-78369F9DD454}"/>
                    </a:ext>
                  </a:extLst>
                </p:cNvPr>
                <p:cNvSpPr/>
                <p:nvPr/>
              </p:nvSpPr>
              <p:spPr>
                <a:xfrm>
                  <a:off x="6188697" y="1613002"/>
                  <a:ext cx="6032463" cy="4474345"/>
                </a:xfrm>
                <a:custGeom>
                  <a:avLst/>
                  <a:gdLst>
                    <a:gd name="connsiteX0" fmla="*/ 656948 w 6383045"/>
                    <a:gd name="connsiteY0" fmla="*/ 2281561 h 4474345"/>
                    <a:gd name="connsiteX1" fmla="*/ 1624614 w 6383045"/>
                    <a:gd name="connsiteY1" fmla="*/ 2077375 h 4474345"/>
                    <a:gd name="connsiteX2" fmla="*/ 1970843 w 6383045"/>
                    <a:gd name="connsiteY2" fmla="*/ 2104008 h 4474345"/>
                    <a:gd name="connsiteX3" fmla="*/ 2219418 w 6383045"/>
                    <a:gd name="connsiteY3" fmla="*/ 2112885 h 4474345"/>
                    <a:gd name="connsiteX4" fmla="*/ 2388093 w 6383045"/>
                    <a:gd name="connsiteY4" fmla="*/ 2068497 h 4474345"/>
                    <a:gd name="connsiteX5" fmla="*/ 2654424 w 6383045"/>
                    <a:gd name="connsiteY5" fmla="*/ 1704512 h 4474345"/>
                    <a:gd name="connsiteX6" fmla="*/ 2938509 w 6383045"/>
                    <a:gd name="connsiteY6" fmla="*/ 1216241 h 4474345"/>
                    <a:gd name="connsiteX7" fmla="*/ 3293616 w 6383045"/>
                    <a:gd name="connsiteY7" fmla="*/ 861134 h 4474345"/>
                    <a:gd name="connsiteX8" fmla="*/ 3524435 w 6383045"/>
                    <a:gd name="connsiteY8" fmla="*/ 665825 h 4474345"/>
                    <a:gd name="connsiteX9" fmla="*/ 4048218 w 6383045"/>
                    <a:gd name="connsiteY9" fmla="*/ 452761 h 4474345"/>
                    <a:gd name="connsiteX10" fmla="*/ 4243526 w 6383045"/>
                    <a:gd name="connsiteY10" fmla="*/ 443883 h 4474345"/>
                    <a:gd name="connsiteX11" fmla="*/ 4323425 w 6383045"/>
                    <a:gd name="connsiteY11" fmla="*/ 479394 h 4474345"/>
                    <a:gd name="connsiteX12" fmla="*/ 4385569 w 6383045"/>
                    <a:gd name="connsiteY12" fmla="*/ 443883 h 4474345"/>
                    <a:gd name="connsiteX13" fmla="*/ 4429958 w 6383045"/>
                    <a:gd name="connsiteY13" fmla="*/ 230819 h 4474345"/>
                    <a:gd name="connsiteX14" fmla="*/ 5504156 w 6383045"/>
                    <a:gd name="connsiteY14" fmla="*/ 0 h 4474345"/>
                    <a:gd name="connsiteX15" fmla="*/ 6383045 w 6383045"/>
                    <a:gd name="connsiteY15" fmla="*/ 372862 h 4474345"/>
                    <a:gd name="connsiteX16" fmla="*/ 6383045 w 6383045"/>
                    <a:gd name="connsiteY16" fmla="*/ 4438835 h 4474345"/>
                    <a:gd name="connsiteX17" fmla="*/ 1278385 w 6383045"/>
                    <a:gd name="connsiteY17" fmla="*/ 4474345 h 4474345"/>
                    <a:gd name="connsiteX18" fmla="*/ 0 w 6383045"/>
                    <a:gd name="connsiteY18" fmla="*/ 4208015 h 4474345"/>
                    <a:gd name="connsiteX19" fmla="*/ 133165 w 6383045"/>
                    <a:gd name="connsiteY19" fmla="*/ 2281561 h 4474345"/>
                    <a:gd name="connsiteX20" fmla="*/ 656948 w 6383045"/>
                    <a:gd name="connsiteY20" fmla="*/ 2281561 h 447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383045" h="4474345">
                      <a:moveTo>
                        <a:pt x="656948" y="2281561"/>
                      </a:moveTo>
                      <a:lnTo>
                        <a:pt x="1624614" y="2077375"/>
                      </a:lnTo>
                      <a:lnTo>
                        <a:pt x="1970843" y="2104008"/>
                      </a:lnTo>
                      <a:lnTo>
                        <a:pt x="2219418" y="2112885"/>
                      </a:lnTo>
                      <a:lnTo>
                        <a:pt x="2388093" y="2068497"/>
                      </a:lnTo>
                      <a:lnTo>
                        <a:pt x="2654424" y="1704512"/>
                      </a:lnTo>
                      <a:lnTo>
                        <a:pt x="2938509" y="1216241"/>
                      </a:lnTo>
                      <a:lnTo>
                        <a:pt x="3293616" y="861134"/>
                      </a:lnTo>
                      <a:lnTo>
                        <a:pt x="3524435" y="665825"/>
                      </a:lnTo>
                      <a:lnTo>
                        <a:pt x="4048218" y="452761"/>
                      </a:lnTo>
                      <a:lnTo>
                        <a:pt x="4243526" y="443883"/>
                      </a:lnTo>
                      <a:lnTo>
                        <a:pt x="4323425" y="479394"/>
                      </a:lnTo>
                      <a:lnTo>
                        <a:pt x="4385569" y="443883"/>
                      </a:lnTo>
                      <a:lnTo>
                        <a:pt x="4429958" y="230819"/>
                      </a:lnTo>
                      <a:lnTo>
                        <a:pt x="5504156" y="0"/>
                      </a:lnTo>
                      <a:lnTo>
                        <a:pt x="6383045" y="372862"/>
                      </a:lnTo>
                      <a:lnTo>
                        <a:pt x="6383045" y="4438835"/>
                      </a:lnTo>
                      <a:lnTo>
                        <a:pt x="1278385" y="4474345"/>
                      </a:lnTo>
                      <a:lnTo>
                        <a:pt x="0" y="4208015"/>
                      </a:lnTo>
                      <a:lnTo>
                        <a:pt x="133165" y="2281561"/>
                      </a:lnTo>
                      <a:lnTo>
                        <a:pt x="656948" y="2281561"/>
                      </a:lnTo>
                      <a:close/>
                    </a:path>
                  </a:pathLst>
                </a:custGeom>
                <a:blipFill>
                  <a:blip r:embed="rId8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saturation sat="200000"/>
                            </a14:imgEffect>
                            <a14:imgEffect>
                              <a14:brightnessContrast contrast="-2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 r="-5810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EF52220-0AD1-42CE-9215-A4055688CA31}"/>
                    </a:ext>
                  </a:extLst>
                </p:cNvPr>
                <p:cNvSpPr/>
                <p:nvPr/>
              </p:nvSpPr>
              <p:spPr>
                <a:xfrm>
                  <a:off x="6524169" y="5624224"/>
                  <a:ext cx="5696992" cy="3512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6DE874B-B146-41FC-9806-4A0E9BA95983}"/>
                    </a:ext>
                  </a:extLst>
                </p:cNvPr>
                <p:cNvSpPr/>
                <p:nvPr/>
              </p:nvSpPr>
              <p:spPr>
                <a:xfrm>
                  <a:off x="8009147" y="3029919"/>
                  <a:ext cx="818671" cy="412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939C1CA-3240-4BEE-83D1-F17102FF2088}"/>
                    </a:ext>
                  </a:extLst>
                </p:cNvPr>
                <p:cNvSpPr/>
                <p:nvPr/>
              </p:nvSpPr>
              <p:spPr>
                <a:xfrm>
                  <a:off x="7970978" y="2821079"/>
                  <a:ext cx="468044" cy="1012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AF62FC54-8583-47EE-8E1F-E668CBA50A0C}"/>
                    </a:ext>
                  </a:extLst>
                </p:cNvPr>
                <p:cNvSpPr/>
                <p:nvPr/>
              </p:nvSpPr>
              <p:spPr>
                <a:xfrm>
                  <a:off x="6604551" y="5818002"/>
                  <a:ext cx="5616610" cy="5140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031C5F9B-C918-432B-B6DE-0B1A1CBF73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3857" b="92143" l="9968" r="89711">
                              <a14:foregroundMark x1="42444" y1="92143" x2="42444" y2="92143"/>
                              <a14:foregroundMark x1="51447" y1="6571" x2="51447" y2="6571"/>
                              <a14:foregroundMark x1="52090" y1="6571" x2="52090" y2="6571"/>
                              <a14:foregroundMark x1="53055" y1="7429" x2="53055" y2="7429"/>
                              <a14:foregroundMark x1="54341" y1="8000" x2="43730" y2="5714"/>
                              <a14:foregroundMark x1="61736" y1="6143" x2="62379" y2="11143"/>
                              <a14:foregroundMark x1="43408" y1="6714" x2="37299" y2="8714"/>
                              <a14:foregroundMark x1="41479" y1="11000" x2="44695" y2="16286"/>
                              <a14:foregroundMark x1="37942" y1="9429" x2="47910" y2="3857"/>
                              <a14:foregroundMark x1="37942" y1="10429" x2="38264" y2="9000"/>
                            </a14:backgroundRemoval>
                          </a14:imgEffect>
                          <a14:imgEffect>
                            <a14:artisticCutout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97911" y="4349951"/>
                  <a:ext cx="465568" cy="1047905"/>
                </a:xfrm>
                <a:prstGeom prst="rect">
                  <a:avLst/>
                </a:prstGeom>
              </p:spPr>
            </p:pic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BE8BD623-DB1B-4E26-9C04-F84E42606650}"/>
                    </a:ext>
                  </a:extLst>
                </p:cNvPr>
                <p:cNvSpPr/>
                <p:nvPr/>
              </p:nvSpPr>
              <p:spPr>
                <a:xfrm flipH="1">
                  <a:off x="6315790" y="3703525"/>
                  <a:ext cx="1233310" cy="1774602"/>
                </a:xfrm>
                <a:prstGeom prst="rect">
                  <a:avLst/>
                </a:prstGeom>
                <a:gradFill flip="none" rotWithShape="1">
                  <a:gsLst>
                    <a:gs pos="28000">
                      <a:schemeClr val="bg1">
                        <a:alpha val="72000"/>
                      </a:schemeClr>
                    </a:gs>
                    <a:gs pos="5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  <a:gs pos="54000">
                      <a:schemeClr val="bg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1C4510B-E5D5-4776-8D2D-E187B992AAFD}"/>
                    </a:ext>
                  </a:extLst>
                </p:cNvPr>
                <p:cNvSpPr/>
                <p:nvPr/>
              </p:nvSpPr>
              <p:spPr>
                <a:xfrm>
                  <a:off x="5941998" y="5295309"/>
                  <a:ext cx="6279164" cy="364459"/>
                </a:xfrm>
                <a:prstGeom prst="rect">
                  <a:avLst/>
                </a:prstGeom>
                <a:gradFill flip="none" rotWithShape="1">
                  <a:gsLst>
                    <a:gs pos="28000">
                      <a:schemeClr val="bg1">
                        <a:alpha val="72000"/>
                      </a:schemeClr>
                    </a:gs>
                    <a:gs pos="1000">
                      <a:schemeClr val="bg1">
                        <a:alpha val="0"/>
                      </a:schemeClr>
                    </a:gs>
                    <a:gs pos="82000">
                      <a:schemeClr val="bg1"/>
                    </a:gs>
                    <a:gs pos="59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E04A904-B4B0-4DC7-B658-CC3DB6EFEA4A}"/>
                  </a:ext>
                </a:extLst>
              </p:cNvPr>
              <p:cNvSpPr/>
              <p:nvPr/>
            </p:nvSpPr>
            <p:spPr>
              <a:xfrm rot="18977861">
                <a:off x="5748593" y="2637042"/>
                <a:ext cx="1473621" cy="412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E554B4C-DCB0-426C-801A-BD3EAA2F4855}"/>
                  </a:ext>
                </a:extLst>
              </p:cNvPr>
              <p:cNvSpPr/>
              <p:nvPr/>
            </p:nvSpPr>
            <p:spPr>
              <a:xfrm rot="19576264">
                <a:off x="7417992" y="2232857"/>
                <a:ext cx="266114" cy="412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0EA0D74-B8D9-43DE-B6F0-C2B4FC258AA0}"/>
                </a:ext>
              </a:extLst>
            </p:cNvPr>
            <p:cNvSpPr/>
            <p:nvPr/>
          </p:nvSpPr>
          <p:spPr>
            <a:xfrm>
              <a:off x="7963209" y="1298245"/>
              <a:ext cx="1147831" cy="4905049"/>
            </a:xfrm>
            <a:prstGeom prst="rect">
              <a:avLst/>
            </a:prstGeom>
            <a:gradFill flip="none" rotWithShape="1">
              <a:gsLst>
                <a:gs pos="55000">
                  <a:schemeClr val="bg1">
                    <a:alpha val="72000"/>
                  </a:schemeClr>
                </a:gs>
                <a:gs pos="8000">
                  <a:schemeClr val="bg1">
                    <a:alpha val="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62294A8-69E8-4DF1-9B67-C19A458F824F}"/>
                </a:ext>
              </a:extLst>
            </p:cNvPr>
            <p:cNvGrpSpPr/>
            <p:nvPr/>
          </p:nvGrpSpPr>
          <p:grpSpPr>
            <a:xfrm>
              <a:off x="3403312" y="3497178"/>
              <a:ext cx="5965639" cy="1910202"/>
              <a:chOff x="3403312" y="3497178"/>
              <a:chExt cx="5965639" cy="191020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B60F334-EC23-4848-8C3F-E16AD9F062F8}"/>
                  </a:ext>
                </a:extLst>
              </p:cNvPr>
              <p:cNvGrpSpPr/>
              <p:nvPr/>
            </p:nvGrpSpPr>
            <p:grpSpPr>
              <a:xfrm>
                <a:off x="3479703" y="3615803"/>
                <a:ext cx="5889248" cy="1791577"/>
                <a:chOff x="3479703" y="3615803"/>
                <a:chExt cx="5889248" cy="1791577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BBFD1A70-7369-4863-95A5-433DBFB49EC0}"/>
                    </a:ext>
                  </a:extLst>
                </p:cNvPr>
                <p:cNvGrpSpPr/>
                <p:nvPr/>
              </p:nvGrpSpPr>
              <p:grpSpPr>
                <a:xfrm>
                  <a:off x="3479703" y="3615803"/>
                  <a:ext cx="5889248" cy="1791577"/>
                  <a:chOff x="2655886" y="2668936"/>
                  <a:chExt cx="5889248" cy="1791577"/>
                </a:xfrm>
              </p:grpSpPr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DA64AC87-3576-47BD-9D5E-075C998D5F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55886" y="2879027"/>
                    <a:ext cx="1161216" cy="4946"/>
                  </a:xfrm>
                  <a:prstGeom prst="line">
                    <a:avLst/>
                  </a:prstGeom>
                  <a:ln w="508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7F4A684A-4DD6-4259-92B5-8C3C047CA7A0}"/>
                      </a:ext>
                    </a:extLst>
                  </p:cNvPr>
                  <p:cNvCxnSpPr>
                    <a:cxnSpLocks/>
                    <a:endCxn id="23" idx="3"/>
                  </p:cNvCxnSpPr>
                  <p:nvPr/>
                </p:nvCxnSpPr>
                <p:spPr>
                  <a:xfrm flipV="1">
                    <a:off x="3817102" y="2803902"/>
                    <a:ext cx="4470121" cy="80071"/>
                  </a:xfrm>
                  <a:prstGeom prst="line">
                    <a:avLst/>
                  </a:prstGeom>
                  <a:ln w="508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0662AA56-24FB-42A0-B068-0C640CFAB576}"/>
                      </a:ext>
                    </a:extLst>
                  </p:cNvPr>
                  <p:cNvSpPr/>
                  <p:nvPr/>
                </p:nvSpPr>
                <p:spPr>
                  <a:xfrm>
                    <a:off x="4784274" y="3057830"/>
                    <a:ext cx="185676" cy="19021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ED39841C-07E8-4FDE-B823-9C33A2BCB226}"/>
                      </a:ext>
                    </a:extLst>
                  </p:cNvPr>
                  <p:cNvGrpSpPr/>
                  <p:nvPr/>
                </p:nvGrpSpPr>
                <p:grpSpPr>
                  <a:xfrm rot="806850">
                    <a:off x="3836637" y="3005436"/>
                    <a:ext cx="1034970" cy="70664"/>
                    <a:chOff x="1109531" y="4259743"/>
                    <a:chExt cx="4484692" cy="474253"/>
                  </a:xfrm>
                </p:grpSpPr>
                <p:cxnSp>
                  <p:nvCxnSpPr>
                    <p:cNvPr id="43" name="Connector: Curved 42">
                      <a:extLst>
                        <a:ext uri="{FF2B5EF4-FFF2-40B4-BE49-F238E27FC236}">
                          <a16:creationId xmlns:a16="http://schemas.microsoft.com/office/drawing/2014/main" id="{E9F0E56D-B8D7-40EE-A17D-9A8CEF45AA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473050" y="4266324"/>
                      <a:ext cx="594806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Connector: Curved 43">
                      <a:extLst>
                        <a:ext uri="{FF2B5EF4-FFF2-40B4-BE49-F238E27FC236}">
                          <a16:creationId xmlns:a16="http://schemas.microsoft.com/office/drawing/2014/main" id="{7BBA5E3D-EF3C-4F54-BF2E-C6738323C8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V="1">
                      <a:off x="5052694" y="4273698"/>
                      <a:ext cx="541529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Connector: Curved 44">
                      <a:extLst>
                        <a:ext uri="{FF2B5EF4-FFF2-40B4-BE49-F238E27FC236}">
                          <a16:creationId xmlns:a16="http://schemas.microsoft.com/office/drawing/2014/main" id="{F38DF093-BF60-49E1-9C0D-8EB6D6EC73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44296" y="4259744"/>
                      <a:ext cx="594806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Connector: Curved 45">
                      <a:extLst>
                        <a:ext uri="{FF2B5EF4-FFF2-40B4-BE49-F238E27FC236}">
                          <a16:creationId xmlns:a16="http://schemas.microsoft.com/office/drawing/2014/main" id="{3B1EB015-527F-41B9-8512-1CA533E9353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V="1">
                      <a:off x="3931521" y="4259744"/>
                      <a:ext cx="541529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Connector: Curved 46">
                      <a:extLst>
                        <a:ext uri="{FF2B5EF4-FFF2-40B4-BE49-F238E27FC236}">
                          <a16:creationId xmlns:a16="http://schemas.microsoft.com/office/drawing/2014/main" id="{D4306A06-9B24-4D53-99F7-0E5C2381A7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30704" y="4259743"/>
                      <a:ext cx="594806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Connector: Curved 47">
                      <a:extLst>
                        <a:ext uri="{FF2B5EF4-FFF2-40B4-BE49-F238E27FC236}">
                          <a16:creationId xmlns:a16="http://schemas.microsoft.com/office/drawing/2014/main" id="{C0693EFB-FAEA-489A-A7AA-3071FFF7B8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V="1">
                      <a:off x="2817929" y="4259743"/>
                      <a:ext cx="541529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Connector: Curved 48">
                      <a:extLst>
                        <a:ext uri="{FF2B5EF4-FFF2-40B4-BE49-F238E27FC236}">
                          <a16:creationId xmlns:a16="http://schemas.microsoft.com/office/drawing/2014/main" id="{1D966048-8873-4657-8F0A-7C9F081826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09531" y="4272905"/>
                      <a:ext cx="594806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Connector: Curved 49">
                      <a:extLst>
                        <a:ext uri="{FF2B5EF4-FFF2-40B4-BE49-F238E27FC236}">
                          <a16:creationId xmlns:a16="http://schemas.microsoft.com/office/drawing/2014/main" id="{B0F4967B-0819-4447-812E-D56BF5E2B0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V="1">
                      <a:off x="1704337" y="4266324"/>
                      <a:ext cx="541529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39" name="Picture 38" descr="\documentclass{article}&#10;\usepackage{amsmath}&#10;\pagestyle{empty}&#10;\begin{document}&#10;&#10;$e^+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4AF19C01-6A88-4884-93C9-8B380585E30D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390314" y="3783298"/>
                    <a:ext cx="249905" cy="20419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0" name="Picture 39" descr="\documentclass{article}&#10;\usepackage{amsmath}&#10;\pagestyle{empty}&#10;\begin{document}&#10;&#10;$e^-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CC759E29-6C63-43D1-B328-1E79B3F2E045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058307" y="3005048"/>
                    <a:ext cx="246857" cy="14323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" name="Picture 40" descr="\documentclass{article}&#10;\usepackage{amsmath}&#10;\pagestyle{empty}&#10;\begin{document}&#10;&#10;$p'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CE4C2FC6-5FF7-4D6C-8772-0D064D516595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775935" y="4221275"/>
                    <a:ext cx="190476" cy="23923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2" name="Picture 41" descr="\documentclass{article}&#10;\usepackage{amsmath}&#10;\pagestyle{empty}&#10;\begin{document}&#10;&#10;$e'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E8849B1A-67BC-4574-ACA7-5271ED22F580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385134" y="2668936"/>
                    <a:ext cx="160000" cy="1935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5FAA7C3B-0FC5-4205-BD40-28C9AED09DDD}"/>
                    </a:ext>
                  </a:extLst>
                </p:cNvPr>
                <p:cNvGrpSpPr/>
                <p:nvPr/>
              </p:nvGrpSpPr>
              <p:grpSpPr>
                <a:xfrm>
                  <a:off x="5608091" y="3892300"/>
                  <a:ext cx="386243" cy="302612"/>
                  <a:chOff x="4784274" y="2945433"/>
                  <a:chExt cx="386243" cy="302612"/>
                </a:xfrm>
              </p:grpSpPr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889CEC9A-DE70-4A06-8549-088CB556C5BA}"/>
                      </a:ext>
                    </a:extLst>
                  </p:cNvPr>
                  <p:cNvSpPr/>
                  <p:nvPr/>
                </p:nvSpPr>
                <p:spPr>
                  <a:xfrm>
                    <a:off x="4784274" y="3057830"/>
                    <a:ext cx="185676" cy="19021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34" name="Picture 33" descr="\documentclass{article}&#10;\usepackage{amsmath}&#10;\pagestyle{empty}&#10;\begin{document}&#10;&#10;$p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2337F640-44ED-405F-9B11-250E7DA8ECB7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036422" y="2945433"/>
                    <a:ext cx="134095" cy="160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3589DF0F-5B7D-4E9E-B955-B9AF877514EB}"/>
                    </a:ext>
                  </a:extLst>
                </p:cNvPr>
                <p:cNvSpPr/>
                <p:nvPr/>
              </p:nvSpPr>
              <p:spPr>
                <a:xfrm>
                  <a:off x="5758623" y="4070160"/>
                  <a:ext cx="2071066" cy="138153"/>
                </a:xfrm>
                <a:custGeom>
                  <a:avLst/>
                  <a:gdLst>
                    <a:gd name="connsiteX0" fmla="*/ 0 w 2733040"/>
                    <a:gd name="connsiteY0" fmla="*/ 152400 h 591198"/>
                    <a:gd name="connsiteX1" fmla="*/ 1402080 w 2733040"/>
                    <a:gd name="connsiteY1" fmla="*/ 589280 h 591198"/>
                    <a:gd name="connsiteX2" fmla="*/ 2733040 w 2733040"/>
                    <a:gd name="connsiteY2" fmla="*/ 0 h 591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3040" h="591198">
                      <a:moveTo>
                        <a:pt x="0" y="152400"/>
                      </a:moveTo>
                      <a:cubicBezTo>
                        <a:pt x="473286" y="383540"/>
                        <a:pt x="946573" y="614680"/>
                        <a:pt x="1402080" y="589280"/>
                      </a:cubicBezTo>
                      <a:cubicBezTo>
                        <a:pt x="1857587" y="563880"/>
                        <a:pt x="2295313" y="281940"/>
                        <a:pt x="2733040" y="0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CFF38860-8EDB-4D2F-885E-70DFCE7C6798}"/>
                    </a:ext>
                  </a:extLst>
                </p:cNvPr>
                <p:cNvSpPr/>
                <p:nvPr/>
              </p:nvSpPr>
              <p:spPr>
                <a:xfrm rot="11891585">
                  <a:off x="5783276" y="4285407"/>
                  <a:ext cx="2417815" cy="225426"/>
                </a:xfrm>
                <a:custGeom>
                  <a:avLst/>
                  <a:gdLst>
                    <a:gd name="connsiteX0" fmla="*/ 0 w 2733040"/>
                    <a:gd name="connsiteY0" fmla="*/ 152400 h 591198"/>
                    <a:gd name="connsiteX1" fmla="*/ 1402080 w 2733040"/>
                    <a:gd name="connsiteY1" fmla="*/ 589280 h 591198"/>
                    <a:gd name="connsiteX2" fmla="*/ 2733040 w 2733040"/>
                    <a:gd name="connsiteY2" fmla="*/ 0 h 591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3040" h="591198">
                      <a:moveTo>
                        <a:pt x="0" y="152400"/>
                      </a:moveTo>
                      <a:cubicBezTo>
                        <a:pt x="473286" y="383540"/>
                        <a:pt x="946573" y="614680"/>
                        <a:pt x="1402080" y="589280"/>
                      </a:cubicBezTo>
                      <a:cubicBezTo>
                        <a:pt x="1857587" y="563880"/>
                        <a:pt x="2295313" y="281940"/>
                        <a:pt x="2733040" y="0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5B5467AD-A3ED-4497-A8C2-3EFAF464D7C3}"/>
                    </a:ext>
                  </a:extLst>
                </p:cNvPr>
                <p:cNvSpPr/>
                <p:nvPr/>
              </p:nvSpPr>
              <p:spPr>
                <a:xfrm rot="13726267">
                  <a:off x="5567093" y="4508573"/>
                  <a:ext cx="1334670" cy="162839"/>
                </a:xfrm>
                <a:custGeom>
                  <a:avLst/>
                  <a:gdLst>
                    <a:gd name="connsiteX0" fmla="*/ 0 w 2733040"/>
                    <a:gd name="connsiteY0" fmla="*/ 152400 h 591198"/>
                    <a:gd name="connsiteX1" fmla="*/ 1402080 w 2733040"/>
                    <a:gd name="connsiteY1" fmla="*/ 589280 h 591198"/>
                    <a:gd name="connsiteX2" fmla="*/ 2733040 w 2733040"/>
                    <a:gd name="connsiteY2" fmla="*/ 0 h 591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3040" h="591198">
                      <a:moveTo>
                        <a:pt x="0" y="152400"/>
                      </a:moveTo>
                      <a:cubicBezTo>
                        <a:pt x="473286" y="383540"/>
                        <a:pt x="946573" y="614680"/>
                        <a:pt x="1402080" y="589280"/>
                      </a:cubicBezTo>
                      <a:cubicBezTo>
                        <a:pt x="1857587" y="563880"/>
                        <a:pt x="2295313" y="281940"/>
                        <a:pt x="2733040" y="0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E8B9AD7-7FCC-4E74-B8AE-02BADC2AC325}"/>
                  </a:ext>
                </a:extLst>
              </p:cNvPr>
              <p:cNvSpPr/>
              <p:nvPr/>
            </p:nvSpPr>
            <p:spPr>
              <a:xfrm>
                <a:off x="3403312" y="3735044"/>
                <a:ext cx="185676" cy="19021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 descr="\documentclass{article}&#10;\usepackage{amsmath}&#10;\pagestyle{empty}&#10;\begin{document}&#10;&#10;$e$&#10;&#10;&#10;\end{document}" title="IguanaTex Bitmap Display">
                <a:extLst>
                  <a:ext uri="{FF2B5EF4-FFF2-40B4-BE49-F238E27FC236}">
                    <a16:creationId xmlns:a16="http://schemas.microsoft.com/office/drawing/2014/main" id="{EFEC0A6F-C3A0-4BBC-856C-A7504020EC1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>
                <a:off x="3435366" y="3497178"/>
                <a:ext cx="99048" cy="114286"/>
              </a:xfrm>
              <a:prstGeom prst="rect">
                <a:avLst/>
              </a:prstGeom>
            </p:spPr>
          </p:pic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B0DE3D48-FA6E-4B2F-87EC-66F978C4E29E}"/>
              </a:ext>
            </a:extLst>
          </p:cNvPr>
          <p:cNvSpPr txBox="1"/>
          <p:nvPr/>
        </p:nvSpPr>
        <p:spPr>
          <a:xfrm>
            <a:off x="9793174" y="5746963"/>
            <a:ext cx="24596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  <a:cs typeface="Calibri"/>
              </a:rPr>
              <a:t>Final state particles in the FD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1F4278E9-758C-4CCC-8170-5E17CA3BF99D}"/>
              </a:ext>
            </a:extLst>
          </p:cNvPr>
          <p:cNvCxnSpPr>
            <a:cxnSpLocks/>
            <a:stCxn id="16" idx="3"/>
            <a:endCxn id="42" idx="0"/>
          </p:cNvCxnSpPr>
          <p:nvPr/>
        </p:nvCxnSpPr>
        <p:spPr>
          <a:xfrm>
            <a:off x="10955138" y="1362715"/>
            <a:ext cx="995078" cy="2396203"/>
          </a:xfrm>
          <a:prstGeom prst="curvedConnector2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ight Brace 79">
            <a:extLst>
              <a:ext uri="{FF2B5EF4-FFF2-40B4-BE49-F238E27FC236}">
                <a16:creationId xmlns:a16="http://schemas.microsoft.com/office/drawing/2014/main" id="{65C9FAB1-CF0D-4D00-A01A-FEE19B4F7D01}"/>
              </a:ext>
            </a:extLst>
          </p:cNvPr>
          <p:cNvSpPr/>
          <p:nvPr/>
        </p:nvSpPr>
        <p:spPr>
          <a:xfrm rot="3763768">
            <a:off x="10328174" y="4361797"/>
            <a:ext cx="239869" cy="2143358"/>
          </a:xfrm>
          <a:prstGeom prst="rightBrace">
            <a:avLst>
              <a:gd name="adj1" fmla="val 25000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98BA7-0B34-788B-1E83-C46BF4AF72CA}"/>
              </a:ext>
            </a:extLst>
          </p:cNvPr>
          <p:cNvSpPr txBox="1"/>
          <p:nvPr/>
        </p:nvSpPr>
        <p:spPr>
          <a:xfrm>
            <a:off x="9467803" y="5208161"/>
            <a:ext cx="88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n’,d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771B1-90DF-6579-BBA1-A6F7F98AED47}"/>
              </a:ext>
            </a:extLst>
          </p:cNvPr>
          <p:cNvSpPr txBox="1"/>
          <p:nvPr/>
        </p:nvSpPr>
        <p:spPr>
          <a:xfrm>
            <a:off x="8759729" y="3904856"/>
            <a:ext cx="88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2000" i="1" dirty="0" err="1">
                <a:latin typeface="+mj-lt"/>
                <a:cs typeface="Times New Roman" panose="02020603050405020304" pitchFamily="18" charset="0"/>
              </a:rPr>
              <a:t>n,d</a:t>
            </a:r>
            <a:endParaRPr lang="en-US" sz="2000" i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0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C8864-E238-EBE5-B49F-D9E1E780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117D48-FD88-47C8-FAFA-22477E0C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dirty="0">
                <a:latin typeface="Calibri"/>
                <a:cs typeface="Arial"/>
              </a:rPr>
              <a:t>J/</a:t>
            </a:r>
            <a:r>
              <a:rPr lang="en-US" sz="2200" dirty="0" err="1">
                <a:latin typeface="Calibri"/>
                <a:cs typeface="Arial"/>
              </a:rPr>
              <a:t>ψ</a:t>
            </a:r>
            <a:r>
              <a:rPr lang="en-US" sz="2200" dirty="0">
                <a:latin typeface="Calibri"/>
                <a:cs typeface="Arial"/>
              </a:rPr>
              <a:t> Photoproduction (E12-11-003B)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A21402-6A2B-89A4-E707-D36D9677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0903"/>
            <a:ext cx="6573817" cy="364797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Models based on VMD, holographic QCD and GPD frameworks relate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near-threshold photoproduction to the nucleon gluonic gravitational form factors (</a:t>
            </a:r>
            <a:r>
              <a:rPr lang="en-US" sz="1800" dirty="0" err="1">
                <a:latin typeface="Calibri"/>
                <a:cs typeface="Arial"/>
              </a:rPr>
              <a:t>gGFFs</a:t>
            </a:r>
            <a:r>
              <a:rPr lang="en-US" sz="1800" dirty="0">
                <a:latin typeface="Calibri"/>
                <a:cs typeface="Arial"/>
              </a:rPr>
              <a:t>).</a:t>
            </a:r>
            <a:br>
              <a:rPr lang="en-US" sz="1800" dirty="0">
                <a:latin typeface="Calibri"/>
                <a:cs typeface="Arial"/>
              </a:rPr>
            </a:br>
            <a:r>
              <a:rPr lang="en-US" sz="1200" dirty="0">
                <a:latin typeface="+mn-lt"/>
                <a:cs typeface="Arial"/>
              </a:rPr>
              <a:t>(  </a:t>
            </a:r>
            <a:r>
              <a:rPr lang="en-US" sz="1200" dirty="0">
                <a:effectLst/>
                <a:latin typeface="+mn-lt"/>
              </a:rPr>
              <a:t>D. </a:t>
            </a:r>
            <a:r>
              <a:rPr lang="en-US" sz="1200" dirty="0" err="1">
                <a:effectLst/>
                <a:latin typeface="+mn-lt"/>
              </a:rPr>
              <a:t>Kharzeev</a:t>
            </a:r>
            <a:r>
              <a:rPr lang="en-US" sz="1200" dirty="0">
                <a:effectLst/>
                <a:latin typeface="+mn-lt"/>
              </a:rPr>
              <a:t>, </a:t>
            </a:r>
            <a:r>
              <a:rPr lang="en-US" sz="1200" i="1" dirty="0">
                <a:effectLst/>
                <a:latin typeface="+mn-lt"/>
              </a:rPr>
              <a:t>Phys. Rev. D </a:t>
            </a:r>
            <a:r>
              <a:rPr lang="en-US" sz="1200" b="0" dirty="0">
                <a:effectLst/>
                <a:latin typeface="+mn-lt"/>
              </a:rPr>
              <a:t>104 </a:t>
            </a:r>
            <a:r>
              <a:rPr lang="en-US" sz="1200" dirty="0">
                <a:effectLst/>
                <a:latin typeface="+mn-lt"/>
              </a:rPr>
              <a:t>054015 (2021), </a:t>
            </a:r>
            <a:br>
              <a:rPr lang="en-US" sz="1200" dirty="0">
                <a:effectLst/>
                <a:latin typeface="+mn-lt"/>
              </a:rPr>
            </a:br>
            <a:r>
              <a:rPr lang="en-US" sz="1200" dirty="0">
                <a:effectLst/>
                <a:latin typeface="+mn-lt"/>
              </a:rPr>
              <a:t>   </a:t>
            </a:r>
            <a:r>
              <a:rPr lang="en-US" sz="1200" dirty="0">
                <a:latin typeface="+mn-lt"/>
              </a:rPr>
              <a:t>Y. Hatta, D.-L. Yang, </a:t>
            </a:r>
            <a:r>
              <a:rPr lang="en-US" sz="1200" i="1" dirty="0">
                <a:latin typeface="+mn-lt"/>
              </a:rPr>
              <a:t>Phys. Rev. D </a:t>
            </a:r>
            <a:r>
              <a:rPr lang="en-US" sz="1200" b="1" dirty="0">
                <a:latin typeface="+mn-lt"/>
              </a:rPr>
              <a:t>98</a:t>
            </a:r>
            <a:r>
              <a:rPr lang="en-US" sz="1200" dirty="0">
                <a:latin typeface="+mn-lt"/>
              </a:rPr>
              <a:t> 074003 (2018)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   Y. Guo, X. Ji, Y. Liu, </a:t>
            </a:r>
            <a:r>
              <a:rPr lang="en-US" sz="1200" i="1" dirty="0">
                <a:latin typeface="+mn-lt"/>
              </a:rPr>
              <a:t>Phys. Rev. D </a:t>
            </a:r>
            <a:r>
              <a:rPr lang="en-US" sz="1200" b="1" dirty="0">
                <a:latin typeface="+mn-lt"/>
              </a:rPr>
              <a:t>103</a:t>
            </a:r>
            <a:r>
              <a:rPr lang="en-US" sz="1200" dirty="0">
                <a:latin typeface="+mn-lt"/>
              </a:rPr>
              <a:t>, 096010 (2021)  </a:t>
            </a:r>
            <a:r>
              <a:rPr lang="en-US" sz="1200" dirty="0">
                <a:latin typeface="+mn-lt"/>
                <a:cs typeface="Arial"/>
              </a:rPr>
              <a:t>).</a:t>
            </a:r>
          </a:p>
          <a:p>
            <a:pPr>
              <a:buClr>
                <a:schemeClr val="accent1"/>
              </a:buClr>
            </a:pPr>
            <a:endParaRPr lang="en-US" sz="1300" dirty="0">
              <a:latin typeface="+mn-lt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+mn-lt"/>
                <a:cs typeface="Arial"/>
              </a:rPr>
              <a:t>There is some disagreement within the theoretical community on the validity of estimating the </a:t>
            </a:r>
            <a:r>
              <a:rPr lang="en-US" sz="1800" dirty="0" err="1">
                <a:latin typeface="+mn-lt"/>
                <a:cs typeface="Arial"/>
              </a:rPr>
              <a:t>gGFFs</a:t>
            </a:r>
            <a:r>
              <a:rPr lang="en-US" sz="1800" dirty="0">
                <a:latin typeface="+mn-lt"/>
                <a:cs typeface="Arial"/>
              </a:rPr>
              <a:t> from </a:t>
            </a:r>
            <a:r>
              <a:rPr lang="en-US" sz="1800" dirty="0">
                <a:latin typeface="Calibri"/>
                <a:cs typeface="Arial"/>
              </a:rPr>
              <a:t>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photoproduction</a:t>
            </a:r>
            <a:r>
              <a:rPr lang="en-US" sz="1800" dirty="0">
                <a:latin typeface="+mn-lt"/>
                <a:cs typeface="Arial"/>
              </a:rPr>
              <a:t>. </a:t>
            </a:r>
            <a:r>
              <a:rPr lang="en-US" sz="1800" dirty="0">
                <a:latin typeface="Calibri"/>
                <a:cs typeface="Arial"/>
              </a:rPr>
              <a:t>There are also suggestions in </a:t>
            </a:r>
            <a:r>
              <a:rPr lang="en-US" sz="1800" dirty="0" err="1">
                <a:latin typeface="Calibri"/>
                <a:cs typeface="Arial"/>
              </a:rPr>
              <a:t>GlueX</a:t>
            </a:r>
            <a:r>
              <a:rPr lang="en-US" sz="1800" dirty="0">
                <a:latin typeface="Calibri"/>
                <a:cs typeface="Arial"/>
              </a:rPr>
              <a:t> data that other production mechanisms may dominate the near-threshold region.</a:t>
            </a:r>
            <a:br>
              <a:rPr lang="en-US" sz="1800" dirty="0">
                <a:latin typeface="+mn-lt"/>
                <a:cs typeface="Arial"/>
              </a:rPr>
            </a:br>
            <a:r>
              <a:rPr lang="en-US" sz="1200" dirty="0">
                <a:latin typeface="+mn-lt"/>
                <a:cs typeface="Arial"/>
              </a:rPr>
              <a:t>(  </a:t>
            </a:r>
            <a:r>
              <a:rPr lang="en-US" sz="1200" dirty="0">
                <a:latin typeface="+mn-lt"/>
              </a:rPr>
              <a:t>L. Tang, Y.-X. Yang, Z.-F. Cui, C. D. Roberts </a:t>
            </a:r>
            <a:r>
              <a:rPr lang="en-US" sz="1200" i="1" dirty="0">
                <a:latin typeface="+mn-lt"/>
              </a:rPr>
              <a:t>arXiv</a:t>
            </a:r>
            <a:r>
              <a:rPr lang="en-US" sz="1200" dirty="0">
                <a:latin typeface="+mn-lt"/>
              </a:rPr>
              <a:t>:2405.17675 </a:t>
            </a:r>
            <a:br>
              <a:rPr lang="en-US" sz="1200" dirty="0">
                <a:latin typeface="Calibri"/>
                <a:cs typeface="Arial"/>
              </a:rPr>
            </a:br>
            <a:r>
              <a:rPr lang="en-US" sz="1200" dirty="0">
                <a:latin typeface="+mn-lt"/>
                <a:cs typeface="Arial"/>
              </a:rPr>
              <a:t>   </a:t>
            </a:r>
            <a:r>
              <a:rPr lang="en-US" sz="1200" dirty="0">
                <a:effectLst/>
                <a:latin typeface="+mn-lt"/>
              </a:rPr>
              <a:t>M.-L. Du, V. </a:t>
            </a:r>
            <a:r>
              <a:rPr lang="en-US" sz="1200" dirty="0" err="1">
                <a:effectLst/>
                <a:latin typeface="+mn-lt"/>
              </a:rPr>
              <a:t>Baru</a:t>
            </a:r>
            <a:r>
              <a:rPr lang="en-US" sz="1200" dirty="0">
                <a:effectLst/>
                <a:latin typeface="+mn-lt"/>
              </a:rPr>
              <a:t>, F.-K. Guo, C. </a:t>
            </a:r>
            <a:r>
              <a:rPr lang="en-US" sz="1200" dirty="0" err="1">
                <a:effectLst/>
                <a:latin typeface="+mn-lt"/>
              </a:rPr>
              <a:t>Hanhart</a:t>
            </a:r>
            <a:r>
              <a:rPr lang="en-US" sz="1200" dirty="0">
                <a:effectLst/>
                <a:latin typeface="+mn-lt"/>
              </a:rPr>
              <a:t>, U.-G. </a:t>
            </a:r>
            <a:r>
              <a:rPr lang="en-US" sz="1200" dirty="0" err="1">
                <a:effectLst/>
                <a:latin typeface="+mn-lt"/>
              </a:rPr>
              <a:t>Meißner</a:t>
            </a:r>
            <a:r>
              <a:rPr lang="en-US" sz="1200" dirty="0">
                <a:effectLst/>
                <a:latin typeface="+mn-lt"/>
              </a:rPr>
              <a:t>, A. </a:t>
            </a:r>
            <a:r>
              <a:rPr lang="en-US" sz="1200" dirty="0" err="1">
                <a:effectLst/>
                <a:latin typeface="+mn-lt"/>
              </a:rPr>
              <a:t>Nefediev</a:t>
            </a:r>
            <a:r>
              <a:rPr lang="en-US" sz="1200" dirty="0">
                <a:effectLst/>
                <a:latin typeface="+mn-lt"/>
              </a:rPr>
              <a:t>, </a:t>
            </a:r>
            <a:r>
              <a:rPr lang="en-US" sz="1200" dirty="0" err="1">
                <a:effectLst/>
                <a:latin typeface="+mn-lt"/>
              </a:rPr>
              <a:t>I.Strakovsky</a:t>
            </a:r>
            <a:r>
              <a:rPr lang="en-US" sz="1200" dirty="0">
                <a:effectLst/>
                <a:latin typeface="+mn-lt"/>
              </a:rPr>
              <a:t>, </a:t>
            </a:r>
            <a:r>
              <a:rPr lang="en-US" sz="1200" i="1" dirty="0">
                <a:effectLst/>
                <a:latin typeface="+mn-lt"/>
              </a:rPr>
              <a:t>Eur. Phys. J. C </a:t>
            </a:r>
            <a:r>
              <a:rPr lang="en-US" sz="1200" b="0" dirty="0">
                <a:effectLst/>
                <a:latin typeface="+mn-lt"/>
              </a:rPr>
              <a:t>80 </a:t>
            </a:r>
            <a:r>
              <a:rPr lang="en-US" sz="1200" dirty="0">
                <a:effectLst/>
                <a:latin typeface="+mn-lt"/>
              </a:rPr>
              <a:t>1053 (2020)</a:t>
            </a:r>
            <a:br>
              <a:rPr lang="en-US" sz="1200" dirty="0">
                <a:effectLst/>
                <a:latin typeface="+mn-lt"/>
              </a:rPr>
            </a:br>
            <a:r>
              <a:rPr lang="en-US" sz="1200" dirty="0">
                <a:effectLst/>
                <a:latin typeface="+mn-lt"/>
              </a:rPr>
              <a:t>   </a:t>
            </a:r>
            <a:r>
              <a:rPr lang="en-US" sz="1200" dirty="0">
                <a:latin typeface="+mn-lt"/>
              </a:rPr>
              <a:t>D. </a:t>
            </a:r>
            <a:r>
              <a:rPr lang="en-US" sz="1200" dirty="0" err="1">
                <a:latin typeface="+mn-lt"/>
              </a:rPr>
              <a:t>Winney</a:t>
            </a:r>
            <a:r>
              <a:rPr lang="en-US" sz="1200" dirty="0">
                <a:latin typeface="+mn-lt"/>
              </a:rPr>
              <a:t>, </a:t>
            </a:r>
            <a:r>
              <a:rPr lang="en-US" sz="1200" i="1" dirty="0">
                <a:latin typeface="+mn-lt"/>
              </a:rPr>
              <a:t>et. al. </a:t>
            </a:r>
            <a:r>
              <a:rPr lang="en-US" sz="1200" dirty="0">
                <a:latin typeface="+mn-lt"/>
              </a:rPr>
              <a:t>(JPAC), </a:t>
            </a:r>
            <a:r>
              <a:rPr lang="en-US" sz="1200" i="1" dirty="0">
                <a:latin typeface="+mn-lt"/>
              </a:rPr>
              <a:t>Phys. Rev. D </a:t>
            </a:r>
            <a:r>
              <a:rPr lang="en-US" sz="1200" b="1" dirty="0">
                <a:latin typeface="+mn-lt"/>
              </a:rPr>
              <a:t>108</a:t>
            </a:r>
            <a:r>
              <a:rPr lang="en-US" sz="1200" dirty="0">
                <a:latin typeface="+mn-lt"/>
              </a:rPr>
              <a:t>, 054018 (2023) </a:t>
            </a:r>
            <a:r>
              <a:rPr lang="en-US" sz="1200" dirty="0">
                <a:latin typeface="+mn-lt"/>
                <a:cs typeface="Arial"/>
              </a:rPr>
              <a:t>).</a:t>
            </a:r>
          </a:p>
          <a:p>
            <a:pPr>
              <a:buClr>
                <a:schemeClr val="accent1"/>
              </a:buClr>
            </a:pPr>
            <a:endParaRPr lang="en-US" sz="1800" dirty="0">
              <a:latin typeface="Calibri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A first measurement of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photoproduction on the neutron with RG-B data can help establish the isospin invariance of the near-threshold production mechanism. This could also lead to estimates of the neutron </a:t>
            </a:r>
            <a:r>
              <a:rPr lang="en-US" sz="1800" dirty="0" err="1">
                <a:latin typeface="Calibri"/>
                <a:cs typeface="Arial"/>
              </a:rPr>
              <a:t>gGFFs</a:t>
            </a:r>
            <a:r>
              <a:rPr lang="en-US" sz="1800" dirty="0">
                <a:latin typeface="Calibri"/>
                <a:cs typeface="Arial"/>
              </a:rPr>
              <a:t>.</a:t>
            </a:r>
          </a:p>
          <a:p>
            <a:pPr>
              <a:buClr>
                <a:schemeClr val="accent1"/>
              </a:buClr>
            </a:pPr>
            <a:endParaRPr lang="en-US" sz="1800" dirty="0">
              <a:latin typeface="Calibri"/>
              <a:cs typeface="Arial"/>
            </a:endParaRPr>
          </a:p>
          <a:p>
            <a:pPr>
              <a:buClr>
                <a:schemeClr val="accent1"/>
              </a:buClr>
            </a:pPr>
            <a:r>
              <a:rPr lang="en-US" sz="1800" dirty="0">
                <a:latin typeface="Calibri"/>
                <a:cs typeface="Arial"/>
              </a:rPr>
              <a:t>Higher precision data is needed to clarify the validity of relating J/</a:t>
            </a:r>
            <a:r>
              <a:rPr lang="en-US" sz="1800" dirty="0" err="1">
                <a:latin typeface="Calibri"/>
                <a:cs typeface="Arial"/>
              </a:rPr>
              <a:t>ψ</a:t>
            </a:r>
            <a:r>
              <a:rPr lang="en-US" sz="1800" dirty="0">
                <a:latin typeface="Calibri"/>
                <a:cs typeface="Arial"/>
              </a:rPr>
              <a:t> photoproduction to the </a:t>
            </a:r>
            <a:r>
              <a:rPr lang="en-US" sz="1800" dirty="0" err="1">
                <a:latin typeface="Calibri"/>
                <a:cs typeface="Arial"/>
              </a:rPr>
              <a:t>gGFFs</a:t>
            </a:r>
            <a:r>
              <a:rPr lang="en-US" sz="1800" dirty="0">
                <a:latin typeface="Calibri"/>
                <a:cs typeface="Arial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6E9BA5-ADA5-A6C8-67B4-B635AC0B1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817" y="950385"/>
            <a:ext cx="5609866" cy="39495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B48C10-11BF-523D-ACA0-F92F340B8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445" y="4134678"/>
            <a:ext cx="3823472" cy="27233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81366D-B54D-E0FF-2B90-6EB13138D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87553"/>
            <a:ext cx="3372678" cy="26704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CA5021-DE18-2158-BEC0-323C701F85C6}"/>
              </a:ext>
            </a:extLst>
          </p:cNvPr>
          <p:cNvSpPr txBox="1"/>
          <p:nvPr/>
        </p:nvSpPr>
        <p:spPr>
          <a:xfrm>
            <a:off x="7246174" y="4990008"/>
            <a:ext cx="437647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Results in AU as normalization is in progress.</a:t>
            </a:r>
          </a:p>
          <a:p>
            <a:endParaRPr lang="en-US" dirty="0"/>
          </a:p>
          <a:p>
            <a:r>
              <a:rPr lang="en-US" dirty="0"/>
              <a:t>Only using spring 2019 data (21.7 PAC days):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~ 56 % of collected beam time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~ 24% of allocated beam time</a:t>
            </a:r>
          </a:p>
        </p:txBody>
      </p:sp>
    </p:spTree>
    <p:extLst>
      <p:ext uri="{BB962C8B-B14F-4D97-AF65-F5344CB8AC3E}">
        <p14:creationId xmlns:p14="http://schemas.microsoft.com/office/powerpoint/2010/main" val="2199601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8.74394"/>
  <p:tag name="OUTPUTTYPE" val="PNG"/>
  <p:tag name="IGUANATEXVERSION" val="160"/>
  <p:tag name="LATEXADDIN" val="\documentclass{article}&#10;\usepackage{amsmath}&#10;\pagestyle{empty}&#10;\begin{document}&#10;&#10;$e$&#10;&#10;&#10;\end{document}"/>
  <p:tag name="IGUANATEXSIZE" val="20"/>
  <p:tag name="IGUANATEXCURSOR" val="83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OUTPUTTYPE" val="PNG"/>
  <p:tag name="IGUANATEXVERSION" val="160"/>
  <p:tag name="LATEXADDIN" val="\documentclass{article}&#10;\usepackage{amsmath}&#10;\pagestyle{empty}&#10;\begin{document}&#10;&#10;$p$&#10;&#10;&#10;\end{document}"/>
  <p:tag name="IGUANATEXSIZE" val="20"/>
  <p:tag name="IGUANATEXCURSOR" val="83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122.9846"/>
  <p:tag name="OUTPUTTYPE" val="PNG"/>
  <p:tag name="IGUANATEXVERSION" val="160"/>
  <p:tag name="LATEXADDIN" val="\documentclass{article}&#10;\usepackage{amsmath}&#10;\pagestyle{empty}&#10;\begin{document}&#10;&#10;$e^+$&#10;&#10;&#10;\end{document}"/>
  <p:tag name="IGUANATEXSIZE" val="20"/>
  <p:tag name="IGUANATEXCURSOR" val="86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.49118"/>
  <p:tag name="ORIGINALWIDTH" val="121.4848"/>
  <p:tag name="OUTPUTTYPE" val="PNG"/>
  <p:tag name="IGUANATEXVERSION" val="160"/>
  <p:tag name="LATEXADDIN" val="\documentclass{article}&#10;\usepackage{amsmath}&#10;\pagestyle{empty}&#10;\begin{document}&#10;&#10;$e^-$&#10;&#10;&#10;\end{document}"/>
  <p:tag name="IGUANATEXSIZE" val="20"/>
  <p:tag name="IGUANATEXCURSOR" val="85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93.73827"/>
  <p:tag name="OUTPUTTYPE" val="PNG"/>
  <p:tag name="IGUANATEXVERSION" val="160"/>
  <p:tag name="LATEXADDIN" val="\documentclass{article}&#10;\usepackage{amsmath}&#10;\pagestyle{empty}&#10;\begin{document}&#10;&#10;$p'$&#10;&#10;&#10;\end{document}"/>
  <p:tag name="IGUANATEXSIZE" val="20"/>
  <p:tag name="IGUANATEXCURSOR" val="84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78.74016"/>
  <p:tag name="OUTPUTTYPE" val="PNG"/>
  <p:tag name="IGUANATEXVERSION" val="160"/>
  <p:tag name="LATEXADDIN" val="\documentclass{article}&#10;\usepackage{amsmath}&#10;\pagestyle{empty}&#10;\begin{document}&#10;&#10;$e'$&#10;&#10;&#10;\end{document}"/>
  <p:tag name="IGUANATEXSIZE" val="20"/>
  <p:tag name="IGUANATEXCURSOR" val="84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477</Words>
  <Application>Microsoft Macintosh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PingFangSC-Regular</vt:lpstr>
      <vt:lpstr>.PingFangSC-Regular</vt:lpstr>
      <vt:lpstr>Arial</vt:lpstr>
      <vt:lpstr>Bradley Hand ITC</vt:lpstr>
      <vt:lpstr>Calibri</vt:lpstr>
      <vt:lpstr>Calibri Light</vt:lpstr>
      <vt:lpstr>Century Gothic</vt:lpstr>
      <vt:lpstr>1_Office Theme</vt:lpstr>
      <vt:lpstr>J/ψ Photoproduction (E12-11-003B)</vt:lpstr>
      <vt:lpstr>J/ψ Photoproduction (E12-11-003B)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Directed Research and Development</dc:title>
  <dc:creator>David Dean</dc:creator>
  <cp:lastModifiedBy>Richard Tyson</cp:lastModifiedBy>
  <cp:revision>13</cp:revision>
  <dcterms:created xsi:type="dcterms:W3CDTF">2022-03-01T19:54:16Z</dcterms:created>
  <dcterms:modified xsi:type="dcterms:W3CDTF">2024-06-20T13:02:19Z</dcterms:modified>
</cp:coreProperties>
</file>