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8" r:id="rId4"/>
    <p:sldId id="259" r:id="rId5"/>
    <p:sldId id="256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63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0" d="100"/>
          <a:sy n="190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4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4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2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4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0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2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0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4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EBA6F-FA7F-1144-A0F5-4D88B328FB35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630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FT Moller shield design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shot 2016-01-18 17.50.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5373" r="20351"/>
          <a:stretch/>
        </p:blipFill>
        <p:spPr>
          <a:xfrm>
            <a:off x="4123154" y="1578388"/>
            <a:ext cx="4735472" cy="4682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415" y="1409644"/>
            <a:ext cx="3513909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Moller Shield for operation with the Forward Tagger was designed studying the transverse size of the beam halo as a function of the distance from the target</a:t>
            </a:r>
          </a:p>
          <a:p>
            <a:endParaRPr lang="en-US" dirty="0"/>
          </a:p>
          <a:p>
            <a:r>
              <a:rPr lang="en-US" dirty="0" smtClean="0"/>
              <a:t>Assumptions:</a:t>
            </a:r>
          </a:p>
          <a:p>
            <a:pPr marL="176213" indent="-176213">
              <a:buFont typeface="Wingdings" charset="2"/>
              <a:buChar char="§"/>
            </a:pPr>
            <a:r>
              <a:rPr lang="en-US" sz="1600" dirty="0" smtClean="0"/>
              <a:t>The shield is shaped as a truncated cone, pointing to to the CLAS12 center</a:t>
            </a:r>
          </a:p>
          <a:p>
            <a:pPr marL="176213" indent="-176213">
              <a:buFont typeface="Wingdings" charset="2"/>
              <a:buChar char="§"/>
            </a:pPr>
            <a:r>
              <a:rPr lang="en-US" sz="1600" dirty="0" smtClean="0"/>
              <a:t>The shield is made of a single material, i.e. tungsten</a:t>
            </a:r>
          </a:p>
          <a:p>
            <a:pPr marL="176213" indent="-176213">
              <a:buFont typeface="Wingdings" charset="2"/>
              <a:buChar char="§"/>
            </a:pPr>
            <a:r>
              <a:rPr lang="en-US" sz="1600" dirty="0" smtClean="0"/>
              <a:t>To maximize the FT acceptance, the cone angle should be as low as possible compatibly with the CLAS12 and FT operation at L=10</a:t>
            </a:r>
            <a:r>
              <a:rPr lang="en-US" sz="1600" baseline="30000" dirty="0" smtClean="0"/>
              <a:t>35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</a:p>
          <a:p>
            <a:pPr marL="176213" indent="-176213">
              <a:buFont typeface="Wingdings" charset="2"/>
              <a:buChar char="§"/>
            </a:pPr>
            <a:r>
              <a:rPr lang="en-US" sz="1600" dirty="0" smtClean="0"/>
              <a:t>The z coordinate of cone entrance face should be chosen to minimize background on the FT and CLAS12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7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411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New (Corrected) Baseline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7" y="1879830"/>
            <a:ext cx="6483373" cy="4154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793" y="2159065"/>
            <a:ext cx="23082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Realistic  (Straight) beamline pipe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Mount to torus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Downstream shield in installed position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Nose to downstream shield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Tungsten Shield around Al </a:t>
            </a:r>
            <a:r>
              <a:rPr lang="en-US" sz="1600" dirty="0" err="1" smtClean="0"/>
              <a:t>beampipe</a:t>
            </a:r>
            <a:r>
              <a:rPr lang="en-US" sz="1600" dirty="0" smtClean="0"/>
              <a:t> inside torus, 2cm, 12 cm OD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Warm Bore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Warm Bore Shield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Cold Hub</a:t>
            </a:r>
            <a:endParaRPr lang="en-US" sz="1600" dirty="0"/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 flipV="1">
            <a:off x="4533181" y="3254016"/>
            <a:ext cx="2302612" cy="79787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570262" y="4385041"/>
            <a:ext cx="2302612" cy="62699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188986" y="4857847"/>
            <a:ext cx="3771396" cy="3217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820560" y="4857847"/>
            <a:ext cx="2139822" cy="9191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8274" y="6202099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torus vacuum jacket, plates, coils box and coils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7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411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New (Corrected) Baseline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19348" r="52837" b="21342"/>
          <a:stretch/>
        </p:blipFill>
        <p:spPr>
          <a:xfrm>
            <a:off x="221657" y="2030283"/>
            <a:ext cx="5180862" cy="428185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363929" y="2567984"/>
            <a:ext cx="3550527" cy="14839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44241" y="2346239"/>
            <a:ext cx="275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 mm at z=1390mm:  3.7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57201" y="4357829"/>
            <a:ext cx="5596310" cy="112115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40891" y="5543878"/>
            <a:ext cx="2342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30mm at z=420mm: 4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40891" y="3988497"/>
            <a:ext cx="2458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Torus Start: z=2753mm</a:t>
            </a:r>
          </a:p>
          <a:p>
            <a:r>
              <a:rPr lang="en-US" dirty="0" smtClean="0"/>
              <a:t>Mount Start: z=2270mm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987426" y="4204292"/>
            <a:ext cx="123295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023314" y="4477211"/>
            <a:ext cx="21970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96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New (Corrected) Baseline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19348" r="52837" b="21342"/>
          <a:stretch/>
        </p:blipFill>
        <p:spPr>
          <a:xfrm>
            <a:off x="559174" y="723112"/>
            <a:ext cx="3093328" cy="2556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67" y="521481"/>
            <a:ext cx="4091839" cy="3177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6" y="3615573"/>
            <a:ext cx="4091839" cy="3177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279" y="4267514"/>
            <a:ext cx="231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 Background Source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85" y="3615573"/>
            <a:ext cx="4122331" cy="32012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48317" y="4267514"/>
            <a:ext cx="231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 Background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5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473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FT Cone. No </a:t>
            </a:r>
            <a:r>
              <a:rPr lang="en-US" dirty="0">
                <a:solidFill>
                  <a:srgbClr val="FF0000"/>
                </a:solidFill>
              </a:rPr>
              <a:t>FT. Lead in place of FT.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4" y="933634"/>
            <a:ext cx="6030610" cy="4644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793" y="2928533"/>
            <a:ext cx="23082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FT Cone moved upstream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Lead Shielding </a:t>
            </a:r>
            <a:r>
              <a:rPr lang="en-US" sz="1600" b="1" u="sng" dirty="0"/>
              <a:t>i</a:t>
            </a:r>
            <a:r>
              <a:rPr lang="en-US" sz="1600" b="1" u="sng" dirty="0" smtClean="0"/>
              <a:t>nstead</a:t>
            </a:r>
            <a:r>
              <a:rPr lang="en-US" sz="1600" dirty="0" smtClean="0"/>
              <a:t> of FT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Same Mount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Same configuration downstream</a:t>
            </a:r>
            <a:endParaRPr lang="en-US" sz="1600" dirty="0"/>
          </a:p>
        </p:txBody>
      </p:sp>
      <p:pic>
        <p:nvPicPr>
          <p:cNvPr id="6" name="Picture 5" descr="Screen Shot 2016-01-19 at 8.14.1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1" b="16413"/>
          <a:stretch/>
        </p:blipFill>
        <p:spPr>
          <a:xfrm>
            <a:off x="216793" y="5702382"/>
            <a:ext cx="6030610" cy="103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3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869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FT Cone. No </a:t>
            </a:r>
            <a:r>
              <a:rPr lang="en-US" dirty="0">
                <a:solidFill>
                  <a:srgbClr val="FF0000"/>
                </a:solidFill>
              </a:rPr>
              <a:t>FT. Lead in place of FT.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7" y="2928533"/>
            <a:ext cx="6483373" cy="3535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793" y="3667870"/>
            <a:ext cx="2308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R=120 at z=1444mm: 4.75</a:t>
            </a:r>
            <a:r>
              <a:rPr lang="en-US" sz="1600" baseline="30000" dirty="0" smtClean="0"/>
              <a:t>o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915651" y="4727834"/>
            <a:ext cx="22057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Torus Start: z=2753mm</a:t>
            </a:r>
          </a:p>
          <a:p>
            <a:r>
              <a:rPr lang="en-US" sz="1600" dirty="0" smtClean="0"/>
              <a:t>Mount Start: z</a:t>
            </a:r>
            <a:r>
              <a:rPr lang="en-US" sz="1600" dirty="0"/>
              <a:t>=2270mm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70675" y="4943630"/>
            <a:ext cx="3244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598074" y="5216549"/>
            <a:ext cx="2197064" cy="960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93896" y="3891375"/>
            <a:ext cx="5741898" cy="5006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15652" y="6000878"/>
            <a:ext cx="19133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SST Support inside tube and cone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3171663" y="4943630"/>
            <a:ext cx="3743989" cy="13496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Shot 2016-01-19 at 8.14.18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1" b="16413"/>
          <a:stretch/>
        </p:blipFill>
        <p:spPr>
          <a:xfrm>
            <a:off x="135627" y="1343493"/>
            <a:ext cx="6502380" cy="111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FT Cone. No FT. Lead in place of FT.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4" y="1157859"/>
            <a:ext cx="3093328" cy="1687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67" y="521481"/>
            <a:ext cx="4091839" cy="3177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6" y="3615573"/>
            <a:ext cx="4091839" cy="3177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279" y="4267514"/>
            <a:ext cx="231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 Background Source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86" y="3615573"/>
            <a:ext cx="4122329" cy="32012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48317" y="4267514"/>
            <a:ext cx="231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 Background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869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FT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ot operational, as shielding.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6" y="1375831"/>
            <a:ext cx="6483373" cy="3960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793" y="2928533"/>
            <a:ext cx="23082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FT Cone moved upstream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Lead Shielding </a:t>
            </a:r>
            <a:r>
              <a:rPr lang="en-US" sz="1600" b="1" u="sng" dirty="0" smtClean="0"/>
              <a:t>upstream</a:t>
            </a:r>
            <a:r>
              <a:rPr lang="en-US" sz="1600" dirty="0" smtClean="0"/>
              <a:t> of FT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Same Mount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Same configuration downstream</a:t>
            </a:r>
            <a:endParaRPr lang="en-US" sz="1600" dirty="0"/>
          </a:p>
        </p:txBody>
      </p:sp>
      <p:pic>
        <p:nvPicPr>
          <p:cNvPr id="2" name="Picture 1" descr="Screen Shot 2016-01-19 at 8.16.1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4" b="7288"/>
          <a:stretch/>
        </p:blipFill>
        <p:spPr>
          <a:xfrm>
            <a:off x="135626" y="5449419"/>
            <a:ext cx="6483373" cy="10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869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FT not operational, as shielding.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7" y="1654459"/>
            <a:ext cx="5414192" cy="3535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0672" y="3500549"/>
            <a:ext cx="23533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Torus Start: z=2753.8mm</a:t>
            </a:r>
          </a:p>
          <a:p>
            <a:r>
              <a:rPr lang="en-US" sz="1600" dirty="0" smtClean="0"/>
              <a:t>Mount Start: z=2269.6mm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04024" y="3669556"/>
            <a:ext cx="9641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063179" y="3942475"/>
            <a:ext cx="2604959" cy="960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384060" y="2617301"/>
            <a:ext cx="4872216" cy="5978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6-01-19 at 8.16.1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4" b="7288"/>
          <a:stretch/>
        </p:blipFill>
        <p:spPr>
          <a:xfrm>
            <a:off x="184766" y="5603156"/>
            <a:ext cx="6483373" cy="1014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8056" y="2201802"/>
            <a:ext cx="2308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R=120 at z=1444mm: 4.75</a:t>
            </a:r>
            <a:r>
              <a:rPr lang="en-US" sz="1600" baseline="30000" dirty="0" smtClean="0"/>
              <a:t>o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052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FT not operational, as shielding.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6" y="1157859"/>
            <a:ext cx="2583203" cy="1687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67" y="521481"/>
            <a:ext cx="4091839" cy="3177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6" y="3615573"/>
            <a:ext cx="4091839" cy="3177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279" y="4267514"/>
            <a:ext cx="231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 Background Source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86" y="3615573"/>
            <a:ext cx="4122329" cy="32012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48317" y="4267514"/>
            <a:ext cx="231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 Background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2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869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FT Configuration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7" y="2086072"/>
            <a:ext cx="6483373" cy="3742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793" y="2928533"/>
            <a:ext cx="2308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FT Cone in its nominal position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Same Mount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Same configuration downstream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191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Beam Halo Size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shot 2016-01-18 17.46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12" y="4083052"/>
            <a:ext cx="4245335" cy="2507144"/>
          </a:xfrm>
          <a:prstGeom prst="rect">
            <a:avLst/>
          </a:prstGeom>
        </p:spPr>
      </p:pic>
      <p:pic>
        <p:nvPicPr>
          <p:cNvPr id="4" name="Picture 3" descr="Screenshot 2016-01-18 17.45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11" y="1316627"/>
            <a:ext cx="4245335" cy="2541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1316626"/>
            <a:ext cx="396407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transverse size of the beam halo (“</a:t>
            </a:r>
            <a:r>
              <a:rPr lang="en-US" dirty="0" err="1" smtClean="0"/>
              <a:t>moller</a:t>
            </a:r>
            <a:r>
              <a:rPr lang="en-US" dirty="0" smtClean="0"/>
              <a:t> sausage”) was studied in GEMC, using “flux” detectors to sample the beam spot at different positions in z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GEMC configuration: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Solenoid field at nominal (max) intensity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Air in the Hall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8312" y="3429000"/>
            <a:ext cx="1686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178C"/>
                </a:solidFill>
              </a:rPr>
              <a:t>“flux” detectors </a:t>
            </a:r>
            <a:endParaRPr lang="en-US" dirty="0">
              <a:solidFill>
                <a:srgbClr val="C0178C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482381" y="2925651"/>
            <a:ext cx="353702" cy="503349"/>
          </a:xfrm>
          <a:prstGeom prst="straightConnector1">
            <a:avLst/>
          </a:prstGeom>
          <a:ln>
            <a:solidFill>
              <a:srgbClr val="C017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5461414" y="3798332"/>
            <a:ext cx="374669" cy="1104545"/>
          </a:xfrm>
          <a:prstGeom prst="straightConnector1">
            <a:avLst/>
          </a:prstGeom>
          <a:ln>
            <a:solidFill>
              <a:srgbClr val="C017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4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869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FT Configuration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7" y="2260648"/>
            <a:ext cx="5414192" cy="3393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15651" y="3988497"/>
            <a:ext cx="22057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Torus Start: z=2753mm</a:t>
            </a:r>
          </a:p>
          <a:p>
            <a:r>
              <a:rPr lang="en-US" sz="1600" dirty="0" smtClean="0"/>
              <a:t>Mount Start: z</a:t>
            </a:r>
            <a:r>
              <a:rPr lang="en-US" sz="1600" dirty="0"/>
              <a:t>=2270mm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831024" y="4204293"/>
            <a:ext cx="9641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190179" y="4477212"/>
            <a:ext cx="2604959" cy="960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8396" y="2326954"/>
            <a:ext cx="2760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R=76mm at z=1760mm:  2.5</a:t>
            </a:r>
            <a:r>
              <a:rPr lang="en-US" sz="1600" baseline="30000" dirty="0" smtClean="0"/>
              <a:t>o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533316" y="2617301"/>
            <a:ext cx="3943684" cy="11726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20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FT Configuration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39" y="1157859"/>
            <a:ext cx="2691998" cy="1687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67" y="521481"/>
            <a:ext cx="4091839" cy="3177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6" y="3615573"/>
            <a:ext cx="4091839" cy="3177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279" y="4267514"/>
            <a:ext cx="231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 Background Source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86" y="3615573"/>
            <a:ext cx="4122329" cy="32012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48317" y="4267514"/>
            <a:ext cx="231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 Background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Beam Halo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5536" y="1340768"/>
            <a:ext cx="3528392" cy="223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dirty="0" smtClean="0"/>
              <a:t>The </a:t>
            </a:r>
            <a:r>
              <a:rPr lang="en-US" dirty="0" err="1" smtClean="0"/>
              <a:t>moller</a:t>
            </a:r>
            <a:r>
              <a:rPr lang="en-US" dirty="0" smtClean="0"/>
              <a:t> spot is always larger than the size of a 2 deg cone 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dirty="0" smtClean="0"/>
              <a:t>A 2.5 deg. cone can contain most of the background 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US" dirty="0" smtClean="0"/>
              <a:t>Optimal z of the cone entrance is at 75 cm from the target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endParaRPr lang="en-US" sz="1600" dirty="0"/>
          </a:p>
        </p:txBody>
      </p:sp>
      <p:pic>
        <p:nvPicPr>
          <p:cNvPr id="4" name="Immagine 3" descr="moller_spo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123607"/>
            <a:ext cx="4824536" cy="573439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04048" y="1403484"/>
            <a:ext cx="109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z=50 cm</a:t>
            </a:r>
            <a:endParaRPr lang="en-US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04048" y="3347700"/>
            <a:ext cx="109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z=75 cm</a:t>
            </a:r>
            <a:endParaRPr lang="en-US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04048" y="5219908"/>
            <a:ext cx="122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z=100 cm</a:t>
            </a:r>
            <a:endParaRPr lang="en-US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4360585"/>
            <a:ext cx="3672408" cy="23083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/>
              <a:t>All particles</a:t>
            </a:r>
          </a:p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Electrons</a:t>
            </a:r>
          </a:p>
          <a:p>
            <a:pPr algn="r"/>
            <a:r>
              <a:rPr lang="en-US" sz="1600" b="1" dirty="0" err="1" smtClean="0">
                <a:solidFill>
                  <a:srgbClr val="FF9900"/>
                </a:solidFill>
              </a:rPr>
              <a:t>Moller</a:t>
            </a:r>
            <a:r>
              <a:rPr lang="en-US" sz="1600" b="1" dirty="0" smtClean="0">
                <a:solidFill>
                  <a:srgbClr val="FF9900"/>
                </a:solidFill>
              </a:rPr>
              <a:t> electrons</a:t>
            </a:r>
          </a:p>
          <a:p>
            <a:pPr algn="r"/>
            <a:r>
              <a:rPr lang="en-US" sz="1600" b="1" dirty="0" err="1" smtClean="0">
                <a:solidFill>
                  <a:srgbClr val="FFFF00"/>
                </a:solidFill>
              </a:rPr>
              <a:t>Moller</a:t>
            </a:r>
            <a:r>
              <a:rPr lang="en-US" sz="1600" b="1" dirty="0" smtClean="0">
                <a:solidFill>
                  <a:srgbClr val="FFFF00"/>
                </a:solidFill>
              </a:rPr>
              <a:t> electrons E&gt;200 </a:t>
            </a:r>
            <a:r>
              <a:rPr lang="en-US" sz="1600" b="1" dirty="0" err="1" smtClean="0">
                <a:solidFill>
                  <a:srgbClr val="FFFF00"/>
                </a:solidFill>
              </a:rPr>
              <a:t>MeV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pPr algn="r"/>
            <a:r>
              <a:rPr lang="en-US" sz="1600" b="1" dirty="0" smtClean="0">
                <a:solidFill>
                  <a:srgbClr val="0070C0"/>
                </a:solidFill>
              </a:rPr>
              <a:t>Photons</a:t>
            </a:r>
          </a:p>
          <a:p>
            <a:pPr algn="r"/>
            <a:r>
              <a:rPr lang="en-US" sz="1600" b="1" dirty="0" smtClean="0">
                <a:solidFill>
                  <a:srgbClr val="00FF00"/>
                </a:solidFill>
              </a:rPr>
              <a:t>Others</a:t>
            </a:r>
          </a:p>
          <a:p>
            <a:pPr algn="r"/>
            <a:endParaRPr lang="en-US" sz="1600" b="1" dirty="0" smtClean="0"/>
          </a:p>
          <a:p>
            <a:pPr algn="r"/>
            <a:r>
              <a:rPr lang="en-US" sz="1600" b="1" dirty="0" smtClean="0"/>
              <a:t>The lines indicate the size of a cone with 2 deg.  and 2.5 deg.  aperture</a:t>
            </a:r>
          </a:p>
        </p:txBody>
      </p:sp>
    </p:spTree>
    <p:extLst>
      <p:ext uri="{BB962C8B-B14F-4D97-AF65-F5344CB8AC3E}">
        <p14:creationId xmlns:p14="http://schemas.microsoft.com/office/powerpoint/2010/main" val="61755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93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Final Configuration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shot 2016-01-18 22.26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84" y="4133780"/>
            <a:ext cx="4658416" cy="2724220"/>
          </a:xfrm>
          <a:prstGeom prst="rect">
            <a:avLst/>
          </a:prstGeom>
        </p:spPr>
      </p:pic>
      <p:pic>
        <p:nvPicPr>
          <p:cNvPr id="4" name="Picture 3" descr="Screenshot 2016-01-18 22.19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84" y="1243960"/>
            <a:ext cx="4658416" cy="2836082"/>
          </a:xfrm>
          <a:prstGeom prst="rect">
            <a:avLst/>
          </a:prstGeom>
        </p:spPr>
      </p:pic>
      <p:pic>
        <p:nvPicPr>
          <p:cNvPr id="5" name="Picture 4" descr="Screenshot 2016-01-19 13.35.1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3"/>
          <a:stretch/>
        </p:blipFill>
        <p:spPr>
          <a:xfrm>
            <a:off x="0" y="4734206"/>
            <a:ext cx="4175998" cy="1977369"/>
          </a:xfrm>
          <a:prstGeom prst="rect">
            <a:avLst/>
          </a:prstGeom>
        </p:spPr>
      </p:pic>
      <p:pic>
        <p:nvPicPr>
          <p:cNvPr id="6" name="Picture 5" descr="Screenshot 2016-01-19 13.34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736"/>
            <a:ext cx="4222528" cy="2515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682" y="129111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DC occupancy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682" y="4500055"/>
            <a:ext cx="218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R1 background origin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4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411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Configurations Studied (So far)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678" y="2289863"/>
            <a:ext cx="42921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FT Original Design, corrected. It’s the “Baseline”.</a:t>
            </a:r>
          </a:p>
          <a:p>
            <a:endParaRPr lang="en-US" sz="2400" dirty="0"/>
          </a:p>
          <a:p>
            <a:r>
              <a:rPr lang="en-US" sz="2400" dirty="0" smtClean="0"/>
              <a:t>No FT. Lead in place of FT.</a:t>
            </a:r>
          </a:p>
          <a:p>
            <a:endParaRPr lang="en-US" sz="2400" dirty="0"/>
          </a:p>
          <a:p>
            <a:r>
              <a:rPr lang="en-US" sz="2400" dirty="0" smtClean="0"/>
              <a:t>FT Not Operational,  as shielding. Lead in front </a:t>
            </a:r>
            <a:r>
              <a:rPr lang="en-US" sz="2400" dirty="0"/>
              <a:t>of FT Cone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FT Configuration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849565" y="4394312"/>
            <a:ext cx="2394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FT Cone</a:t>
            </a:r>
            <a:endParaRPr lang="en-US" sz="4800" dirty="0"/>
          </a:p>
        </p:txBody>
      </p:sp>
      <p:sp>
        <p:nvSpPr>
          <p:cNvPr id="7" name="Right Brace 6"/>
          <p:cNvSpPr/>
          <p:nvPr/>
        </p:nvSpPr>
        <p:spPr>
          <a:xfrm>
            <a:off x="4927168" y="3476512"/>
            <a:ext cx="454245" cy="266069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8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411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New (Corrected) Baseline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6-01-18 at 10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7" y="1454720"/>
            <a:ext cx="6483373" cy="5004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793" y="2159065"/>
            <a:ext cx="23082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Realistic  (Straight) beamline pipe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Mount to torus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Downstream shield in installed position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Nose to downstream shield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Tungsten Shield around </a:t>
            </a:r>
            <a:r>
              <a:rPr lang="en-US" sz="1600" dirty="0" err="1" smtClean="0"/>
              <a:t>beampipe</a:t>
            </a:r>
            <a:r>
              <a:rPr lang="en-US" sz="1600" dirty="0" smtClean="0"/>
              <a:t> inside torus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Warm Bore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Warm Bore Shield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Cold Hub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99036" y="2475277"/>
            <a:ext cx="4536757" cy="133498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33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411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New (Corrected) Baseline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6-01-18 at 10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7" y="1454720"/>
            <a:ext cx="6483373" cy="5004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793" y="2159065"/>
            <a:ext cx="23082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Realistic  (Straight) beamline pipe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Mount to torus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Downstream shield in installed position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Nose to downstream shield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Tungsten Shield around </a:t>
            </a:r>
            <a:r>
              <a:rPr lang="en-US" sz="1600" dirty="0" err="1" smtClean="0"/>
              <a:t>beampipe</a:t>
            </a:r>
            <a:r>
              <a:rPr lang="en-US" sz="1600" dirty="0" smtClean="0"/>
              <a:t> inside torus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Warm Bore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Warm Bore Shield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Cold Hub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63148" y="2836834"/>
            <a:ext cx="3572645" cy="73238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36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411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New (Corrected) Baseline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6-01-18 at 10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7" y="1454720"/>
            <a:ext cx="6483373" cy="5004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793" y="2159065"/>
            <a:ext cx="23082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Realistic  (Straight) beamline pipe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Mount to torus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Downstream shield in installed position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Nose to downstream shield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Tungsten Shield around </a:t>
            </a:r>
            <a:r>
              <a:rPr lang="en-US" sz="1600" dirty="0" err="1" smtClean="0"/>
              <a:t>beampipe</a:t>
            </a:r>
            <a:r>
              <a:rPr lang="en-US" sz="1600" dirty="0" smtClean="0"/>
              <a:t> inside torus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Warm Bore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Warm Bore Shield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Cold Hub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257458" y="3003707"/>
            <a:ext cx="578335" cy="13906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75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411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New (Corrected) Baseline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6-01-18 at 10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7" y="1454720"/>
            <a:ext cx="6483373" cy="5004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793" y="2159065"/>
            <a:ext cx="23082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Realistic  (Straight) beamline pipe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Mount to torus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Downstream shield in installed position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Nose to downstream shield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Tungsten Shield around </a:t>
            </a:r>
            <a:r>
              <a:rPr lang="en-US" sz="1600" dirty="0" err="1" smtClean="0"/>
              <a:t>beampipe</a:t>
            </a:r>
            <a:r>
              <a:rPr lang="en-US" sz="1600" dirty="0" smtClean="0"/>
              <a:t> inside torus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Warm Bore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Warm Bore Shield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Cold Hub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831024" y="3170579"/>
            <a:ext cx="1004769" cy="39864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36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745</Words>
  <Application>Microsoft Macintosh PowerPoint</Application>
  <PresentationFormat>On-screen Show (4:3)</PresentationFormat>
  <Paragraphs>133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FT Moller shield design</vt:lpstr>
      <vt:lpstr>Beam Halo Size</vt:lpstr>
      <vt:lpstr>Beam Halo</vt:lpstr>
      <vt:lpstr>Final Configuration</vt:lpstr>
      <vt:lpstr>Configurations Studied (So far)</vt:lpstr>
      <vt:lpstr>New (Corrected) Baseline</vt:lpstr>
      <vt:lpstr>New (Corrected) Baseline</vt:lpstr>
      <vt:lpstr>New (Corrected) Baseline</vt:lpstr>
      <vt:lpstr>New (Corrected) Baseline</vt:lpstr>
      <vt:lpstr>New (Corrected) Baseline</vt:lpstr>
      <vt:lpstr>New (Corrected) Baseline</vt:lpstr>
      <vt:lpstr>New (Corrected) Baseline</vt:lpstr>
      <vt:lpstr>FT Cone. No FT. Lead in place of FT.</vt:lpstr>
      <vt:lpstr>FT Cone. No FT. Lead in place of FT.</vt:lpstr>
      <vt:lpstr>FT Cone. No FT. Lead in place of FT.</vt:lpstr>
      <vt:lpstr>FT not operational, as shielding.</vt:lpstr>
      <vt:lpstr>FT not operational, as shielding.</vt:lpstr>
      <vt:lpstr>FT not operational, as shielding.</vt:lpstr>
      <vt:lpstr>FT Configuration</vt:lpstr>
      <vt:lpstr>FT Configuration</vt:lpstr>
      <vt:lpstr>FT Configuration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 Moller shield design</dc:title>
  <dc:creator>Raffaella De Vita</dc:creator>
  <cp:lastModifiedBy>Maurizio Ungaro</cp:lastModifiedBy>
  <cp:revision>84</cp:revision>
  <dcterms:created xsi:type="dcterms:W3CDTF">2016-01-18T17:08:38Z</dcterms:created>
  <dcterms:modified xsi:type="dcterms:W3CDTF">2016-01-19T15:10:49Z</dcterms:modified>
</cp:coreProperties>
</file>