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Style à thème 2 - Accentuation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319BBA-A90F-48BB-B137-9A1978104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499" y="124105"/>
            <a:ext cx="11684001" cy="918883"/>
          </a:xfrm>
        </p:spPr>
        <p:txBody>
          <a:bodyPr/>
          <a:lstStyle/>
          <a:p>
            <a:r>
              <a:rPr lang="fr-FR" sz="4000" dirty="0"/>
              <a:t>J/</a:t>
            </a:r>
            <a:r>
              <a:rPr lang="el-GR" sz="4000" dirty="0"/>
              <a:t>Ψ</a:t>
            </a:r>
            <a:r>
              <a:rPr lang="en-US" sz="4000" dirty="0"/>
              <a:t> in e+ e- p channel</a:t>
            </a:r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EBB8EC2-E376-43C6-80A0-2852309A4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1407" y="1429305"/>
            <a:ext cx="6270594" cy="542869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Espace réservé du contenu 2">
                <a:extLst>
                  <a:ext uri="{FF2B5EF4-FFF2-40B4-BE49-F238E27FC236}">
                    <a16:creationId xmlns:a16="http://schemas.microsoft.com/office/drawing/2014/main" id="{781DDA79-A020-4387-BD71-DA805EFAE6D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1429305"/>
                <a:ext cx="5850386" cy="52289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2000" b="0" i="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800" b="0" i="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600" b="0" i="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b="0" i="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b="0" i="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b="0" i="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b="0" i="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b="0" i="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b="0" i="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9pPr>
              </a:lstStyle>
              <a:p>
                <a:r>
                  <a:rPr lang="fr-FR" sz="2400" dirty="0"/>
                  <a:t>Channel: </a:t>
                </a:r>
                <a:r>
                  <a:rPr lang="en-US" sz="2400" dirty="0"/>
                  <a:t>ed → (e’)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/>
                        </m:ctrlPr>
                      </m:sSupPr>
                      <m:e>
                        <m:r>
                          <a:rPr lang="en-US" sz="2400" b="0" i="1" smtClean="0"/>
                          <m:t>𝑒</m:t>
                        </m:r>
                      </m:e>
                      <m:sup>
                        <m:r>
                          <a:rPr lang="en-US" sz="2400" b="0" i="1" smtClean="0"/>
                          <m:t>+</m:t>
                        </m:r>
                      </m:sup>
                    </m:sSup>
                    <m:sSup>
                      <m:sSupPr>
                        <m:ctrlPr>
                          <a:rPr lang="en-US" sz="2400" i="1" smtClean="0"/>
                        </m:ctrlPr>
                      </m:sSupPr>
                      <m:e>
                        <m:r>
                          <a:rPr lang="en-US" sz="2400" b="0" i="1" smtClean="0"/>
                          <m:t>𝑒</m:t>
                        </m:r>
                      </m:e>
                      <m:sup>
                        <m:r>
                          <a:rPr lang="en-US" sz="2400" b="0" i="1" smtClean="0"/>
                          <m:t>−</m:t>
                        </m:r>
                      </m:sup>
                    </m:sSup>
                  </m:oMath>
                </a14:m>
                <a:r>
                  <a:rPr lang="en-GB" sz="2400" dirty="0"/>
                  <a:t>p</a:t>
                </a:r>
              </a:p>
              <a:p>
                <a:endParaRPr lang="en-GB" sz="2400" dirty="0"/>
              </a:p>
              <a:p>
                <a:r>
                  <a:rPr lang="fr-FR" sz="2400" dirty="0"/>
                  <a:t>Motivation:</a:t>
                </a:r>
              </a:p>
              <a:p>
                <a:pPr lvl="1"/>
                <a:r>
                  <a:rPr lang="fr-FR" sz="2000" dirty="0" err="1"/>
                  <a:t>Verify</a:t>
                </a:r>
                <a:r>
                  <a:rPr lang="fr-FR" sz="2000" dirty="0"/>
                  <a:t> the </a:t>
                </a:r>
                <a:r>
                  <a:rPr lang="fr-FR" sz="2000" dirty="0" err="1"/>
                  <a:t>LHCb</a:t>
                </a:r>
                <a:r>
                  <a:rPr lang="fr-FR" sz="2000" dirty="0"/>
                  <a:t> pentaquark </a:t>
                </a:r>
                <a:r>
                  <a:rPr lang="fr-FR" sz="2000" dirty="0" err="1"/>
                  <a:t>results</a:t>
                </a:r>
                <a:r>
                  <a:rPr lang="fr-FR" sz="2000" dirty="0"/>
                  <a:t>.</a:t>
                </a:r>
              </a:p>
              <a:p>
                <a:pPr lvl="1"/>
                <a:r>
                  <a:rPr lang="en-US" sz="2000" dirty="0"/>
                  <a:t>Study the production mechanism of J/𝜓 near threshold and the distribution of color charge in the nucleon.</a:t>
                </a:r>
              </a:p>
              <a:p>
                <a:pPr lvl="1"/>
                <a:endParaRPr lang="fr-FR" sz="2000" dirty="0"/>
              </a:p>
              <a:p>
                <a:r>
                  <a:rPr lang="fr-FR" sz="2400" dirty="0"/>
                  <a:t>Have </a:t>
                </a:r>
                <a:r>
                  <a:rPr lang="fr-FR" sz="2400" dirty="0" err="1"/>
                  <a:t>well</a:t>
                </a:r>
                <a:r>
                  <a:rPr lang="fr-FR" sz="2400" dirty="0"/>
                  <a:t> </a:t>
                </a:r>
                <a:r>
                  <a:rPr lang="fr-FR" sz="2400" dirty="0" err="1"/>
                  <a:t>defined</a:t>
                </a:r>
                <a:r>
                  <a:rPr lang="fr-FR" sz="2400" dirty="0"/>
                  <a:t> PID and </a:t>
                </a:r>
                <a:r>
                  <a:rPr lang="fr-FR" sz="2400" dirty="0" err="1"/>
                  <a:t>exclusivity</a:t>
                </a:r>
                <a:r>
                  <a:rPr lang="fr-FR" sz="2400" dirty="0"/>
                  <a:t> </a:t>
                </a:r>
                <a:r>
                  <a:rPr lang="fr-FR" sz="2400" dirty="0" err="1"/>
                  <a:t>cuts</a:t>
                </a:r>
                <a:r>
                  <a:rPr lang="fr-FR" sz="2400" dirty="0"/>
                  <a:t>.</a:t>
                </a:r>
              </a:p>
              <a:p>
                <a:endParaRPr lang="fr-FR" sz="2400" dirty="0"/>
              </a:p>
              <a:p>
                <a:r>
                  <a:rPr lang="fr-FR" sz="2400" dirty="0"/>
                  <a:t>Next </a:t>
                </a:r>
                <a:r>
                  <a:rPr lang="fr-FR" sz="2400" dirty="0" err="1"/>
                  <a:t>step</a:t>
                </a:r>
                <a:r>
                  <a:rPr lang="fr-FR" sz="2400" dirty="0"/>
                  <a:t> </a:t>
                </a:r>
                <a:r>
                  <a:rPr lang="fr-FR" sz="2400" dirty="0" err="1"/>
                  <a:t>is</a:t>
                </a:r>
                <a:r>
                  <a:rPr lang="fr-FR" sz="2400" dirty="0"/>
                  <a:t> </a:t>
                </a:r>
                <a:r>
                  <a:rPr lang="fr-FR" sz="2400" dirty="0" err="1"/>
                  <a:t>calculating</a:t>
                </a:r>
                <a:r>
                  <a:rPr lang="fr-FR" sz="2400" dirty="0"/>
                  <a:t> the </a:t>
                </a:r>
                <a:r>
                  <a:rPr lang="en-US" sz="2400" dirty="0"/>
                  <a:t>J/𝜓 near threshold</a:t>
                </a:r>
                <a:r>
                  <a:rPr lang="fr-FR" sz="2400" dirty="0"/>
                  <a:t> cross section.</a:t>
                </a:r>
              </a:p>
            </p:txBody>
          </p:sp>
        </mc:Choice>
        <mc:Fallback>
          <p:sp>
            <p:nvSpPr>
              <p:cNvPr id="8" name="Espace réservé du contenu 2">
                <a:extLst>
                  <a:ext uri="{FF2B5EF4-FFF2-40B4-BE49-F238E27FC236}">
                    <a16:creationId xmlns:a16="http://schemas.microsoft.com/office/drawing/2014/main" id="{781DDA79-A020-4387-BD71-DA805EFAE6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429305"/>
                <a:ext cx="5850386" cy="5228946"/>
              </a:xfrm>
              <a:prstGeom prst="rect">
                <a:avLst/>
              </a:prstGeom>
              <a:blipFill>
                <a:blip r:embed="rId3"/>
                <a:stretch>
                  <a:fillRect l="-833" t="-1632" r="-2917" b="-4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37203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GB_JPsi_update" id="{FDAE4238-4FF3-42CF-954B-86ADE9819154}" vid="{F0F6C488-28BA-4347-8DEC-A29E5CAE64C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RGB_JPsi_update</Template>
  <TotalTime>0</TotalTime>
  <Words>68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J/Ψ in e+ e- p channel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RG-B: J/Ψ in e+ e- p channel</dc:title>
  <dc:creator>Richard Tyson</dc:creator>
  <cp:lastModifiedBy>Richard Tyson</cp:lastModifiedBy>
  <cp:revision>3</cp:revision>
  <dcterms:created xsi:type="dcterms:W3CDTF">2021-02-22T16:45:27Z</dcterms:created>
  <dcterms:modified xsi:type="dcterms:W3CDTF">2021-02-23T19:19:05Z</dcterms:modified>
</cp:coreProperties>
</file>