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E6B34-163E-45BF-B8C4-6B3721A2D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3D1E24-0372-4416-BFD3-BCDB9645D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C5932A-28B9-46AA-AF2E-07437C67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16260-BA75-4D75-AB6D-D4711121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6A22D-B015-452D-A79A-82C1F1B0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2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74646-EE0C-4449-BB3F-99A1C6EA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43768C-0C00-4FF1-BD41-06D5BD819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815DB-33CA-4255-8195-4154BCFC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A28C03-C703-4F99-AB2E-38BF100D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95F70-BE34-4608-AF65-91703A20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055D5D-0107-4F38-AE4D-EE691A030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1FFC3E-9F18-44CA-B40B-408DA9B1D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F7EB1-4D8E-45A9-80B4-9370A2D6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B8A5CB-2069-4D99-AD54-C0221DA7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071BF2-2BDF-4A25-9496-31965DA5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2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D862E-090F-491C-90F9-11B67F59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B3EFFA-F0F9-4E21-B482-095AB3651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62269-26F9-4DA2-98A1-29E21B7E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5B6C52-7E0B-497A-B312-D8388D56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E94AB-BAF6-4587-8AB8-538DBFC1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6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21DE3-28B4-461B-90E0-DA7B9451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52560-29CD-4F07-AFE2-E4B75488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4797E-9B13-402D-AC2E-8A03895B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FEC6B-A040-4B9F-90CE-4FF99A05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68ECA-609E-4049-8813-3B4C2D73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5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F8A3D-9044-49A8-B21A-CE08A4A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C29A7A-1885-491B-82D4-BD2E66F2F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B499DF-C257-41D5-BBD0-9B4D4717E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FEA59E-20EA-490A-86B7-D74EDCE0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013183-87F4-49F8-831C-49FCE120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0DA39B-032D-4477-BFCD-B2E7D5D8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9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4066F-08AF-4146-B7E3-CC0EBF3E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02E1E-8A34-4B76-A862-EE743B26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06BD3B-C6AB-4699-9FD5-B23C6133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C47B95-E4BD-4E25-AE8F-102E67960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982EFC-5705-4484-9059-46B369B29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8F9491-165D-4EBD-8695-C20C0BAB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2D9C48F-0EA5-4946-A263-B3A8E85A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D636AB-385B-4694-8EF7-E38F919A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092715-B5F5-4454-8EFD-AEB40CA5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124E4B-0A44-41DF-A7C4-E6CD2F49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CF009F-23B5-4C51-8C7C-F769DDA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5E4BB-184A-4796-9818-84913E84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746209-193D-4248-9199-A5DFC25C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2102D5-F300-4433-BB8C-71A4229F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A9DBD-5B96-4AC0-AAAC-B2B1C2AD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0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58CDC-9087-4C1F-A565-DD6303FF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2BDAF-D6D3-4763-8713-8C768250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BB40D5-3BA1-4D26-B155-44DDC771F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0534E1-2DF8-4882-9B0B-1689FE15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8FF747-B402-4DEE-AF8C-07871A4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3CB1E-CCE0-49F2-ABDA-43E85435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5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FD713-8144-434C-8833-29D9D3C6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8C3874-9487-44B3-AFD5-C497D566E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62134E-4027-4D36-9985-329300ABE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75B60A-F29B-4F7A-9DDA-F5D9DEA5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31C216-4619-4E57-8D8D-01F68CC3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DD576A-03F6-4DD6-9D1B-A9800DC3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08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6D3DA2-F23F-4784-BBB7-CC8D28C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185304-3CFA-4929-B29C-8C641FAB5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37637-CB5C-4EBB-9A0F-A0171E66D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1D9C-898C-4E28-8070-9C5C022ED50F}" type="datetimeFigureOut">
              <a:rPr lang="fr-FR" smtClean="0"/>
              <a:t>22/04/2024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D6A40-6C05-411D-9353-AB25778A7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74EC69-359E-41FC-951B-0149DFD46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86DE-1F4F-4B96-8E67-757795176B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4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E73FD90-9A86-4522-A6F9-99E91365CBF1}"/>
              </a:ext>
            </a:extLst>
          </p:cNvPr>
          <p:cNvSpPr txBox="1"/>
          <p:nvPr/>
        </p:nvSpPr>
        <p:spPr>
          <a:xfrm>
            <a:off x="599767" y="1003513"/>
            <a:ext cx="10992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Transverse Target Spin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Count-rates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RGA data: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beamtime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Rescale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RGA, in 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binning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ratio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MC)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of RGH).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ratio: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pDVCS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NH3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RGA configuration and RGH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ratio =The ratio of the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RGH to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(RGH) =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(RGA)*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Acc_ratio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(RGH/RGA)*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Lumi_ration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(RGH/RGA)*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beamtime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(RGH/RGA) *(3/17)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RGA: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=0.8*10^35 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beamtime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16,3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fall2018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inbending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43.4489 </a:t>
            </a:r>
            <a:r>
              <a:rPr lang="en-US" dirty="0" err="1"/>
              <a:t>mC</a:t>
            </a:r>
            <a:r>
              <a:rPr lang="en-US" dirty="0"/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RGH: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5*10^33 ;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beamtime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bars for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Error_TTSA</a:t>
            </a:r>
            <a:r>
              <a:rPr lang="en-US" dirty="0"/>
              <a:t> = 1/pol * sqrt((1-(pol*TTSA)^2)/Yield) with polarization at 75%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TTSA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VGG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bars 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A9696C-5C72-4D2C-8DFF-4E606953AA84}"/>
              </a:ext>
            </a:extLst>
          </p:cNvPr>
          <p:cNvSpPr txBox="1"/>
          <p:nvPr/>
        </p:nvSpPr>
        <p:spPr>
          <a:xfrm>
            <a:off x="3094311" y="107722"/>
            <a:ext cx="616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Projections for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pDVCS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RGH: TTSA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6E06E9-0C97-403B-BD51-272FB44E0909}"/>
              </a:ext>
            </a:extLst>
          </p:cNvPr>
          <p:cNvSpPr txBox="1"/>
          <p:nvPr/>
        </p:nvSpPr>
        <p:spPr>
          <a:xfrm>
            <a:off x="4538457" y="634181"/>
            <a:ext cx="311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Alvarado, A. H., S.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Niccolai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9231BE-22A1-4055-97DE-726E2BD7A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65" y="0"/>
            <a:ext cx="1120166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75F3D-9EEA-46D3-BA22-69272D95B4EB}"/>
              </a:ext>
            </a:extLst>
          </p:cNvPr>
          <p:cNvSpPr/>
          <p:nvPr/>
        </p:nvSpPr>
        <p:spPr>
          <a:xfrm>
            <a:off x="867746" y="0"/>
            <a:ext cx="3610947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04941-1DB0-4B5F-A090-90ACBEBD3E73}"/>
              </a:ext>
            </a:extLst>
          </p:cNvPr>
          <p:cNvSpPr/>
          <p:nvPr/>
        </p:nvSpPr>
        <p:spPr>
          <a:xfrm>
            <a:off x="4488024" y="0"/>
            <a:ext cx="3610947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D9F4B-C18D-4DB1-B5EF-B78CB0E72232}"/>
              </a:ext>
            </a:extLst>
          </p:cNvPr>
          <p:cNvSpPr/>
          <p:nvPr/>
        </p:nvSpPr>
        <p:spPr>
          <a:xfrm>
            <a:off x="8102082" y="0"/>
            <a:ext cx="3610947" cy="685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71258F-50F2-43FB-BC3B-2D479741ABA7}"/>
              </a:ext>
            </a:extLst>
          </p:cNvPr>
          <p:cNvSpPr txBox="1"/>
          <p:nvPr/>
        </p:nvSpPr>
        <p:spPr>
          <a:xfrm flipH="1">
            <a:off x="1184054" y="223935"/>
            <a:ext cx="18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00"/>
                </a:highlight>
              </a:rPr>
              <a:t>First t bin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52EBA3-1D1E-42FF-9D11-ED2558CB4927}"/>
              </a:ext>
            </a:extLst>
          </p:cNvPr>
          <p:cNvSpPr txBox="1"/>
          <p:nvPr/>
        </p:nvSpPr>
        <p:spPr>
          <a:xfrm flipH="1">
            <a:off x="4966062" y="223935"/>
            <a:ext cx="18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FF"/>
                </a:highlight>
              </a:rPr>
              <a:t>second t bin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106BA6-C07D-4253-810D-C05DE68BE566}"/>
              </a:ext>
            </a:extLst>
          </p:cNvPr>
          <p:cNvSpPr txBox="1"/>
          <p:nvPr/>
        </p:nvSpPr>
        <p:spPr>
          <a:xfrm flipH="1">
            <a:off x="8577009" y="223935"/>
            <a:ext cx="18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third t bin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57F7299-511F-4B9D-9346-1245F6C8C8F7}"/>
              </a:ext>
            </a:extLst>
          </p:cNvPr>
          <p:cNvGrpSpPr/>
          <p:nvPr/>
        </p:nvGrpSpPr>
        <p:grpSpPr>
          <a:xfrm>
            <a:off x="1816359" y="1101012"/>
            <a:ext cx="538066" cy="503853"/>
            <a:chOff x="1315616" y="1045029"/>
            <a:chExt cx="538066" cy="503853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F901E85F-B960-4557-96C5-BD41E9AEB33F}"/>
                </a:ext>
              </a:extLst>
            </p:cNvPr>
            <p:cNvCxnSpPr/>
            <p:nvPr/>
          </p:nvCxnSpPr>
          <p:spPr>
            <a:xfrm flipV="1">
              <a:off x="1315616" y="1045029"/>
              <a:ext cx="0" cy="5038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C5B65830-0B5C-4204-A014-9F46BE5AA9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5616" y="1548881"/>
              <a:ext cx="53806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8593F4F2-162B-4ED2-B416-9652797C27D7}"/>
              </a:ext>
            </a:extLst>
          </p:cNvPr>
          <p:cNvSpPr txBox="1"/>
          <p:nvPr/>
        </p:nvSpPr>
        <p:spPr>
          <a:xfrm>
            <a:off x="1800164" y="1604864"/>
            <a:ext cx="47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Xb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D871C75-63CE-4D0D-A9DA-C5816C2C52AC}"/>
              </a:ext>
            </a:extLst>
          </p:cNvPr>
          <p:cNvSpPr txBox="1"/>
          <p:nvPr/>
        </p:nvSpPr>
        <p:spPr>
          <a:xfrm>
            <a:off x="1300066" y="1216868"/>
            <a:ext cx="47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88238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57F8C-D96A-4678-80A3-15803234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EB04D-AFD0-41CD-93E4-C22F2832D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1C8C9D-96EB-41CB-A7F5-AE0BBCE8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7" y="0"/>
            <a:ext cx="534305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12E3ADA-6742-4782-93DA-2C5FB52BFB3D}"/>
                  </a:ext>
                </a:extLst>
              </p:cNvPr>
              <p:cNvSpPr txBox="1"/>
              <p:nvPr/>
            </p:nvSpPr>
            <p:spPr>
              <a:xfrm>
                <a:off x="7881120" y="2971041"/>
                <a:ext cx="2927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12E3ADA-6742-4782-93DA-2C5FB52BF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120" y="2971041"/>
                <a:ext cx="2927404" cy="276999"/>
              </a:xfrm>
              <a:prstGeom prst="rect">
                <a:avLst/>
              </a:prstGeom>
              <a:blipFill>
                <a:blip r:embed="rId3"/>
                <a:stretch>
                  <a:fillRect l="-2292" t="-2174" r="-25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3715507-B22B-44E1-9396-D827AA49AAE6}"/>
              </a:ext>
            </a:extLst>
          </p:cNvPr>
          <p:cNvCxnSpPr/>
          <p:nvPr/>
        </p:nvCxnSpPr>
        <p:spPr>
          <a:xfrm>
            <a:off x="1548882" y="1371600"/>
            <a:ext cx="2286000" cy="1184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A500E8D-A9C5-44AB-A7A2-6F21C3CF2B1C}"/>
              </a:ext>
            </a:extLst>
          </p:cNvPr>
          <p:cNvCxnSpPr>
            <a:cxnSpLocks/>
          </p:cNvCxnSpPr>
          <p:nvPr/>
        </p:nvCxnSpPr>
        <p:spPr>
          <a:xfrm>
            <a:off x="1365310" y="1233131"/>
            <a:ext cx="314200" cy="1556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76A6BA75-2241-472A-9DDD-0FF7E8575A4F}"/>
              </a:ext>
            </a:extLst>
          </p:cNvPr>
          <p:cNvSpPr/>
          <p:nvPr/>
        </p:nvSpPr>
        <p:spPr>
          <a:xfrm>
            <a:off x="8658808" y="2971041"/>
            <a:ext cx="149290" cy="2769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AC43929-E55C-4518-8D41-4F748DFAD325}"/>
              </a:ext>
            </a:extLst>
          </p:cNvPr>
          <p:cNvCxnSpPr>
            <a:stCxn id="10" idx="3"/>
          </p:cNvCxnSpPr>
          <p:nvPr/>
        </p:nvCxnSpPr>
        <p:spPr>
          <a:xfrm flipH="1">
            <a:off x="5057192" y="3207474"/>
            <a:ext cx="3623479" cy="35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AC59FD9-AB26-4F6D-B274-F55C5F71FA9D}"/>
              </a:ext>
            </a:extLst>
          </p:cNvPr>
          <p:cNvSpPr txBox="1"/>
          <p:nvPr/>
        </p:nvSpPr>
        <p:spPr>
          <a:xfrm>
            <a:off x="1548882" y="297104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5B7DE6-9872-4EAB-8322-BCDC2E3EC0BC}"/>
              </a:ext>
            </a:extLst>
          </p:cNvPr>
          <p:cNvSpPr txBox="1"/>
          <p:nvPr/>
        </p:nvSpPr>
        <p:spPr>
          <a:xfrm>
            <a:off x="4565780" y="256091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F0929E-57A2-4051-81D5-50985FDD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413450"/>
            <a:ext cx="12192000" cy="61803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8582FD-2349-4E37-8E8A-6ACB2B1BD6D6}"/>
              </a:ext>
            </a:extLst>
          </p:cNvPr>
          <p:cNvSpPr txBox="1"/>
          <p:nvPr/>
        </p:nvSpPr>
        <p:spPr>
          <a:xfrm>
            <a:off x="5148942" y="12359"/>
            <a:ext cx="1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with sector 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C90F8F-0413-4292-A423-5B29EB91FC9B}"/>
              </a:ext>
            </a:extLst>
          </p:cNvPr>
          <p:cNvSpPr txBox="1"/>
          <p:nvPr/>
        </p:nvSpPr>
        <p:spPr>
          <a:xfrm>
            <a:off x="314129" y="15477"/>
            <a:ext cx="47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Blue: without sector 4 for electrons and photons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BDA488-00D7-49C3-9C6D-7EC6ADB3C376}"/>
              </a:ext>
            </a:extLst>
          </p:cNvPr>
          <p:cNvSpPr txBox="1"/>
          <p:nvPr/>
        </p:nvSpPr>
        <p:spPr>
          <a:xfrm>
            <a:off x="1539551" y="34290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027F61-26A3-4019-9866-F4378420AAFC}"/>
              </a:ext>
            </a:extLst>
          </p:cNvPr>
          <p:cNvSpPr txBox="1"/>
          <p:nvPr/>
        </p:nvSpPr>
        <p:spPr>
          <a:xfrm>
            <a:off x="3614058" y="34290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B1A143-F761-4FBE-BD39-402EAFE07BA6}"/>
              </a:ext>
            </a:extLst>
          </p:cNvPr>
          <p:cNvSpPr txBox="1"/>
          <p:nvPr/>
        </p:nvSpPr>
        <p:spPr>
          <a:xfrm>
            <a:off x="5548605" y="342475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18514B-6867-4DB5-9D44-F30160A54FB8}"/>
              </a:ext>
            </a:extLst>
          </p:cNvPr>
          <p:cNvSpPr txBox="1"/>
          <p:nvPr/>
        </p:nvSpPr>
        <p:spPr>
          <a:xfrm>
            <a:off x="7527899" y="342475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F21557-D993-4B95-81A4-4F65A8C62B12}"/>
              </a:ext>
            </a:extLst>
          </p:cNvPr>
          <p:cNvSpPr txBox="1"/>
          <p:nvPr/>
        </p:nvSpPr>
        <p:spPr>
          <a:xfrm>
            <a:off x="9557659" y="342475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D21839-AF65-4002-B398-5B0FADC7B576}"/>
              </a:ext>
            </a:extLst>
          </p:cNvPr>
          <p:cNvSpPr txBox="1"/>
          <p:nvPr/>
        </p:nvSpPr>
        <p:spPr>
          <a:xfrm>
            <a:off x="11409534" y="342475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560AB3-C90D-47D5-BFEE-A3429CB2CDA3}"/>
              </a:ext>
            </a:extLst>
          </p:cNvPr>
          <p:cNvSpPr txBox="1"/>
          <p:nvPr/>
        </p:nvSpPr>
        <p:spPr>
          <a:xfrm>
            <a:off x="1663959" y="48375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C950EC-79E9-459B-90B3-EF2707D34052}"/>
              </a:ext>
            </a:extLst>
          </p:cNvPr>
          <p:cNvSpPr txBox="1"/>
          <p:nvPr/>
        </p:nvSpPr>
        <p:spPr>
          <a:xfrm>
            <a:off x="3524814" y="48080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5AA1AC-18D5-4F15-81D5-D5A41BECA7D6}"/>
              </a:ext>
            </a:extLst>
          </p:cNvPr>
          <p:cNvSpPr txBox="1"/>
          <p:nvPr/>
        </p:nvSpPr>
        <p:spPr>
          <a:xfrm>
            <a:off x="5496683" y="48080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F29F767-1CBE-47B3-B757-7157ABF92A0F}"/>
              </a:ext>
            </a:extLst>
          </p:cNvPr>
          <p:cNvSpPr txBox="1"/>
          <p:nvPr/>
        </p:nvSpPr>
        <p:spPr>
          <a:xfrm>
            <a:off x="7544654" y="48617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DDEF34C-9B14-4947-85CF-DBCC5E4A4CBA}"/>
              </a:ext>
            </a:extLst>
          </p:cNvPr>
          <p:cNvSpPr txBox="1"/>
          <p:nvPr/>
        </p:nvSpPr>
        <p:spPr>
          <a:xfrm>
            <a:off x="9516523" y="49637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62C57C1-9861-4435-A528-ADB665F571F5}"/>
              </a:ext>
            </a:extLst>
          </p:cNvPr>
          <p:cNvSpPr txBox="1"/>
          <p:nvPr/>
        </p:nvSpPr>
        <p:spPr>
          <a:xfrm>
            <a:off x="11377378" y="48080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C10722-349C-4EBD-BC6B-1AD4E478CFDF}"/>
              </a:ext>
            </a:extLst>
          </p:cNvPr>
          <p:cNvSpPr txBox="1"/>
          <p:nvPr/>
        </p:nvSpPr>
        <p:spPr>
          <a:xfrm>
            <a:off x="7302157" y="7976"/>
            <a:ext cx="47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Blue: without sector 4 for electrons</a:t>
            </a:r>
          </a:p>
        </p:txBody>
      </p:sp>
    </p:spTree>
    <p:extLst>
      <p:ext uri="{BB962C8B-B14F-4D97-AF65-F5344CB8AC3E}">
        <p14:creationId xmlns:p14="http://schemas.microsoft.com/office/powerpoint/2010/main" val="8965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E3769F-E867-41CF-AE6F-1693FB4D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983"/>
            <a:ext cx="9315196" cy="459882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0428-2B68-4AD4-A895-06DC04BD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0286"/>
            <a:ext cx="10515600" cy="1138431"/>
          </a:xfrm>
        </p:spPr>
        <p:txBody>
          <a:bodyPr>
            <a:normAutofit/>
          </a:bodyPr>
          <a:lstStyle/>
          <a:p>
            <a:r>
              <a:rPr lang="en-US" sz="2000" dirty="0"/>
              <a:t>Comparison with previous projections (with sector 4):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at lower –t: error bars almost doubled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at higher –t: new estimations seem to show similar to better statistical errors </a:t>
            </a:r>
            <a:r>
              <a:rPr lang="en-US" sz="2000" dirty="0" err="1">
                <a:solidFill>
                  <a:srgbClr val="FF0000"/>
                </a:solidFill>
              </a:rPr>
              <a:t>prjections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094CD6-269E-4573-BF96-A261A1F1301D}"/>
              </a:ext>
            </a:extLst>
          </p:cNvPr>
          <p:cNvSpPr txBox="1"/>
          <p:nvPr/>
        </p:nvSpPr>
        <p:spPr>
          <a:xfrm>
            <a:off x="2575249" y="57849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B98908-9E97-4173-B3F5-DBF06A03FB8B}"/>
              </a:ext>
            </a:extLst>
          </p:cNvPr>
          <p:cNvSpPr txBox="1"/>
          <p:nvPr/>
        </p:nvSpPr>
        <p:spPr>
          <a:xfrm>
            <a:off x="6475445" y="57849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8884C6-5E2F-47D6-B5F0-6B0451C4F32A}"/>
              </a:ext>
            </a:extLst>
          </p:cNvPr>
          <p:cNvSpPr txBox="1"/>
          <p:nvPr/>
        </p:nvSpPr>
        <p:spPr>
          <a:xfrm>
            <a:off x="5167603" y="5067014"/>
            <a:ext cx="1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Red: with sector 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0F308F-4D5F-494D-9168-1FE8A6CF8A46}"/>
              </a:ext>
            </a:extLst>
          </p:cNvPr>
          <p:cNvSpPr txBox="1"/>
          <p:nvPr/>
        </p:nvSpPr>
        <p:spPr>
          <a:xfrm>
            <a:off x="332790" y="5070132"/>
            <a:ext cx="47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Blue: without sector 4 for electrons and photons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D769D5-5186-48D1-A8B8-43F76C089C0D}"/>
              </a:ext>
            </a:extLst>
          </p:cNvPr>
          <p:cNvSpPr txBox="1"/>
          <p:nvPr/>
        </p:nvSpPr>
        <p:spPr>
          <a:xfrm>
            <a:off x="7320818" y="5062631"/>
            <a:ext cx="47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Blue: without sector 4 for electrons</a:t>
            </a:r>
          </a:p>
        </p:txBody>
      </p:sp>
    </p:spTree>
    <p:extLst>
      <p:ext uri="{BB962C8B-B14F-4D97-AF65-F5344CB8AC3E}">
        <p14:creationId xmlns:p14="http://schemas.microsoft.com/office/powerpoint/2010/main" val="3498301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359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$niccolai</dc:creator>
  <cp:lastModifiedBy>$hoballah</cp:lastModifiedBy>
  <cp:revision>23</cp:revision>
  <dcterms:created xsi:type="dcterms:W3CDTF">2024-03-06T09:01:33Z</dcterms:created>
  <dcterms:modified xsi:type="dcterms:W3CDTF">2024-04-22T15:08:40Z</dcterms:modified>
</cp:coreProperties>
</file>