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42" r:id="rId2"/>
    <p:sldId id="643" r:id="rId3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7638" autoAdjust="0"/>
    <p:restoredTop sz="98080" autoAdjust="0"/>
  </p:normalViewPr>
  <p:slideViewPr>
    <p:cSldViewPr>
      <p:cViewPr varScale="1">
        <p:scale>
          <a:sx n="96" d="100"/>
          <a:sy n="96" d="100"/>
        </p:scale>
        <p:origin x="-1864" y="-112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12/11/18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ft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Run Group K Triggers Configuration E=7.5 </a:t>
            </a:r>
            <a:r>
              <a:rPr lang="en-US" sz="3600" b="1" dirty="0" err="1" smtClean="0">
                <a:solidFill>
                  <a:srgbClr val="000090"/>
                </a:solidFill>
                <a:latin typeface="Calibri" pitchFamily="34" charset="0"/>
              </a:rPr>
              <a:t>GeV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95808"/>
              </p:ext>
            </p:extLst>
          </p:nvPr>
        </p:nvGraphicFramePr>
        <p:xfrm>
          <a:off x="726629" y="1250380"/>
          <a:ext cx="8928992" cy="432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872208"/>
                <a:gridCol w="2160240"/>
                <a:gridCol w="2448272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Trigger Number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Physics</a:t>
                      </a:r>
                    </a:p>
                    <a:p>
                      <a:pPr algn="ctr"/>
                      <a:r>
                        <a:rPr lang="en-US" noProof="0" smtClean="0"/>
                        <a:t>Definition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Detectors</a:t>
                      </a:r>
                    </a:p>
                    <a:p>
                      <a:pPr algn="ctr"/>
                      <a:r>
                        <a:rPr lang="en-US" noProof="0" smtClean="0"/>
                        <a:t>Conditions 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Thresholds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/>
                        <a:t>prescale</a:t>
                      </a:r>
                      <a:endParaRPr lang="en-US" noProof="0" dirty="0" smtClean="0"/>
                    </a:p>
                  </a:txBody>
                  <a:tcPr>
                    <a:solidFill>
                      <a:srgbClr val="3333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noProof="0" dirty="0" smtClean="0"/>
                    </a:p>
                    <a:p>
                      <a:pPr algn="ctr"/>
                      <a:r>
                        <a:rPr lang="en-US" sz="1600" noProof="0" dirty="0" smtClean="0"/>
                        <a:t>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1 electron in CLAS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All sectors </a:t>
                      </a:r>
                      <a:r>
                        <a:rPr lang="mr-IN" sz="1400" noProof="0" dirty="0" smtClean="0"/>
                        <a:t>–</a:t>
                      </a:r>
                      <a:r>
                        <a:rPr lang="en-US" sz="1400" noProof="0" dirty="0" smtClean="0"/>
                        <a:t> with DC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(DC</a:t>
                      </a:r>
                      <a:r>
                        <a:rPr lang="en-US" sz="1400" baseline="0" noProof="0" dirty="0" smtClean="0"/>
                        <a:t> x HTTC x ECAL x PCAL)</a:t>
                      </a:r>
                    </a:p>
                    <a:p>
                      <a:endParaRPr lang="en-US" sz="14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or (DC</a:t>
                      </a:r>
                      <a:r>
                        <a:rPr lang="en-US" sz="1400" baseline="0" noProof="0" dirty="0" smtClean="0"/>
                        <a:t> x HTTC x PCAL)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(PCAL+ECAL)&gt; </a:t>
                      </a:r>
                      <a:r>
                        <a:rPr lang="en-US" sz="1400" baseline="0" noProof="0" dirty="0" smtClean="0">
                          <a:solidFill>
                            <a:schemeClr val="tx1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PCAL&gt;60 MeV   </a:t>
                      </a:r>
                      <a:r>
                        <a:rPr lang="en-US" sz="1400" noProof="0" dirty="0" smtClean="0"/>
                        <a:t>ECAL&gt;10</a:t>
                      </a:r>
                      <a:r>
                        <a:rPr lang="en-US" sz="14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or PCAL&gt;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/>
                    </a:p>
                    <a:p>
                      <a:pPr algn="ctr"/>
                      <a:endParaRPr lang="en-US" sz="1400" noProof="0" dirty="0" smtClean="0"/>
                    </a:p>
                    <a:p>
                      <a:pPr algn="ctr"/>
                      <a:r>
                        <a:rPr lang="en-US" sz="1400" noProof="0" dirty="0" smtClean="0"/>
                        <a:t>1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noProof="0" dirty="0" smtClean="0"/>
                    </a:p>
                    <a:p>
                      <a:pPr algn="ctr"/>
                      <a:r>
                        <a:rPr lang="en-US" sz="1600" noProof="0" dirty="0" smtClean="0"/>
                        <a:t>1-6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1 electron in CLAS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Fixed Sector </a:t>
                      </a:r>
                      <a:r>
                        <a:rPr lang="mr-IN" sz="1400" noProof="0" dirty="0" smtClean="0"/>
                        <a:t>–</a:t>
                      </a:r>
                      <a:r>
                        <a:rPr lang="en-US" sz="1400" noProof="0" dirty="0" smtClean="0"/>
                        <a:t> 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(DC</a:t>
                      </a:r>
                      <a:r>
                        <a:rPr lang="en-US" sz="1400" baseline="0" noProof="0" dirty="0" smtClean="0"/>
                        <a:t> x HTTC x ECAL x PCAL)</a:t>
                      </a:r>
                    </a:p>
                    <a:p>
                      <a:endParaRPr lang="en-US" sz="14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or (DC</a:t>
                      </a:r>
                      <a:r>
                        <a:rPr lang="en-US" sz="1400" baseline="0" noProof="0" dirty="0" smtClean="0"/>
                        <a:t> x HTTC x PCAL)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(PCAL+ECAL)&gt;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PCAL&gt;60 MeV   </a:t>
                      </a:r>
                      <a:r>
                        <a:rPr lang="en-US" sz="1400" noProof="0" dirty="0" smtClean="0"/>
                        <a:t>ECAL&gt;10</a:t>
                      </a:r>
                      <a:r>
                        <a:rPr lang="en-US" sz="14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or PCAL&gt;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4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28</a:t>
                      </a:r>
                      <a:r>
                        <a:rPr lang="en-US" sz="1600" baseline="0" noProof="0" dirty="0" smtClean="0"/>
                        <a:t> (new)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>
                          <a:solidFill>
                            <a:srgbClr val="000000"/>
                          </a:solidFill>
                        </a:rPr>
                        <a:t>1 forward and 1 central</a:t>
                      </a:r>
                      <a:endParaRPr lang="en-US" sz="14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FT (</a:t>
                      </a: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1800-</a:t>
                      </a:r>
                      <a:r>
                        <a:rPr lang="en-US" sz="1400" b="0" noProof="0" dirty="0" smtClean="0">
                          <a:solidFill>
                            <a:srgbClr val="000000"/>
                          </a:solidFill>
                        </a:rPr>
                        <a:t>6600</a:t>
                      </a: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x DC x FTOFPCU x PCAL x CTOF X </a:t>
                      </a:r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CND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PCAL&gt;15 MeV</a:t>
                      </a:r>
                    </a:p>
                    <a:p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CTOF </a:t>
                      </a:r>
                      <a:r>
                        <a:rPr lang="en-US" sz="1400" b="0" baseline="0" noProof="0" dirty="0" err="1" smtClean="0">
                          <a:solidFill>
                            <a:srgbClr val="000000"/>
                          </a:solidFill>
                        </a:rPr>
                        <a:t>vs</a:t>
                      </a:r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 CND map</a:t>
                      </a:r>
                    </a:p>
                    <a:p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no additional threshold </a:t>
                      </a:r>
                      <a:endParaRPr lang="en-US" sz="1400" b="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rgbClr val="800000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24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1 forward and 1 central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FT </a:t>
                      </a:r>
                      <a:r>
                        <a:rPr lang="en-US" sz="1400" noProof="0" dirty="0" smtClean="0"/>
                        <a:t>(1800-6600</a:t>
                      </a:r>
                      <a:r>
                        <a:rPr lang="en-US" sz="1400" noProof="0" dirty="0" smtClean="0"/>
                        <a:t>)</a:t>
                      </a:r>
                      <a:r>
                        <a:rPr lang="en-US" sz="1400" baseline="0" noProof="0" dirty="0" smtClean="0"/>
                        <a:t> x DC x FTOFPCU x PCAL x CTOF</a:t>
                      </a:r>
                      <a:endParaRPr lang="en-US" sz="14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400" baseline="0" noProof="0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CTOF clusters&gt;2 MeV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algn="ctr"/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25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2 forward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FT (</a:t>
                      </a:r>
                      <a:r>
                        <a:rPr lang="en-US" sz="1400" noProof="0" dirty="0" smtClean="0"/>
                        <a:t>1800-</a:t>
                      </a:r>
                      <a:r>
                        <a:rPr lang="en-US" sz="1400" b="0" noProof="0" dirty="0" smtClean="0">
                          <a:solidFill>
                            <a:srgbClr val="000000"/>
                          </a:solidFill>
                        </a:rPr>
                        <a:t>6600</a:t>
                      </a:r>
                      <a:r>
                        <a:rPr lang="en-US" sz="1400" noProof="0" dirty="0" smtClean="0"/>
                        <a:t>)</a:t>
                      </a:r>
                      <a:r>
                        <a:rPr lang="en-US" sz="1400" baseline="0" noProof="0" dirty="0" smtClean="0"/>
                        <a:t> x (DC x FTOFPCU x PCAL x CTOF)</a:t>
                      </a:r>
                      <a:r>
                        <a:rPr lang="en-US" sz="1400" baseline="30000" noProof="0" dirty="0" smtClean="0"/>
                        <a:t>2</a:t>
                      </a:r>
                      <a:endParaRPr lang="en-US" sz="14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6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Run Group K Triggers Configuration E=6.5 </a:t>
            </a:r>
            <a:r>
              <a:rPr lang="en-US" sz="3600" b="1" dirty="0" err="1" smtClean="0">
                <a:solidFill>
                  <a:srgbClr val="000090"/>
                </a:solidFill>
                <a:latin typeface="Calibri" pitchFamily="34" charset="0"/>
              </a:rPr>
              <a:t>GeV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92653"/>
              </p:ext>
            </p:extLst>
          </p:nvPr>
        </p:nvGraphicFramePr>
        <p:xfrm>
          <a:off x="726629" y="1250380"/>
          <a:ext cx="8928992" cy="432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872208"/>
                <a:gridCol w="2160240"/>
                <a:gridCol w="2448272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Trigger Number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Physics</a:t>
                      </a:r>
                    </a:p>
                    <a:p>
                      <a:pPr algn="ctr"/>
                      <a:r>
                        <a:rPr lang="en-US" noProof="0" smtClean="0"/>
                        <a:t>Definition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Detectors</a:t>
                      </a:r>
                    </a:p>
                    <a:p>
                      <a:pPr algn="ctr"/>
                      <a:r>
                        <a:rPr lang="en-US" noProof="0" smtClean="0"/>
                        <a:t>Conditions 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Thresholds</a:t>
                      </a:r>
                      <a:endParaRPr lang="en-US" noProof="0"/>
                    </a:p>
                  </a:txBody>
                  <a:tcP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/>
                        <a:t>prescale</a:t>
                      </a:r>
                      <a:endParaRPr lang="en-US" noProof="0" dirty="0" smtClean="0"/>
                    </a:p>
                  </a:txBody>
                  <a:tcPr>
                    <a:solidFill>
                      <a:srgbClr val="3333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noProof="0" dirty="0" smtClean="0"/>
                    </a:p>
                    <a:p>
                      <a:pPr algn="ctr"/>
                      <a:r>
                        <a:rPr lang="en-US" sz="1600" noProof="0" dirty="0" smtClean="0"/>
                        <a:t>0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1 electron in CLAS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All sectors </a:t>
                      </a:r>
                      <a:r>
                        <a:rPr lang="mr-IN" sz="1400" noProof="0" dirty="0" smtClean="0"/>
                        <a:t>–</a:t>
                      </a:r>
                      <a:r>
                        <a:rPr lang="en-US" sz="1400" noProof="0" dirty="0" smtClean="0"/>
                        <a:t> with DC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(DC</a:t>
                      </a:r>
                      <a:r>
                        <a:rPr lang="en-US" sz="1400" baseline="0" noProof="0" dirty="0" smtClean="0"/>
                        <a:t> x HTTC x ECAL x PCAL)</a:t>
                      </a:r>
                    </a:p>
                    <a:p>
                      <a:endParaRPr lang="en-US" sz="14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or (DC</a:t>
                      </a:r>
                      <a:r>
                        <a:rPr lang="en-US" sz="1400" baseline="0" noProof="0" dirty="0" smtClean="0"/>
                        <a:t> x HTTC x PCAL)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(PCAL+ECAL)&gt; </a:t>
                      </a:r>
                      <a:r>
                        <a:rPr lang="en-US" sz="1400" baseline="0" noProof="0" dirty="0" smtClean="0">
                          <a:solidFill>
                            <a:schemeClr val="tx1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PCAL&gt;60 MeV   </a:t>
                      </a:r>
                      <a:r>
                        <a:rPr lang="en-US" sz="1400" noProof="0" dirty="0" smtClean="0"/>
                        <a:t>ECAL&gt;10</a:t>
                      </a:r>
                      <a:r>
                        <a:rPr lang="en-US" sz="14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or PCAL&gt;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/>
                    </a:p>
                    <a:p>
                      <a:pPr algn="ctr"/>
                      <a:endParaRPr lang="en-US" sz="1400" noProof="0" dirty="0" smtClean="0"/>
                    </a:p>
                    <a:p>
                      <a:pPr algn="ctr"/>
                      <a:r>
                        <a:rPr lang="en-US" sz="1400" noProof="0" dirty="0" smtClean="0"/>
                        <a:t>1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noProof="0" dirty="0" smtClean="0"/>
                    </a:p>
                    <a:p>
                      <a:pPr algn="ctr"/>
                      <a:r>
                        <a:rPr lang="en-US" sz="1600" noProof="0" dirty="0" smtClean="0"/>
                        <a:t>1-6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1 electron in CLAS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Fixed Sector </a:t>
                      </a:r>
                      <a:r>
                        <a:rPr lang="mr-IN" sz="1400" noProof="0" dirty="0" smtClean="0"/>
                        <a:t>–</a:t>
                      </a:r>
                      <a:r>
                        <a:rPr lang="en-US" sz="1400" noProof="0" dirty="0" smtClean="0"/>
                        <a:t> 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(DC</a:t>
                      </a:r>
                      <a:r>
                        <a:rPr lang="en-US" sz="1400" baseline="0" noProof="0" dirty="0" smtClean="0"/>
                        <a:t> x HTTC x ECAL x PCAL)</a:t>
                      </a:r>
                    </a:p>
                    <a:p>
                      <a:endParaRPr lang="en-US" sz="1400" baseline="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or (DC</a:t>
                      </a:r>
                      <a:r>
                        <a:rPr lang="en-US" sz="1400" baseline="0" noProof="0" dirty="0" smtClean="0"/>
                        <a:t> x HTTC x PCAL)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(PCAL+ECAL)&gt;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300 MeV 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PCAL&gt;60 MeV   </a:t>
                      </a:r>
                      <a:r>
                        <a:rPr lang="en-US" sz="1400" noProof="0" dirty="0" smtClean="0"/>
                        <a:t>ECAL&gt;10</a:t>
                      </a:r>
                      <a:r>
                        <a:rPr lang="en-US" sz="1400" baseline="0" noProof="0" dirty="0" smtClean="0"/>
                        <a:t> MeV</a:t>
                      </a:r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/>
                    </a:p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noProof="0" dirty="0" smtClean="0"/>
                        <a:t>or PCAL&gt; </a:t>
                      </a:r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300 MeV</a:t>
                      </a:r>
                      <a:endParaRPr lang="en-US" sz="14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28</a:t>
                      </a:r>
                      <a:r>
                        <a:rPr lang="en-US" sz="1600" baseline="0" noProof="0" dirty="0" smtClean="0"/>
                        <a:t> (new)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1 forward and 1 central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FT (</a:t>
                      </a:r>
                      <a:r>
                        <a:rPr lang="en-US" sz="1400" noProof="0" dirty="0" smtClean="0"/>
                        <a:t>1800-</a:t>
                      </a:r>
                      <a:r>
                        <a:rPr lang="en-US" sz="1400" b="0" noProof="0" dirty="0" smtClean="0">
                          <a:solidFill>
                            <a:srgbClr val="000000"/>
                          </a:solidFill>
                        </a:rPr>
                        <a:t>5600</a:t>
                      </a:r>
                      <a:r>
                        <a:rPr lang="en-US" sz="1400" noProof="0" dirty="0" smtClean="0"/>
                        <a:t>)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smtClean="0"/>
                        <a:t>x DC x FTOFPCU x PCAL x CTOF X </a:t>
                      </a:r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CND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PCAL&gt;15 MeV</a:t>
                      </a:r>
                    </a:p>
                    <a:p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CTOF </a:t>
                      </a:r>
                      <a:r>
                        <a:rPr lang="en-US" sz="1400" b="0" baseline="0" noProof="0" dirty="0" err="1" smtClean="0">
                          <a:solidFill>
                            <a:srgbClr val="000000"/>
                          </a:solidFill>
                        </a:rPr>
                        <a:t>vs</a:t>
                      </a:r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 CND map</a:t>
                      </a:r>
                    </a:p>
                    <a:p>
                      <a:r>
                        <a:rPr lang="en-US" sz="1400" b="0" baseline="0" noProof="0" dirty="0" smtClean="0">
                          <a:solidFill>
                            <a:srgbClr val="000000"/>
                          </a:solidFill>
                        </a:rPr>
                        <a:t>no additional threshold </a:t>
                      </a:r>
                      <a:endParaRPr lang="en-US" sz="1400" b="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rgbClr val="800000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24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1 forward and 1 central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FT </a:t>
                      </a:r>
                      <a:r>
                        <a:rPr lang="en-US" sz="1400" noProof="0" dirty="0" smtClean="0"/>
                        <a:t>(1800-5600</a:t>
                      </a:r>
                      <a:r>
                        <a:rPr lang="en-US" sz="1400" noProof="0" dirty="0" smtClean="0"/>
                        <a:t>)</a:t>
                      </a:r>
                      <a:r>
                        <a:rPr lang="en-US" sz="1400" baseline="0" noProof="0" dirty="0" smtClean="0"/>
                        <a:t> x DC x FTOFPCU x PCAL x CTOF</a:t>
                      </a:r>
                      <a:endParaRPr lang="en-US" sz="14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400" baseline="0" noProof="0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CTOF clusters&gt;2 MeV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algn="ctr"/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25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Forward electron</a:t>
                      </a: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2 forward</a:t>
                      </a:r>
                      <a:endParaRPr lang="en-US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FT (</a:t>
                      </a:r>
                      <a:r>
                        <a:rPr lang="en-US" sz="1400" noProof="0" dirty="0" smtClean="0"/>
                        <a:t>1800-</a:t>
                      </a:r>
                      <a:r>
                        <a:rPr lang="en-US" sz="1400" b="0" noProof="0" dirty="0" smtClean="0">
                          <a:solidFill>
                            <a:srgbClr val="000000"/>
                          </a:solidFill>
                        </a:rPr>
                        <a:t>5600</a:t>
                      </a:r>
                      <a:r>
                        <a:rPr lang="en-US" sz="1400" noProof="0" dirty="0" smtClean="0"/>
                        <a:t>)</a:t>
                      </a:r>
                      <a:r>
                        <a:rPr lang="en-US" sz="1400" baseline="0" noProof="0" dirty="0" smtClean="0"/>
                        <a:t> x (DC x FTOFPCU x PCAL x CTOF)</a:t>
                      </a:r>
                      <a:r>
                        <a:rPr lang="en-US" sz="1400" baseline="30000" noProof="0" dirty="0" smtClean="0"/>
                        <a:t>2</a:t>
                      </a:r>
                      <a:endParaRPr lang="en-US" sz="1400" b="1" baseline="0" noProof="0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rgbClr val="000000"/>
                          </a:solidFill>
                        </a:rPr>
                        <a:t>PCAL&gt;15 MeV </a:t>
                      </a:r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latin typeface="Zapf Dingbats"/>
                        <a:ea typeface="Zapf Dingbats"/>
                        <a:cs typeface="Zapf Dingbats"/>
                        <a:sym typeface="Zapf Dingbats"/>
                      </a:endParaRPr>
                    </a:p>
                    <a:p>
                      <a:pPr marL="0" marR="0" indent="0" algn="ctr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Zapf Dingbats"/>
                        </a:rPr>
                        <a:t>1</a:t>
                      </a:r>
                      <a:endParaRPr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Zapf Dingbats"/>
                        <a:cs typeface="Zapf Dingbats"/>
                        <a:sym typeface="Zapf Dingbat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0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86573</TotalTime>
  <Words>434</Words>
  <Application>Microsoft Macintosh PowerPoint</Application>
  <PresentationFormat>Personalizzato</PresentationFormat>
  <Paragraphs>124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Blank Presentation</vt:lpstr>
      <vt:lpstr>Presentazione di PowerPoint</vt:lpstr>
      <vt:lpstr>Presentazione di PowerPoint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annalisa D'Angelo</cp:lastModifiedBy>
  <cp:revision>1047</cp:revision>
  <cp:lastPrinted>2012-06-25T06:09:35Z</cp:lastPrinted>
  <dcterms:created xsi:type="dcterms:W3CDTF">2016-07-22T11:42:11Z</dcterms:created>
  <dcterms:modified xsi:type="dcterms:W3CDTF">2018-11-12T15:22:55Z</dcterms:modified>
</cp:coreProperties>
</file>