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42" r:id="rId2"/>
    <p:sldId id="643" r:id="rId3"/>
  </p:sldIdLst>
  <p:sldSz cx="10382250" cy="725328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1pPr>
    <a:lvl2pPr marL="466052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2pPr>
    <a:lvl3pPr marL="932106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3pPr>
    <a:lvl4pPr marL="139815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4pPr>
    <a:lvl5pPr marL="1864213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5pPr>
    <a:lvl6pPr marL="2330266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6pPr>
    <a:lvl7pPr marL="2796319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7pPr>
    <a:lvl8pPr marL="3262372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8pPr>
    <a:lvl9pPr marL="3728424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EF6"/>
    <a:srgbClr val="622000"/>
    <a:srgbClr val="00C301"/>
    <a:srgbClr val="3465C8"/>
    <a:srgbClr val="4684FF"/>
    <a:srgbClr val="18EFFF"/>
    <a:srgbClr val="FDFF95"/>
    <a:srgbClr val="ECED89"/>
    <a:srgbClr val="00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7638" autoAdjust="0"/>
    <p:restoredTop sz="98080" autoAdjust="0"/>
  </p:normalViewPr>
  <p:slideViewPr>
    <p:cSldViewPr>
      <p:cViewPr varScale="1">
        <p:scale>
          <a:sx n="96" d="100"/>
          <a:sy n="96" d="100"/>
        </p:scale>
        <p:origin x="-1864" y="-112"/>
      </p:cViewPr>
      <p:guideLst>
        <p:guide orient="horz" pos="2285"/>
        <p:guide pos="32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92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93F53-B49A-804E-BC6A-F0ED6EA4BF3D}" type="datetimeFigureOut">
              <a:rPr lang="it-IT" smtClean="0"/>
              <a:pPr/>
              <a:t>12/11/18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Annalisa D'Angelo - The Baryon Spectroscopy program at Jlab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5857E-9874-8743-BDA0-1B245D94B24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69408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6313" y="685800"/>
            <a:ext cx="49053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en-US" smtClean="0"/>
              <a:t>Annalisa D'Angelo - The Baryon Spectroscopy program at Jlab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3F845E0-32E9-9948-A60B-2F8D6AAAFCD0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8102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6605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32106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9815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6421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330266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6319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2372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8424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6313" y="685800"/>
            <a:ext cx="49053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146C-2381-E845-AEC8-0B41B418726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6313" y="685800"/>
            <a:ext cx="49053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146C-2381-E845-AEC8-0B41B418726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8505" y="2253388"/>
            <a:ext cx="8825240" cy="1554390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57013" y="4110996"/>
            <a:ext cx="7268229" cy="1852821"/>
          </a:xfrm>
          <a:prstGeom prst="rect">
            <a:avLst/>
          </a:prstGeom>
        </p:spPr>
        <p:txBody>
          <a:bodyPr lIns="91412" tIns="45705" rIns="91412" bIns="45705"/>
          <a:lstStyle>
            <a:lvl1pPr marL="0" indent="0" algn="ctr">
              <a:buNone/>
              <a:defRPr/>
            </a:lvl1pPr>
            <a:lvl2pPr marL="466052" indent="0" algn="ctr">
              <a:buNone/>
              <a:defRPr/>
            </a:lvl2pPr>
            <a:lvl3pPr marL="932106" indent="0" algn="ctr">
              <a:buNone/>
              <a:defRPr/>
            </a:lvl3pPr>
            <a:lvl4pPr marL="1398158" indent="0" algn="ctr">
              <a:buNone/>
              <a:defRPr/>
            </a:lvl4pPr>
            <a:lvl5pPr marL="1864213" indent="0" algn="ctr">
              <a:buNone/>
              <a:defRPr/>
            </a:lvl5pPr>
            <a:lvl6pPr marL="2330266" indent="0" algn="ctr">
              <a:buNone/>
              <a:defRPr/>
            </a:lvl6pPr>
            <a:lvl7pPr marL="2796319" indent="0" algn="ctr">
              <a:buNone/>
              <a:defRPr/>
            </a:lvl7pPr>
            <a:lvl8pPr marL="3262372" indent="0" algn="ctr">
              <a:buNone/>
              <a:defRPr/>
            </a:lvl8pPr>
            <a:lvl9pPr marL="3728424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84F22-47CE-E84F-AE27-D9117E68BE8E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0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8505" y="2095397"/>
            <a:ext cx="8825240" cy="4351972"/>
          </a:xfrm>
          <a:prstGeom prst="rect">
            <a:avLst/>
          </a:prstGeom>
        </p:spPr>
        <p:txBody>
          <a:bodyPr lIns="91412" tIns="45705" rIns="91412" bIns="45705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123A2-8C0A-B24D-ABFA-7CF5F3B53C08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7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9394" y="4661574"/>
            <a:ext cx="8825240" cy="1439487"/>
          </a:xfrm>
          <a:prstGeom prst="rect">
            <a:avLst/>
          </a:prstGeom>
        </p:spPr>
        <p:txBody>
          <a:bodyPr lIns="91412" tIns="45705" rIns="91412" bIns="45705" anchor="t"/>
          <a:lstStyle>
            <a:lvl1pPr algn="l">
              <a:defRPr sz="41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19394" y="3073674"/>
            <a:ext cx="8825240" cy="158790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100"/>
            </a:lvl1pPr>
            <a:lvl2pPr marL="466052" indent="0">
              <a:buNone/>
              <a:defRPr sz="1900"/>
            </a:lvl2pPr>
            <a:lvl3pPr marL="932106" indent="0">
              <a:buNone/>
              <a:defRPr sz="1700"/>
            </a:lvl3pPr>
            <a:lvl4pPr marL="1398158" indent="0">
              <a:buNone/>
              <a:defRPr sz="1400"/>
            </a:lvl4pPr>
            <a:lvl5pPr marL="1864213" indent="0">
              <a:buNone/>
              <a:defRPr sz="1400"/>
            </a:lvl5pPr>
            <a:lvl6pPr marL="2330266" indent="0">
              <a:buNone/>
              <a:defRPr sz="1400"/>
            </a:lvl6pPr>
            <a:lvl7pPr marL="2796319" indent="0">
              <a:buNone/>
              <a:defRPr sz="1400"/>
            </a:lvl7pPr>
            <a:lvl8pPr marL="3262372" indent="0">
              <a:buNone/>
              <a:defRPr sz="1400"/>
            </a:lvl8pPr>
            <a:lvl9pPr marL="3728424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2AE66-D61E-114C-BD1D-1D06A91F5DC7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5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78506" y="2095397"/>
            <a:ext cx="4334115" cy="4351972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69631" y="2095397"/>
            <a:ext cx="4334115" cy="4351972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DC3F1-72C8-4647-8286-71C37469022E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9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462" y="290453"/>
            <a:ext cx="9345333" cy="1209679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8462" y="1623014"/>
            <a:ext cx="4587619" cy="67665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400" b="1"/>
            </a:lvl1pPr>
            <a:lvl2pPr marL="466052" indent="0">
              <a:buNone/>
              <a:defRPr sz="2100" b="1"/>
            </a:lvl2pPr>
            <a:lvl3pPr marL="932106" indent="0">
              <a:buNone/>
              <a:defRPr sz="1900" b="1"/>
            </a:lvl3pPr>
            <a:lvl4pPr marL="1398158" indent="0">
              <a:buNone/>
              <a:defRPr sz="1700" b="1"/>
            </a:lvl4pPr>
            <a:lvl5pPr marL="1864213" indent="0">
              <a:buNone/>
              <a:defRPr sz="1700" b="1"/>
            </a:lvl5pPr>
            <a:lvl6pPr marL="2330266" indent="0">
              <a:buNone/>
              <a:defRPr sz="1700" b="1"/>
            </a:lvl6pPr>
            <a:lvl7pPr marL="2796319" indent="0">
              <a:buNone/>
              <a:defRPr sz="1700" b="1"/>
            </a:lvl7pPr>
            <a:lvl8pPr marL="3262372" indent="0">
              <a:buNone/>
              <a:defRPr sz="1700" b="1"/>
            </a:lvl8pPr>
            <a:lvl9pPr marL="3728424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8462" y="2299670"/>
            <a:ext cx="4587619" cy="4179617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274540" y="1623014"/>
            <a:ext cx="4589255" cy="67665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400" b="1"/>
            </a:lvl1pPr>
            <a:lvl2pPr marL="466052" indent="0">
              <a:buNone/>
              <a:defRPr sz="2100" b="1"/>
            </a:lvl2pPr>
            <a:lvl3pPr marL="932106" indent="0">
              <a:buNone/>
              <a:defRPr sz="1900" b="1"/>
            </a:lvl3pPr>
            <a:lvl4pPr marL="1398158" indent="0">
              <a:buNone/>
              <a:defRPr sz="1700" b="1"/>
            </a:lvl4pPr>
            <a:lvl5pPr marL="1864213" indent="0">
              <a:buNone/>
              <a:defRPr sz="1700" b="1"/>
            </a:lvl5pPr>
            <a:lvl6pPr marL="2330266" indent="0">
              <a:buNone/>
              <a:defRPr sz="1700" b="1"/>
            </a:lvl6pPr>
            <a:lvl7pPr marL="2796319" indent="0">
              <a:buNone/>
              <a:defRPr sz="1700" b="1"/>
            </a:lvl7pPr>
            <a:lvl8pPr marL="3262372" indent="0">
              <a:buNone/>
              <a:defRPr sz="1700" b="1"/>
            </a:lvl8pPr>
            <a:lvl9pPr marL="3728424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274540" y="2299670"/>
            <a:ext cx="4589255" cy="4179617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290C6-414F-AF4B-8A7F-56CEE257135F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A604B-4CD7-0A40-9B60-C2927277B8B9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8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EDEE0-F139-4643-B219-03D91C3D227A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2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3493" y="6939012"/>
            <a:ext cx="504332" cy="29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r" defTabSz="888413">
              <a:defRPr sz="1300">
                <a:solidFill>
                  <a:srgbClr val="800000"/>
                </a:solidFill>
                <a:latin typeface="+mn-lt"/>
              </a:defRPr>
            </a:lvl1pPr>
          </a:lstStyle>
          <a:p>
            <a:fld id="{D5EF5FDC-2BB6-0D43-901C-C2A2504697D9}" type="slidenum">
              <a:rPr lang="en-US" smtClean="0"/>
              <a:pPr/>
              <a:t>‹n.›</a:t>
            </a:fld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439598" y="6715323"/>
            <a:ext cx="942652" cy="503948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4" name="Connettore 1 3"/>
          <p:cNvCxnSpPr/>
          <p:nvPr userDrawn="1"/>
        </p:nvCxnSpPr>
        <p:spPr bwMode="auto">
          <a:xfrm>
            <a:off x="1590725" y="6939012"/>
            <a:ext cx="77048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Titolo 1"/>
          <p:cNvSpPr txBox="1">
            <a:spLocks/>
          </p:cNvSpPr>
          <p:nvPr userDrawn="1"/>
        </p:nvSpPr>
        <p:spPr>
          <a:xfrm>
            <a:off x="870645" y="16968"/>
            <a:ext cx="8825240" cy="504056"/>
          </a:xfrm>
          <a:prstGeom prst="rect">
            <a:avLst/>
          </a:prstGeom>
        </p:spPr>
        <p:txBody>
          <a:bodyPr lIns="91412" tIns="45705" rIns="91412" bIns="45705"/>
          <a:lstStyle>
            <a:lvl1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98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396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593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792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it-IT" sz="4000" dirty="0"/>
          </a:p>
        </p:txBody>
      </p:sp>
      <p:pic>
        <p:nvPicPr>
          <p:cNvPr id="8" name="Picture 9" descr="JLab_logo.jp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" y="6784658"/>
            <a:ext cx="1499616" cy="468630"/>
          </a:xfrm>
          <a:prstGeom prst="rect">
            <a:avLst/>
          </a:prstGeom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hf hdr="0" ftr="0" dt="0"/>
  <p:txStyles>
    <p:titleStyle>
      <a:lvl1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66052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32106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98158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64213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34977" indent="-334977" algn="l" defTabSz="888413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21735" indent="-275100" algn="l" defTabSz="888413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+mn-ea"/>
        </a:defRPr>
      </a:lvl2pPr>
      <a:lvl3pPr marL="1111731" indent="-223316" algn="l" defTabSz="888413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</a:defRPr>
      </a:lvl3pPr>
      <a:lvl4pPr marL="1555130" indent="-221700" algn="l" defTabSz="88841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00144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66198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32251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98302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64357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6052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32106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158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64213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0266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96319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62372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28424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31"/>
          <p:cNvCxnSpPr/>
          <p:nvPr/>
        </p:nvCxnSpPr>
        <p:spPr>
          <a:xfrm>
            <a:off x="0" y="674316"/>
            <a:ext cx="1038225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itle 1"/>
          <p:cNvSpPr txBox="1">
            <a:spLocks/>
          </p:cNvSpPr>
          <p:nvPr/>
        </p:nvSpPr>
        <p:spPr>
          <a:xfrm>
            <a:off x="150566" y="3"/>
            <a:ext cx="10081120" cy="763102"/>
          </a:xfrm>
          <a:prstGeom prst="rect">
            <a:avLst/>
          </a:prstGeom>
        </p:spPr>
        <p:txBody>
          <a:bodyPr lIns="91412" tIns="45705" rIns="91412" bIns="45705">
            <a:normAutofit/>
          </a:bodyPr>
          <a:lstStyle>
            <a:lvl1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2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251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37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502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600" b="1" dirty="0" smtClean="0">
                <a:solidFill>
                  <a:srgbClr val="000090"/>
                </a:solidFill>
                <a:latin typeface="Calibri" pitchFamily="34" charset="0"/>
              </a:rPr>
              <a:t>Run Group K Triggers Configuration E=7.5 </a:t>
            </a:r>
            <a:r>
              <a:rPr lang="en-US" sz="3600" b="1" dirty="0" err="1" smtClean="0">
                <a:solidFill>
                  <a:srgbClr val="000090"/>
                </a:solidFill>
                <a:latin typeface="Calibri" pitchFamily="34" charset="0"/>
              </a:rPr>
              <a:t>GeV</a:t>
            </a:r>
            <a:endParaRPr lang="en-US" sz="3600" b="1" dirty="0">
              <a:solidFill>
                <a:srgbClr val="000090"/>
              </a:solidFill>
              <a:latin typeface="Calibri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995808"/>
              </p:ext>
            </p:extLst>
          </p:nvPr>
        </p:nvGraphicFramePr>
        <p:xfrm>
          <a:off x="726629" y="1250380"/>
          <a:ext cx="8928992" cy="432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872208"/>
                <a:gridCol w="2160240"/>
                <a:gridCol w="2448272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Trigger Number</a:t>
                      </a:r>
                      <a:endParaRPr lang="en-US" noProof="0"/>
                    </a:p>
                  </a:txBody>
                  <a:tcP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Physics</a:t>
                      </a:r>
                    </a:p>
                    <a:p>
                      <a:pPr algn="ctr"/>
                      <a:r>
                        <a:rPr lang="en-US" noProof="0" smtClean="0"/>
                        <a:t>Definition</a:t>
                      </a:r>
                      <a:endParaRPr lang="en-US" noProof="0"/>
                    </a:p>
                  </a:txBody>
                  <a:tcP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Detectors</a:t>
                      </a:r>
                    </a:p>
                    <a:p>
                      <a:pPr algn="ctr"/>
                      <a:r>
                        <a:rPr lang="en-US" noProof="0" smtClean="0"/>
                        <a:t>Conditions </a:t>
                      </a:r>
                      <a:endParaRPr lang="en-US" noProof="0"/>
                    </a:p>
                  </a:txBody>
                  <a:tcP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Thresholds</a:t>
                      </a:r>
                      <a:endParaRPr lang="en-US" noProof="0"/>
                    </a:p>
                  </a:txBody>
                  <a:tcP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err="1" smtClean="0"/>
                        <a:t>prescale</a:t>
                      </a:r>
                      <a:endParaRPr lang="en-US" noProof="0" dirty="0" smtClean="0"/>
                    </a:p>
                  </a:txBody>
                  <a:tcPr>
                    <a:solidFill>
                      <a:srgbClr val="3333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noProof="0" dirty="0" smtClean="0"/>
                    </a:p>
                    <a:p>
                      <a:pPr algn="ctr"/>
                      <a:r>
                        <a:rPr lang="en-US" sz="1600" noProof="0" dirty="0" smtClean="0"/>
                        <a:t>0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1 electron in CLAS</a:t>
                      </a:r>
                    </a:p>
                    <a:p>
                      <a:pPr algn="ctr"/>
                      <a:r>
                        <a:rPr lang="en-US" sz="1400" noProof="0" dirty="0" smtClean="0"/>
                        <a:t>All sectors </a:t>
                      </a:r>
                      <a:r>
                        <a:rPr lang="mr-IN" sz="1400" noProof="0" dirty="0" smtClean="0"/>
                        <a:t>–</a:t>
                      </a:r>
                      <a:r>
                        <a:rPr lang="en-US" sz="1400" noProof="0" dirty="0" smtClean="0"/>
                        <a:t> with DC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(DC</a:t>
                      </a:r>
                      <a:r>
                        <a:rPr lang="en-US" sz="1400" baseline="0" noProof="0" dirty="0" smtClean="0"/>
                        <a:t> x HTTC x ECAL x PCAL)</a:t>
                      </a:r>
                    </a:p>
                    <a:p>
                      <a:endParaRPr lang="en-US" sz="1400" baseline="0" noProof="0" dirty="0" smtClean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or (DC</a:t>
                      </a:r>
                      <a:r>
                        <a:rPr lang="en-US" sz="1400" baseline="0" noProof="0" dirty="0" smtClean="0"/>
                        <a:t> x HTTC x PCAL)</a:t>
                      </a:r>
                      <a:endParaRPr lang="en-US" sz="14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noProof="0" dirty="0" smtClean="0"/>
                        <a:t>(PCAL+ECAL)&gt; </a:t>
                      </a:r>
                      <a:r>
                        <a:rPr lang="en-US" sz="1400" baseline="0" noProof="0" dirty="0" smtClean="0">
                          <a:solidFill>
                            <a:schemeClr val="tx1"/>
                          </a:solidFill>
                        </a:rPr>
                        <a:t>300 MeV 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noProof="0" dirty="0" smtClean="0"/>
                        <a:t>PCAL&gt;60 MeV   </a:t>
                      </a:r>
                      <a:r>
                        <a:rPr lang="en-US" sz="1400" noProof="0" dirty="0" smtClean="0"/>
                        <a:t>ECAL&gt;10</a:t>
                      </a:r>
                      <a:r>
                        <a:rPr lang="en-US" sz="1400" baseline="0" noProof="0" dirty="0" smtClean="0"/>
                        <a:t> MeV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noProof="0" dirty="0" smtClean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noProof="0" dirty="0" smtClean="0"/>
                        <a:t>or PCAL&gt; 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300 MeV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/>
                    </a:p>
                    <a:p>
                      <a:pPr algn="ctr"/>
                      <a:endParaRPr lang="en-US" sz="1400" noProof="0" dirty="0" smtClean="0"/>
                    </a:p>
                    <a:p>
                      <a:pPr algn="ctr"/>
                      <a:r>
                        <a:rPr lang="en-US" sz="1400" noProof="0" dirty="0" smtClean="0"/>
                        <a:t>1</a:t>
                      </a:r>
                      <a:endParaRPr lang="en-US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noProof="0" dirty="0" smtClean="0"/>
                    </a:p>
                    <a:p>
                      <a:pPr algn="ctr"/>
                      <a:r>
                        <a:rPr lang="en-US" sz="1600" noProof="0" dirty="0" smtClean="0"/>
                        <a:t>1-6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1 electron in CLAS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Fixed Sector </a:t>
                      </a:r>
                      <a:r>
                        <a:rPr lang="mr-IN" sz="1400" noProof="0" dirty="0" smtClean="0"/>
                        <a:t>–</a:t>
                      </a:r>
                      <a:r>
                        <a:rPr lang="en-US" sz="1400" noProof="0" dirty="0" smtClean="0"/>
                        <a:t> with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(DC</a:t>
                      </a:r>
                      <a:r>
                        <a:rPr lang="en-US" sz="1400" baseline="0" noProof="0" dirty="0" smtClean="0"/>
                        <a:t> x HTTC x ECAL x PCAL)</a:t>
                      </a:r>
                    </a:p>
                    <a:p>
                      <a:endParaRPr lang="en-US" sz="1400" baseline="0" noProof="0" dirty="0" smtClean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or (DC</a:t>
                      </a:r>
                      <a:r>
                        <a:rPr lang="en-US" sz="1400" baseline="0" noProof="0" dirty="0" smtClean="0"/>
                        <a:t> x HTTC x PCAL)</a:t>
                      </a:r>
                      <a:endParaRPr lang="en-US" sz="14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noProof="0" dirty="0" smtClean="0"/>
                        <a:t>(PCAL+ECAL)&gt; 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300 MeV 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noProof="0" dirty="0" smtClean="0"/>
                        <a:t>PCAL&gt;60 MeV   </a:t>
                      </a:r>
                      <a:r>
                        <a:rPr lang="en-US" sz="1400" noProof="0" dirty="0" smtClean="0"/>
                        <a:t>ECAL&gt;10</a:t>
                      </a:r>
                      <a:r>
                        <a:rPr lang="en-US" sz="1400" baseline="0" noProof="0" dirty="0" smtClean="0"/>
                        <a:t> MeV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noProof="0" dirty="0" smtClean="0"/>
                        <a:t>or PCAL&gt; 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300 MeV</a:t>
                      </a:r>
                      <a:endParaRPr lang="en-US" sz="1400" noProof="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400" kern="1200" noProof="0" dirty="0" smtClean="0">
                        <a:solidFill>
                          <a:schemeClr val="dk1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28</a:t>
                      </a:r>
                      <a:r>
                        <a:rPr lang="en-US" sz="1600" baseline="0" noProof="0" dirty="0" smtClean="0"/>
                        <a:t> (new)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Forward electron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>
                          <a:solidFill>
                            <a:srgbClr val="000000"/>
                          </a:solidFill>
                        </a:rPr>
                        <a:t>1 forward and 1 central</a:t>
                      </a:r>
                      <a:endParaRPr lang="en-US" sz="1400" noProof="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FT (</a:t>
                      </a: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1800-</a:t>
                      </a:r>
                      <a:r>
                        <a:rPr lang="en-US" sz="1400" b="0" noProof="0" dirty="0" smtClean="0">
                          <a:solidFill>
                            <a:srgbClr val="000000"/>
                          </a:solidFill>
                        </a:rPr>
                        <a:t>6600</a:t>
                      </a: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x DC x FTOFPCU x PCAL x CTOF X </a:t>
                      </a:r>
                      <a:r>
                        <a:rPr lang="en-US" sz="1400" b="0" baseline="0" noProof="0" dirty="0" smtClean="0">
                          <a:solidFill>
                            <a:srgbClr val="000000"/>
                          </a:solidFill>
                        </a:rPr>
                        <a:t>CND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PCAL&gt;15 MeV</a:t>
                      </a:r>
                    </a:p>
                    <a:p>
                      <a:r>
                        <a:rPr lang="en-US" sz="1400" b="0" baseline="0" noProof="0" dirty="0" smtClean="0">
                          <a:solidFill>
                            <a:srgbClr val="000000"/>
                          </a:solidFill>
                        </a:rPr>
                        <a:t>CTOF </a:t>
                      </a:r>
                      <a:r>
                        <a:rPr lang="en-US" sz="1400" b="0" baseline="0" noProof="0" dirty="0" err="1" smtClean="0">
                          <a:solidFill>
                            <a:srgbClr val="000000"/>
                          </a:solidFill>
                        </a:rPr>
                        <a:t>vs</a:t>
                      </a:r>
                      <a:r>
                        <a:rPr lang="en-US" sz="1400" b="0" baseline="0" noProof="0" dirty="0" smtClean="0">
                          <a:solidFill>
                            <a:srgbClr val="000000"/>
                          </a:solidFill>
                        </a:rPr>
                        <a:t> CND map</a:t>
                      </a:r>
                    </a:p>
                    <a:p>
                      <a:r>
                        <a:rPr lang="en-US" sz="1400" b="0" baseline="0" noProof="0" dirty="0" smtClean="0">
                          <a:solidFill>
                            <a:srgbClr val="000000"/>
                          </a:solidFill>
                        </a:rPr>
                        <a:t>no additional threshold </a:t>
                      </a:r>
                      <a:endParaRPr lang="en-US" sz="1400" b="0" noProof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400" kern="1200" noProof="0" dirty="0" smtClean="0">
                        <a:solidFill>
                          <a:srgbClr val="800000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24 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Forward electron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/>
                        <a:t>1 forward and 1 central</a:t>
                      </a:r>
                      <a:endParaRPr lang="en-US" sz="14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FT </a:t>
                      </a:r>
                      <a:r>
                        <a:rPr lang="en-US" sz="1400" noProof="0" dirty="0" smtClean="0"/>
                        <a:t>(1800-6600</a:t>
                      </a:r>
                      <a:r>
                        <a:rPr lang="en-US" sz="1400" noProof="0" dirty="0" smtClean="0"/>
                        <a:t>)</a:t>
                      </a:r>
                      <a:r>
                        <a:rPr lang="en-US" sz="1400" baseline="0" noProof="0" dirty="0" smtClean="0"/>
                        <a:t> x DC x FTOFPCU x PCAL x CTOF</a:t>
                      </a:r>
                      <a:endParaRPr lang="en-US" sz="1400" b="1" baseline="0" noProof="0" dirty="0" smtClean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PCAL&gt;15 MeV </a:t>
                      </a:r>
                      <a:endParaRPr lang="en-US" sz="1400" baseline="0" noProof="0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CTOF clusters&gt;2 MeV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algn="ctr"/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400" kern="1200" noProof="0" dirty="0" smtClean="0">
                        <a:solidFill>
                          <a:schemeClr val="dk1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25 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Forward electron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/>
                        <a:t>2 forward</a:t>
                      </a:r>
                      <a:endParaRPr lang="en-US" sz="14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FT (</a:t>
                      </a:r>
                      <a:r>
                        <a:rPr lang="en-US" sz="1400" noProof="0" dirty="0" smtClean="0"/>
                        <a:t>1800-</a:t>
                      </a:r>
                      <a:r>
                        <a:rPr lang="en-US" sz="1400" b="0" noProof="0" dirty="0" smtClean="0">
                          <a:solidFill>
                            <a:srgbClr val="000000"/>
                          </a:solidFill>
                        </a:rPr>
                        <a:t>6600</a:t>
                      </a:r>
                      <a:r>
                        <a:rPr lang="en-US" sz="1400" noProof="0" dirty="0" smtClean="0"/>
                        <a:t>)</a:t>
                      </a:r>
                      <a:r>
                        <a:rPr lang="en-US" sz="1400" baseline="0" noProof="0" dirty="0" smtClean="0"/>
                        <a:t> x (DC x FTOFPCU x PCAL x CTOF)</a:t>
                      </a:r>
                      <a:r>
                        <a:rPr lang="en-US" sz="1400" baseline="30000" noProof="0" dirty="0" smtClean="0"/>
                        <a:t>2</a:t>
                      </a:r>
                      <a:endParaRPr lang="en-US" sz="1400" b="1" baseline="0" noProof="0" dirty="0" smtClean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PCAL&gt;15 MeV 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400" kern="1200" noProof="0" dirty="0" smtClean="0">
                        <a:solidFill>
                          <a:schemeClr val="dk1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23A2-8C0A-B24D-ABFA-7CF5F3B53C0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6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31"/>
          <p:cNvCxnSpPr/>
          <p:nvPr/>
        </p:nvCxnSpPr>
        <p:spPr>
          <a:xfrm>
            <a:off x="0" y="674316"/>
            <a:ext cx="1038225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itle 1"/>
          <p:cNvSpPr txBox="1">
            <a:spLocks/>
          </p:cNvSpPr>
          <p:nvPr/>
        </p:nvSpPr>
        <p:spPr>
          <a:xfrm>
            <a:off x="150566" y="3"/>
            <a:ext cx="10081120" cy="763102"/>
          </a:xfrm>
          <a:prstGeom prst="rect">
            <a:avLst/>
          </a:prstGeom>
        </p:spPr>
        <p:txBody>
          <a:bodyPr lIns="91412" tIns="45705" rIns="91412" bIns="45705">
            <a:normAutofit/>
          </a:bodyPr>
          <a:lstStyle>
            <a:lvl1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2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251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37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502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600" b="1" dirty="0" smtClean="0">
                <a:solidFill>
                  <a:srgbClr val="000090"/>
                </a:solidFill>
                <a:latin typeface="Calibri" pitchFamily="34" charset="0"/>
              </a:rPr>
              <a:t>Run Group K Triggers Configuration E=6.5 </a:t>
            </a:r>
            <a:r>
              <a:rPr lang="en-US" sz="3600" b="1" dirty="0" err="1" smtClean="0">
                <a:solidFill>
                  <a:srgbClr val="000090"/>
                </a:solidFill>
                <a:latin typeface="Calibri" pitchFamily="34" charset="0"/>
              </a:rPr>
              <a:t>GeV</a:t>
            </a:r>
            <a:endParaRPr lang="en-US" sz="3600" b="1" dirty="0">
              <a:solidFill>
                <a:srgbClr val="000090"/>
              </a:solidFill>
              <a:latin typeface="Calibri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992653"/>
              </p:ext>
            </p:extLst>
          </p:nvPr>
        </p:nvGraphicFramePr>
        <p:xfrm>
          <a:off x="726629" y="1250380"/>
          <a:ext cx="8928992" cy="432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872208"/>
                <a:gridCol w="2160240"/>
                <a:gridCol w="2448272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Trigger Number</a:t>
                      </a:r>
                      <a:endParaRPr lang="en-US" noProof="0"/>
                    </a:p>
                  </a:txBody>
                  <a:tcP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Physics</a:t>
                      </a:r>
                    </a:p>
                    <a:p>
                      <a:pPr algn="ctr"/>
                      <a:r>
                        <a:rPr lang="en-US" noProof="0" smtClean="0"/>
                        <a:t>Definition</a:t>
                      </a:r>
                      <a:endParaRPr lang="en-US" noProof="0"/>
                    </a:p>
                  </a:txBody>
                  <a:tcP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Detectors</a:t>
                      </a:r>
                    </a:p>
                    <a:p>
                      <a:pPr algn="ctr"/>
                      <a:r>
                        <a:rPr lang="en-US" noProof="0" smtClean="0"/>
                        <a:t>Conditions </a:t>
                      </a:r>
                      <a:endParaRPr lang="en-US" noProof="0"/>
                    </a:p>
                  </a:txBody>
                  <a:tcP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Thresholds</a:t>
                      </a:r>
                      <a:endParaRPr lang="en-US" noProof="0"/>
                    </a:p>
                  </a:txBody>
                  <a:tcP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err="1" smtClean="0"/>
                        <a:t>prescale</a:t>
                      </a:r>
                      <a:endParaRPr lang="en-US" noProof="0" dirty="0" smtClean="0"/>
                    </a:p>
                  </a:txBody>
                  <a:tcPr>
                    <a:solidFill>
                      <a:srgbClr val="3333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noProof="0" dirty="0" smtClean="0"/>
                    </a:p>
                    <a:p>
                      <a:pPr algn="ctr"/>
                      <a:r>
                        <a:rPr lang="en-US" sz="1600" noProof="0" dirty="0" smtClean="0"/>
                        <a:t>0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1 electron in CLAS</a:t>
                      </a:r>
                    </a:p>
                    <a:p>
                      <a:pPr algn="ctr"/>
                      <a:r>
                        <a:rPr lang="en-US" sz="1400" noProof="0" dirty="0" smtClean="0"/>
                        <a:t>All sectors </a:t>
                      </a:r>
                      <a:r>
                        <a:rPr lang="mr-IN" sz="1400" noProof="0" dirty="0" smtClean="0"/>
                        <a:t>–</a:t>
                      </a:r>
                      <a:r>
                        <a:rPr lang="en-US" sz="1400" noProof="0" dirty="0" smtClean="0"/>
                        <a:t> with DC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(DC</a:t>
                      </a:r>
                      <a:r>
                        <a:rPr lang="en-US" sz="1400" baseline="0" noProof="0" dirty="0" smtClean="0"/>
                        <a:t> x HTTC x ECAL x PCAL)</a:t>
                      </a:r>
                    </a:p>
                    <a:p>
                      <a:endParaRPr lang="en-US" sz="1400" baseline="0" noProof="0" dirty="0" smtClean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or (DC</a:t>
                      </a:r>
                      <a:r>
                        <a:rPr lang="en-US" sz="1400" baseline="0" noProof="0" dirty="0" smtClean="0"/>
                        <a:t> x HTTC x PCAL)</a:t>
                      </a:r>
                      <a:endParaRPr lang="en-US" sz="14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noProof="0" dirty="0" smtClean="0"/>
                        <a:t>(PCAL+ECAL)&gt; </a:t>
                      </a:r>
                      <a:r>
                        <a:rPr lang="en-US" sz="1400" baseline="0" noProof="0" dirty="0" smtClean="0">
                          <a:solidFill>
                            <a:schemeClr val="tx1"/>
                          </a:solidFill>
                        </a:rPr>
                        <a:t>300 MeV 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noProof="0" dirty="0" smtClean="0"/>
                        <a:t>PCAL&gt;60 MeV   </a:t>
                      </a:r>
                      <a:r>
                        <a:rPr lang="en-US" sz="1400" noProof="0" dirty="0" smtClean="0"/>
                        <a:t>ECAL&gt;10</a:t>
                      </a:r>
                      <a:r>
                        <a:rPr lang="en-US" sz="1400" baseline="0" noProof="0" dirty="0" smtClean="0"/>
                        <a:t> MeV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noProof="0" dirty="0" smtClean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noProof="0" dirty="0" smtClean="0"/>
                        <a:t>or PCAL&gt; 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300 MeV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/>
                    </a:p>
                    <a:p>
                      <a:pPr algn="ctr"/>
                      <a:endParaRPr lang="en-US" sz="1400" noProof="0" dirty="0" smtClean="0"/>
                    </a:p>
                    <a:p>
                      <a:pPr algn="ctr"/>
                      <a:r>
                        <a:rPr lang="en-US" sz="1400" noProof="0" dirty="0" smtClean="0"/>
                        <a:t>1</a:t>
                      </a:r>
                      <a:endParaRPr lang="en-US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noProof="0" dirty="0" smtClean="0"/>
                    </a:p>
                    <a:p>
                      <a:pPr algn="ctr"/>
                      <a:r>
                        <a:rPr lang="en-US" sz="1600" noProof="0" dirty="0" smtClean="0"/>
                        <a:t>1-6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1 electron in CLAS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Fixed Sector </a:t>
                      </a:r>
                      <a:r>
                        <a:rPr lang="mr-IN" sz="1400" noProof="0" dirty="0" smtClean="0"/>
                        <a:t>–</a:t>
                      </a:r>
                      <a:r>
                        <a:rPr lang="en-US" sz="1400" noProof="0" dirty="0" smtClean="0"/>
                        <a:t> with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(DC</a:t>
                      </a:r>
                      <a:r>
                        <a:rPr lang="en-US" sz="1400" baseline="0" noProof="0" dirty="0" smtClean="0"/>
                        <a:t> x HTTC x ECAL x PCAL)</a:t>
                      </a:r>
                    </a:p>
                    <a:p>
                      <a:endParaRPr lang="en-US" sz="1400" baseline="0" noProof="0" dirty="0" smtClean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or (DC</a:t>
                      </a:r>
                      <a:r>
                        <a:rPr lang="en-US" sz="1400" baseline="0" noProof="0" dirty="0" smtClean="0"/>
                        <a:t> x HTTC x PCAL)</a:t>
                      </a:r>
                      <a:endParaRPr lang="en-US" sz="14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noProof="0" dirty="0" smtClean="0"/>
                        <a:t>(PCAL+ECAL)&gt; 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300 MeV 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noProof="0" dirty="0" smtClean="0"/>
                        <a:t>PCAL&gt;60 MeV   </a:t>
                      </a:r>
                      <a:r>
                        <a:rPr lang="en-US" sz="1400" noProof="0" dirty="0" smtClean="0"/>
                        <a:t>ECAL&gt;10</a:t>
                      </a:r>
                      <a:r>
                        <a:rPr lang="en-US" sz="1400" baseline="0" noProof="0" dirty="0" smtClean="0"/>
                        <a:t> MeV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noProof="0" dirty="0" smtClean="0"/>
                        <a:t>or PCAL&gt; 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300 MeV</a:t>
                      </a:r>
                      <a:endParaRPr lang="en-US" sz="1400" noProof="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400" kern="1200" noProof="0" dirty="0" smtClean="0">
                        <a:solidFill>
                          <a:schemeClr val="dk1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28</a:t>
                      </a:r>
                      <a:r>
                        <a:rPr lang="en-US" sz="1600" baseline="0" noProof="0" dirty="0" smtClean="0"/>
                        <a:t> (new)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Forward electron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/>
                        <a:t>1 forward and 1 central</a:t>
                      </a:r>
                      <a:endParaRPr lang="en-US" sz="14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FT (</a:t>
                      </a:r>
                      <a:r>
                        <a:rPr lang="en-US" sz="1400" noProof="0" dirty="0" smtClean="0"/>
                        <a:t>1800-</a:t>
                      </a:r>
                      <a:r>
                        <a:rPr lang="en-US" sz="1400" b="0" noProof="0" dirty="0" smtClean="0">
                          <a:solidFill>
                            <a:srgbClr val="000000"/>
                          </a:solidFill>
                        </a:rPr>
                        <a:t>5600</a:t>
                      </a:r>
                      <a:r>
                        <a:rPr lang="en-US" sz="1400" noProof="0" dirty="0" smtClean="0"/>
                        <a:t>)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baseline="0" noProof="0" dirty="0" smtClean="0"/>
                        <a:t>x DC x FTOFPCU x PCAL x CTOF X </a:t>
                      </a:r>
                      <a:r>
                        <a:rPr lang="en-US" sz="1400" b="0" baseline="0" noProof="0" dirty="0" smtClean="0">
                          <a:solidFill>
                            <a:srgbClr val="000000"/>
                          </a:solidFill>
                        </a:rPr>
                        <a:t>CND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PCAL&gt;15 MeV</a:t>
                      </a:r>
                    </a:p>
                    <a:p>
                      <a:r>
                        <a:rPr lang="en-US" sz="1400" b="0" baseline="0" noProof="0" dirty="0" smtClean="0">
                          <a:solidFill>
                            <a:srgbClr val="000000"/>
                          </a:solidFill>
                        </a:rPr>
                        <a:t>CTOF </a:t>
                      </a:r>
                      <a:r>
                        <a:rPr lang="en-US" sz="1400" b="0" baseline="0" noProof="0" dirty="0" err="1" smtClean="0">
                          <a:solidFill>
                            <a:srgbClr val="000000"/>
                          </a:solidFill>
                        </a:rPr>
                        <a:t>vs</a:t>
                      </a:r>
                      <a:r>
                        <a:rPr lang="en-US" sz="1400" b="0" baseline="0" noProof="0" dirty="0" smtClean="0">
                          <a:solidFill>
                            <a:srgbClr val="000000"/>
                          </a:solidFill>
                        </a:rPr>
                        <a:t> CND map</a:t>
                      </a:r>
                    </a:p>
                    <a:p>
                      <a:r>
                        <a:rPr lang="en-US" sz="1400" b="0" baseline="0" noProof="0" dirty="0" smtClean="0">
                          <a:solidFill>
                            <a:srgbClr val="000000"/>
                          </a:solidFill>
                        </a:rPr>
                        <a:t>no additional threshold </a:t>
                      </a:r>
                      <a:endParaRPr lang="en-US" sz="1400" b="0" noProof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400" kern="1200" noProof="0" dirty="0" smtClean="0">
                        <a:solidFill>
                          <a:srgbClr val="800000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24 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Forward electron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/>
                        <a:t>1 forward and 1 central</a:t>
                      </a:r>
                      <a:endParaRPr lang="en-US" sz="14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FT </a:t>
                      </a:r>
                      <a:r>
                        <a:rPr lang="en-US" sz="1400" noProof="0" dirty="0" smtClean="0"/>
                        <a:t>(1800-5600</a:t>
                      </a:r>
                      <a:r>
                        <a:rPr lang="en-US" sz="1400" noProof="0" dirty="0" smtClean="0"/>
                        <a:t>)</a:t>
                      </a:r>
                      <a:r>
                        <a:rPr lang="en-US" sz="1400" baseline="0" noProof="0" dirty="0" smtClean="0"/>
                        <a:t> x DC x FTOFPCU x PCAL x CTOF</a:t>
                      </a:r>
                      <a:endParaRPr lang="en-US" sz="1400" b="1" baseline="0" noProof="0" dirty="0" smtClean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PCAL&gt;15 MeV </a:t>
                      </a:r>
                      <a:endParaRPr lang="en-US" sz="1400" baseline="0" noProof="0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CTOF clusters&gt;2 MeV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algn="ctr"/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400" kern="1200" noProof="0" dirty="0" smtClean="0">
                        <a:solidFill>
                          <a:schemeClr val="dk1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25 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Forward electron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/>
                        <a:t>2 forward</a:t>
                      </a:r>
                      <a:endParaRPr lang="en-US" sz="14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FT (</a:t>
                      </a:r>
                      <a:r>
                        <a:rPr lang="en-US" sz="1400" noProof="0" dirty="0" smtClean="0"/>
                        <a:t>1800-</a:t>
                      </a:r>
                      <a:r>
                        <a:rPr lang="en-US" sz="1400" b="0" noProof="0" dirty="0" smtClean="0">
                          <a:solidFill>
                            <a:srgbClr val="000000"/>
                          </a:solidFill>
                        </a:rPr>
                        <a:t>5600</a:t>
                      </a:r>
                      <a:r>
                        <a:rPr lang="en-US" sz="1400" noProof="0" dirty="0" smtClean="0"/>
                        <a:t>)</a:t>
                      </a:r>
                      <a:r>
                        <a:rPr lang="en-US" sz="1400" baseline="0" noProof="0" dirty="0" smtClean="0"/>
                        <a:t> x (DC x FTOFPCU x PCAL x CTOF)</a:t>
                      </a:r>
                      <a:r>
                        <a:rPr lang="en-US" sz="1400" baseline="30000" noProof="0" dirty="0" smtClean="0"/>
                        <a:t>2</a:t>
                      </a:r>
                      <a:endParaRPr lang="en-US" sz="1400" b="1" baseline="0" noProof="0" dirty="0" smtClean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PCAL&gt;15 MeV 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400" kern="1200" noProof="0" dirty="0" smtClean="0">
                        <a:solidFill>
                          <a:schemeClr val="dk1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23A2-8C0A-B24D-ABFA-7CF5F3B53C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0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>
            <a:ln>
              <a:noFill/>
            </a:ln>
            <a:solidFill>
              <a:srgbClr val="800000"/>
            </a:solidFill>
            <a:effectLst/>
            <a:latin typeface="Baskerville Old Face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>
            <a:ln>
              <a:noFill/>
            </a:ln>
            <a:solidFill>
              <a:srgbClr val="800000"/>
            </a:solidFill>
            <a:effectLst/>
            <a:latin typeface="Baskerville Old Face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86573</TotalTime>
  <Words>434</Words>
  <Application>Microsoft Macintosh PowerPoint</Application>
  <PresentationFormat>Personalizzato</PresentationFormat>
  <Paragraphs>124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Blank Presentation</vt:lpstr>
      <vt:lpstr>Presentazione di PowerPoint</vt:lpstr>
      <vt:lpstr>Presentazione di PowerPoint</vt:lpstr>
    </vt:vector>
  </TitlesOfParts>
  <Company>INFN Sezione Roma Tor Vergata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Annalisa D'Angelo</dc:creator>
  <cp:lastModifiedBy>annalisa D'Angelo</cp:lastModifiedBy>
  <cp:revision>1047</cp:revision>
  <cp:lastPrinted>2012-06-25T06:09:35Z</cp:lastPrinted>
  <dcterms:created xsi:type="dcterms:W3CDTF">2016-07-22T11:42:11Z</dcterms:created>
  <dcterms:modified xsi:type="dcterms:W3CDTF">2018-11-12T15:22:55Z</dcterms:modified>
</cp:coreProperties>
</file>