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1" r:id="rId2"/>
    <p:sldId id="262" r:id="rId3"/>
    <p:sldId id="263" r:id="rId4"/>
    <p:sldId id="260" r:id="rId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24E872-E291-BF45-B5D4-2D7BF5960245}" type="datetimeFigureOut">
              <a:rPr lang="it-IT" smtClean="0"/>
              <a:t>20/11/18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48CB1-E463-9D42-A6AA-DA6F4314AAF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9601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5146C-2381-E845-AEC8-0B41B418726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5146C-2381-E845-AEC8-0B41B418726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5146C-2381-E845-AEC8-0B41B418726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5146C-2381-E845-AEC8-0B41B418726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8775-0AFE-914C-91DE-80F02D2D85C6}" type="datetimeFigureOut">
              <a:rPr lang="it-IT" smtClean="0"/>
              <a:t>20/11/18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20A3-7295-A24D-B787-D45F052BB76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2838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8775-0AFE-914C-91DE-80F02D2D85C6}" type="datetimeFigureOut">
              <a:rPr lang="it-IT" smtClean="0"/>
              <a:t>20/11/18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20A3-7295-A24D-B787-D45F052BB76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1931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8775-0AFE-914C-91DE-80F02D2D85C6}" type="datetimeFigureOut">
              <a:rPr lang="it-IT" smtClean="0"/>
              <a:t>20/11/18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20A3-7295-A24D-B787-D45F052BB76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02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8775-0AFE-914C-91DE-80F02D2D85C6}" type="datetimeFigureOut">
              <a:rPr lang="it-IT" smtClean="0"/>
              <a:t>20/11/18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20A3-7295-A24D-B787-D45F052BB76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5340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8775-0AFE-914C-91DE-80F02D2D85C6}" type="datetimeFigureOut">
              <a:rPr lang="it-IT" smtClean="0"/>
              <a:t>20/11/18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20A3-7295-A24D-B787-D45F052BB76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754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8775-0AFE-914C-91DE-80F02D2D85C6}" type="datetimeFigureOut">
              <a:rPr lang="it-IT" smtClean="0"/>
              <a:t>20/11/18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20A3-7295-A24D-B787-D45F052BB76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3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8775-0AFE-914C-91DE-80F02D2D85C6}" type="datetimeFigureOut">
              <a:rPr lang="it-IT" smtClean="0"/>
              <a:t>20/11/18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20A3-7295-A24D-B787-D45F052BB76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585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8775-0AFE-914C-91DE-80F02D2D85C6}" type="datetimeFigureOut">
              <a:rPr lang="it-IT" smtClean="0"/>
              <a:t>20/11/18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20A3-7295-A24D-B787-D45F052BB76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3275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8775-0AFE-914C-91DE-80F02D2D85C6}" type="datetimeFigureOut">
              <a:rPr lang="it-IT" smtClean="0"/>
              <a:t>20/11/18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20A3-7295-A24D-B787-D45F052BB76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3391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8775-0AFE-914C-91DE-80F02D2D85C6}" type="datetimeFigureOut">
              <a:rPr lang="it-IT" smtClean="0"/>
              <a:t>20/11/18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20A3-7295-A24D-B787-D45F052BB76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7772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8775-0AFE-914C-91DE-80F02D2D85C6}" type="datetimeFigureOut">
              <a:rPr lang="it-IT" smtClean="0"/>
              <a:t>20/11/18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20A3-7295-A24D-B787-D45F052BB76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4197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F8775-0AFE-914C-91DE-80F02D2D85C6}" type="datetimeFigureOut">
              <a:rPr lang="it-IT" smtClean="0"/>
              <a:t>20/11/18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420A3-7295-A24D-B787-D45F052BB76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597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31"/>
          <p:cNvCxnSpPr/>
          <p:nvPr/>
        </p:nvCxnSpPr>
        <p:spPr>
          <a:xfrm>
            <a:off x="0" y="637567"/>
            <a:ext cx="914400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23A2-8C0A-B24D-ABFA-7CF5F3B53C0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1" name="Title 1"/>
          <p:cNvSpPr txBox="1">
            <a:spLocks/>
          </p:cNvSpPr>
          <p:nvPr/>
        </p:nvSpPr>
        <p:spPr>
          <a:xfrm>
            <a:off x="132608" y="3"/>
            <a:ext cx="8878785" cy="721515"/>
          </a:xfrm>
          <a:prstGeom prst="rect">
            <a:avLst/>
          </a:prstGeom>
        </p:spPr>
        <p:txBody>
          <a:bodyPr lIns="82938" tIns="41468" rIns="82938" bIns="41468">
            <a:normAutofit/>
          </a:bodyPr>
          <a:lstStyle>
            <a:lvl1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12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32251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9837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64502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300" b="1" dirty="0" smtClean="0">
                <a:solidFill>
                  <a:srgbClr val="000090"/>
                </a:solidFill>
                <a:latin typeface="Calibri" pitchFamily="34" charset="0"/>
              </a:rPr>
              <a:t>2018 Requested </a:t>
            </a:r>
            <a:r>
              <a:rPr lang="en-US" sz="3300" b="1" dirty="0">
                <a:solidFill>
                  <a:srgbClr val="000090"/>
                </a:solidFill>
                <a:latin typeface="Calibri" pitchFamily="34" charset="0"/>
              </a:rPr>
              <a:t>experimental set-up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1210746" y="1590739"/>
            <a:ext cx="7610387" cy="3130763"/>
          </a:xfrm>
          <a:prstGeom prst="rect">
            <a:avLst/>
          </a:prstGeom>
          <a:noFill/>
        </p:spPr>
        <p:txBody>
          <a:bodyPr wrap="square" lIns="82964" tIns="41482" rIns="82964" bIns="41482" rtlCol="0">
            <a:spAutoFit/>
          </a:bodyPr>
          <a:lstStyle/>
          <a:p>
            <a:r>
              <a:rPr lang="en-GB" dirty="0" smtClean="0">
                <a:latin typeface="+mj-lt"/>
              </a:rPr>
              <a:t>Electron energies    = 7.5 </a:t>
            </a:r>
            <a:r>
              <a:rPr lang="en-GB" dirty="0" err="1" smtClean="0">
                <a:latin typeface="+mj-lt"/>
              </a:rPr>
              <a:t>GeV</a:t>
            </a:r>
            <a:r>
              <a:rPr lang="en-GB" dirty="0" smtClean="0">
                <a:latin typeface="+mj-lt"/>
              </a:rPr>
              <a:t> and 6.5 </a:t>
            </a:r>
            <a:r>
              <a:rPr lang="en-GB" dirty="0" err="1" smtClean="0">
                <a:latin typeface="+mj-lt"/>
              </a:rPr>
              <a:t>GeV</a:t>
            </a:r>
            <a:r>
              <a:rPr lang="en-GB" dirty="0" smtClean="0">
                <a:latin typeface="+mj-lt"/>
              </a:rPr>
              <a:t> in 2018</a:t>
            </a:r>
          </a:p>
          <a:p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Torus </a:t>
            </a:r>
            <a:r>
              <a:rPr lang="en-GB" dirty="0" smtClean="0">
                <a:latin typeface="+mj-lt"/>
              </a:rPr>
              <a:t>current  		=  	+ 100%  negative </a:t>
            </a:r>
            <a:r>
              <a:rPr lang="en-GB" dirty="0" err="1" smtClean="0">
                <a:latin typeface="+mj-lt"/>
              </a:rPr>
              <a:t>outbending</a:t>
            </a:r>
            <a:endParaRPr lang="en-GB" dirty="0" smtClean="0">
              <a:latin typeface="+mj-lt"/>
            </a:endParaRPr>
          </a:p>
          <a:p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Solenoid Current 	= 	- 100 %</a:t>
            </a:r>
          </a:p>
          <a:p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Forward Tracker	</a:t>
            </a:r>
            <a:r>
              <a:rPr lang="en-GB" dirty="0" smtClean="0">
                <a:latin typeface="+mj-lt"/>
              </a:rPr>
              <a:t>=  </a:t>
            </a:r>
            <a:r>
              <a:rPr lang="en-GB" dirty="0" smtClean="0">
                <a:latin typeface="+mj-lt"/>
              </a:rPr>
              <a:t>	   No </a:t>
            </a:r>
          </a:p>
          <a:p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Forward Tagger	=          YES</a:t>
            </a:r>
          </a:p>
          <a:p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Luminosity  as high as possible, limited by acquisition rate = 12-14 kHz</a:t>
            </a:r>
            <a:endParaRPr lang="en-GB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5184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31"/>
          <p:cNvCxnSpPr/>
          <p:nvPr/>
        </p:nvCxnSpPr>
        <p:spPr>
          <a:xfrm>
            <a:off x="0" y="637567"/>
            <a:ext cx="914400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itle 1"/>
          <p:cNvSpPr txBox="1">
            <a:spLocks/>
          </p:cNvSpPr>
          <p:nvPr/>
        </p:nvSpPr>
        <p:spPr>
          <a:xfrm>
            <a:off x="132608" y="3"/>
            <a:ext cx="8878785" cy="721515"/>
          </a:xfrm>
          <a:prstGeom prst="rect">
            <a:avLst/>
          </a:prstGeom>
        </p:spPr>
        <p:txBody>
          <a:bodyPr lIns="82938" tIns="41468" rIns="82938" bIns="41468">
            <a:normAutofit/>
          </a:bodyPr>
          <a:lstStyle>
            <a:lvl1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12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32251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9837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64502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300" b="1" dirty="0">
                <a:solidFill>
                  <a:srgbClr val="000090"/>
                </a:solidFill>
                <a:latin typeface="Calibri" pitchFamily="34" charset="0"/>
              </a:rPr>
              <a:t>Run Group K Triggers Configuration E=7.5 </a:t>
            </a:r>
            <a:r>
              <a:rPr lang="en-US" sz="3300" b="1" dirty="0" err="1">
                <a:solidFill>
                  <a:srgbClr val="000090"/>
                </a:solidFill>
                <a:latin typeface="Calibri" pitchFamily="34" charset="0"/>
              </a:rPr>
              <a:t>GeV</a:t>
            </a:r>
            <a:endParaRPr lang="en-US" sz="3300" b="1" dirty="0">
              <a:solidFill>
                <a:srgbClr val="000090"/>
              </a:solidFill>
              <a:latin typeface="Calibri" pitchFamily="34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623255"/>
              </p:ext>
            </p:extLst>
          </p:nvPr>
        </p:nvGraphicFramePr>
        <p:xfrm>
          <a:off x="639967" y="1182238"/>
          <a:ext cx="7864066" cy="425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978"/>
                <a:gridCol w="1648917"/>
                <a:gridCol w="1902597"/>
                <a:gridCol w="2156276"/>
                <a:gridCol w="951298"/>
              </a:tblGrid>
              <a:tr h="605197">
                <a:tc>
                  <a:txBody>
                    <a:bodyPr/>
                    <a:lstStyle/>
                    <a:p>
                      <a:pPr algn="ctr"/>
                      <a:r>
                        <a:rPr lang="en-US" sz="1700" noProof="0" smtClean="0"/>
                        <a:t>Trigger Number</a:t>
                      </a:r>
                      <a:endParaRPr lang="en-US" sz="1700" noProof="0"/>
                    </a:p>
                  </a:txBody>
                  <a:tcPr marL="80534" marR="80534" marT="43228" marB="43228"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noProof="0" smtClean="0"/>
                        <a:t>Physics</a:t>
                      </a:r>
                    </a:p>
                    <a:p>
                      <a:pPr algn="ctr"/>
                      <a:r>
                        <a:rPr lang="en-US" sz="1700" noProof="0" smtClean="0"/>
                        <a:t>Definition</a:t>
                      </a:r>
                      <a:endParaRPr lang="en-US" sz="1700" noProof="0"/>
                    </a:p>
                  </a:txBody>
                  <a:tcPr marL="80534" marR="80534" marT="43228" marB="43228"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noProof="0" smtClean="0"/>
                        <a:t>Detectors</a:t>
                      </a:r>
                    </a:p>
                    <a:p>
                      <a:pPr algn="ctr"/>
                      <a:r>
                        <a:rPr lang="en-US" sz="1700" noProof="0" smtClean="0"/>
                        <a:t>Conditions </a:t>
                      </a:r>
                      <a:endParaRPr lang="en-US" sz="1700" noProof="0"/>
                    </a:p>
                  </a:txBody>
                  <a:tcPr marL="80534" marR="80534" marT="43228" marB="43228"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noProof="0" smtClean="0"/>
                        <a:t>Thresholds</a:t>
                      </a:r>
                      <a:endParaRPr lang="en-US" sz="1700" noProof="0"/>
                    </a:p>
                  </a:txBody>
                  <a:tcPr marL="80534" marR="80534" marT="43228" marB="43228"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noProof="0" dirty="0" err="1" smtClean="0"/>
                        <a:t>prescale</a:t>
                      </a:r>
                      <a:endParaRPr lang="en-US" sz="1700" noProof="0" dirty="0" smtClean="0"/>
                    </a:p>
                  </a:txBody>
                  <a:tcPr marL="80534" marR="80534" marT="43228" marB="43228">
                    <a:solidFill>
                      <a:srgbClr val="333399"/>
                    </a:solidFill>
                  </a:tcPr>
                </a:tc>
              </a:tr>
              <a:tr h="893386">
                <a:tc>
                  <a:txBody>
                    <a:bodyPr/>
                    <a:lstStyle/>
                    <a:p>
                      <a:pPr algn="ctr"/>
                      <a:endParaRPr lang="en-US" sz="1500" noProof="0" dirty="0" smtClean="0"/>
                    </a:p>
                    <a:p>
                      <a:pPr algn="ctr"/>
                      <a:r>
                        <a:rPr lang="en-US" sz="1500" noProof="0" dirty="0" smtClean="0"/>
                        <a:t>0</a:t>
                      </a:r>
                      <a:endParaRPr lang="en-US" sz="1500" noProof="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 smtClean="0"/>
                        <a:t>1 electron in CLAS</a:t>
                      </a:r>
                    </a:p>
                    <a:p>
                      <a:pPr algn="ctr"/>
                      <a:r>
                        <a:rPr lang="en-US" sz="1300" noProof="0" dirty="0" smtClean="0"/>
                        <a:t>All sectors </a:t>
                      </a:r>
                      <a:r>
                        <a:rPr lang="mr-IN" sz="1300" noProof="0" dirty="0" smtClean="0"/>
                        <a:t>–</a:t>
                      </a:r>
                      <a:r>
                        <a:rPr lang="en-US" sz="1300" noProof="0" dirty="0" smtClean="0"/>
                        <a:t> with DC</a:t>
                      </a:r>
                      <a:endParaRPr lang="en-US" sz="1300" noProof="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noProof="0" dirty="0" smtClean="0"/>
                        <a:t>(DC</a:t>
                      </a:r>
                      <a:r>
                        <a:rPr lang="en-US" sz="1300" baseline="0" noProof="0" dirty="0" smtClean="0"/>
                        <a:t> x HTTC x ECAL x PCAL)</a:t>
                      </a:r>
                    </a:p>
                    <a:p>
                      <a:endParaRPr lang="en-US" sz="1300" baseline="0" noProof="0" dirty="0" smtClean="0"/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noProof="0" dirty="0" smtClean="0"/>
                        <a:t>or (DC</a:t>
                      </a:r>
                      <a:r>
                        <a:rPr lang="en-US" sz="1300" baseline="0" noProof="0" dirty="0" smtClean="0"/>
                        <a:t> x HTTC x PCAL)</a:t>
                      </a:r>
                      <a:endParaRPr lang="en-US" sz="1300" noProof="0" dirty="0" smtClean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noProof="0" dirty="0" smtClean="0"/>
                        <a:t>(PCAL+ECAL)&gt; </a:t>
                      </a:r>
                      <a:r>
                        <a:rPr lang="en-US" sz="1300" baseline="0" noProof="0" dirty="0" smtClean="0">
                          <a:solidFill>
                            <a:schemeClr val="tx1"/>
                          </a:solidFill>
                        </a:rPr>
                        <a:t>300 MeV </a:t>
                      </a:r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noProof="0" dirty="0" smtClean="0"/>
                        <a:t>PCAL&gt;60 MeV   </a:t>
                      </a:r>
                      <a:r>
                        <a:rPr lang="en-US" sz="1300" noProof="0" dirty="0" smtClean="0"/>
                        <a:t>ECAL&gt;10</a:t>
                      </a:r>
                      <a:r>
                        <a:rPr lang="en-US" sz="1300" baseline="0" noProof="0" dirty="0" smtClean="0"/>
                        <a:t> MeV</a:t>
                      </a:r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aseline="0" noProof="0" dirty="0" smtClean="0"/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noProof="0" dirty="0" smtClean="0"/>
                        <a:t>or PCAL&gt; </a:t>
                      </a:r>
                      <a:r>
                        <a:rPr lang="en-US" sz="1300" baseline="0" noProof="0" dirty="0" smtClean="0">
                          <a:solidFill>
                            <a:srgbClr val="000000"/>
                          </a:solidFill>
                        </a:rPr>
                        <a:t>300 MeV</a:t>
                      </a:r>
                      <a:endParaRPr lang="en-US" sz="13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 smtClean="0"/>
                    </a:p>
                    <a:p>
                      <a:pPr algn="ctr"/>
                      <a:endParaRPr lang="en-US" sz="1300" noProof="0" dirty="0" smtClean="0"/>
                    </a:p>
                    <a:p>
                      <a:pPr algn="ctr"/>
                      <a:r>
                        <a:rPr lang="en-US" sz="1300" noProof="0" dirty="0" smtClean="0"/>
                        <a:t>1</a:t>
                      </a:r>
                      <a:endParaRPr lang="en-US" sz="1300" noProof="0" dirty="0"/>
                    </a:p>
                  </a:txBody>
                  <a:tcPr marL="80534" marR="80534" marT="43228" marB="43228"/>
                </a:tc>
              </a:tr>
              <a:tr h="893386">
                <a:tc>
                  <a:txBody>
                    <a:bodyPr/>
                    <a:lstStyle/>
                    <a:p>
                      <a:pPr algn="ctr"/>
                      <a:endParaRPr lang="en-US" sz="1500" noProof="0" dirty="0" smtClean="0"/>
                    </a:p>
                    <a:p>
                      <a:pPr algn="ctr"/>
                      <a:r>
                        <a:rPr lang="en-US" sz="1500" noProof="0" dirty="0" smtClean="0"/>
                        <a:t>1-6</a:t>
                      </a:r>
                      <a:endParaRPr lang="en-US" sz="1500" noProof="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 smtClean="0"/>
                        <a:t>1 electron in CLAS</a:t>
                      </a: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noProof="0" dirty="0" smtClean="0"/>
                        <a:t>Fixed Sector </a:t>
                      </a:r>
                      <a:r>
                        <a:rPr lang="mr-IN" sz="1300" noProof="0" dirty="0" smtClean="0"/>
                        <a:t>–</a:t>
                      </a:r>
                      <a:r>
                        <a:rPr lang="en-US" sz="1300" noProof="0" dirty="0" smtClean="0"/>
                        <a:t> with DC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noProof="0" dirty="0" smtClean="0"/>
                        <a:t>(DC</a:t>
                      </a:r>
                      <a:r>
                        <a:rPr lang="en-US" sz="1300" baseline="0" noProof="0" dirty="0" smtClean="0"/>
                        <a:t> x HTTC x ECAL x PCAL)</a:t>
                      </a:r>
                    </a:p>
                    <a:p>
                      <a:endParaRPr lang="en-US" sz="1300" baseline="0" noProof="0" dirty="0" smtClean="0"/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noProof="0" dirty="0" smtClean="0"/>
                        <a:t>or (DC</a:t>
                      </a:r>
                      <a:r>
                        <a:rPr lang="en-US" sz="1300" baseline="0" noProof="0" dirty="0" smtClean="0"/>
                        <a:t> x HTTC x PCAL)</a:t>
                      </a:r>
                      <a:endParaRPr lang="en-US" sz="1300" noProof="0" dirty="0" smtClean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noProof="0" dirty="0" smtClean="0"/>
                        <a:t>(PCAL+ECAL)&gt; </a:t>
                      </a:r>
                      <a:r>
                        <a:rPr lang="en-US" sz="1300" baseline="0" noProof="0" dirty="0" smtClean="0">
                          <a:solidFill>
                            <a:srgbClr val="000000"/>
                          </a:solidFill>
                        </a:rPr>
                        <a:t>300 MeV </a:t>
                      </a:r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noProof="0" dirty="0" smtClean="0"/>
                        <a:t>PCAL&gt;60 MeV   </a:t>
                      </a:r>
                      <a:r>
                        <a:rPr lang="en-US" sz="1300" noProof="0" dirty="0" smtClean="0"/>
                        <a:t>ECAL&gt;10</a:t>
                      </a:r>
                      <a:r>
                        <a:rPr lang="en-US" sz="1300" baseline="0" noProof="0" dirty="0" smtClean="0"/>
                        <a:t> MeV</a:t>
                      </a:r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 smtClean="0"/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noProof="0" dirty="0" smtClean="0"/>
                        <a:t>or PCAL&gt; </a:t>
                      </a:r>
                      <a:r>
                        <a:rPr lang="en-US" sz="1300" baseline="0" noProof="0" dirty="0" smtClean="0">
                          <a:solidFill>
                            <a:srgbClr val="000000"/>
                          </a:solidFill>
                        </a:rPr>
                        <a:t>300 MeV</a:t>
                      </a:r>
                      <a:endParaRPr lang="en-US" sz="1300" noProof="0" dirty="0" smtClean="0">
                        <a:solidFill>
                          <a:srgbClr val="00000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 smtClean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 smtClean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Zapf Dingbats"/>
                        </a:rPr>
                        <a:t>1</a:t>
                      </a:r>
                      <a:endParaRPr lang="en-US" sz="1300" kern="1200" noProof="0" dirty="0" smtClean="0">
                        <a:solidFill>
                          <a:schemeClr val="dk1"/>
                        </a:solidFill>
                        <a:latin typeface="+mn-lt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 smtClean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</a:txBody>
                  <a:tcPr marL="80534" marR="80534" marT="43228" marB="43228"/>
                </a:tc>
              </a:tr>
              <a:tr h="489921">
                <a:tc>
                  <a:txBody>
                    <a:bodyPr/>
                    <a:lstStyle/>
                    <a:p>
                      <a:pPr algn="ctr"/>
                      <a:r>
                        <a:rPr lang="en-US" sz="1500" noProof="0" dirty="0" smtClean="0"/>
                        <a:t>24 </a:t>
                      </a:r>
                      <a:endParaRPr lang="en-US" sz="1500" noProof="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 smtClean="0"/>
                        <a:t>Forward electron</a:t>
                      </a: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noProof="0" dirty="0" smtClean="0"/>
                        <a:t>1 forward and 1 central</a:t>
                      </a:r>
                      <a:endParaRPr lang="en-US" sz="1300" noProof="0" dirty="0" smtClean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noProof="0" dirty="0" smtClean="0"/>
                        <a:t>FT (1800-6600)</a:t>
                      </a:r>
                      <a:r>
                        <a:rPr lang="en-US" sz="1300" baseline="0" noProof="0" dirty="0" smtClean="0"/>
                        <a:t> x DC x FTOFPCU x PCAL x CTOF</a:t>
                      </a:r>
                      <a:endParaRPr lang="en-US" sz="1300" b="1" baseline="0" noProof="0" dirty="0" smtClean="0">
                        <a:solidFill>
                          <a:srgbClr val="80000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baseline="0" noProof="0" dirty="0" smtClean="0">
                          <a:solidFill>
                            <a:srgbClr val="000000"/>
                          </a:solidFill>
                        </a:rPr>
                        <a:t>PCAL&gt;15 MeV </a:t>
                      </a:r>
                    </a:p>
                    <a:p>
                      <a:r>
                        <a:rPr lang="en-US" sz="1300" baseline="0" noProof="0" dirty="0" smtClean="0">
                          <a:solidFill>
                            <a:srgbClr val="000000"/>
                          </a:solidFill>
                        </a:rPr>
                        <a:t>CTOF clusters&gt;2 MeV</a:t>
                      </a:r>
                      <a:endParaRPr lang="en-US" sz="13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 smtClean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algn="ctr"/>
                      <a:r>
                        <a:rPr lang="en-US" sz="13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Zapf Dingbats"/>
                        </a:rPr>
                        <a:t>1</a:t>
                      </a:r>
                      <a:endParaRPr lang="en-US" sz="1300" kern="1200" noProof="0" dirty="0" smtClean="0">
                        <a:solidFill>
                          <a:schemeClr val="dk1"/>
                        </a:solidFill>
                        <a:latin typeface="+mn-lt"/>
                        <a:ea typeface="Zapf Dingbats"/>
                        <a:cs typeface="Zapf Dingbats"/>
                        <a:sym typeface="Zapf Dingbats"/>
                      </a:endParaRPr>
                    </a:p>
                  </a:txBody>
                  <a:tcPr marL="80534" marR="80534" marT="43228" marB="43228"/>
                </a:tc>
              </a:tr>
              <a:tr h="489921">
                <a:tc>
                  <a:txBody>
                    <a:bodyPr/>
                    <a:lstStyle/>
                    <a:p>
                      <a:pPr algn="ctr"/>
                      <a:r>
                        <a:rPr lang="en-US" sz="1500" noProof="0" dirty="0" smtClean="0"/>
                        <a:t>25 </a:t>
                      </a:r>
                      <a:endParaRPr lang="en-US" sz="1500" noProof="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 smtClean="0"/>
                        <a:t>Forward electron</a:t>
                      </a: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noProof="0" dirty="0" smtClean="0"/>
                        <a:t>2 forward</a:t>
                      </a:r>
                      <a:endParaRPr lang="en-US" sz="1300" noProof="0" dirty="0" smtClean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noProof="0" dirty="0" smtClean="0"/>
                        <a:t>FT (1800-</a:t>
                      </a: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</a:rPr>
                        <a:t>6600</a:t>
                      </a:r>
                      <a:r>
                        <a:rPr lang="en-US" sz="1300" noProof="0" dirty="0" smtClean="0"/>
                        <a:t>)</a:t>
                      </a:r>
                      <a:r>
                        <a:rPr lang="en-US" sz="1300" baseline="0" noProof="0" dirty="0" smtClean="0"/>
                        <a:t> x (DC x FTOFPCU x PCAL x CTOF)</a:t>
                      </a:r>
                      <a:r>
                        <a:rPr lang="en-US" sz="1300" baseline="30000" noProof="0" dirty="0" smtClean="0"/>
                        <a:t>2</a:t>
                      </a:r>
                      <a:endParaRPr lang="en-US" sz="1300" b="1" baseline="0" noProof="0" dirty="0" smtClean="0">
                        <a:solidFill>
                          <a:srgbClr val="80000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baseline="0" noProof="0" dirty="0" smtClean="0">
                          <a:solidFill>
                            <a:srgbClr val="000000"/>
                          </a:solidFill>
                        </a:rPr>
                        <a:t>PCAL&gt;15 MeV </a:t>
                      </a:r>
                      <a:endParaRPr lang="en-US" sz="13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 smtClean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Zapf Dingbats"/>
                        </a:rPr>
                        <a:t>1</a:t>
                      </a:r>
                      <a:endParaRPr lang="en-US" sz="1300" kern="1200" noProof="0" dirty="0" smtClean="0">
                        <a:solidFill>
                          <a:schemeClr val="dk1"/>
                        </a:solidFill>
                        <a:latin typeface="+mn-lt"/>
                        <a:ea typeface="Zapf Dingbats"/>
                        <a:cs typeface="Zapf Dingbats"/>
                        <a:sym typeface="Zapf Dingbats"/>
                      </a:endParaRPr>
                    </a:p>
                  </a:txBody>
                  <a:tcPr marL="80534" marR="80534" marT="43228" marB="43228"/>
                </a:tc>
              </a:tr>
              <a:tr h="691654">
                <a:tc>
                  <a:txBody>
                    <a:bodyPr/>
                    <a:lstStyle/>
                    <a:p>
                      <a:pPr algn="ctr"/>
                      <a:r>
                        <a:rPr lang="en-US" sz="1500" noProof="0" dirty="0" smtClean="0">
                          <a:solidFill>
                            <a:srgbClr val="000090"/>
                          </a:solidFill>
                        </a:rPr>
                        <a:t>28</a:t>
                      </a:r>
                      <a:r>
                        <a:rPr lang="en-US" sz="1500" baseline="0" noProof="0" dirty="0" smtClean="0">
                          <a:solidFill>
                            <a:srgbClr val="000090"/>
                          </a:solidFill>
                        </a:rPr>
                        <a:t> (new)</a:t>
                      </a:r>
                      <a:endParaRPr lang="en-US" sz="1500" noProof="0" dirty="0">
                        <a:solidFill>
                          <a:srgbClr val="00009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 smtClean="0">
                          <a:solidFill>
                            <a:srgbClr val="000090"/>
                          </a:solidFill>
                        </a:rPr>
                        <a:t>Forward electron</a:t>
                      </a: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noProof="0" dirty="0" smtClean="0">
                          <a:solidFill>
                            <a:srgbClr val="000090"/>
                          </a:solidFill>
                        </a:rPr>
                        <a:t>1 forward and 1 central</a:t>
                      </a:r>
                      <a:endParaRPr lang="en-US" sz="1300" noProof="0" dirty="0" smtClean="0">
                        <a:solidFill>
                          <a:srgbClr val="00009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noProof="0" dirty="0" smtClean="0">
                          <a:solidFill>
                            <a:srgbClr val="000090"/>
                          </a:solidFill>
                        </a:rPr>
                        <a:t>FT (1800-</a:t>
                      </a:r>
                      <a:r>
                        <a:rPr lang="en-US" sz="1300" b="0" noProof="0" dirty="0" smtClean="0">
                          <a:solidFill>
                            <a:srgbClr val="000090"/>
                          </a:solidFill>
                        </a:rPr>
                        <a:t>6600</a:t>
                      </a:r>
                      <a:r>
                        <a:rPr lang="en-US" sz="1300" noProof="0" dirty="0" smtClean="0">
                          <a:solidFill>
                            <a:srgbClr val="000090"/>
                          </a:solidFill>
                        </a:rPr>
                        <a:t>)</a:t>
                      </a:r>
                      <a:r>
                        <a:rPr lang="en-US" sz="1300" baseline="0" noProof="0" dirty="0" smtClean="0">
                          <a:solidFill>
                            <a:srgbClr val="000090"/>
                          </a:solidFill>
                        </a:rPr>
                        <a:t> x DC x FTOFPCU x PCAL x CTOF X </a:t>
                      </a:r>
                      <a:r>
                        <a:rPr lang="en-US" sz="1300" b="0" baseline="0" noProof="0" dirty="0" smtClean="0">
                          <a:solidFill>
                            <a:srgbClr val="000090"/>
                          </a:solidFill>
                        </a:rPr>
                        <a:t>CND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baseline="0" noProof="0" dirty="0" smtClean="0">
                          <a:solidFill>
                            <a:srgbClr val="000090"/>
                          </a:solidFill>
                        </a:rPr>
                        <a:t>PCAL&gt;15 MeV</a:t>
                      </a:r>
                    </a:p>
                    <a:p>
                      <a:r>
                        <a:rPr lang="en-US" sz="1300" b="0" baseline="0" noProof="0" dirty="0" smtClean="0">
                          <a:solidFill>
                            <a:srgbClr val="000090"/>
                          </a:solidFill>
                        </a:rPr>
                        <a:t>CTOF </a:t>
                      </a:r>
                      <a:r>
                        <a:rPr lang="en-US" sz="1300" b="0" baseline="0" noProof="0" dirty="0" err="1" smtClean="0">
                          <a:solidFill>
                            <a:srgbClr val="000090"/>
                          </a:solidFill>
                        </a:rPr>
                        <a:t>vs</a:t>
                      </a:r>
                      <a:r>
                        <a:rPr lang="en-US" sz="1300" b="0" baseline="0" noProof="0" dirty="0" smtClean="0">
                          <a:solidFill>
                            <a:srgbClr val="000090"/>
                          </a:solidFill>
                        </a:rPr>
                        <a:t> CND map</a:t>
                      </a:r>
                    </a:p>
                    <a:p>
                      <a:r>
                        <a:rPr lang="en-US" sz="1300" b="0" baseline="0" noProof="0" dirty="0" smtClean="0">
                          <a:solidFill>
                            <a:srgbClr val="000090"/>
                          </a:solidFill>
                        </a:rPr>
                        <a:t>no additional threshold </a:t>
                      </a:r>
                      <a:endParaRPr lang="en-US" sz="1300" b="0" noProof="0" dirty="0">
                        <a:solidFill>
                          <a:srgbClr val="00009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 smtClean="0">
                        <a:solidFill>
                          <a:srgbClr val="000090"/>
                        </a:solidFill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noProof="0" dirty="0" smtClean="0">
                          <a:solidFill>
                            <a:srgbClr val="000090"/>
                          </a:solidFill>
                          <a:latin typeface="+mn-lt"/>
                          <a:ea typeface="+mn-ea"/>
                          <a:cs typeface="+mn-cs"/>
                          <a:sym typeface="Zapf Dingbats"/>
                        </a:rPr>
                        <a:t>1</a:t>
                      </a:r>
                      <a:endParaRPr lang="en-US" sz="1300" kern="1200" noProof="0" dirty="0" smtClean="0">
                        <a:solidFill>
                          <a:srgbClr val="000090"/>
                        </a:solidFill>
                        <a:latin typeface="+mn-lt"/>
                        <a:ea typeface="Zapf Dingbats"/>
                        <a:cs typeface="Zapf Dingbats"/>
                        <a:sym typeface="Zapf Dingbats"/>
                      </a:endParaRPr>
                    </a:p>
                  </a:txBody>
                  <a:tcPr marL="80534" marR="80534" marT="43228" marB="43228"/>
                </a:tc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23A2-8C0A-B24D-ABFA-7CF5F3B53C0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13"/>
          <p:cNvSpPr txBox="1"/>
          <p:nvPr/>
        </p:nvSpPr>
        <p:spPr>
          <a:xfrm>
            <a:off x="2288884" y="5675763"/>
            <a:ext cx="3723022" cy="3607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2964" tIns="41482" rIns="82964" bIns="41482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Accept 13 kHz events @ 91% live time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39967" y="6056809"/>
            <a:ext cx="7047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RGA Service triggers from 7 to 18 and from 27 to 31  will also be in place . </a:t>
            </a:r>
          </a:p>
          <a:p>
            <a:r>
              <a:rPr lang="en-US" dirty="0" smtClean="0"/>
              <a:t>No need for “</a:t>
            </a:r>
            <a:r>
              <a:rPr lang="en-US" dirty="0" err="1" smtClean="0"/>
              <a:t>muon</a:t>
            </a:r>
            <a:r>
              <a:rPr lang="en-US" dirty="0" smtClean="0"/>
              <a:t>” triggers 19-20-21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91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31"/>
          <p:cNvCxnSpPr/>
          <p:nvPr/>
        </p:nvCxnSpPr>
        <p:spPr>
          <a:xfrm>
            <a:off x="0" y="637567"/>
            <a:ext cx="914400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itle 1"/>
          <p:cNvSpPr txBox="1">
            <a:spLocks/>
          </p:cNvSpPr>
          <p:nvPr/>
        </p:nvSpPr>
        <p:spPr>
          <a:xfrm>
            <a:off x="132608" y="3"/>
            <a:ext cx="8878785" cy="721515"/>
          </a:xfrm>
          <a:prstGeom prst="rect">
            <a:avLst/>
          </a:prstGeom>
        </p:spPr>
        <p:txBody>
          <a:bodyPr lIns="82938" tIns="41468" rIns="82938" bIns="41468">
            <a:normAutofit/>
          </a:bodyPr>
          <a:lstStyle>
            <a:lvl1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12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32251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9837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64502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300" b="1" dirty="0">
                <a:solidFill>
                  <a:srgbClr val="000090"/>
                </a:solidFill>
                <a:latin typeface="Calibri" pitchFamily="34" charset="0"/>
              </a:rPr>
              <a:t>Run Group K Triggers Configuration E=6.5 </a:t>
            </a:r>
            <a:r>
              <a:rPr lang="en-US" sz="3300" b="1" dirty="0" err="1">
                <a:solidFill>
                  <a:srgbClr val="000090"/>
                </a:solidFill>
                <a:latin typeface="Calibri" pitchFamily="34" charset="0"/>
              </a:rPr>
              <a:t>GeV</a:t>
            </a:r>
            <a:endParaRPr lang="en-US" sz="3300" b="1" dirty="0">
              <a:solidFill>
                <a:srgbClr val="000090"/>
              </a:solidFill>
              <a:latin typeface="Calibri" pitchFamily="34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500218"/>
              </p:ext>
            </p:extLst>
          </p:nvPr>
        </p:nvGraphicFramePr>
        <p:xfrm>
          <a:off x="639967" y="1182238"/>
          <a:ext cx="7864066" cy="425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978"/>
                <a:gridCol w="1648917"/>
                <a:gridCol w="1902597"/>
                <a:gridCol w="2156276"/>
                <a:gridCol w="951298"/>
              </a:tblGrid>
              <a:tr h="605197">
                <a:tc>
                  <a:txBody>
                    <a:bodyPr/>
                    <a:lstStyle/>
                    <a:p>
                      <a:pPr algn="ctr"/>
                      <a:r>
                        <a:rPr lang="en-US" sz="1700" noProof="0" smtClean="0"/>
                        <a:t>Trigger Number</a:t>
                      </a:r>
                      <a:endParaRPr lang="en-US" sz="1700" noProof="0"/>
                    </a:p>
                  </a:txBody>
                  <a:tcPr marL="80534" marR="80534" marT="43228" marB="43228"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noProof="0" smtClean="0"/>
                        <a:t>Physics</a:t>
                      </a:r>
                    </a:p>
                    <a:p>
                      <a:pPr algn="ctr"/>
                      <a:r>
                        <a:rPr lang="en-US" sz="1700" noProof="0" smtClean="0"/>
                        <a:t>Definition</a:t>
                      </a:r>
                      <a:endParaRPr lang="en-US" sz="1700" noProof="0"/>
                    </a:p>
                  </a:txBody>
                  <a:tcPr marL="80534" marR="80534" marT="43228" marB="43228"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noProof="0" smtClean="0"/>
                        <a:t>Detectors</a:t>
                      </a:r>
                    </a:p>
                    <a:p>
                      <a:pPr algn="ctr"/>
                      <a:r>
                        <a:rPr lang="en-US" sz="1700" noProof="0" smtClean="0"/>
                        <a:t>Conditions </a:t>
                      </a:r>
                      <a:endParaRPr lang="en-US" sz="1700" noProof="0"/>
                    </a:p>
                  </a:txBody>
                  <a:tcPr marL="80534" marR="80534" marT="43228" marB="43228"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noProof="0" smtClean="0"/>
                        <a:t>Thresholds</a:t>
                      </a:r>
                      <a:endParaRPr lang="en-US" sz="1700" noProof="0"/>
                    </a:p>
                  </a:txBody>
                  <a:tcPr marL="80534" marR="80534" marT="43228" marB="43228"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noProof="0" dirty="0" err="1" smtClean="0"/>
                        <a:t>prescale</a:t>
                      </a:r>
                      <a:endParaRPr lang="en-US" sz="1700" noProof="0" dirty="0" smtClean="0"/>
                    </a:p>
                  </a:txBody>
                  <a:tcPr marL="80534" marR="80534" marT="43228" marB="43228">
                    <a:solidFill>
                      <a:srgbClr val="333399"/>
                    </a:solidFill>
                  </a:tcPr>
                </a:tc>
              </a:tr>
              <a:tr h="893386">
                <a:tc>
                  <a:txBody>
                    <a:bodyPr/>
                    <a:lstStyle/>
                    <a:p>
                      <a:pPr algn="ctr"/>
                      <a:endParaRPr lang="en-US" sz="1500" noProof="0" dirty="0" smtClean="0"/>
                    </a:p>
                    <a:p>
                      <a:pPr algn="ctr"/>
                      <a:r>
                        <a:rPr lang="en-US" sz="1500" noProof="0" dirty="0" smtClean="0"/>
                        <a:t>0</a:t>
                      </a:r>
                      <a:endParaRPr lang="en-US" sz="1500" noProof="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 smtClean="0"/>
                        <a:t>1 electron in CLAS</a:t>
                      </a:r>
                    </a:p>
                    <a:p>
                      <a:pPr algn="ctr"/>
                      <a:r>
                        <a:rPr lang="en-US" sz="1300" noProof="0" dirty="0" smtClean="0"/>
                        <a:t>All sectors </a:t>
                      </a:r>
                      <a:r>
                        <a:rPr lang="mr-IN" sz="1300" noProof="0" dirty="0" smtClean="0"/>
                        <a:t>–</a:t>
                      </a:r>
                      <a:r>
                        <a:rPr lang="en-US" sz="1300" noProof="0" dirty="0" smtClean="0"/>
                        <a:t> with DC</a:t>
                      </a:r>
                      <a:endParaRPr lang="en-US" sz="1300" noProof="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noProof="0" dirty="0" smtClean="0"/>
                        <a:t>(DC</a:t>
                      </a:r>
                      <a:r>
                        <a:rPr lang="en-US" sz="1300" baseline="0" noProof="0" dirty="0" smtClean="0"/>
                        <a:t> x HTTC x ECAL x PCAL)</a:t>
                      </a:r>
                    </a:p>
                    <a:p>
                      <a:endParaRPr lang="en-US" sz="1300" baseline="0" noProof="0" dirty="0" smtClean="0"/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noProof="0" dirty="0" smtClean="0"/>
                        <a:t>or (DC</a:t>
                      </a:r>
                      <a:r>
                        <a:rPr lang="en-US" sz="1300" baseline="0" noProof="0" dirty="0" smtClean="0"/>
                        <a:t> x HTTC x PCAL)</a:t>
                      </a:r>
                      <a:endParaRPr lang="en-US" sz="1300" noProof="0" dirty="0" smtClean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noProof="0" dirty="0" smtClean="0"/>
                        <a:t>(PCAL+ECAL)&gt; </a:t>
                      </a:r>
                      <a:r>
                        <a:rPr lang="en-US" sz="1300" baseline="0" noProof="0" dirty="0" smtClean="0">
                          <a:solidFill>
                            <a:schemeClr val="tx1"/>
                          </a:solidFill>
                        </a:rPr>
                        <a:t>300 MeV </a:t>
                      </a:r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noProof="0" dirty="0" smtClean="0"/>
                        <a:t>PCAL&gt;60 MeV   </a:t>
                      </a:r>
                      <a:r>
                        <a:rPr lang="en-US" sz="1300" noProof="0" dirty="0" smtClean="0"/>
                        <a:t>ECAL&gt;10</a:t>
                      </a:r>
                      <a:r>
                        <a:rPr lang="en-US" sz="1300" baseline="0" noProof="0" dirty="0" smtClean="0"/>
                        <a:t> MeV</a:t>
                      </a:r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aseline="0" noProof="0" dirty="0" smtClean="0"/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noProof="0" dirty="0" smtClean="0"/>
                        <a:t>or PCAL&gt; </a:t>
                      </a:r>
                      <a:r>
                        <a:rPr lang="en-US" sz="1300" baseline="0" noProof="0" dirty="0" smtClean="0">
                          <a:solidFill>
                            <a:srgbClr val="000000"/>
                          </a:solidFill>
                        </a:rPr>
                        <a:t>300 MeV</a:t>
                      </a:r>
                      <a:endParaRPr lang="en-US" sz="13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 smtClean="0"/>
                    </a:p>
                    <a:p>
                      <a:pPr algn="ctr"/>
                      <a:endParaRPr lang="en-US" sz="1300" noProof="0" dirty="0" smtClean="0"/>
                    </a:p>
                    <a:p>
                      <a:pPr algn="ctr"/>
                      <a:r>
                        <a:rPr lang="en-US" sz="1300" noProof="0" dirty="0" smtClean="0"/>
                        <a:t>1</a:t>
                      </a:r>
                      <a:endParaRPr lang="en-US" sz="1300" noProof="0" dirty="0"/>
                    </a:p>
                  </a:txBody>
                  <a:tcPr marL="80534" marR="80534" marT="43228" marB="43228"/>
                </a:tc>
              </a:tr>
              <a:tr h="893386">
                <a:tc>
                  <a:txBody>
                    <a:bodyPr/>
                    <a:lstStyle/>
                    <a:p>
                      <a:pPr algn="ctr"/>
                      <a:endParaRPr lang="en-US" sz="1500" noProof="0" dirty="0" smtClean="0"/>
                    </a:p>
                    <a:p>
                      <a:pPr algn="ctr"/>
                      <a:r>
                        <a:rPr lang="en-US" sz="1500" noProof="0" dirty="0" smtClean="0"/>
                        <a:t>1-6</a:t>
                      </a:r>
                      <a:endParaRPr lang="en-US" sz="1500" noProof="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 smtClean="0"/>
                        <a:t>1 electron in CLAS</a:t>
                      </a: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noProof="0" dirty="0" smtClean="0"/>
                        <a:t>Fixed Sector </a:t>
                      </a:r>
                      <a:r>
                        <a:rPr lang="mr-IN" sz="1300" noProof="0" dirty="0" smtClean="0"/>
                        <a:t>–</a:t>
                      </a:r>
                      <a:r>
                        <a:rPr lang="en-US" sz="1300" noProof="0" dirty="0" smtClean="0"/>
                        <a:t> with DC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noProof="0" dirty="0" smtClean="0"/>
                        <a:t>(DC</a:t>
                      </a:r>
                      <a:r>
                        <a:rPr lang="en-US" sz="1300" baseline="0" noProof="0" dirty="0" smtClean="0"/>
                        <a:t> x HTTC x ECAL x PCAL)</a:t>
                      </a:r>
                    </a:p>
                    <a:p>
                      <a:endParaRPr lang="en-US" sz="1300" baseline="0" noProof="0" dirty="0" smtClean="0"/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noProof="0" dirty="0" smtClean="0"/>
                        <a:t>or (DC</a:t>
                      </a:r>
                      <a:r>
                        <a:rPr lang="en-US" sz="1300" baseline="0" noProof="0" dirty="0" smtClean="0"/>
                        <a:t> x HTTC x PCAL)</a:t>
                      </a:r>
                      <a:endParaRPr lang="en-US" sz="1300" noProof="0" dirty="0" smtClean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noProof="0" dirty="0" smtClean="0"/>
                        <a:t>(PCAL+ECAL)&gt; </a:t>
                      </a:r>
                      <a:r>
                        <a:rPr lang="en-US" sz="1300" baseline="0" noProof="0" dirty="0" smtClean="0">
                          <a:solidFill>
                            <a:srgbClr val="000000"/>
                          </a:solidFill>
                        </a:rPr>
                        <a:t>300 MeV </a:t>
                      </a:r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noProof="0" dirty="0" smtClean="0"/>
                        <a:t>PCAL&gt;60 MeV   </a:t>
                      </a:r>
                      <a:r>
                        <a:rPr lang="en-US" sz="1300" noProof="0" dirty="0" smtClean="0"/>
                        <a:t>ECAL&gt;10</a:t>
                      </a:r>
                      <a:r>
                        <a:rPr lang="en-US" sz="1300" baseline="0" noProof="0" dirty="0" smtClean="0"/>
                        <a:t> MeV</a:t>
                      </a:r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 smtClean="0"/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noProof="0" dirty="0" smtClean="0"/>
                        <a:t>or PCAL&gt; </a:t>
                      </a:r>
                      <a:r>
                        <a:rPr lang="en-US" sz="1300" baseline="0" noProof="0" dirty="0" smtClean="0">
                          <a:solidFill>
                            <a:srgbClr val="000000"/>
                          </a:solidFill>
                        </a:rPr>
                        <a:t>300 MeV</a:t>
                      </a:r>
                      <a:endParaRPr lang="en-US" sz="1300" noProof="0" dirty="0" smtClean="0">
                        <a:solidFill>
                          <a:srgbClr val="00000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 smtClean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 smtClean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Zapf Dingbats"/>
                        </a:rPr>
                        <a:t>1</a:t>
                      </a:r>
                      <a:endParaRPr lang="en-US" sz="1300" kern="1200" noProof="0" dirty="0" smtClean="0">
                        <a:solidFill>
                          <a:schemeClr val="dk1"/>
                        </a:solidFill>
                        <a:latin typeface="+mn-lt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 smtClean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</a:txBody>
                  <a:tcPr marL="80534" marR="80534" marT="43228" marB="43228"/>
                </a:tc>
              </a:tr>
              <a:tr h="489921">
                <a:tc>
                  <a:txBody>
                    <a:bodyPr/>
                    <a:lstStyle/>
                    <a:p>
                      <a:pPr algn="ctr"/>
                      <a:r>
                        <a:rPr lang="en-US" sz="1500" noProof="0" dirty="0" smtClean="0"/>
                        <a:t>24 </a:t>
                      </a:r>
                      <a:endParaRPr lang="en-US" sz="1500" noProof="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 smtClean="0"/>
                        <a:t>Forward electron</a:t>
                      </a: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noProof="0" dirty="0" smtClean="0"/>
                        <a:t>1 forward and 1 central</a:t>
                      </a:r>
                      <a:endParaRPr lang="en-US" sz="1300" noProof="0" dirty="0" smtClean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noProof="0" dirty="0" smtClean="0"/>
                        <a:t>FT (1800-</a:t>
                      </a:r>
                      <a:r>
                        <a:rPr lang="en-US" sz="1300" b="1" noProof="0" dirty="0" smtClean="0">
                          <a:solidFill>
                            <a:schemeClr val="tx1"/>
                          </a:solidFill>
                        </a:rPr>
                        <a:t>5600</a:t>
                      </a:r>
                      <a:r>
                        <a:rPr lang="en-US" sz="1300" noProof="0" dirty="0" smtClean="0"/>
                        <a:t>)</a:t>
                      </a:r>
                      <a:r>
                        <a:rPr lang="en-US" sz="1300" baseline="0" noProof="0" dirty="0" smtClean="0"/>
                        <a:t> x DC x FTOFPCU x PCAL x CTOF</a:t>
                      </a:r>
                      <a:endParaRPr lang="en-US" sz="1300" b="1" baseline="0" noProof="0" dirty="0" smtClean="0">
                        <a:solidFill>
                          <a:srgbClr val="80000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baseline="0" noProof="0" dirty="0" smtClean="0">
                          <a:solidFill>
                            <a:srgbClr val="000000"/>
                          </a:solidFill>
                        </a:rPr>
                        <a:t>PCAL&gt;15 MeV </a:t>
                      </a:r>
                    </a:p>
                    <a:p>
                      <a:r>
                        <a:rPr lang="en-US" sz="1300" baseline="0" noProof="0" dirty="0" smtClean="0">
                          <a:solidFill>
                            <a:srgbClr val="000000"/>
                          </a:solidFill>
                        </a:rPr>
                        <a:t>CTOF clusters&gt;2 MeV</a:t>
                      </a:r>
                      <a:endParaRPr lang="en-US" sz="13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 smtClean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algn="ctr"/>
                      <a:r>
                        <a:rPr lang="en-US" sz="13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Zapf Dingbats"/>
                        </a:rPr>
                        <a:t>1</a:t>
                      </a:r>
                      <a:endParaRPr lang="en-US" sz="1300" kern="1200" noProof="0" dirty="0" smtClean="0">
                        <a:solidFill>
                          <a:schemeClr val="dk1"/>
                        </a:solidFill>
                        <a:latin typeface="+mn-lt"/>
                        <a:ea typeface="Zapf Dingbats"/>
                        <a:cs typeface="Zapf Dingbats"/>
                        <a:sym typeface="Zapf Dingbats"/>
                      </a:endParaRPr>
                    </a:p>
                  </a:txBody>
                  <a:tcPr marL="80534" marR="80534" marT="43228" marB="43228"/>
                </a:tc>
              </a:tr>
              <a:tr h="489921">
                <a:tc>
                  <a:txBody>
                    <a:bodyPr/>
                    <a:lstStyle/>
                    <a:p>
                      <a:pPr algn="ctr"/>
                      <a:r>
                        <a:rPr lang="en-US" sz="1500" noProof="0" dirty="0" smtClean="0"/>
                        <a:t>25 </a:t>
                      </a:r>
                      <a:endParaRPr lang="en-US" sz="1500" noProof="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 smtClean="0"/>
                        <a:t>Forward electron</a:t>
                      </a: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noProof="0" dirty="0" smtClean="0"/>
                        <a:t>2 forward</a:t>
                      </a:r>
                      <a:endParaRPr lang="en-US" sz="1300" noProof="0" dirty="0" smtClean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noProof="0" dirty="0" smtClean="0"/>
                        <a:t>FT (1800-</a:t>
                      </a: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</a:rPr>
                        <a:t>5600</a:t>
                      </a:r>
                      <a:r>
                        <a:rPr lang="en-US" sz="1300" noProof="0" dirty="0" smtClean="0"/>
                        <a:t>)</a:t>
                      </a:r>
                      <a:r>
                        <a:rPr lang="en-US" sz="1300" baseline="0" noProof="0" dirty="0" smtClean="0"/>
                        <a:t> x (DC x FTOFPCU x PCAL x CTOF)</a:t>
                      </a:r>
                      <a:r>
                        <a:rPr lang="en-US" sz="1300" baseline="30000" noProof="0" dirty="0" smtClean="0"/>
                        <a:t>2</a:t>
                      </a:r>
                      <a:endParaRPr lang="en-US" sz="1300" b="1" baseline="0" noProof="0" dirty="0" smtClean="0">
                        <a:solidFill>
                          <a:srgbClr val="80000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baseline="0" noProof="0" dirty="0" smtClean="0">
                          <a:solidFill>
                            <a:srgbClr val="000000"/>
                          </a:solidFill>
                        </a:rPr>
                        <a:t>PCAL&gt;15 MeV </a:t>
                      </a:r>
                      <a:endParaRPr lang="en-US" sz="13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 smtClean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Zapf Dingbats"/>
                        </a:rPr>
                        <a:t>1</a:t>
                      </a:r>
                      <a:endParaRPr lang="en-US" sz="1300" kern="1200" noProof="0" dirty="0" smtClean="0">
                        <a:solidFill>
                          <a:schemeClr val="dk1"/>
                        </a:solidFill>
                        <a:latin typeface="+mn-lt"/>
                        <a:ea typeface="Zapf Dingbats"/>
                        <a:cs typeface="Zapf Dingbats"/>
                        <a:sym typeface="Zapf Dingbats"/>
                      </a:endParaRPr>
                    </a:p>
                  </a:txBody>
                  <a:tcPr marL="80534" marR="80534" marT="43228" marB="43228"/>
                </a:tc>
              </a:tr>
              <a:tr h="691654">
                <a:tc>
                  <a:txBody>
                    <a:bodyPr/>
                    <a:lstStyle/>
                    <a:p>
                      <a:pPr algn="ctr"/>
                      <a:r>
                        <a:rPr lang="en-US" sz="1500" noProof="0" dirty="0" smtClean="0">
                          <a:solidFill>
                            <a:srgbClr val="000090"/>
                          </a:solidFill>
                        </a:rPr>
                        <a:t>28</a:t>
                      </a:r>
                      <a:r>
                        <a:rPr lang="en-US" sz="1500" baseline="0" noProof="0" dirty="0" smtClean="0">
                          <a:solidFill>
                            <a:srgbClr val="000090"/>
                          </a:solidFill>
                        </a:rPr>
                        <a:t> (new)</a:t>
                      </a:r>
                      <a:endParaRPr lang="en-US" sz="1500" noProof="0" dirty="0">
                        <a:solidFill>
                          <a:srgbClr val="00009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 smtClean="0">
                          <a:solidFill>
                            <a:srgbClr val="000090"/>
                          </a:solidFill>
                        </a:rPr>
                        <a:t>Forward electron</a:t>
                      </a: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noProof="0" dirty="0" smtClean="0">
                          <a:solidFill>
                            <a:srgbClr val="000090"/>
                          </a:solidFill>
                        </a:rPr>
                        <a:t>1 forward and 1 central</a:t>
                      </a:r>
                      <a:endParaRPr lang="en-US" sz="1300" noProof="0" dirty="0" smtClean="0">
                        <a:solidFill>
                          <a:srgbClr val="00009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noProof="0" dirty="0" smtClean="0">
                          <a:solidFill>
                            <a:srgbClr val="000090"/>
                          </a:solidFill>
                        </a:rPr>
                        <a:t>FT (1800-</a:t>
                      </a:r>
                      <a:r>
                        <a:rPr lang="en-US" sz="1300" b="0" noProof="0" dirty="0" smtClean="0">
                          <a:solidFill>
                            <a:srgbClr val="000090"/>
                          </a:solidFill>
                        </a:rPr>
                        <a:t>5600</a:t>
                      </a:r>
                      <a:r>
                        <a:rPr lang="en-US" sz="1300" noProof="0" dirty="0" smtClean="0">
                          <a:solidFill>
                            <a:srgbClr val="000090"/>
                          </a:solidFill>
                        </a:rPr>
                        <a:t>)</a:t>
                      </a:r>
                      <a:r>
                        <a:rPr lang="en-US" sz="1300" baseline="0" noProof="0" dirty="0" smtClean="0">
                          <a:solidFill>
                            <a:srgbClr val="000090"/>
                          </a:solidFill>
                        </a:rPr>
                        <a:t> x DC x FTOFPCU x PCAL x CTOF X </a:t>
                      </a:r>
                      <a:r>
                        <a:rPr lang="en-US" sz="1300" b="0" baseline="0" noProof="0" dirty="0" smtClean="0">
                          <a:solidFill>
                            <a:srgbClr val="000090"/>
                          </a:solidFill>
                        </a:rPr>
                        <a:t>CND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baseline="0" noProof="0" dirty="0" smtClean="0">
                          <a:solidFill>
                            <a:srgbClr val="000090"/>
                          </a:solidFill>
                        </a:rPr>
                        <a:t>PCAL&gt;15 MeV</a:t>
                      </a:r>
                    </a:p>
                    <a:p>
                      <a:r>
                        <a:rPr lang="en-US" sz="1300" b="0" baseline="0" noProof="0" dirty="0" smtClean="0">
                          <a:solidFill>
                            <a:srgbClr val="000090"/>
                          </a:solidFill>
                        </a:rPr>
                        <a:t>CTOF </a:t>
                      </a:r>
                      <a:r>
                        <a:rPr lang="en-US" sz="1300" b="0" baseline="0" noProof="0" dirty="0" err="1" smtClean="0">
                          <a:solidFill>
                            <a:srgbClr val="000090"/>
                          </a:solidFill>
                        </a:rPr>
                        <a:t>vs</a:t>
                      </a:r>
                      <a:r>
                        <a:rPr lang="en-US" sz="1300" b="0" baseline="0" noProof="0" dirty="0" smtClean="0">
                          <a:solidFill>
                            <a:srgbClr val="000090"/>
                          </a:solidFill>
                        </a:rPr>
                        <a:t> CND map</a:t>
                      </a:r>
                    </a:p>
                    <a:p>
                      <a:r>
                        <a:rPr lang="en-US" sz="1300" b="0" baseline="0" noProof="0" dirty="0" smtClean="0">
                          <a:solidFill>
                            <a:srgbClr val="000090"/>
                          </a:solidFill>
                        </a:rPr>
                        <a:t>no additional threshold </a:t>
                      </a:r>
                      <a:endParaRPr lang="en-US" sz="1300" b="0" noProof="0" dirty="0">
                        <a:solidFill>
                          <a:srgbClr val="00009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 smtClean="0">
                        <a:solidFill>
                          <a:srgbClr val="000090"/>
                        </a:solidFill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noProof="0" dirty="0" smtClean="0">
                          <a:solidFill>
                            <a:srgbClr val="000090"/>
                          </a:solidFill>
                          <a:latin typeface="+mn-lt"/>
                          <a:ea typeface="+mn-ea"/>
                          <a:cs typeface="+mn-cs"/>
                          <a:sym typeface="Zapf Dingbats"/>
                        </a:rPr>
                        <a:t>1</a:t>
                      </a:r>
                      <a:endParaRPr lang="en-US" sz="1300" kern="1200" noProof="0" dirty="0" smtClean="0">
                        <a:solidFill>
                          <a:srgbClr val="000090"/>
                        </a:solidFill>
                        <a:latin typeface="+mn-lt"/>
                        <a:ea typeface="Zapf Dingbats"/>
                        <a:cs typeface="Zapf Dingbats"/>
                        <a:sym typeface="Zapf Dingbats"/>
                      </a:endParaRPr>
                    </a:p>
                  </a:txBody>
                  <a:tcPr marL="80534" marR="80534" marT="43228" marB="43228"/>
                </a:tc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23A2-8C0A-B24D-ABFA-7CF5F3B53C0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13"/>
          <p:cNvSpPr txBox="1"/>
          <p:nvPr/>
        </p:nvSpPr>
        <p:spPr>
          <a:xfrm>
            <a:off x="2288884" y="5675763"/>
            <a:ext cx="3723022" cy="3607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2964" tIns="41482" rIns="82964" bIns="41482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Accept 13 kHz events @ 91% live time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39967" y="6056809"/>
            <a:ext cx="7047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RGA Service triggers from 7 to 18 and from 27 to 31  will also be in place. </a:t>
            </a:r>
          </a:p>
          <a:p>
            <a:r>
              <a:rPr lang="en-GB" dirty="0" smtClean="0"/>
              <a:t>No need for “</a:t>
            </a:r>
            <a:r>
              <a:rPr lang="en-GB" dirty="0" err="1" smtClean="0"/>
              <a:t>muon</a:t>
            </a:r>
            <a:r>
              <a:rPr lang="en-GB" dirty="0" smtClean="0"/>
              <a:t>” triggers 19-20-21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867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31"/>
          <p:cNvCxnSpPr/>
          <p:nvPr/>
        </p:nvCxnSpPr>
        <p:spPr>
          <a:xfrm>
            <a:off x="0" y="637567"/>
            <a:ext cx="914400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23A2-8C0A-B24D-ABFA-7CF5F3B53C0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1" name="Title 1"/>
          <p:cNvSpPr txBox="1">
            <a:spLocks/>
          </p:cNvSpPr>
          <p:nvPr/>
        </p:nvSpPr>
        <p:spPr>
          <a:xfrm>
            <a:off x="132608" y="3"/>
            <a:ext cx="8878785" cy="721515"/>
          </a:xfrm>
          <a:prstGeom prst="rect">
            <a:avLst/>
          </a:prstGeom>
        </p:spPr>
        <p:txBody>
          <a:bodyPr lIns="82938" tIns="41468" rIns="82938" bIns="41468">
            <a:normAutofit/>
          </a:bodyPr>
          <a:lstStyle>
            <a:lvl1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12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32251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9837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64502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300" b="1" dirty="0">
                <a:solidFill>
                  <a:srgbClr val="000090"/>
                </a:solidFill>
                <a:latin typeface="Calibri" pitchFamily="34" charset="0"/>
              </a:rPr>
              <a:t>Expected Data Volume and Events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083440"/>
              </p:ext>
            </p:extLst>
          </p:nvPr>
        </p:nvGraphicFramePr>
        <p:xfrm>
          <a:off x="639967" y="1386488"/>
          <a:ext cx="7927485" cy="187155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85497"/>
                <a:gridCol w="1585497"/>
                <a:gridCol w="1585497"/>
                <a:gridCol w="1585497"/>
                <a:gridCol w="1585497"/>
              </a:tblGrid>
              <a:tr h="605197">
                <a:tc>
                  <a:txBody>
                    <a:bodyPr/>
                    <a:lstStyle/>
                    <a:p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err="1" smtClean="0"/>
                        <a:t>Event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err="1" smtClean="0"/>
                        <a:t>Beam-second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Week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2018</a:t>
                      </a:r>
                      <a:r>
                        <a:rPr lang="it-IT" sz="1700" baseline="0" dirty="0" smtClean="0"/>
                        <a:t> </a:t>
                      </a:r>
                      <a:r>
                        <a:rPr lang="it-IT" sz="1700" baseline="0" dirty="0" err="1" smtClean="0"/>
                        <a:t>Period</a:t>
                      </a:r>
                      <a:r>
                        <a:rPr lang="it-IT" sz="1700" baseline="0" dirty="0" smtClean="0"/>
                        <a:t> </a:t>
                      </a:r>
                      <a:r>
                        <a:rPr lang="mr-IN" sz="1700" baseline="0" dirty="0" smtClean="0"/>
                        <a:t>–</a:t>
                      </a:r>
                      <a:endParaRPr lang="en-GB" sz="1700" baseline="0" dirty="0" smtClean="0"/>
                    </a:p>
                    <a:p>
                      <a:r>
                        <a:rPr lang="it-IT" sz="1700" baseline="0" dirty="0" smtClean="0"/>
                        <a:t> 9 PAC </a:t>
                      </a:r>
                      <a:r>
                        <a:rPr lang="it-IT" sz="1700" baseline="0" dirty="0" err="1" smtClean="0"/>
                        <a:t>days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</a:tr>
              <a:tr h="422119">
                <a:tc>
                  <a:txBody>
                    <a:bodyPr/>
                    <a:lstStyle/>
                    <a:p>
                      <a:r>
                        <a:rPr lang="it-IT" sz="1700" dirty="0" err="1" smtClean="0"/>
                        <a:t>Row</a:t>
                      </a:r>
                      <a:r>
                        <a:rPr lang="it-IT" sz="1700" baseline="0" dirty="0" smtClean="0"/>
                        <a:t> EVIO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50 </a:t>
                      </a:r>
                      <a:r>
                        <a:rPr lang="it-IT" sz="1700" dirty="0" err="1" smtClean="0"/>
                        <a:t>kB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600 MB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180 TB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231 TB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</a:tr>
              <a:tr h="422119"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700" baseline="0" dirty="0" err="1" smtClean="0"/>
                        <a:t>Decoded</a:t>
                      </a:r>
                      <a:r>
                        <a:rPr lang="it-IT" sz="1700" baseline="0" dirty="0" smtClean="0"/>
                        <a:t>  </a:t>
                      </a:r>
                      <a:r>
                        <a:rPr lang="it-IT" sz="1700" baseline="0" dirty="0" err="1" smtClean="0"/>
                        <a:t>Hipo</a:t>
                      </a:r>
                      <a:endParaRPr lang="it-IT" sz="1700" dirty="0" smtClean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13 </a:t>
                      </a:r>
                      <a:r>
                        <a:rPr lang="it-IT" sz="1700" dirty="0" err="1" smtClean="0"/>
                        <a:t>kB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195 MB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59 TB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75 TB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</a:tr>
              <a:tr h="422119"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DST </a:t>
                      </a:r>
                      <a:r>
                        <a:rPr lang="it-IT" sz="1700" dirty="0" err="1" smtClean="0"/>
                        <a:t>Hipo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2.2 </a:t>
                      </a:r>
                      <a:r>
                        <a:rPr lang="it-IT" sz="1700" dirty="0" err="1" smtClean="0"/>
                        <a:t>kB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33 MB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10 TB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13 TB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766807" y="705651"/>
            <a:ext cx="4295594" cy="637772"/>
          </a:xfrm>
          <a:prstGeom prst="rect">
            <a:avLst/>
          </a:prstGeom>
          <a:noFill/>
        </p:spPr>
        <p:txBody>
          <a:bodyPr wrap="none" lIns="82964" tIns="41482" rIns="82964" bIns="41482" rtlCol="0">
            <a:spAutoFit/>
          </a:bodyPr>
          <a:lstStyle/>
          <a:p>
            <a:r>
              <a:rPr lang="it-IT" dirty="0" err="1" smtClean="0">
                <a:latin typeface="+mj-lt"/>
              </a:rPr>
              <a:t>Inputs</a:t>
            </a:r>
            <a:r>
              <a:rPr lang="it-IT" dirty="0" smtClean="0">
                <a:latin typeface="+mj-lt"/>
              </a:rPr>
              <a:t>:  		</a:t>
            </a:r>
            <a:r>
              <a:rPr lang="it-IT" dirty="0" err="1" smtClean="0">
                <a:latin typeface="+mj-lt"/>
              </a:rPr>
              <a:t>I</a:t>
            </a:r>
            <a:r>
              <a:rPr lang="it-IT" baseline="-25000" dirty="0" err="1" smtClean="0">
                <a:latin typeface="+mj-lt"/>
              </a:rPr>
              <a:t>e</a:t>
            </a:r>
            <a:r>
              <a:rPr lang="it-IT" dirty="0" smtClean="0">
                <a:latin typeface="+mj-lt"/>
              </a:rPr>
              <a:t> </a:t>
            </a:r>
            <a:r>
              <a:rPr lang="it-IT" dirty="0">
                <a:latin typeface="+mj-lt"/>
              </a:rPr>
              <a:t> </a:t>
            </a:r>
            <a:r>
              <a:rPr lang="it-IT" dirty="0" smtClean="0">
                <a:latin typeface="+mj-lt"/>
              </a:rPr>
              <a:t>	= 75 </a:t>
            </a:r>
            <a:r>
              <a:rPr lang="it-IT" dirty="0" err="1">
                <a:latin typeface="+mj-lt"/>
              </a:rPr>
              <a:t>n</a:t>
            </a:r>
            <a:r>
              <a:rPr lang="it-IT" dirty="0" err="1" smtClean="0">
                <a:latin typeface="+mj-lt"/>
              </a:rPr>
              <a:t>A</a:t>
            </a:r>
            <a:r>
              <a:rPr lang="it-IT" dirty="0" smtClean="0">
                <a:latin typeface="+mj-lt"/>
              </a:rPr>
              <a:t> (L = 10</a:t>
            </a:r>
            <a:r>
              <a:rPr lang="it-IT" baseline="30000" dirty="0" smtClean="0">
                <a:latin typeface="+mj-lt"/>
              </a:rPr>
              <a:t>35</a:t>
            </a:r>
            <a:r>
              <a:rPr lang="it-IT" dirty="0" smtClean="0">
                <a:latin typeface="+mj-lt"/>
              </a:rPr>
              <a:t> cm</a:t>
            </a:r>
            <a:r>
              <a:rPr lang="it-IT" baseline="30000" dirty="0" smtClean="0">
                <a:latin typeface="+mj-lt"/>
              </a:rPr>
              <a:t>-2</a:t>
            </a:r>
            <a:r>
              <a:rPr lang="it-IT" dirty="0" smtClean="0">
                <a:latin typeface="+mj-lt"/>
              </a:rPr>
              <a:t>s</a:t>
            </a:r>
            <a:r>
              <a:rPr lang="it-IT" baseline="30000" dirty="0" smtClean="0">
                <a:latin typeface="+mj-lt"/>
              </a:rPr>
              <a:t>-1</a:t>
            </a:r>
            <a:r>
              <a:rPr lang="it-IT" dirty="0" smtClean="0">
                <a:latin typeface="+mj-lt"/>
              </a:rPr>
              <a:t>)</a:t>
            </a:r>
          </a:p>
          <a:p>
            <a:r>
              <a:rPr lang="it-IT" dirty="0">
                <a:latin typeface="+mj-lt"/>
              </a:rPr>
              <a:t>	</a:t>
            </a:r>
            <a:r>
              <a:rPr lang="it-IT" dirty="0" smtClean="0">
                <a:latin typeface="+mj-lt"/>
              </a:rPr>
              <a:t>Trigger rate	= 12 kHz</a:t>
            </a:r>
            <a:endParaRPr lang="it-IT" dirty="0">
              <a:latin typeface="+mj-lt"/>
            </a:endParaRPr>
          </a:p>
        </p:txBody>
      </p: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440472"/>
              </p:ext>
            </p:extLst>
          </p:nvPr>
        </p:nvGraphicFramePr>
        <p:xfrm>
          <a:off x="576547" y="4790675"/>
          <a:ext cx="7927485" cy="10273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85497"/>
                <a:gridCol w="1585497"/>
                <a:gridCol w="1585497"/>
                <a:gridCol w="1585497"/>
                <a:gridCol w="1585497"/>
              </a:tblGrid>
              <a:tr h="605197">
                <a:tc>
                  <a:txBody>
                    <a:bodyPr/>
                    <a:lstStyle/>
                    <a:p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err="1" smtClean="0"/>
                        <a:t>Event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err="1" smtClean="0"/>
                        <a:t>Beam-second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Week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2018</a:t>
                      </a:r>
                      <a:r>
                        <a:rPr lang="it-IT" sz="1700" baseline="0" dirty="0" smtClean="0"/>
                        <a:t> </a:t>
                      </a:r>
                      <a:r>
                        <a:rPr lang="it-IT" sz="1700" baseline="0" dirty="0" err="1" smtClean="0"/>
                        <a:t>Period</a:t>
                      </a:r>
                      <a:r>
                        <a:rPr lang="it-IT" sz="1700" baseline="0" dirty="0" smtClean="0"/>
                        <a:t> </a:t>
                      </a:r>
                      <a:r>
                        <a:rPr lang="mr-IN" sz="1700" baseline="0" dirty="0" smtClean="0"/>
                        <a:t>–</a:t>
                      </a:r>
                      <a:endParaRPr lang="en-GB" sz="1700" baseline="0" dirty="0" smtClean="0"/>
                    </a:p>
                    <a:p>
                      <a:r>
                        <a:rPr lang="it-IT" sz="1700" baseline="0" dirty="0" smtClean="0"/>
                        <a:t> 9 PAC </a:t>
                      </a:r>
                      <a:r>
                        <a:rPr lang="it-IT" sz="1700" baseline="0" dirty="0" err="1" smtClean="0"/>
                        <a:t>days</a:t>
                      </a:r>
                      <a:endParaRPr lang="it-IT" sz="1700" dirty="0" smtClean="0"/>
                    </a:p>
                  </a:txBody>
                  <a:tcPr marL="80534" marR="80534" marT="43228" marB="43228"/>
                </a:tc>
              </a:tr>
              <a:tr h="422119">
                <a:tc>
                  <a:txBody>
                    <a:bodyPr/>
                    <a:lstStyle/>
                    <a:p>
                      <a:r>
                        <a:rPr lang="it-IT" sz="1700" dirty="0" err="1" smtClean="0"/>
                        <a:t>Row</a:t>
                      </a:r>
                      <a:r>
                        <a:rPr lang="it-IT" sz="1700" baseline="0" dirty="0" smtClean="0"/>
                        <a:t> EVIO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35 </a:t>
                      </a:r>
                      <a:r>
                        <a:rPr lang="it-IT" sz="1700" dirty="0" err="1" smtClean="0"/>
                        <a:t>kB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420 MB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125 TB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 160 TB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</a:tr>
            </a:tbl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1337585" y="4109837"/>
            <a:ext cx="6516116" cy="360773"/>
          </a:xfrm>
          <a:prstGeom prst="rect">
            <a:avLst/>
          </a:prstGeom>
          <a:noFill/>
        </p:spPr>
        <p:txBody>
          <a:bodyPr wrap="none" lIns="82964" tIns="41482" rIns="82964" bIns="41482" rtlCol="0">
            <a:spAutoFit/>
          </a:bodyPr>
          <a:lstStyle/>
          <a:p>
            <a:r>
              <a:rPr lang="en-US" b="1" dirty="0">
                <a:solidFill>
                  <a:srgbClr val="800000"/>
                </a:solidFill>
                <a:latin typeface="+mj-lt"/>
              </a:rPr>
              <a:t>Assuming data compression achieved  -&gt; x 0.7 event size reduction</a:t>
            </a:r>
          </a:p>
        </p:txBody>
      </p:sp>
    </p:spTree>
    <p:extLst>
      <p:ext uri="{BB962C8B-B14F-4D97-AF65-F5344CB8AC3E}">
        <p14:creationId xmlns:p14="http://schemas.microsoft.com/office/powerpoint/2010/main" val="266731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617</Words>
  <Application>Microsoft Macintosh PowerPoint</Application>
  <PresentationFormat>Presentazione su schermo (4:3)</PresentationFormat>
  <Paragraphs>180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</vt:vector>
  </TitlesOfParts>
  <Company>INFN Sezione Roma Tor Vergata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annalisa D'Angelo</dc:creator>
  <cp:lastModifiedBy>annalisa D'Angelo</cp:lastModifiedBy>
  <cp:revision>4</cp:revision>
  <dcterms:created xsi:type="dcterms:W3CDTF">2018-10-26T13:20:20Z</dcterms:created>
  <dcterms:modified xsi:type="dcterms:W3CDTF">2018-11-20T16:20:09Z</dcterms:modified>
</cp:coreProperties>
</file>