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3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A8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7"/>
    <p:restoredTop sz="94660"/>
  </p:normalViewPr>
  <p:slideViewPr>
    <p:cSldViewPr snapToGrid="0" snapToObjects="1">
      <p:cViewPr>
        <p:scale>
          <a:sx n="131" d="100"/>
          <a:sy n="131" d="100"/>
        </p:scale>
        <p:origin x="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1C552-B034-0445-9B49-AF94321BBD2F}" type="datetimeFigureOut">
              <a:rPr lang="en-US" smtClean="0"/>
              <a:pPr/>
              <a:t>11/20/18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86FCB-78A2-F244-803B-43289016F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13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E6F0C-D7D4-024F-8FAD-3FA498FB061F}" type="datetimeFigureOut">
              <a:rPr lang="en-US" smtClean="0"/>
              <a:pPr/>
              <a:t>11/20/18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1BF3C-546A-1344-B754-A9B8879F74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12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24966"/>
              </p:ext>
            </p:extLst>
          </p:nvPr>
        </p:nvGraphicFramePr>
        <p:xfrm>
          <a:off x="154889" y="1150713"/>
          <a:ext cx="8911222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82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Confinement and Strong QCD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1" i="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1" i="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04976"/>
                  </a:ext>
                </a:extLst>
              </a:tr>
              <a:tr h="240828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Proposal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Physics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Spokespersons</a:t>
                      </a:r>
                    </a:p>
                  </a:txBody>
                  <a:tcPr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C0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E12-16-010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 Search for Hybrid Baryons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A883F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A. D'Angelo, V. Burkert, D.S. Carman, E. Golovatch, R. Gothe, V. Mokeev</a:t>
                      </a:r>
                    </a:p>
                  </a:txBody>
                  <a:tcPr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C0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E12-16-010A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Nucleon Resonances in Exclusive KY Electroproduction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A883F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D.S. Carman, R. Gothe, V. Mokeev</a:t>
                      </a:r>
                    </a:p>
                  </a:txBody>
                  <a:tcPr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C0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E12-16-010B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DVCS at 6.6 and 8.8 GeV</a:t>
                      </a:r>
                    </a:p>
                  </a:txBody>
                  <a:tcPr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A883F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L. Elouadrhiri, F.X. Girod</a:t>
                      </a:r>
                    </a:p>
                  </a:txBody>
                  <a:tcPr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6566" y="222869"/>
            <a:ext cx="5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Hall B/CLAS12 RG-K Experiments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4455F3-AD13-2F4B-BA18-A16444470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219" y="142691"/>
            <a:ext cx="914400" cy="489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1E3930-201F-4B45-9800-779B796A6295}"/>
              </a:ext>
            </a:extLst>
          </p:cNvPr>
          <p:cNvSpPr txBox="1"/>
          <p:nvPr/>
        </p:nvSpPr>
        <p:spPr>
          <a:xfrm>
            <a:off x="914395" y="701365"/>
            <a:ext cx="734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Approved during PAC44 in July 2016 for 100 days with A- rating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5F9008-F1F5-BD4D-8694-2D7FCE739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397097"/>
              </p:ext>
            </p:extLst>
          </p:nvPr>
        </p:nvGraphicFramePr>
        <p:xfrm>
          <a:off x="1704389" y="3842426"/>
          <a:ext cx="5766455" cy="270457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9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Experiment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Parameters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Beam energy </a:t>
                      </a:r>
                    </a:p>
                  </a:txBody>
                  <a:tcPr>
                    <a:lnL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6.6, 8.8 GeV, electrons highly polarized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Beam current </a:t>
                      </a:r>
                    </a:p>
                  </a:txBody>
                  <a:tcPr>
                    <a:lnL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 nA to 150 nA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Torus field </a:t>
                      </a:r>
                    </a:p>
                  </a:txBody>
                  <a:tcPr>
                    <a:lnL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100% (negatives outbending)</a:t>
                      </a:r>
                    </a:p>
                  </a:txBody>
                  <a:tcPr>
                    <a:lnR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Solenoid field </a:t>
                      </a:r>
                    </a:p>
                  </a:txBody>
                  <a:tcPr>
                    <a:lnL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-100%</a:t>
                      </a:r>
                    </a:p>
                  </a:txBody>
                  <a:tcPr>
                    <a:lnR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72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latin typeface="Comic Sans MS" panose="030F0902030302020204" pitchFamily="66" charset="0"/>
                          <a:ea typeface="Comic Sans MS" charset="0"/>
                          <a:cs typeface="Comic Sans MS" charset="0"/>
                        </a:rPr>
                        <a:t>Triggers</a:t>
                      </a:r>
                    </a:p>
                  </a:txBody>
                  <a:tcPr>
                    <a:lnL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A883F"/>
                        </a:buClr>
                        <a:buSzPct val="80000"/>
                        <a:buAutoNum type="arabicPeriod"/>
                        <a:tabLst/>
                      </a:pPr>
                      <a:r>
                        <a:rPr lang="en-US" sz="1600" dirty="0">
                          <a:latin typeface="Comic Sans MS" panose="030F0902030302020204" pitchFamily="66" charset="0"/>
                          <a:ea typeface="Comic Sans MS" charset="0"/>
                          <a:cs typeface="Comic Sans MS" charset="0"/>
                        </a:rPr>
                        <a:t>Electron trigger (HTCC/ECAL)</a:t>
                      </a:r>
                    </a:p>
                    <a:p>
                      <a:pPr marL="285750" indent="-285750">
                        <a:buClr>
                          <a:srgbClr val="0A883F"/>
                        </a:buClr>
                        <a:buSzPct val="80000"/>
                        <a:buAutoNum type="arabicPeriod"/>
                        <a:tabLst/>
                      </a:pPr>
                      <a:r>
                        <a:rPr lang="en-US" sz="1600" dirty="0">
                          <a:latin typeface="Comic Sans MS" panose="030F0902030302020204" pitchFamily="66" charset="0"/>
                          <a:ea typeface="Comic Sans MS" charset="0"/>
                          <a:cs typeface="Comic Sans MS" charset="0"/>
                        </a:rPr>
                        <a:t>Electron in FT</a:t>
                      </a:r>
                      <a:r>
                        <a:rPr lang="en-US" sz="1600" baseline="0" dirty="0">
                          <a:latin typeface="Comic Sans MS" panose="030F0902030302020204" pitchFamily="66" charset="0"/>
                          <a:ea typeface="Comic Sans MS" charset="0"/>
                          <a:cs typeface="Comic Sans MS" charset="0"/>
                        </a:rPr>
                        <a:t> + 2 hadrons in CLAS12</a:t>
                      </a:r>
                    </a:p>
                  </a:txBody>
                  <a:tcPr>
                    <a:lnR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Target</a:t>
                      </a:r>
                    </a:p>
                  </a:txBody>
                  <a:tcPr>
                    <a:lnL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5 cm LH</a:t>
                      </a:r>
                      <a:r>
                        <a:rPr lang="en-US" sz="1600" baseline="-2500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</a:t>
                      </a:r>
                    </a:p>
                  </a:txBody>
                  <a:tcPr>
                    <a:lnR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A8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10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7578" y="372566"/>
            <a:ext cx="3368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RG-K Fall 2018 Run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AE0E4-B387-B747-9AC3-D68D18BE4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219" y="142691"/>
            <a:ext cx="914400" cy="489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D3147A-E26B-A346-AC23-60F9963DC7EC}"/>
              </a:ext>
            </a:extLst>
          </p:cNvPr>
          <p:cNvSpPr txBox="1"/>
          <p:nvPr/>
        </p:nvSpPr>
        <p:spPr>
          <a:xfrm>
            <a:off x="157994" y="834231"/>
            <a:ext cx="8810905" cy="582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omic Sans MS" panose="030F0902030302020204" pitchFamily="66" charset="0"/>
              </a:rPr>
              <a:t>RG-K 2018 run is opportunistic given lower energy operations of the accelerator:</a:t>
            </a:r>
          </a:p>
          <a:p>
            <a:pPr marL="571500" indent="-223838">
              <a:spcAft>
                <a:spcPts val="30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Nov. 29 – Dec. 9 – 7.5 GeV (11 days)</a:t>
            </a:r>
          </a:p>
          <a:p>
            <a:pPr marL="571500" indent="-223838">
              <a:spcAft>
                <a:spcPts val="30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Dec. 13 – Dec. 19 - 6.5 GeV (7 days)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omic Sans MS" panose="030F09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omic Sans MS" panose="030F0902030302020204" pitchFamily="66" charset="0"/>
              </a:rPr>
              <a:t>Desire maximally polarized electron beam on Hall B target:</a:t>
            </a:r>
          </a:p>
          <a:p>
            <a:pPr marL="522288" indent="-174625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Rely on J. Grames determination of optimal Wein angle setting </a:t>
            </a:r>
          </a:p>
          <a:p>
            <a:pPr marL="522288" indent="-174625">
              <a:buClr>
                <a:srgbClr val="0070C0"/>
              </a:buClr>
            </a:pP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		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– will verify during Hall B Moller polarimeter runs</a:t>
            </a:r>
          </a:p>
          <a:p>
            <a:pPr marL="522288" indent="-174625">
              <a:buClr>
                <a:srgbClr val="0070C0"/>
              </a:buClr>
            </a:pPr>
            <a:endParaRPr lang="en-US" sz="1600" i="1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omic Sans MS" panose="030F0902030302020204" pitchFamily="66" charset="0"/>
              </a:rPr>
              <a:t>Requirements:</a:t>
            </a:r>
          </a:p>
          <a:p>
            <a:pPr marL="628650" indent="-280988">
              <a:spcAft>
                <a:spcPts val="30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Beam - size &lt; 200 </a:t>
            </a:r>
            <a:r>
              <a:rPr lang="en-US" sz="1600" dirty="0">
                <a:solidFill>
                  <a:srgbClr val="0A883F"/>
                </a:solidFill>
                <a:latin typeface="Symbol" pitchFamily="2" charset="2"/>
              </a:rPr>
              <a:t>m</a:t>
            </a: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m, position stability (200 </a:t>
            </a:r>
            <a:r>
              <a:rPr lang="en-US" sz="1600" dirty="0">
                <a:solidFill>
                  <a:srgbClr val="0A883F"/>
                </a:solidFill>
                <a:latin typeface="Symbol" pitchFamily="2" charset="2"/>
              </a:rPr>
              <a:t>m</a:t>
            </a: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m), and current stability (5%) </a:t>
            </a:r>
          </a:p>
          <a:p>
            <a:pPr marL="628650" indent="-280988">
              <a:spcAft>
                <a:spcPts val="30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Beam currents: 30-40 nA for production, 150 nA for empty target running</a:t>
            </a:r>
          </a:p>
          <a:p>
            <a:pPr marL="628650" indent="-280988">
              <a:spcAft>
                <a:spcPts val="30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Minimize background rates from FSD monitors</a:t>
            </a:r>
          </a:p>
          <a:p>
            <a:pPr marL="628650" indent="-280988">
              <a:spcAft>
                <a:spcPts val="30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Minimize bleed-through from high-current halls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omic Sans MS" panose="030F0902030302020204" pitchFamily="66" charset="0"/>
              </a:rPr>
              <a:t>Goals of beam time:</a:t>
            </a:r>
          </a:p>
          <a:p>
            <a:pPr marL="571500" indent="-223838">
              <a:spcAft>
                <a:spcPts val="30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Optimize trigger settings to maximize operating luminosity</a:t>
            </a:r>
          </a:p>
          <a:p>
            <a:pPr marL="571500" indent="-223838">
              <a:spcAft>
                <a:spcPts val="30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Verify expectations from experiment simulations</a:t>
            </a:r>
          </a:p>
          <a:p>
            <a:pPr marL="571500" indent="-223838">
              <a:spcAft>
                <a:spcPts val="30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Develop analysis codes and approaches for the different experiments</a:t>
            </a:r>
          </a:p>
          <a:p>
            <a:pPr marL="571500" indent="-223838">
              <a:spcAft>
                <a:spcPts val="30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0A883F"/>
                </a:solidFill>
                <a:latin typeface="Comic Sans MS" panose="030F0902030302020204" pitchFamily="66" charset="0"/>
              </a:rPr>
              <a:t>If sufficient data can be acquired initial publications from this Run Group will be aggressively pursued</a:t>
            </a:r>
          </a:p>
        </p:txBody>
      </p:sp>
    </p:spTree>
    <p:extLst>
      <p:ext uri="{BB962C8B-B14F-4D97-AF65-F5344CB8AC3E}">
        <p14:creationId xmlns:p14="http://schemas.microsoft.com/office/powerpoint/2010/main" val="28755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19919</TotalTime>
  <Words>210</Words>
  <Application>Microsoft Macintosh PowerPoint</Application>
  <PresentationFormat>On-screen Show (4:3)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Symbol</vt:lpstr>
      <vt:lpstr>Office Theme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Carman</dc:creator>
  <cp:lastModifiedBy>Daniel S. Carman</cp:lastModifiedBy>
  <cp:revision>120</cp:revision>
  <cp:lastPrinted>2018-08-15T16:11:29Z</cp:lastPrinted>
  <dcterms:created xsi:type="dcterms:W3CDTF">2016-10-02T16:35:04Z</dcterms:created>
  <dcterms:modified xsi:type="dcterms:W3CDTF">2018-11-20T16:32:59Z</dcterms:modified>
</cp:coreProperties>
</file>