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61" r:id="rId2"/>
    <p:sldId id="262" r:id="rId3"/>
    <p:sldId id="263" r:id="rId4"/>
    <p:sldId id="260" r:id="rId5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2"/>
    <p:restoredTop sz="94689"/>
  </p:normalViewPr>
  <p:slideViewPr>
    <p:cSldViewPr snapToGrid="0" snapToObjects="1">
      <p:cViewPr varScale="1">
        <p:scale>
          <a:sx n="87" d="100"/>
          <a:sy n="87" d="100"/>
        </p:scale>
        <p:origin x="-15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24E872-E291-BF45-B5D4-2D7BF5960245}" type="datetimeFigureOut">
              <a:rPr lang="it-IT" smtClean="0"/>
              <a:t>22/11/18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Fare clic per modificare gli stili del testo dello schema</a:t>
            </a:r>
          </a:p>
          <a:p>
            <a:pPr lvl="1"/>
            <a:r>
              <a:rPr lang="en-GB"/>
              <a:t>Secondo livello</a:t>
            </a:r>
          </a:p>
          <a:p>
            <a:pPr lvl="2"/>
            <a:r>
              <a:rPr lang="en-GB"/>
              <a:t>Terzo livello</a:t>
            </a:r>
          </a:p>
          <a:p>
            <a:pPr lvl="3"/>
            <a:r>
              <a:rPr lang="en-GB"/>
              <a:t>Quarto livello</a:t>
            </a:r>
          </a:p>
          <a:p>
            <a:pPr lvl="4"/>
            <a:r>
              <a:rPr lang="en-GB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648CB1-E463-9D42-A6AA-DA6F4314AAFE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69601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65146C-2381-E845-AEC8-0B41B4187267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65146C-2381-E845-AEC8-0B41B4187267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65146C-2381-E845-AEC8-0B41B4187267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65146C-2381-E845-AEC8-0B41B4187267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F8775-0AFE-914C-91DE-80F02D2D85C6}" type="datetimeFigureOut">
              <a:rPr lang="it-IT" smtClean="0"/>
              <a:t>22/11/18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420A3-7295-A24D-B787-D45F052BB76F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22838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Fare clic per modificare gli stili del testo dello schema</a:t>
            </a:r>
          </a:p>
          <a:p>
            <a:pPr lvl="1"/>
            <a:r>
              <a:rPr lang="en-GB"/>
              <a:t>Secondo livello</a:t>
            </a:r>
          </a:p>
          <a:p>
            <a:pPr lvl="2"/>
            <a:r>
              <a:rPr lang="en-GB"/>
              <a:t>Terzo livello</a:t>
            </a:r>
          </a:p>
          <a:p>
            <a:pPr lvl="3"/>
            <a:r>
              <a:rPr lang="en-GB"/>
              <a:t>Quarto livello</a:t>
            </a:r>
          </a:p>
          <a:p>
            <a:pPr lvl="4"/>
            <a:r>
              <a:rPr lang="en-GB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F8775-0AFE-914C-91DE-80F02D2D85C6}" type="datetimeFigureOut">
              <a:rPr lang="it-IT" smtClean="0"/>
              <a:t>22/11/18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420A3-7295-A24D-B787-D45F052BB76F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71931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Fare clic per modificare gli stili del testo dello schema</a:t>
            </a:r>
          </a:p>
          <a:p>
            <a:pPr lvl="1"/>
            <a:r>
              <a:rPr lang="en-GB"/>
              <a:t>Secondo livello</a:t>
            </a:r>
          </a:p>
          <a:p>
            <a:pPr lvl="2"/>
            <a:r>
              <a:rPr lang="en-GB"/>
              <a:t>Terzo livello</a:t>
            </a:r>
          </a:p>
          <a:p>
            <a:pPr lvl="3"/>
            <a:r>
              <a:rPr lang="en-GB"/>
              <a:t>Quarto livello</a:t>
            </a:r>
          </a:p>
          <a:p>
            <a:pPr lvl="4"/>
            <a:r>
              <a:rPr lang="en-GB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F8775-0AFE-914C-91DE-80F02D2D85C6}" type="datetimeFigureOut">
              <a:rPr lang="it-IT" smtClean="0"/>
              <a:t>22/11/18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420A3-7295-A24D-B787-D45F052BB76F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8020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Fare clic per modificare gli stili del testo dello schema</a:t>
            </a:r>
          </a:p>
          <a:p>
            <a:pPr lvl="1"/>
            <a:r>
              <a:rPr lang="en-GB"/>
              <a:t>Secondo livello</a:t>
            </a:r>
          </a:p>
          <a:p>
            <a:pPr lvl="2"/>
            <a:r>
              <a:rPr lang="en-GB"/>
              <a:t>Terzo livello</a:t>
            </a:r>
          </a:p>
          <a:p>
            <a:pPr lvl="3"/>
            <a:r>
              <a:rPr lang="en-GB"/>
              <a:t>Quarto livello</a:t>
            </a:r>
          </a:p>
          <a:p>
            <a:pPr lvl="4"/>
            <a:r>
              <a:rPr lang="en-GB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F8775-0AFE-914C-91DE-80F02D2D85C6}" type="datetimeFigureOut">
              <a:rPr lang="it-IT" smtClean="0"/>
              <a:t>22/11/18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420A3-7295-A24D-B787-D45F052BB76F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55340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F8775-0AFE-914C-91DE-80F02D2D85C6}" type="datetimeFigureOut">
              <a:rPr lang="it-IT" smtClean="0"/>
              <a:t>22/11/18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420A3-7295-A24D-B787-D45F052BB76F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44754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Fare clic per modificare gli stili del testo dello schema</a:t>
            </a:r>
          </a:p>
          <a:p>
            <a:pPr lvl="1"/>
            <a:r>
              <a:rPr lang="en-GB"/>
              <a:t>Secondo livello</a:t>
            </a:r>
          </a:p>
          <a:p>
            <a:pPr lvl="2"/>
            <a:r>
              <a:rPr lang="en-GB"/>
              <a:t>Terzo livello</a:t>
            </a:r>
          </a:p>
          <a:p>
            <a:pPr lvl="3"/>
            <a:r>
              <a:rPr lang="en-GB"/>
              <a:t>Quarto livello</a:t>
            </a:r>
          </a:p>
          <a:p>
            <a:pPr lvl="4"/>
            <a:r>
              <a:rPr lang="en-GB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Fare clic per modificare gli stili del testo dello schema</a:t>
            </a:r>
          </a:p>
          <a:p>
            <a:pPr lvl="1"/>
            <a:r>
              <a:rPr lang="en-GB"/>
              <a:t>Secondo livello</a:t>
            </a:r>
          </a:p>
          <a:p>
            <a:pPr lvl="2"/>
            <a:r>
              <a:rPr lang="en-GB"/>
              <a:t>Terzo livello</a:t>
            </a:r>
          </a:p>
          <a:p>
            <a:pPr lvl="3"/>
            <a:r>
              <a:rPr lang="en-GB"/>
              <a:t>Quarto livello</a:t>
            </a:r>
          </a:p>
          <a:p>
            <a:pPr lvl="4"/>
            <a:r>
              <a:rPr lang="en-GB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F8775-0AFE-914C-91DE-80F02D2D85C6}" type="datetimeFigureOut">
              <a:rPr lang="it-IT" smtClean="0"/>
              <a:t>22/11/18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420A3-7295-A24D-B787-D45F052BB76F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3361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Fare clic per modificare gli stili del testo dello schema</a:t>
            </a:r>
          </a:p>
          <a:p>
            <a:pPr lvl="1"/>
            <a:r>
              <a:rPr lang="en-GB"/>
              <a:t>Secondo livello</a:t>
            </a:r>
          </a:p>
          <a:p>
            <a:pPr lvl="2"/>
            <a:r>
              <a:rPr lang="en-GB"/>
              <a:t>Terzo livello</a:t>
            </a:r>
          </a:p>
          <a:p>
            <a:pPr lvl="3"/>
            <a:r>
              <a:rPr lang="en-GB"/>
              <a:t>Quarto livello</a:t>
            </a:r>
          </a:p>
          <a:p>
            <a:pPr lvl="4"/>
            <a:r>
              <a:rPr lang="en-GB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Fare clic per modificare gli stili del testo dello schema</a:t>
            </a:r>
          </a:p>
          <a:p>
            <a:pPr lvl="1"/>
            <a:r>
              <a:rPr lang="en-GB"/>
              <a:t>Secondo livello</a:t>
            </a:r>
          </a:p>
          <a:p>
            <a:pPr lvl="2"/>
            <a:r>
              <a:rPr lang="en-GB"/>
              <a:t>Terzo livello</a:t>
            </a:r>
          </a:p>
          <a:p>
            <a:pPr lvl="3"/>
            <a:r>
              <a:rPr lang="en-GB"/>
              <a:t>Quarto livello</a:t>
            </a:r>
          </a:p>
          <a:p>
            <a:pPr lvl="4"/>
            <a:r>
              <a:rPr lang="en-GB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F8775-0AFE-914C-91DE-80F02D2D85C6}" type="datetimeFigureOut">
              <a:rPr lang="it-IT" smtClean="0"/>
              <a:t>22/11/18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420A3-7295-A24D-B787-D45F052BB76F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75856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F8775-0AFE-914C-91DE-80F02D2D85C6}" type="datetimeFigureOut">
              <a:rPr lang="it-IT" smtClean="0"/>
              <a:t>22/11/18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420A3-7295-A24D-B787-D45F052BB76F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03275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F8775-0AFE-914C-91DE-80F02D2D85C6}" type="datetimeFigureOut">
              <a:rPr lang="it-IT" smtClean="0"/>
              <a:t>22/11/18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420A3-7295-A24D-B787-D45F052BB76F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03391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Fare clic per modificare gli stili del testo dello schema</a:t>
            </a:r>
          </a:p>
          <a:p>
            <a:pPr lvl="1"/>
            <a:r>
              <a:rPr lang="en-GB"/>
              <a:t>Secondo livello</a:t>
            </a:r>
          </a:p>
          <a:p>
            <a:pPr lvl="2"/>
            <a:r>
              <a:rPr lang="en-GB"/>
              <a:t>Terzo livello</a:t>
            </a:r>
          </a:p>
          <a:p>
            <a:pPr lvl="3"/>
            <a:r>
              <a:rPr lang="en-GB"/>
              <a:t>Quarto livello</a:t>
            </a:r>
          </a:p>
          <a:p>
            <a:pPr lvl="4"/>
            <a:r>
              <a:rPr lang="en-GB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F8775-0AFE-914C-91DE-80F02D2D85C6}" type="datetimeFigureOut">
              <a:rPr lang="it-IT" smtClean="0"/>
              <a:t>22/11/18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420A3-7295-A24D-B787-D45F052BB76F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67772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F8775-0AFE-914C-91DE-80F02D2D85C6}" type="datetimeFigureOut">
              <a:rPr lang="it-IT" smtClean="0"/>
              <a:t>22/11/18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420A3-7295-A24D-B787-D45F052BB76F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84197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Fare clic per modificare gli stili del testo dello schema</a:t>
            </a:r>
          </a:p>
          <a:p>
            <a:pPr lvl="1"/>
            <a:r>
              <a:rPr lang="en-GB"/>
              <a:t>Secondo livello</a:t>
            </a:r>
          </a:p>
          <a:p>
            <a:pPr lvl="2"/>
            <a:r>
              <a:rPr lang="en-GB"/>
              <a:t>Terzo livello</a:t>
            </a:r>
          </a:p>
          <a:p>
            <a:pPr lvl="3"/>
            <a:r>
              <a:rPr lang="en-GB"/>
              <a:t>Quarto livello</a:t>
            </a:r>
          </a:p>
          <a:p>
            <a:pPr lvl="4"/>
            <a:r>
              <a:rPr lang="en-GB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F8775-0AFE-914C-91DE-80F02D2D85C6}" type="datetimeFigureOut">
              <a:rPr lang="it-IT" smtClean="0"/>
              <a:t>22/11/18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2420A3-7295-A24D-B787-D45F052BB76F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65970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31"/>
          <p:cNvCxnSpPr/>
          <p:nvPr/>
        </p:nvCxnSpPr>
        <p:spPr>
          <a:xfrm>
            <a:off x="0" y="637567"/>
            <a:ext cx="9144000" cy="0"/>
          </a:xfrm>
          <a:prstGeom prst="line">
            <a:avLst/>
          </a:prstGeom>
          <a:ln w="38100" cap="flat" cmpd="sng" algn="ctr">
            <a:solidFill>
              <a:srgbClr val="00009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123A2-8C0A-B24D-ABFA-7CF5F3B53C08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1" name="Title 1"/>
          <p:cNvSpPr txBox="1">
            <a:spLocks/>
          </p:cNvSpPr>
          <p:nvPr/>
        </p:nvSpPr>
        <p:spPr>
          <a:xfrm>
            <a:off x="132608" y="3"/>
            <a:ext cx="8878785" cy="721515"/>
          </a:xfrm>
          <a:prstGeom prst="rect">
            <a:avLst/>
          </a:prstGeom>
        </p:spPr>
        <p:txBody>
          <a:bodyPr lIns="82938" tIns="41468" rIns="82938" bIns="41468">
            <a:normAutofit/>
          </a:bodyPr>
          <a:lstStyle>
            <a:lvl1pPr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66125"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932251"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1398375"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1864502"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3300" b="1" dirty="0">
                <a:solidFill>
                  <a:srgbClr val="000090"/>
                </a:solidFill>
                <a:latin typeface="Calibri" pitchFamily="34" charset="0"/>
              </a:rPr>
              <a:t>2018 Requested RG-K Experimental Set-up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795106" y="1590739"/>
            <a:ext cx="7610387" cy="3130763"/>
          </a:xfrm>
          <a:prstGeom prst="rect">
            <a:avLst/>
          </a:prstGeom>
          <a:noFill/>
        </p:spPr>
        <p:txBody>
          <a:bodyPr wrap="square" lIns="82964" tIns="41482" rIns="82964" bIns="41482" rtlCol="0">
            <a:spAutoFit/>
          </a:bodyPr>
          <a:lstStyle/>
          <a:p>
            <a:r>
              <a:rPr lang="en-GB" dirty="0">
                <a:latin typeface="+mj-lt"/>
              </a:rPr>
              <a:t>Electron energies    = 7.5 GeV and 6.5 GeV</a:t>
            </a:r>
          </a:p>
          <a:p>
            <a:endParaRPr lang="en-GB" dirty="0">
              <a:latin typeface="+mj-lt"/>
            </a:endParaRPr>
          </a:p>
          <a:p>
            <a:r>
              <a:rPr lang="en-GB" dirty="0">
                <a:latin typeface="+mj-lt"/>
              </a:rPr>
              <a:t>Torus current  		= +100% negatives outbending</a:t>
            </a:r>
          </a:p>
          <a:p>
            <a:endParaRPr lang="en-GB" dirty="0">
              <a:latin typeface="+mj-lt"/>
            </a:endParaRPr>
          </a:p>
          <a:p>
            <a:r>
              <a:rPr lang="en-GB" dirty="0">
                <a:latin typeface="+mj-lt"/>
              </a:rPr>
              <a:t>Solenoid Current 	= -100 %</a:t>
            </a:r>
          </a:p>
          <a:p>
            <a:endParaRPr lang="en-GB" dirty="0">
              <a:latin typeface="+mj-lt"/>
            </a:endParaRPr>
          </a:p>
          <a:p>
            <a:r>
              <a:rPr lang="en-GB" dirty="0">
                <a:latin typeface="+mj-lt"/>
              </a:rPr>
              <a:t>Forward Tracker	= No </a:t>
            </a:r>
          </a:p>
          <a:p>
            <a:endParaRPr lang="en-GB" dirty="0">
              <a:latin typeface="+mj-lt"/>
            </a:endParaRPr>
          </a:p>
          <a:p>
            <a:r>
              <a:rPr lang="en-GB" dirty="0">
                <a:latin typeface="+mj-lt"/>
              </a:rPr>
              <a:t>Forward Tagger	= Yes</a:t>
            </a:r>
          </a:p>
          <a:p>
            <a:endParaRPr lang="en-GB" dirty="0">
              <a:latin typeface="+mj-lt"/>
            </a:endParaRPr>
          </a:p>
          <a:p>
            <a:r>
              <a:rPr lang="en-GB" dirty="0">
                <a:latin typeface="+mj-lt"/>
              </a:rPr>
              <a:t>Luminosity as high as possible, limited by acquisition rate </a:t>
            </a:r>
            <a:r>
              <a:rPr lang="en-GB" dirty="0" smtClean="0">
                <a:latin typeface="+mj-lt"/>
              </a:rPr>
              <a:t>up to 18kHz</a:t>
            </a:r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51848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31"/>
          <p:cNvCxnSpPr/>
          <p:nvPr/>
        </p:nvCxnSpPr>
        <p:spPr>
          <a:xfrm>
            <a:off x="0" y="637567"/>
            <a:ext cx="9144000" cy="0"/>
          </a:xfrm>
          <a:prstGeom prst="line">
            <a:avLst/>
          </a:prstGeom>
          <a:ln w="38100" cap="flat" cmpd="sng" algn="ctr">
            <a:solidFill>
              <a:srgbClr val="00009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Title 1"/>
          <p:cNvSpPr txBox="1">
            <a:spLocks/>
          </p:cNvSpPr>
          <p:nvPr/>
        </p:nvSpPr>
        <p:spPr>
          <a:xfrm>
            <a:off x="132608" y="3"/>
            <a:ext cx="8878785" cy="721515"/>
          </a:xfrm>
          <a:prstGeom prst="rect">
            <a:avLst/>
          </a:prstGeom>
        </p:spPr>
        <p:txBody>
          <a:bodyPr lIns="82938" tIns="41468" rIns="82938" bIns="41468">
            <a:normAutofit/>
          </a:bodyPr>
          <a:lstStyle>
            <a:lvl1pPr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66125"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932251"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1398375"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1864502"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3300" b="1" dirty="0">
                <a:solidFill>
                  <a:srgbClr val="000090"/>
                </a:solidFill>
                <a:latin typeface="Calibri" pitchFamily="34" charset="0"/>
              </a:rPr>
              <a:t>Run Group K Trigger Configurations E=7.5 GeV</a:t>
            </a:r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195527"/>
              </p:ext>
            </p:extLst>
          </p:nvPr>
        </p:nvGraphicFramePr>
        <p:xfrm>
          <a:off x="556838" y="1182238"/>
          <a:ext cx="8046834" cy="43349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298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8723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4681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6104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1875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05197">
                <a:tc>
                  <a:txBody>
                    <a:bodyPr/>
                    <a:lstStyle/>
                    <a:p>
                      <a:pPr algn="ctr"/>
                      <a:r>
                        <a:rPr lang="en-US" sz="1700" noProof="0" dirty="0"/>
                        <a:t>Trigger Number</a:t>
                      </a:r>
                    </a:p>
                  </a:txBody>
                  <a:tcPr marL="80534" marR="80534" marT="43228" marB="43228"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noProof="0" dirty="0"/>
                        <a:t>Definition</a:t>
                      </a:r>
                    </a:p>
                  </a:txBody>
                  <a:tcPr marL="80534" marR="80534" marT="43228" marB="43228" anchor="ctr"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noProof="0" dirty="0"/>
                        <a:t>Detector</a:t>
                      </a:r>
                    </a:p>
                    <a:p>
                      <a:pPr algn="ctr"/>
                      <a:r>
                        <a:rPr lang="en-US" sz="1700" noProof="0" dirty="0"/>
                        <a:t>Conditions </a:t>
                      </a:r>
                    </a:p>
                  </a:txBody>
                  <a:tcPr marL="80534" marR="80534" marT="43228" marB="43228"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noProof="0" dirty="0"/>
                        <a:t>Thresholds</a:t>
                      </a:r>
                    </a:p>
                  </a:txBody>
                  <a:tcPr marL="80534" marR="80534" marT="43228" marB="43228" anchor="ctr"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noProof="0" dirty="0"/>
                        <a:t>Prescale</a:t>
                      </a:r>
                    </a:p>
                  </a:txBody>
                  <a:tcPr marL="80534" marR="80534" marT="43228" marB="43228" anchor="ctr">
                    <a:solidFill>
                      <a:srgbClr val="333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93386">
                <a:tc>
                  <a:txBody>
                    <a:bodyPr/>
                    <a:lstStyle/>
                    <a:p>
                      <a:pPr algn="ctr"/>
                      <a:endParaRPr lang="en-US" sz="1500" noProof="0" dirty="0"/>
                    </a:p>
                    <a:p>
                      <a:pPr algn="ctr"/>
                      <a:r>
                        <a:rPr lang="en-US" sz="1500" noProof="0" dirty="0"/>
                        <a:t>0</a:t>
                      </a:r>
                    </a:p>
                  </a:txBody>
                  <a:tcPr marL="80534" marR="80534" marT="43228" marB="432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noProof="0" dirty="0"/>
                        <a:t>1 electron in CLAS</a:t>
                      </a:r>
                    </a:p>
                    <a:p>
                      <a:pPr algn="ctr"/>
                      <a:r>
                        <a:rPr lang="en-US" sz="1300" noProof="0" dirty="0"/>
                        <a:t>All sectors </a:t>
                      </a:r>
                      <a:r>
                        <a:rPr lang="mr-IN" sz="1300" noProof="0" dirty="0"/>
                        <a:t>–</a:t>
                      </a:r>
                      <a:r>
                        <a:rPr lang="en-US" sz="1300" noProof="0" dirty="0"/>
                        <a:t> with DC</a:t>
                      </a:r>
                    </a:p>
                  </a:txBody>
                  <a:tcPr marL="80534" marR="80534" marT="43228" marB="43228"/>
                </a:tc>
                <a:tc>
                  <a:txBody>
                    <a:bodyPr/>
                    <a:lstStyle/>
                    <a:p>
                      <a:r>
                        <a:rPr lang="en-US" sz="1300" noProof="0" dirty="0"/>
                        <a:t>(DC</a:t>
                      </a:r>
                      <a:r>
                        <a:rPr lang="en-US" sz="1300" baseline="0" noProof="0" dirty="0"/>
                        <a:t> x HTCC x ECAL x PCAL)</a:t>
                      </a:r>
                    </a:p>
                    <a:p>
                      <a:endParaRPr lang="en-US" sz="1300" baseline="0" noProof="0" dirty="0"/>
                    </a:p>
                    <a:p>
                      <a:pPr marL="0" marR="0" indent="0" algn="l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noProof="0" dirty="0"/>
                        <a:t>or (DC</a:t>
                      </a:r>
                      <a:r>
                        <a:rPr lang="en-US" sz="1300" baseline="0" noProof="0" dirty="0"/>
                        <a:t> x HTCC x PCAL)</a:t>
                      </a:r>
                      <a:endParaRPr lang="en-US" sz="1300" noProof="0" dirty="0"/>
                    </a:p>
                  </a:txBody>
                  <a:tcPr marL="80534" marR="80534" marT="43228" marB="43228"/>
                </a:tc>
                <a:tc>
                  <a:txBody>
                    <a:bodyPr/>
                    <a:lstStyle/>
                    <a:p>
                      <a:pPr marL="0" marR="0" indent="0" algn="l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aseline="0" noProof="0" dirty="0"/>
                        <a:t>(PCAL+ECAL)&gt; </a:t>
                      </a:r>
                      <a:r>
                        <a:rPr lang="en-US" sz="1300" baseline="0" noProof="0" dirty="0">
                          <a:solidFill>
                            <a:schemeClr val="tx1"/>
                          </a:solidFill>
                        </a:rPr>
                        <a:t>300 MeV </a:t>
                      </a:r>
                    </a:p>
                    <a:p>
                      <a:pPr marL="0" marR="0" indent="0" algn="l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aseline="0" noProof="0" dirty="0"/>
                        <a:t>PCAL&gt;60 MeV   </a:t>
                      </a:r>
                      <a:r>
                        <a:rPr lang="en-US" sz="1300" noProof="0" dirty="0"/>
                        <a:t>ECAL&gt;10</a:t>
                      </a:r>
                      <a:r>
                        <a:rPr lang="en-US" sz="1300" baseline="0" noProof="0" dirty="0"/>
                        <a:t> MeV</a:t>
                      </a:r>
                    </a:p>
                    <a:p>
                      <a:pPr marL="0" marR="0" indent="0" algn="l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aseline="0" noProof="0" dirty="0"/>
                    </a:p>
                    <a:p>
                      <a:pPr marL="0" marR="0" indent="0" algn="l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aseline="0" noProof="0" dirty="0"/>
                        <a:t>or PCAL&gt; </a:t>
                      </a:r>
                      <a:r>
                        <a:rPr lang="en-US" sz="1300" baseline="0" noProof="0" dirty="0">
                          <a:solidFill>
                            <a:srgbClr val="000000"/>
                          </a:solidFill>
                        </a:rPr>
                        <a:t>300 MeV</a:t>
                      </a:r>
                      <a:endParaRPr lang="en-US" sz="13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80534" marR="80534" marT="43228" marB="43228"/>
                </a:tc>
                <a:tc>
                  <a:txBody>
                    <a:bodyPr/>
                    <a:lstStyle/>
                    <a:p>
                      <a:pPr marL="0" marR="0" indent="0" algn="ctr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noProof="0" dirty="0"/>
                    </a:p>
                    <a:p>
                      <a:pPr algn="ctr"/>
                      <a:endParaRPr lang="en-US" sz="1300" noProof="0" dirty="0"/>
                    </a:p>
                    <a:p>
                      <a:pPr algn="ctr"/>
                      <a:r>
                        <a:rPr lang="en-US" sz="1300" noProof="0" dirty="0"/>
                        <a:t>1</a:t>
                      </a:r>
                    </a:p>
                  </a:txBody>
                  <a:tcPr marL="80534" marR="80534" marT="43228" marB="43228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93386">
                <a:tc>
                  <a:txBody>
                    <a:bodyPr/>
                    <a:lstStyle/>
                    <a:p>
                      <a:pPr algn="ctr"/>
                      <a:endParaRPr lang="en-US" sz="1500" noProof="0" dirty="0"/>
                    </a:p>
                    <a:p>
                      <a:pPr algn="ctr"/>
                      <a:r>
                        <a:rPr lang="en-US" sz="1500" noProof="0" dirty="0"/>
                        <a:t>1-6</a:t>
                      </a:r>
                    </a:p>
                  </a:txBody>
                  <a:tcPr marL="80534" marR="80534" marT="43228" marB="432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noProof="0" dirty="0"/>
                        <a:t>1 electron in CLAS</a:t>
                      </a:r>
                    </a:p>
                    <a:p>
                      <a:pPr marL="0" marR="0" indent="0" algn="ctr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noProof="0" dirty="0"/>
                        <a:t>Fixed Sector </a:t>
                      </a:r>
                      <a:r>
                        <a:rPr lang="mr-IN" sz="1300" noProof="0" dirty="0"/>
                        <a:t>–</a:t>
                      </a:r>
                      <a:r>
                        <a:rPr lang="en-US" sz="1300" noProof="0" dirty="0"/>
                        <a:t> with DC</a:t>
                      </a:r>
                    </a:p>
                  </a:txBody>
                  <a:tcPr marL="80534" marR="80534" marT="43228" marB="43228"/>
                </a:tc>
                <a:tc>
                  <a:txBody>
                    <a:bodyPr/>
                    <a:lstStyle/>
                    <a:p>
                      <a:r>
                        <a:rPr lang="en-US" sz="1300" noProof="0" dirty="0"/>
                        <a:t>(DC</a:t>
                      </a:r>
                      <a:r>
                        <a:rPr lang="en-US" sz="1300" baseline="0" noProof="0" dirty="0"/>
                        <a:t> x HTCC x ECAL x PCAL)</a:t>
                      </a:r>
                    </a:p>
                    <a:p>
                      <a:endParaRPr lang="en-US" sz="1300" baseline="0" noProof="0" dirty="0"/>
                    </a:p>
                    <a:p>
                      <a:pPr marL="0" marR="0" indent="0" algn="l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noProof="0" dirty="0"/>
                        <a:t>or (DC</a:t>
                      </a:r>
                      <a:r>
                        <a:rPr lang="en-US" sz="1300" baseline="0" noProof="0" dirty="0"/>
                        <a:t> x HTCC x PCAL)</a:t>
                      </a:r>
                      <a:endParaRPr lang="en-US" sz="1300" noProof="0" dirty="0"/>
                    </a:p>
                  </a:txBody>
                  <a:tcPr marL="80534" marR="80534" marT="43228" marB="43228"/>
                </a:tc>
                <a:tc>
                  <a:txBody>
                    <a:bodyPr/>
                    <a:lstStyle/>
                    <a:p>
                      <a:pPr marL="0" marR="0" indent="0" algn="l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aseline="0" noProof="0" dirty="0"/>
                        <a:t>(PCAL+ECAL)&gt; </a:t>
                      </a:r>
                      <a:r>
                        <a:rPr lang="en-US" sz="1300" baseline="0" noProof="0" dirty="0">
                          <a:solidFill>
                            <a:srgbClr val="000000"/>
                          </a:solidFill>
                        </a:rPr>
                        <a:t>300 MeV </a:t>
                      </a:r>
                    </a:p>
                    <a:p>
                      <a:pPr marL="0" marR="0" indent="0" algn="l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aseline="0" noProof="0" dirty="0"/>
                        <a:t>PCAL&gt;60 MeV   </a:t>
                      </a:r>
                      <a:r>
                        <a:rPr lang="en-US" sz="1300" noProof="0" dirty="0"/>
                        <a:t>ECAL&gt;10</a:t>
                      </a:r>
                      <a:r>
                        <a:rPr lang="en-US" sz="1300" baseline="0" noProof="0" dirty="0"/>
                        <a:t> MeV</a:t>
                      </a:r>
                    </a:p>
                    <a:p>
                      <a:pPr marL="0" marR="0" indent="0" algn="l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noProof="0" dirty="0"/>
                    </a:p>
                    <a:p>
                      <a:pPr marL="0" marR="0" indent="0" algn="l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aseline="0" noProof="0" dirty="0"/>
                        <a:t>or PCAL&gt; </a:t>
                      </a:r>
                      <a:r>
                        <a:rPr lang="en-US" sz="1300" baseline="0" noProof="0" dirty="0">
                          <a:solidFill>
                            <a:srgbClr val="000000"/>
                          </a:solidFill>
                        </a:rPr>
                        <a:t>300 MeV</a:t>
                      </a:r>
                      <a:endParaRPr lang="en-US" sz="13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80534" marR="80534" marT="43228" marB="43228"/>
                </a:tc>
                <a:tc>
                  <a:txBody>
                    <a:bodyPr/>
                    <a:lstStyle/>
                    <a:p>
                      <a:pPr marL="0" marR="0" indent="0" algn="ctr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noProof="0" dirty="0">
                        <a:latin typeface="Zapf Dingbats"/>
                        <a:ea typeface="Zapf Dingbats"/>
                        <a:cs typeface="Zapf Dingbats"/>
                        <a:sym typeface="Zapf Dingbats"/>
                      </a:endParaRPr>
                    </a:p>
                    <a:p>
                      <a:pPr marL="0" marR="0" indent="0" algn="ctr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noProof="0" dirty="0">
                        <a:latin typeface="Zapf Dingbats"/>
                        <a:ea typeface="Zapf Dingbats"/>
                        <a:cs typeface="Zapf Dingbats"/>
                        <a:sym typeface="Zapf Dingbats"/>
                      </a:endParaRPr>
                    </a:p>
                    <a:p>
                      <a:pPr marL="0" marR="0" indent="0" algn="ctr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Zapf Dingbats"/>
                        </a:rPr>
                        <a:t>1</a:t>
                      </a:r>
                      <a:endParaRPr lang="en-US" sz="1300" kern="1200" noProof="0" dirty="0">
                        <a:solidFill>
                          <a:schemeClr val="dk1"/>
                        </a:solidFill>
                        <a:latin typeface="+mn-lt"/>
                        <a:ea typeface="Zapf Dingbats"/>
                        <a:cs typeface="Zapf Dingbats"/>
                        <a:sym typeface="Zapf Dingbats"/>
                      </a:endParaRPr>
                    </a:p>
                    <a:p>
                      <a:pPr marL="0" marR="0" indent="0" algn="ctr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noProof="0" dirty="0">
                        <a:latin typeface="Zapf Dingbats"/>
                        <a:ea typeface="Zapf Dingbats"/>
                        <a:cs typeface="Zapf Dingbats"/>
                        <a:sym typeface="Zapf Dingbats"/>
                      </a:endParaRPr>
                    </a:p>
                  </a:txBody>
                  <a:tcPr marL="80534" marR="80534" marT="43228" marB="43228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89921">
                <a:tc>
                  <a:txBody>
                    <a:bodyPr/>
                    <a:lstStyle/>
                    <a:p>
                      <a:pPr algn="ctr"/>
                      <a:r>
                        <a:rPr lang="en-US" sz="1500" noProof="0" dirty="0"/>
                        <a:t>24 </a:t>
                      </a:r>
                    </a:p>
                  </a:txBody>
                  <a:tcPr marL="80534" marR="80534" marT="43228" marB="432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noProof="0" dirty="0"/>
                        <a:t>Forward electron</a:t>
                      </a:r>
                    </a:p>
                    <a:p>
                      <a:pPr marL="0" marR="0" indent="0" algn="ctr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noProof="0" dirty="0"/>
                        <a:t>1 forward and 1 central</a:t>
                      </a:r>
                      <a:endParaRPr lang="en-US" sz="1300" noProof="0" dirty="0"/>
                    </a:p>
                  </a:txBody>
                  <a:tcPr marL="80534" marR="80534" marT="43228" marB="43228"/>
                </a:tc>
                <a:tc>
                  <a:txBody>
                    <a:bodyPr/>
                    <a:lstStyle/>
                    <a:p>
                      <a:pPr marL="0" marR="0" indent="0" algn="l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noProof="0" dirty="0"/>
                        <a:t>FT (1800-6600)</a:t>
                      </a:r>
                      <a:r>
                        <a:rPr lang="en-US" sz="1300" baseline="0" noProof="0" dirty="0"/>
                        <a:t> x DC x FTOFPCU x PCAL x CTOF</a:t>
                      </a:r>
                      <a:endParaRPr lang="en-US" sz="1300" b="1" baseline="0" noProof="0" dirty="0">
                        <a:solidFill>
                          <a:srgbClr val="800000"/>
                        </a:solidFill>
                      </a:endParaRPr>
                    </a:p>
                  </a:txBody>
                  <a:tcPr marL="80534" marR="80534" marT="43228" marB="43228"/>
                </a:tc>
                <a:tc>
                  <a:txBody>
                    <a:bodyPr/>
                    <a:lstStyle/>
                    <a:p>
                      <a:r>
                        <a:rPr lang="en-US" sz="1300" baseline="0" noProof="0" dirty="0">
                          <a:solidFill>
                            <a:srgbClr val="000000"/>
                          </a:solidFill>
                        </a:rPr>
                        <a:t>PCAL&gt;15 MeV </a:t>
                      </a:r>
                    </a:p>
                    <a:p>
                      <a:r>
                        <a:rPr lang="en-US" sz="1300" baseline="0" noProof="0" dirty="0">
                          <a:solidFill>
                            <a:srgbClr val="000000"/>
                          </a:solidFill>
                        </a:rPr>
                        <a:t>CTOF clusters&gt;2 MeV</a:t>
                      </a:r>
                      <a:endParaRPr lang="en-US" sz="13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80534" marR="80534" marT="43228" marB="43228"/>
                </a:tc>
                <a:tc>
                  <a:txBody>
                    <a:bodyPr/>
                    <a:lstStyle/>
                    <a:p>
                      <a:pPr marL="0" marR="0" indent="0" algn="ctr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noProof="0" dirty="0">
                        <a:latin typeface="Zapf Dingbats"/>
                        <a:ea typeface="Zapf Dingbats"/>
                        <a:cs typeface="Zapf Dingbats"/>
                        <a:sym typeface="Zapf Dingbats"/>
                      </a:endParaRPr>
                    </a:p>
                    <a:p>
                      <a:pPr algn="ctr"/>
                      <a:r>
                        <a:rPr lang="en-US" sz="13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Zapf Dingbats"/>
                        </a:rPr>
                        <a:t>1</a:t>
                      </a:r>
                      <a:endParaRPr lang="en-US" sz="1300" kern="1200" noProof="0" dirty="0">
                        <a:solidFill>
                          <a:schemeClr val="dk1"/>
                        </a:solidFill>
                        <a:latin typeface="+mn-lt"/>
                        <a:ea typeface="Zapf Dingbats"/>
                        <a:cs typeface="Zapf Dingbats"/>
                        <a:sym typeface="Zapf Dingbats"/>
                      </a:endParaRPr>
                    </a:p>
                  </a:txBody>
                  <a:tcPr marL="80534" marR="80534" marT="43228" marB="43228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89921">
                <a:tc>
                  <a:txBody>
                    <a:bodyPr/>
                    <a:lstStyle/>
                    <a:p>
                      <a:pPr algn="ctr"/>
                      <a:r>
                        <a:rPr lang="en-US" sz="1500" noProof="0" dirty="0"/>
                        <a:t>25 </a:t>
                      </a:r>
                    </a:p>
                  </a:txBody>
                  <a:tcPr marL="80534" marR="80534" marT="43228" marB="432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noProof="0" dirty="0"/>
                        <a:t>Forward electron</a:t>
                      </a:r>
                    </a:p>
                    <a:p>
                      <a:pPr marL="0" marR="0" indent="0" algn="ctr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noProof="0" dirty="0"/>
                        <a:t>2 forward hadrons</a:t>
                      </a:r>
                      <a:endParaRPr lang="en-US" sz="1300" noProof="0" dirty="0"/>
                    </a:p>
                  </a:txBody>
                  <a:tcPr marL="80534" marR="80534" marT="43228" marB="43228"/>
                </a:tc>
                <a:tc>
                  <a:txBody>
                    <a:bodyPr/>
                    <a:lstStyle/>
                    <a:p>
                      <a:r>
                        <a:rPr lang="en-US" sz="1300" noProof="0" dirty="0"/>
                        <a:t>FT (1800-</a:t>
                      </a:r>
                      <a:r>
                        <a:rPr lang="en-US" sz="1300" b="0" noProof="0" dirty="0">
                          <a:solidFill>
                            <a:srgbClr val="000000"/>
                          </a:solidFill>
                        </a:rPr>
                        <a:t>6600</a:t>
                      </a:r>
                      <a:r>
                        <a:rPr lang="en-US" sz="1300" noProof="0" dirty="0"/>
                        <a:t>)</a:t>
                      </a:r>
                      <a:r>
                        <a:rPr lang="en-US" sz="1300" baseline="0" noProof="0" dirty="0"/>
                        <a:t> x (DC x FTOFPCU x PCAL x CTOF)</a:t>
                      </a:r>
                      <a:r>
                        <a:rPr lang="en-US" sz="1300" baseline="30000" noProof="0" dirty="0"/>
                        <a:t>2</a:t>
                      </a:r>
                      <a:endParaRPr lang="en-US" sz="1300" b="1" baseline="0" noProof="0" dirty="0">
                        <a:solidFill>
                          <a:srgbClr val="800000"/>
                        </a:solidFill>
                      </a:endParaRPr>
                    </a:p>
                  </a:txBody>
                  <a:tcPr marL="80534" marR="80534" marT="43228" marB="43228"/>
                </a:tc>
                <a:tc>
                  <a:txBody>
                    <a:bodyPr/>
                    <a:lstStyle/>
                    <a:p>
                      <a:r>
                        <a:rPr lang="en-US" sz="1300" baseline="0" noProof="0" dirty="0">
                          <a:solidFill>
                            <a:srgbClr val="000000"/>
                          </a:solidFill>
                        </a:rPr>
                        <a:t>PCAL&gt;15 MeV </a:t>
                      </a:r>
                      <a:endParaRPr lang="en-US" sz="13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80534" marR="80534" marT="43228" marB="43228"/>
                </a:tc>
                <a:tc>
                  <a:txBody>
                    <a:bodyPr/>
                    <a:lstStyle/>
                    <a:p>
                      <a:pPr marL="0" marR="0" indent="0" algn="ctr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noProof="0" dirty="0">
                        <a:latin typeface="Zapf Dingbats"/>
                        <a:ea typeface="Zapf Dingbats"/>
                        <a:cs typeface="Zapf Dingbats"/>
                        <a:sym typeface="Zapf Dingbats"/>
                      </a:endParaRPr>
                    </a:p>
                    <a:p>
                      <a:pPr marL="0" marR="0" indent="0" algn="ctr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Zapf Dingbats"/>
                        </a:rPr>
                        <a:t>1</a:t>
                      </a:r>
                      <a:endParaRPr lang="en-US" sz="1300" kern="1200" noProof="0" dirty="0">
                        <a:solidFill>
                          <a:schemeClr val="dk1"/>
                        </a:solidFill>
                        <a:latin typeface="+mn-lt"/>
                        <a:ea typeface="Zapf Dingbats"/>
                        <a:cs typeface="Zapf Dingbats"/>
                        <a:sym typeface="Zapf Dingbats"/>
                      </a:endParaRPr>
                    </a:p>
                  </a:txBody>
                  <a:tcPr marL="80534" marR="80534" marT="43228" marB="43228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91654">
                <a:tc>
                  <a:txBody>
                    <a:bodyPr/>
                    <a:lstStyle/>
                    <a:p>
                      <a:pPr algn="ctr"/>
                      <a:r>
                        <a:rPr lang="en-US" sz="1500" noProof="0" dirty="0">
                          <a:solidFill>
                            <a:srgbClr val="000090"/>
                          </a:solidFill>
                        </a:rPr>
                        <a:t>28</a:t>
                      </a:r>
                      <a:r>
                        <a:rPr lang="en-US" sz="1500" baseline="0" noProof="0" dirty="0">
                          <a:solidFill>
                            <a:srgbClr val="000090"/>
                          </a:solidFill>
                        </a:rPr>
                        <a:t> </a:t>
                      </a:r>
                      <a:r>
                        <a:rPr lang="en-US" sz="1500" baseline="0" noProof="0" dirty="0" smtClean="0">
                          <a:solidFill>
                            <a:srgbClr val="000090"/>
                          </a:solidFill>
                        </a:rPr>
                        <a:t>(possible additional</a:t>
                      </a:r>
                    </a:p>
                    <a:p>
                      <a:pPr algn="ctr"/>
                      <a:r>
                        <a:rPr lang="en-US" sz="1500" baseline="0" noProof="0" dirty="0" smtClean="0">
                          <a:solidFill>
                            <a:srgbClr val="000090"/>
                          </a:solidFill>
                        </a:rPr>
                        <a:t>trigger bit)</a:t>
                      </a:r>
                      <a:endParaRPr lang="en-US" sz="1500" noProof="0" dirty="0">
                        <a:solidFill>
                          <a:srgbClr val="000090"/>
                        </a:solidFill>
                      </a:endParaRPr>
                    </a:p>
                  </a:txBody>
                  <a:tcPr marL="80534" marR="80534" marT="43228" marB="432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noProof="0" dirty="0">
                          <a:solidFill>
                            <a:srgbClr val="000090"/>
                          </a:solidFill>
                        </a:rPr>
                        <a:t>Forward electron</a:t>
                      </a:r>
                    </a:p>
                    <a:p>
                      <a:pPr marL="0" marR="0" indent="0" algn="ctr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noProof="0" dirty="0">
                          <a:solidFill>
                            <a:srgbClr val="000090"/>
                          </a:solidFill>
                        </a:rPr>
                        <a:t>1 forward and 1 central hadron</a:t>
                      </a:r>
                      <a:endParaRPr lang="en-US" sz="1300" noProof="0" dirty="0">
                        <a:solidFill>
                          <a:srgbClr val="000090"/>
                        </a:solidFill>
                      </a:endParaRPr>
                    </a:p>
                  </a:txBody>
                  <a:tcPr marL="80534" marR="80534" marT="43228" marB="43228"/>
                </a:tc>
                <a:tc>
                  <a:txBody>
                    <a:bodyPr/>
                    <a:lstStyle/>
                    <a:p>
                      <a:r>
                        <a:rPr lang="en-US" sz="1300" noProof="0" dirty="0">
                          <a:solidFill>
                            <a:srgbClr val="000090"/>
                          </a:solidFill>
                        </a:rPr>
                        <a:t>FT (1800-</a:t>
                      </a:r>
                      <a:r>
                        <a:rPr lang="en-US" sz="1300" b="0" noProof="0" dirty="0">
                          <a:solidFill>
                            <a:srgbClr val="000090"/>
                          </a:solidFill>
                        </a:rPr>
                        <a:t>6600</a:t>
                      </a:r>
                      <a:r>
                        <a:rPr lang="en-US" sz="1300" noProof="0" dirty="0">
                          <a:solidFill>
                            <a:srgbClr val="000090"/>
                          </a:solidFill>
                        </a:rPr>
                        <a:t>)</a:t>
                      </a:r>
                      <a:r>
                        <a:rPr lang="en-US" sz="1300" baseline="0" noProof="0" dirty="0">
                          <a:solidFill>
                            <a:srgbClr val="000090"/>
                          </a:solidFill>
                        </a:rPr>
                        <a:t> x DC x FTOFPCU x PCAL x CTOF X </a:t>
                      </a:r>
                      <a:r>
                        <a:rPr lang="en-US" sz="1300" b="0" baseline="0" noProof="0" dirty="0">
                          <a:solidFill>
                            <a:srgbClr val="000090"/>
                          </a:solidFill>
                        </a:rPr>
                        <a:t>CND</a:t>
                      </a:r>
                    </a:p>
                  </a:txBody>
                  <a:tcPr marL="80534" marR="80534" marT="43228" marB="43228"/>
                </a:tc>
                <a:tc>
                  <a:txBody>
                    <a:bodyPr/>
                    <a:lstStyle/>
                    <a:p>
                      <a:r>
                        <a:rPr lang="en-US" sz="1300" baseline="0" noProof="0" dirty="0">
                          <a:solidFill>
                            <a:srgbClr val="000090"/>
                          </a:solidFill>
                        </a:rPr>
                        <a:t>PCAL&gt;15 MeV</a:t>
                      </a:r>
                    </a:p>
                    <a:p>
                      <a:r>
                        <a:rPr lang="en-US" sz="1300" b="0" baseline="0" noProof="0" dirty="0">
                          <a:solidFill>
                            <a:srgbClr val="000090"/>
                          </a:solidFill>
                        </a:rPr>
                        <a:t>CTOF vs CND map</a:t>
                      </a:r>
                    </a:p>
                    <a:p>
                      <a:r>
                        <a:rPr lang="en-US" sz="1300" b="0" baseline="0" noProof="0" dirty="0">
                          <a:solidFill>
                            <a:srgbClr val="000090"/>
                          </a:solidFill>
                        </a:rPr>
                        <a:t>no additional threshold </a:t>
                      </a:r>
                      <a:endParaRPr lang="en-US" sz="1300" b="0" noProof="0" dirty="0">
                        <a:solidFill>
                          <a:srgbClr val="000090"/>
                        </a:solidFill>
                      </a:endParaRPr>
                    </a:p>
                  </a:txBody>
                  <a:tcPr marL="80534" marR="80534" marT="43228" marB="43228"/>
                </a:tc>
                <a:tc>
                  <a:txBody>
                    <a:bodyPr/>
                    <a:lstStyle/>
                    <a:p>
                      <a:pPr marL="0" marR="0" indent="0" algn="ctr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noProof="0" dirty="0">
                        <a:solidFill>
                          <a:srgbClr val="000090"/>
                        </a:solidFill>
                        <a:latin typeface="Zapf Dingbats"/>
                        <a:ea typeface="Zapf Dingbats"/>
                        <a:cs typeface="Zapf Dingbats"/>
                        <a:sym typeface="Zapf Dingbats"/>
                      </a:endParaRPr>
                    </a:p>
                    <a:p>
                      <a:pPr marL="0" marR="0" indent="0" algn="ctr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noProof="0" dirty="0">
                          <a:solidFill>
                            <a:srgbClr val="000090"/>
                          </a:solidFill>
                          <a:latin typeface="+mn-lt"/>
                          <a:ea typeface="+mn-ea"/>
                          <a:cs typeface="+mn-cs"/>
                          <a:sym typeface="Zapf Dingbats"/>
                        </a:rPr>
                        <a:t>1</a:t>
                      </a:r>
                      <a:endParaRPr lang="en-US" sz="1300" kern="1200" noProof="0" dirty="0">
                        <a:solidFill>
                          <a:srgbClr val="000090"/>
                        </a:solidFill>
                        <a:latin typeface="+mn-lt"/>
                        <a:ea typeface="Zapf Dingbats"/>
                        <a:cs typeface="Zapf Dingbats"/>
                        <a:sym typeface="Zapf Dingbats"/>
                      </a:endParaRPr>
                    </a:p>
                  </a:txBody>
                  <a:tcPr marL="80534" marR="80534" marT="43228" marB="43228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123A2-8C0A-B24D-ABFA-7CF5F3B53C08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TextBox 13"/>
          <p:cNvSpPr txBox="1"/>
          <p:nvPr/>
        </p:nvSpPr>
        <p:spPr>
          <a:xfrm>
            <a:off x="2735697" y="5675763"/>
            <a:ext cx="3723022" cy="36077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82964" tIns="41482" rIns="82964" bIns="41482" rtlCol="0">
            <a:spAutoFit/>
          </a:bodyPr>
          <a:lstStyle/>
          <a:p>
            <a:pPr algn="ctr"/>
            <a:r>
              <a:rPr lang="en-US" dirty="0">
                <a:latin typeface="Calibri"/>
                <a:cs typeface="Calibri"/>
              </a:rPr>
              <a:t>Accept </a:t>
            </a:r>
            <a:r>
              <a:rPr lang="en-US" dirty="0" smtClean="0">
                <a:latin typeface="Calibri"/>
                <a:cs typeface="Calibri"/>
              </a:rPr>
              <a:t>18 </a:t>
            </a:r>
            <a:r>
              <a:rPr lang="en-US" dirty="0">
                <a:latin typeface="Calibri"/>
                <a:cs typeface="Calibri"/>
              </a:rPr>
              <a:t>kHz events @ </a:t>
            </a:r>
            <a:r>
              <a:rPr lang="en-US" dirty="0" smtClean="0">
                <a:latin typeface="Calibri"/>
                <a:cs typeface="Calibri"/>
              </a:rPr>
              <a:t>93% </a:t>
            </a:r>
            <a:r>
              <a:rPr lang="en-US" dirty="0">
                <a:latin typeface="Calibri"/>
                <a:cs typeface="Calibri"/>
              </a:rPr>
              <a:t>live time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1575149" y="6108764"/>
            <a:ext cx="60614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RG-A service trigger bits 7 - 18 and 27 - 31 will also be in place </a:t>
            </a:r>
          </a:p>
          <a:p>
            <a:r>
              <a:rPr lang="en-US" dirty="0"/>
              <a:t>No need for RG-A “muon” trigger bits 19-21</a:t>
            </a:r>
          </a:p>
        </p:txBody>
      </p:sp>
    </p:spTree>
    <p:extLst>
      <p:ext uri="{BB962C8B-B14F-4D97-AF65-F5344CB8AC3E}">
        <p14:creationId xmlns:p14="http://schemas.microsoft.com/office/powerpoint/2010/main" val="3592910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31"/>
          <p:cNvCxnSpPr/>
          <p:nvPr/>
        </p:nvCxnSpPr>
        <p:spPr>
          <a:xfrm>
            <a:off x="0" y="637567"/>
            <a:ext cx="9144000" cy="0"/>
          </a:xfrm>
          <a:prstGeom prst="line">
            <a:avLst/>
          </a:prstGeom>
          <a:ln w="38100" cap="flat" cmpd="sng" algn="ctr">
            <a:solidFill>
              <a:srgbClr val="00009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Title 1"/>
          <p:cNvSpPr txBox="1">
            <a:spLocks/>
          </p:cNvSpPr>
          <p:nvPr/>
        </p:nvSpPr>
        <p:spPr>
          <a:xfrm>
            <a:off x="132608" y="3"/>
            <a:ext cx="8878785" cy="721515"/>
          </a:xfrm>
          <a:prstGeom prst="rect">
            <a:avLst/>
          </a:prstGeom>
        </p:spPr>
        <p:txBody>
          <a:bodyPr lIns="82938" tIns="41468" rIns="82938" bIns="41468">
            <a:normAutofit/>
          </a:bodyPr>
          <a:lstStyle>
            <a:lvl1pPr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66125"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932251"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1398375"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1864502"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3300" b="1" dirty="0">
                <a:solidFill>
                  <a:srgbClr val="000090"/>
                </a:solidFill>
                <a:latin typeface="Calibri" pitchFamily="34" charset="0"/>
              </a:rPr>
              <a:t>Run Group K Trigger Configurations E=6.5 GeV</a:t>
            </a:r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8477126"/>
              </p:ext>
            </p:extLst>
          </p:nvPr>
        </p:nvGraphicFramePr>
        <p:xfrm>
          <a:off x="463319" y="1182238"/>
          <a:ext cx="8254653" cy="41440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482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3081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709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8517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7674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05197">
                <a:tc>
                  <a:txBody>
                    <a:bodyPr/>
                    <a:lstStyle/>
                    <a:p>
                      <a:pPr algn="ctr"/>
                      <a:r>
                        <a:rPr lang="en-US" sz="1700" noProof="0" dirty="0"/>
                        <a:t>Trigger Number</a:t>
                      </a:r>
                    </a:p>
                  </a:txBody>
                  <a:tcPr marL="80534" marR="80534" marT="43228" marB="43228"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noProof="0" dirty="0"/>
                        <a:t>Definition</a:t>
                      </a:r>
                    </a:p>
                  </a:txBody>
                  <a:tcPr marL="80534" marR="80534" marT="43228" marB="43228" anchor="ctr"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noProof="0" dirty="0"/>
                        <a:t>Detectors</a:t>
                      </a:r>
                    </a:p>
                    <a:p>
                      <a:pPr algn="ctr"/>
                      <a:r>
                        <a:rPr lang="en-US" sz="1700" noProof="0" dirty="0"/>
                        <a:t>Conditions </a:t>
                      </a:r>
                    </a:p>
                  </a:txBody>
                  <a:tcPr marL="80534" marR="80534" marT="43228" marB="43228"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noProof="0" dirty="0"/>
                        <a:t>Thresholds</a:t>
                      </a:r>
                    </a:p>
                  </a:txBody>
                  <a:tcPr marL="80534" marR="80534" marT="43228" marB="43228" anchor="ctr"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noProof="0" dirty="0"/>
                        <a:t>Prescale</a:t>
                      </a:r>
                    </a:p>
                  </a:txBody>
                  <a:tcPr marL="80534" marR="80534" marT="43228" marB="43228" anchor="ctr">
                    <a:solidFill>
                      <a:srgbClr val="333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93386">
                <a:tc>
                  <a:txBody>
                    <a:bodyPr/>
                    <a:lstStyle/>
                    <a:p>
                      <a:pPr algn="ctr"/>
                      <a:endParaRPr lang="en-US" sz="1500" noProof="0" dirty="0"/>
                    </a:p>
                    <a:p>
                      <a:pPr algn="ctr"/>
                      <a:r>
                        <a:rPr lang="en-US" sz="1500" noProof="0" dirty="0"/>
                        <a:t>0</a:t>
                      </a:r>
                    </a:p>
                  </a:txBody>
                  <a:tcPr marL="80534" marR="80534" marT="43228" marB="432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noProof="0" dirty="0"/>
                        <a:t>1 electron in CLAS</a:t>
                      </a:r>
                    </a:p>
                    <a:p>
                      <a:pPr algn="ctr"/>
                      <a:r>
                        <a:rPr lang="en-US" sz="1300" noProof="0" dirty="0"/>
                        <a:t>All sectors </a:t>
                      </a:r>
                      <a:r>
                        <a:rPr lang="mr-IN" sz="1300" noProof="0" dirty="0"/>
                        <a:t>–</a:t>
                      </a:r>
                      <a:r>
                        <a:rPr lang="en-US" sz="1300" noProof="0" dirty="0"/>
                        <a:t> with DC</a:t>
                      </a:r>
                    </a:p>
                  </a:txBody>
                  <a:tcPr marL="80534" marR="80534" marT="43228" marB="43228"/>
                </a:tc>
                <a:tc>
                  <a:txBody>
                    <a:bodyPr/>
                    <a:lstStyle/>
                    <a:p>
                      <a:r>
                        <a:rPr lang="en-US" sz="1300" noProof="0" dirty="0"/>
                        <a:t>(DC</a:t>
                      </a:r>
                      <a:r>
                        <a:rPr lang="en-US" sz="1300" baseline="0" noProof="0" dirty="0"/>
                        <a:t> x HTCC x ECAL x PCAL)</a:t>
                      </a:r>
                    </a:p>
                    <a:p>
                      <a:endParaRPr lang="en-US" sz="1300" baseline="0" noProof="0" dirty="0"/>
                    </a:p>
                    <a:p>
                      <a:pPr marL="0" marR="0" indent="0" algn="l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noProof="0" dirty="0"/>
                        <a:t>or (DC</a:t>
                      </a:r>
                      <a:r>
                        <a:rPr lang="en-US" sz="1300" baseline="0" noProof="0" dirty="0"/>
                        <a:t> x HTCC x PCAL)</a:t>
                      </a:r>
                      <a:endParaRPr lang="en-US" sz="1300" noProof="0" dirty="0"/>
                    </a:p>
                  </a:txBody>
                  <a:tcPr marL="80534" marR="80534" marT="43228" marB="43228"/>
                </a:tc>
                <a:tc>
                  <a:txBody>
                    <a:bodyPr/>
                    <a:lstStyle/>
                    <a:p>
                      <a:pPr marL="0" marR="0" indent="0" algn="l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aseline="0" noProof="0" dirty="0"/>
                        <a:t>(PCAL+ECAL)&gt; </a:t>
                      </a:r>
                      <a:r>
                        <a:rPr lang="en-US" sz="1300" baseline="0" noProof="0" dirty="0">
                          <a:solidFill>
                            <a:schemeClr val="tx1"/>
                          </a:solidFill>
                        </a:rPr>
                        <a:t>300 MeV </a:t>
                      </a:r>
                    </a:p>
                    <a:p>
                      <a:pPr marL="0" marR="0" indent="0" algn="l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aseline="0" noProof="0" dirty="0"/>
                        <a:t>PCAL&gt;60 MeV   </a:t>
                      </a:r>
                      <a:r>
                        <a:rPr lang="en-US" sz="1300" noProof="0" dirty="0"/>
                        <a:t>ECAL&gt;10</a:t>
                      </a:r>
                      <a:r>
                        <a:rPr lang="en-US" sz="1300" baseline="0" noProof="0" dirty="0"/>
                        <a:t> MeV</a:t>
                      </a:r>
                    </a:p>
                    <a:p>
                      <a:pPr marL="0" marR="0" indent="0" algn="l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aseline="0" noProof="0" dirty="0"/>
                    </a:p>
                    <a:p>
                      <a:pPr marL="0" marR="0" indent="0" algn="l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aseline="0" noProof="0" dirty="0"/>
                        <a:t>or PCAL&gt; </a:t>
                      </a:r>
                      <a:r>
                        <a:rPr lang="en-US" sz="1300" baseline="0" noProof="0" dirty="0">
                          <a:solidFill>
                            <a:srgbClr val="000000"/>
                          </a:solidFill>
                        </a:rPr>
                        <a:t>300 MeV</a:t>
                      </a:r>
                      <a:endParaRPr lang="en-US" sz="13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80534" marR="80534" marT="43228" marB="43228"/>
                </a:tc>
                <a:tc>
                  <a:txBody>
                    <a:bodyPr/>
                    <a:lstStyle/>
                    <a:p>
                      <a:pPr marL="0" marR="0" indent="0" algn="ctr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noProof="0" dirty="0"/>
                    </a:p>
                    <a:p>
                      <a:pPr algn="ctr"/>
                      <a:endParaRPr lang="en-US" sz="1300" noProof="0" dirty="0"/>
                    </a:p>
                    <a:p>
                      <a:pPr algn="ctr"/>
                      <a:r>
                        <a:rPr lang="en-US" sz="1300" noProof="0" dirty="0"/>
                        <a:t>1</a:t>
                      </a:r>
                    </a:p>
                  </a:txBody>
                  <a:tcPr marL="80534" marR="80534" marT="43228" marB="43228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93386">
                <a:tc>
                  <a:txBody>
                    <a:bodyPr/>
                    <a:lstStyle/>
                    <a:p>
                      <a:pPr algn="ctr"/>
                      <a:endParaRPr lang="en-US" sz="1500" noProof="0" dirty="0"/>
                    </a:p>
                    <a:p>
                      <a:pPr algn="ctr"/>
                      <a:r>
                        <a:rPr lang="en-US" sz="1500" noProof="0" dirty="0"/>
                        <a:t>1-6</a:t>
                      </a:r>
                    </a:p>
                  </a:txBody>
                  <a:tcPr marL="80534" marR="80534" marT="43228" marB="432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noProof="0" dirty="0"/>
                        <a:t>1 electron in CLAS</a:t>
                      </a:r>
                    </a:p>
                    <a:p>
                      <a:pPr marL="0" marR="0" indent="0" algn="ctr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noProof="0" dirty="0"/>
                        <a:t>Fixed Sector </a:t>
                      </a:r>
                      <a:r>
                        <a:rPr lang="mr-IN" sz="1300" noProof="0" dirty="0"/>
                        <a:t>–</a:t>
                      </a:r>
                      <a:r>
                        <a:rPr lang="en-US" sz="1300" noProof="0" dirty="0"/>
                        <a:t> with DC</a:t>
                      </a:r>
                    </a:p>
                  </a:txBody>
                  <a:tcPr marL="80534" marR="80534" marT="43228" marB="43228"/>
                </a:tc>
                <a:tc>
                  <a:txBody>
                    <a:bodyPr/>
                    <a:lstStyle/>
                    <a:p>
                      <a:r>
                        <a:rPr lang="en-US" sz="1300" noProof="0" dirty="0"/>
                        <a:t>(DC</a:t>
                      </a:r>
                      <a:r>
                        <a:rPr lang="en-US" sz="1300" baseline="0" noProof="0" dirty="0"/>
                        <a:t> x HTCC x ECAL x PCAL)</a:t>
                      </a:r>
                    </a:p>
                    <a:p>
                      <a:endParaRPr lang="en-US" sz="1300" baseline="0" noProof="0" dirty="0"/>
                    </a:p>
                    <a:p>
                      <a:pPr marL="0" marR="0" indent="0" algn="l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noProof="0" dirty="0"/>
                        <a:t>or (DC</a:t>
                      </a:r>
                      <a:r>
                        <a:rPr lang="en-US" sz="1300" baseline="0" noProof="0" dirty="0"/>
                        <a:t> x HTCC x PCAL)</a:t>
                      </a:r>
                      <a:endParaRPr lang="en-US" sz="1300" noProof="0" dirty="0"/>
                    </a:p>
                  </a:txBody>
                  <a:tcPr marL="80534" marR="80534" marT="43228" marB="43228"/>
                </a:tc>
                <a:tc>
                  <a:txBody>
                    <a:bodyPr/>
                    <a:lstStyle/>
                    <a:p>
                      <a:pPr marL="0" marR="0" indent="0" algn="l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aseline="0" noProof="0" dirty="0"/>
                        <a:t>(PCAL+ECAL)&gt; </a:t>
                      </a:r>
                      <a:r>
                        <a:rPr lang="en-US" sz="1300" baseline="0" noProof="0" dirty="0">
                          <a:solidFill>
                            <a:srgbClr val="000000"/>
                          </a:solidFill>
                        </a:rPr>
                        <a:t>300 MeV </a:t>
                      </a:r>
                    </a:p>
                    <a:p>
                      <a:pPr marL="0" marR="0" indent="0" algn="l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aseline="0" noProof="0" dirty="0"/>
                        <a:t>PCAL&gt;60 MeV   </a:t>
                      </a:r>
                      <a:r>
                        <a:rPr lang="en-US" sz="1300" noProof="0" dirty="0"/>
                        <a:t>ECAL&gt;10</a:t>
                      </a:r>
                      <a:r>
                        <a:rPr lang="en-US" sz="1300" baseline="0" noProof="0" dirty="0"/>
                        <a:t> MeV</a:t>
                      </a:r>
                    </a:p>
                    <a:p>
                      <a:pPr marL="0" marR="0" indent="0" algn="l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noProof="0" dirty="0"/>
                    </a:p>
                    <a:p>
                      <a:pPr marL="0" marR="0" indent="0" algn="l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aseline="0" noProof="0" dirty="0"/>
                        <a:t>or PCAL&gt; </a:t>
                      </a:r>
                      <a:r>
                        <a:rPr lang="en-US" sz="1300" baseline="0" noProof="0" dirty="0">
                          <a:solidFill>
                            <a:srgbClr val="000000"/>
                          </a:solidFill>
                        </a:rPr>
                        <a:t>300 MeV</a:t>
                      </a:r>
                      <a:endParaRPr lang="en-US" sz="13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80534" marR="80534" marT="43228" marB="43228"/>
                </a:tc>
                <a:tc>
                  <a:txBody>
                    <a:bodyPr/>
                    <a:lstStyle/>
                    <a:p>
                      <a:pPr marL="0" marR="0" indent="0" algn="ctr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noProof="0" dirty="0">
                        <a:latin typeface="Zapf Dingbats"/>
                        <a:ea typeface="Zapf Dingbats"/>
                        <a:cs typeface="Zapf Dingbats"/>
                        <a:sym typeface="Zapf Dingbats"/>
                      </a:endParaRPr>
                    </a:p>
                    <a:p>
                      <a:pPr marL="0" marR="0" indent="0" algn="ctr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noProof="0" dirty="0">
                        <a:latin typeface="Zapf Dingbats"/>
                        <a:ea typeface="Zapf Dingbats"/>
                        <a:cs typeface="Zapf Dingbats"/>
                        <a:sym typeface="Zapf Dingbats"/>
                      </a:endParaRPr>
                    </a:p>
                    <a:p>
                      <a:pPr marL="0" marR="0" indent="0" algn="ctr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Zapf Dingbats"/>
                        </a:rPr>
                        <a:t>1</a:t>
                      </a:r>
                      <a:endParaRPr lang="en-US" sz="1300" kern="1200" noProof="0" dirty="0">
                        <a:solidFill>
                          <a:schemeClr val="dk1"/>
                        </a:solidFill>
                        <a:latin typeface="+mn-lt"/>
                        <a:ea typeface="Zapf Dingbats"/>
                        <a:cs typeface="Zapf Dingbats"/>
                        <a:sym typeface="Zapf Dingbats"/>
                      </a:endParaRPr>
                    </a:p>
                    <a:p>
                      <a:pPr marL="0" marR="0" indent="0" algn="ctr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noProof="0" dirty="0">
                        <a:latin typeface="Zapf Dingbats"/>
                        <a:ea typeface="Zapf Dingbats"/>
                        <a:cs typeface="Zapf Dingbats"/>
                        <a:sym typeface="Zapf Dingbats"/>
                      </a:endParaRPr>
                    </a:p>
                  </a:txBody>
                  <a:tcPr marL="80534" marR="80534" marT="43228" marB="43228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89921">
                <a:tc>
                  <a:txBody>
                    <a:bodyPr/>
                    <a:lstStyle/>
                    <a:p>
                      <a:pPr algn="ctr"/>
                      <a:r>
                        <a:rPr lang="en-US" sz="1500" noProof="0" dirty="0"/>
                        <a:t>24 </a:t>
                      </a:r>
                    </a:p>
                  </a:txBody>
                  <a:tcPr marL="80534" marR="80534" marT="43228" marB="432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noProof="0" dirty="0"/>
                        <a:t>Forward electron</a:t>
                      </a:r>
                    </a:p>
                    <a:p>
                      <a:pPr marL="0" marR="0" indent="0" algn="ctr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noProof="0" dirty="0"/>
                        <a:t>1 forward and 1 central</a:t>
                      </a:r>
                      <a:endParaRPr lang="en-US" sz="1300" noProof="0" dirty="0"/>
                    </a:p>
                  </a:txBody>
                  <a:tcPr marL="80534" marR="80534" marT="43228" marB="43228"/>
                </a:tc>
                <a:tc>
                  <a:txBody>
                    <a:bodyPr/>
                    <a:lstStyle/>
                    <a:p>
                      <a:pPr marL="0" marR="0" indent="0" algn="l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noProof="0" dirty="0"/>
                        <a:t>FT (1800-</a:t>
                      </a:r>
                      <a:r>
                        <a:rPr lang="en-US" sz="1300" b="1" noProof="0" dirty="0">
                          <a:solidFill>
                            <a:schemeClr val="tx1"/>
                          </a:solidFill>
                        </a:rPr>
                        <a:t>5600</a:t>
                      </a:r>
                      <a:r>
                        <a:rPr lang="en-US" sz="1300" noProof="0" dirty="0"/>
                        <a:t>)</a:t>
                      </a:r>
                      <a:r>
                        <a:rPr lang="en-US" sz="1300" baseline="0" noProof="0" dirty="0"/>
                        <a:t> x DC x FTOFPCU x PCAL x CTOF</a:t>
                      </a:r>
                      <a:endParaRPr lang="en-US" sz="1300" b="1" baseline="0" noProof="0" dirty="0">
                        <a:solidFill>
                          <a:srgbClr val="800000"/>
                        </a:solidFill>
                      </a:endParaRPr>
                    </a:p>
                  </a:txBody>
                  <a:tcPr marL="80534" marR="80534" marT="43228" marB="43228"/>
                </a:tc>
                <a:tc>
                  <a:txBody>
                    <a:bodyPr/>
                    <a:lstStyle/>
                    <a:p>
                      <a:r>
                        <a:rPr lang="en-US" sz="1300" baseline="0" noProof="0" dirty="0">
                          <a:solidFill>
                            <a:srgbClr val="000000"/>
                          </a:solidFill>
                        </a:rPr>
                        <a:t>PCAL&gt;15 MeV </a:t>
                      </a:r>
                    </a:p>
                    <a:p>
                      <a:r>
                        <a:rPr lang="en-US" sz="1300" baseline="0" noProof="0" dirty="0">
                          <a:solidFill>
                            <a:srgbClr val="000000"/>
                          </a:solidFill>
                        </a:rPr>
                        <a:t>CTOF clusters&gt;2 MeV</a:t>
                      </a:r>
                      <a:endParaRPr lang="en-US" sz="13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80534" marR="80534" marT="43228" marB="43228"/>
                </a:tc>
                <a:tc>
                  <a:txBody>
                    <a:bodyPr/>
                    <a:lstStyle/>
                    <a:p>
                      <a:pPr marL="0" marR="0" indent="0" algn="ctr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noProof="0" dirty="0">
                        <a:latin typeface="Zapf Dingbats"/>
                        <a:ea typeface="Zapf Dingbats"/>
                        <a:cs typeface="Zapf Dingbats"/>
                        <a:sym typeface="Zapf Dingbats"/>
                      </a:endParaRPr>
                    </a:p>
                    <a:p>
                      <a:pPr algn="ctr"/>
                      <a:r>
                        <a:rPr lang="en-US" sz="13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Zapf Dingbats"/>
                        </a:rPr>
                        <a:t>1</a:t>
                      </a:r>
                      <a:endParaRPr lang="en-US" sz="1300" kern="1200" noProof="0" dirty="0">
                        <a:solidFill>
                          <a:schemeClr val="dk1"/>
                        </a:solidFill>
                        <a:latin typeface="+mn-lt"/>
                        <a:ea typeface="Zapf Dingbats"/>
                        <a:cs typeface="Zapf Dingbats"/>
                        <a:sym typeface="Zapf Dingbats"/>
                      </a:endParaRPr>
                    </a:p>
                  </a:txBody>
                  <a:tcPr marL="80534" marR="80534" marT="43228" marB="43228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89921">
                <a:tc>
                  <a:txBody>
                    <a:bodyPr/>
                    <a:lstStyle/>
                    <a:p>
                      <a:pPr algn="ctr"/>
                      <a:r>
                        <a:rPr lang="en-US" sz="1500" noProof="0" dirty="0"/>
                        <a:t>25 </a:t>
                      </a:r>
                    </a:p>
                  </a:txBody>
                  <a:tcPr marL="80534" marR="80534" marT="43228" marB="432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noProof="0" dirty="0"/>
                        <a:t>Forward electron</a:t>
                      </a:r>
                    </a:p>
                    <a:p>
                      <a:pPr marL="0" marR="0" indent="0" algn="ctr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noProof="0" dirty="0"/>
                        <a:t>2 forward</a:t>
                      </a:r>
                      <a:endParaRPr lang="en-US" sz="1300" noProof="0" dirty="0"/>
                    </a:p>
                  </a:txBody>
                  <a:tcPr marL="80534" marR="80534" marT="43228" marB="43228"/>
                </a:tc>
                <a:tc>
                  <a:txBody>
                    <a:bodyPr/>
                    <a:lstStyle/>
                    <a:p>
                      <a:r>
                        <a:rPr lang="en-US" sz="1300" noProof="0" dirty="0"/>
                        <a:t>FT (1800-</a:t>
                      </a:r>
                      <a:r>
                        <a:rPr lang="en-US" sz="1300" b="0" noProof="0" dirty="0">
                          <a:solidFill>
                            <a:srgbClr val="000000"/>
                          </a:solidFill>
                        </a:rPr>
                        <a:t>5600</a:t>
                      </a:r>
                      <a:r>
                        <a:rPr lang="en-US" sz="1300" noProof="0" dirty="0"/>
                        <a:t>)</a:t>
                      </a:r>
                      <a:r>
                        <a:rPr lang="en-US" sz="1300" baseline="0" noProof="0" dirty="0"/>
                        <a:t> x (DC x FTOFPCU x PCAL x CTOF)</a:t>
                      </a:r>
                      <a:r>
                        <a:rPr lang="en-US" sz="1300" baseline="30000" noProof="0" dirty="0"/>
                        <a:t>2</a:t>
                      </a:r>
                      <a:endParaRPr lang="en-US" sz="1300" b="1" baseline="0" noProof="0" dirty="0">
                        <a:solidFill>
                          <a:srgbClr val="800000"/>
                        </a:solidFill>
                      </a:endParaRPr>
                    </a:p>
                  </a:txBody>
                  <a:tcPr marL="80534" marR="80534" marT="43228" marB="43228"/>
                </a:tc>
                <a:tc>
                  <a:txBody>
                    <a:bodyPr/>
                    <a:lstStyle/>
                    <a:p>
                      <a:r>
                        <a:rPr lang="en-US" sz="1300" baseline="0" noProof="0" dirty="0">
                          <a:solidFill>
                            <a:srgbClr val="000000"/>
                          </a:solidFill>
                        </a:rPr>
                        <a:t>PCAL&gt;15 MeV </a:t>
                      </a:r>
                      <a:endParaRPr lang="en-US" sz="1300" noProof="0" dirty="0">
                        <a:solidFill>
                          <a:srgbClr val="000000"/>
                        </a:solidFill>
                      </a:endParaRPr>
                    </a:p>
                  </a:txBody>
                  <a:tcPr marL="80534" marR="80534" marT="43228" marB="43228"/>
                </a:tc>
                <a:tc>
                  <a:txBody>
                    <a:bodyPr/>
                    <a:lstStyle/>
                    <a:p>
                      <a:pPr marL="0" marR="0" indent="0" algn="ctr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noProof="0" dirty="0">
                        <a:latin typeface="Zapf Dingbats"/>
                        <a:ea typeface="Zapf Dingbats"/>
                        <a:cs typeface="Zapf Dingbats"/>
                        <a:sym typeface="Zapf Dingbats"/>
                      </a:endParaRPr>
                    </a:p>
                    <a:p>
                      <a:pPr marL="0" marR="0" indent="0" algn="ctr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Zapf Dingbats"/>
                        </a:rPr>
                        <a:t>1</a:t>
                      </a:r>
                      <a:endParaRPr lang="en-US" sz="1300" kern="1200" noProof="0" dirty="0">
                        <a:solidFill>
                          <a:schemeClr val="dk1"/>
                        </a:solidFill>
                        <a:latin typeface="+mn-lt"/>
                        <a:ea typeface="Zapf Dingbats"/>
                        <a:cs typeface="Zapf Dingbats"/>
                        <a:sym typeface="Zapf Dingbats"/>
                      </a:endParaRPr>
                    </a:p>
                  </a:txBody>
                  <a:tcPr marL="80534" marR="80534" marT="43228" marB="43228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91654">
                <a:tc>
                  <a:txBody>
                    <a:bodyPr/>
                    <a:lstStyle/>
                    <a:p>
                      <a:pPr algn="ctr"/>
                      <a:r>
                        <a:rPr lang="en-US" sz="1500" noProof="0" dirty="0">
                          <a:solidFill>
                            <a:srgbClr val="000090"/>
                          </a:solidFill>
                        </a:rPr>
                        <a:t>28</a:t>
                      </a:r>
                      <a:r>
                        <a:rPr lang="en-US" sz="1500" baseline="0" noProof="0" dirty="0">
                          <a:solidFill>
                            <a:srgbClr val="000090"/>
                          </a:solidFill>
                        </a:rPr>
                        <a:t> </a:t>
                      </a:r>
                      <a:r>
                        <a:rPr lang="en-US" sz="1500" baseline="0" noProof="0" dirty="0" smtClean="0">
                          <a:solidFill>
                            <a:srgbClr val="000090"/>
                          </a:solidFill>
                        </a:rPr>
                        <a:t>(possible additional trigger bit)</a:t>
                      </a:r>
                      <a:endParaRPr lang="en-US" sz="1500" noProof="0" dirty="0">
                        <a:solidFill>
                          <a:srgbClr val="000090"/>
                        </a:solidFill>
                      </a:endParaRPr>
                    </a:p>
                  </a:txBody>
                  <a:tcPr marL="80534" marR="80534" marT="43228" marB="432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noProof="0" dirty="0">
                          <a:solidFill>
                            <a:srgbClr val="000090"/>
                          </a:solidFill>
                        </a:rPr>
                        <a:t>Forward electron</a:t>
                      </a:r>
                    </a:p>
                    <a:p>
                      <a:pPr marL="0" marR="0" indent="0" algn="ctr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noProof="0" dirty="0">
                          <a:solidFill>
                            <a:srgbClr val="000090"/>
                          </a:solidFill>
                        </a:rPr>
                        <a:t>1 forward and 1 central</a:t>
                      </a:r>
                      <a:endParaRPr lang="en-US" sz="1300" noProof="0" dirty="0">
                        <a:solidFill>
                          <a:srgbClr val="000090"/>
                        </a:solidFill>
                      </a:endParaRPr>
                    </a:p>
                  </a:txBody>
                  <a:tcPr marL="80534" marR="80534" marT="43228" marB="43228"/>
                </a:tc>
                <a:tc>
                  <a:txBody>
                    <a:bodyPr/>
                    <a:lstStyle/>
                    <a:p>
                      <a:r>
                        <a:rPr lang="en-US" sz="1300" noProof="0" dirty="0">
                          <a:solidFill>
                            <a:srgbClr val="000090"/>
                          </a:solidFill>
                        </a:rPr>
                        <a:t>FT (1800-</a:t>
                      </a:r>
                      <a:r>
                        <a:rPr lang="en-US" sz="1300" b="0" noProof="0" dirty="0">
                          <a:solidFill>
                            <a:srgbClr val="000090"/>
                          </a:solidFill>
                        </a:rPr>
                        <a:t>5600</a:t>
                      </a:r>
                      <a:r>
                        <a:rPr lang="en-US" sz="1300" noProof="0" dirty="0">
                          <a:solidFill>
                            <a:srgbClr val="000090"/>
                          </a:solidFill>
                        </a:rPr>
                        <a:t>)</a:t>
                      </a:r>
                      <a:r>
                        <a:rPr lang="en-US" sz="1300" baseline="0" noProof="0" dirty="0">
                          <a:solidFill>
                            <a:srgbClr val="000090"/>
                          </a:solidFill>
                        </a:rPr>
                        <a:t> x DC x FTOFPCU x PCAL x CTOF X </a:t>
                      </a:r>
                      <a:r>
                        <a:rPr lang="en-US" sz="1300" b="0" baseline="0" noProof="0" dirty="0">
                          <a:solidFill>
                            <a:srgbClr val="000090"/>
                          </a:solidFill>
                        </a:rPr>
                        <a:t>CND</a:t>
                      </a:r>
                    </a:p>
                  </a:txBody>
                  <a:tcPr marL="80534" marR="80534" marT="43228" marB="43228"/>
                </a:tc>
                <a:tc>
                  <a:txBody>
                    <a:bodyPr/>
                    <a:lstStyle/>
                    <a:p>
                      <a:r>
                        <a:rPr lang="en-US" sz="1300" baseline="0" noProof="0" dirty="0">
                          <a:solidFill>
                            <a:srgbClr val="000090"/>
                          </a:solidFill>
                        </a:rPr>
                        <a:t>PCAL&gt;15 MeV</a:t>
                      </a:r>
                    </a:p>
                    <a:p>
                      <a:r>
                        <a:rPr lang="en-US" sz="1300" b="0" baseline="0" noProof="0" dirty="0">
                          <a:solidFill>
                            <a:srgbClr val="000090"/>
                          </a:solidFill>
                        </a:rPr>
                        <a:t>CTOF vs CND map</a:t>
                      </a:r>
                    </a:p>
                    <a:p>
                      <a:r>
                        <a:rPr lang="en-US" sz="1300" b="0" baseline="0" noProof="0" dirty="0">
                          <a:solidFill>
                            <a:srgbClr val="000090"/>
                          </a:solidFill>
                        </a:rPr>
                        <a:t>no additional threshold </a:t>
                      </a:r>
                      <a:endParaRPr lang="en-US" sz="1300" b="0" noProof="0" dirty="0">
                        <a:solidFill>
                          <a:srgbClr val="000090"/>
                        </a:solidFill>
                      </a:endParaRPr>
                    </a:p>
                  </a:txBody>
                  <a:tcPr marL="80534" marR="80534" marT="43228" marB="43228"/>
                </a:tc>
                <a:tc>
                  <a:txBody>
                    <a:bodyPr/>
                    <a:lstStyle/>
                    <a:p>
                      <a:pPr marL="0" marR="0" indent="0" algn="ctr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noProof="0" dirty="0">
                        <a:solidFill>
                          <a:srgbClr val="000090"/>
                        </a:solidFill>
                        <a:latin typeface="Zapf Dingbats"/>
                        <a:ea typeface="Zapf Dingbats"/>
                        <a:cs typeface="Zapf Dingbats"/>
                        <a:sym typeface="Zapf Dingbats"/>
                      </a:endParaRPr>
                    </a:p>
                    <a:p>
                      <a:pPr marL="0" marR="0" indent="0" algn="ctr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noProof="0" dirty="0">
                          <a:solidFill>
                            <a:srgbClr val="000090"/>
                          </a:solidFill>
                          <a:latin typeface="+mn-lt"/>
                          <a:ea typeface="+mn-ea"/>
                          <a:cs typeface="+mn-cs"/>
                          <a:sym typeface="Zapf Dingbats"/>
                        </a:rPr>
                        <a:t>1</a:t>
                      </a:r>
                      <a:endParaRPr lang="en-US" sz="1300" kern="1200" noProof="0" dirty="0">
                        <a:solidFill>
                          <a:srgbClr val="000090"/>
                        </a:solidFill>
                        <a:latin typeface="+mn-lt"/>
                        <a:ea typeface="Zapf Dingbats"/>
                        <a:cs typeface="Zapf Dingbats"/>
                        <a:sym typeface="Zapf Dingbats"/>
                      </a:endParaRPr>
                    </a:p>
                  </a:txBody>
                  <a:tcPr marL="80534" marR="80534" marT="43228" marB="43228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123A2-8C0A-B24D-ABFA-7CF5F3B53C08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TextBox 13"/>
          <p:cNvSpPr txBox="1"/>
          <p:nvPr/>
        </p:nvSpPr>
        <p:spPr>
          <a:xfrm>
            <a:off x="2735697" y="5675763"/>
            <a:ext cx="3723022" cy="36077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82964" tIns="41482" rIns="82964" bIns="41482" rtlCol="0">
            <a:spAutoFit/>
          </a:bodyPr>
          <a:lstStyle/>
          <a:p>
            <a:pPr algn="ctr"/>
            <a:r>
              <a:rPr lang="en-US" dirty="0">
                <a:latin typeface="Calibri"/>
                <a:cs typeface="Calibri"/>
              </a:rPr>
              <a:t>Accept </a:t>
            </a:r>
            <a:r>
              <a:rPr lang="en-US" dirty="0" smtClean="0">
                <a:latin typeface="Calibri"/>
                <a:cs typeface="Calibri"/>
              </a:rPr>
              <a:t>18 </a:t>
            </a:r>
            <a:r>
              <a:rPr lang="en-US" dirty="0">
                <a:latin typeface="Calibri"/>
                <a:cs typeface="Calibri"/>
              </a:rPr>
              <a:t>kHz events @ </a:t>
            </a:r>
            <a:r>
              <a:rPr lang="en-US" dirty="0" smtClean="0">
                <a:latin typeface="Calibri"/>
                <a:cs typeface="Calibri"/>
              </a:rPr>
              <a:t>93% </a:t>
            </a:r>
            <a:r>
              <a:rPr lang="en-US" dirty="0">
                <a:latin typeface="Calibri"/>
                <a:cs typeface="Calibri"/>
              </a:rPr>
              <a:t>live time</a:t>
            </a:r>
          </a:p>
        </p:txBody>
      </p:sp>
      <p:sp>
        <p:nvSpPr>
          <p:cNvPr id="8" name="CasellaDiTesto 3">
            <a:extLst>
              <a:ext uri="{FF2B5EF4-FFF2-40B4-BE49-F238E27FC236}">
                <a16:creationId xmlns:a16="http://schemas.microsoft.com/office/drawing/2014/main" xmlns="" id="{351A7899-9A4F-454F-8368-B7D9709CB510}"/>
              </a:ext>
            </a:extLst>
          </p:cNvPr>
          <p:cNvSpPr txBox="1"/>
          <p:nvPr/>
        </p:nvSpPr>
        <p:spPr>
          <a:xfrm>
            <a:off x="1575149" y="6108764"/>
            <a:ext cx="60614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RG-A service trigger bits 7 - 18 and 27 - 31 will also be in place </a:t>
            </a:r>
          </a:p>
          <a:p>
            <a:r>
              <a:rPr lang="en-US" dirty="0"/>
              <a:t>No need for RG-A “muon” trigger bits 19-21</a:t>
            </a:r>
          </a:p>
        </p:txBody>
      </p:sp>
    </p:spTree>
    <p:extLst>
      <p:ext uri="{BB962C8B-B14F-4D97-AF65-F5344CB8AC3E}">
        <p14:creationId xmlns:p14="http://schemas.microsoft.com/office/powerpoint/2010/main" val="3354867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31"/>
          <p:cNvCxnSpPr/>
          <p:nvPr/>
        </p:nvCxnSpPr>
        <p:spPr>
          <a:xfrm>
            <a:off x="0" y="637567"/>
            <a:ext cx="9144000" cy="0"/>
          </a:xfrm>
          <a:prstGeom prst="line">
            <a:avLst/>
          </a:prstGeom>
          <a:ln w="38100" cap="flat" cmpd="sng" algn="ctr">
            <a:solidFill>
              <a:srgbClr val="00009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123A2-8C0A-B24D-ABFA-7CF5F3B53C08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1" name="Title 1"/>
          <p:cNvSpPr txBox="1">
            <a:spLocks/>
          </p:cNvSpPr>
          <p:nvPr/>
        </p:nvSpPr>
        <p:spPr>
          <a:xfrm>
            <a:off x="132608" y="3"/>
            <a:ext cx="8878785" cy="721515"/>
          </a:xfrm>
          <a:prstGeom prst="rect">
            <a:avLst/>
          </a:prstGeom>
        </p:spPr>
        <p:txBody>
          <a:bodyPr lIns="82938" tIns="41468" rIns="82938" bIns="41468">
            <a:normAutofit/>
          </a:bodyPr>
          <a:lstStyle>
            <a:lvl1pPr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66125"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932251"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1398375"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1864502" algn="ctr" defTabSz="888551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3300" b="1" dirty="0">
                <a:solidFill>
                  <a:srgbClr val="000090"/>
                </a:solidFill>
                <a:latin typeface="Calibri" pitchFamily="34" charset="0"/>
              </a:rPr>
              <a:t>Expected Data Volume and Events</a:t>
            </a: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2646762"/>
              </p:ext>
            </p:extLst>
          </p:nvPr>
        </p:nvGraphicFramePr>
        <p:xfrm>
          <a:off x="639967" y="1656654"/>
          <a:ext cx="7927485" cy="187155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8549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854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8549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8549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8549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05197">
                <a:tc>
                  <a:txBody>
                    <a:bodyPr/>
                    <a:lstStyle/>
                    <a:p>
                      <a:endParaRPr lang="it-IT" sz="1700" dirty="0"/>
                    </a:p>
                  </a:txBody>
                  <a:tcPr marL="80534" marR="80534" marT="43228" marB="43228"/>
                </a:tc>
                <a:tc>
                  <a:txBody>
                    <a:bodyPr/>
                    <a:lstStyle/>
                    <a:p>
                      <a:r>
                        <a:rPr lang="it-IT" sz="1700" dirty="0"/>
                        <a:t>Event</a:t>
                      </a:r>
                    </a:p>
                  </a:txBody>
                  <a:tcPr marL="80534" marR="80534" marT="43228" marB="43228"/>
                </a:tc>
                <a:tc>
                  <a:txBody>
                    <a:bodyPr/>
                    <a:lstStyle/>
                    <a:p>
                      <a:r>
                        <a:rPr lang="it-IT" sz="1700" dirty="0"/>
                        <a:t>Beam-second</a:t>
                      </a:r>
                    </a:p>
                  </a:txBody>
                  <a:tcPr marL="80534" marR="80534" marT="43228" marB="43228"/>
                </a:tc>
                <a:tc>
                  <a:txBody>
                    <a:bodyPr/>
                    <a:lstStyle/>
                    <a:p>
                      <a:r>
                        <a:rPr lang="it-IT" sz="1700" dirty="0"/>
                        <a:t>Week</a:t>
                      </a:r>
                    </a:p>
                  </a:txBody>
                  <a:tcPr marL="80534" marR="80534" marT="43228" marB="43228"/>
                </a:tc>
                <a:tc>
                  <a:txBody>
                    <a:bodyPr/>
                    <a:lstStyle/>
                    <a:p>
                      <a:r>
                        <a:rPr lang="it-IT" sz="1700" dirty="0"/>
                        <a:t>2018</a:t>
                      </a:r>
                      <a:r>
                        <a:rPr lang="it-IT" sz="1700" baseline="0" dirty="0"/>
                        <a:t> Period </a:t>
                      </a:r>
                      <a:r>
                        <a:rPr lang="mr-IN" sz="1700" baseline="0" dirty="0"/>
                        <a:t>–</a:t>
                      </a:r>
                      <a:endParaRPr lang="en-GB" sz="1700" baseline="0" dirty="0"/>
                    </a:p>
                    <a:p>
                      <a:r>
                        <a:rPr lang="it-IT" sz="1700" baseline="0" dirty="0"/>
                        <a:t> 9 PAC days</a:t>
                      </a:r>
                      <a:endParaRPr lang="it-IT" sz="1700" dirty="0"/>
                    </a:p>
                  </a:txBody>
                  <a:tcPr marL="80534" marR="80534" marT="43228" marB="43228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2119">
                <a:tc>
                  <a:txBody>
                    <a:bodyPr/>
                    <a:lstStyle/>
                    <a:p>
                      <a:r>
                        <a:rPr lang="it-IT" sz="1700" dirty="0"/>
                        <a:t>Raw</a:t>
                      </a:r>
                      <a:r>
                        <a:rPr lang="it-IT" sz="1700" baseline="0" dirty="0"/>
                        <a:t> EVIO</a:t>
                      </a:r>
                      <a:endParaRPr lang="it-IT" sz="1700" dirty="0"/>
                    </a:p>
                  </a:txBody>
                  <a:tcPr marL="80534" marR="80534" marT="43228" marB="43228"/>
                </a:tc>
                <a:tc>
                  <a:txBody>
                    <a:bodyPr/>
                    <a:lstStyle/>
                    <a:p>
                      <a:r>
                        <a:rPr lang="it-IT" sz="1700" dirty="0"/>
                        <a:t>50 kB</a:t>
                      </a:r>
                    </a:p>
                  </a:txBody>
                  <a:tcPr marL="80534" marR="80534" marT="43228" marB="43228"/>
                </a:tc>
                <a:tc>
                  <a:txBody>
                    <a:bodyPr/>
                    <a:lstStyle/>
                    <a:p>
                      <a:r>
                        <a:rPr lang="it-IT" sz="1700" dirty="0"/>
                        <a:t>600 MB</a:t>
                      </a:r>
                    </a:p>
                  </a:txBody>
                  <a:tcPr marL="80534" marR="80534" marT="43228" marB="43228"/>
                </a:tc>
                <a:tc>
                  <a:txBody>
                    <a:bodyPr/>
                    <a:lstStyle/>
                    <a:p>
                      <a:r>
                        <a:rPr lang="it-IT" sz="1700" dirty="0"/>
                        <a:t>180 TB</a:t>
                      </a:r>
                    </a:p>
                  </a:txBody>
                  <a:tcPr marL="80534" marR="80534" marT="43228" marB="43228"/>
                </a:tc>
                <a:tc>
                  <a:txBody>
                    <a:bodyPr/>
                    <a:lstStyle/>
                    <a:p>
                      <a:r>
                        <a:rPr lang="it-IT" sz="1700" dirty="0"/>
                        <a:t>231 TB</a:t>
                      </a:r>
                    </a:p>
                  </a:txBody>
                  <a:tcPr marL="80534" marR="80534" marT="43228" marB="43228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22119">
                <a:tc>
                  <a:txBody>
                    <a:bodyPr/>
                    <a:lstStyle/>
                    <a:p>
                      <a:pPr marL="0" marR="0" indent="0" algn="l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700" baseline="0" dirty="0"/>
                        <a:t>Decoded HIPO</a:t>
                      </a:r>
                      <a:endParaRPr lang="it-IT" sz="1700" dirty="0"/>
                    </a:p>
                  </a:txBody>
                  <a:tcPr marL="80534" marR="80534" marT="43228" marB="43228"/>
                </a:tc>
                <a:tc>
                  <a:txBody>
                    <a:bodyPr/>
                    <a:lstStyle/>
                    <a:p>
                      <a:r>
                        <a:rPr lang="it-IT" sz="1700" dirty="0"/>
                        <a:t>13 kB</a:t>
                      </a:r>
                    </a:p>
                  </a:txBody>
                  <a:tcPr marL="80534" marR="80534" marT="43228" marB="43228"/>
                </a:tc>
                <a:tc>
                  <a:txBody>
                    <a:bodyPr/>
                    <a:lstStyle/>
                    <a:p>
                      <a:r>
                        <a:rPr lang="it-IT" sz="1700" dirty="0"/>
                        <a:t>195 MB</a:t>
                      </a:r>
                    </a:p>
                  </a:txBody>
                  <a:tcPr marL="80534" marR="80534" marT="43228" marB="43228"/>
                </a:tc>
                <a:tc>
                  <a:txBody>
                    <a:bodyPr/>
                    <a:lstStyle/>
                    <a:p>
                      <a:r>
                        <a:rPr lang="it-IT" sz="1700" dirty="0"/>
                        <a:t>59 TB</a:t>
                      </a:r>
                    </a:p>
                  </a:txBody>
                  <a:tcPr marL="80534" marR="80534" marT="43228" marB="43228"/>
                </a:tc>
                <a:tc>
                  <a:txBody>
                    <a:bodyPr/>
                    <a:lstStyle/>
                    <a:p>
                      <a:r>
                        <a:rPr lang="it-IT" sz="1700" dirty="0"/>
                        <a:t>75 TB</a:t>
                      </a:r>
                    </a:p>
                  </a:txBody>
                  <a:tcPr marL="80534" marR="80534" marT="43228" marB="43228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22119">
                <a:tc>
                  <a:txBody>
                    <a:bodyPr/>
                    <a:lstStyle/>
                    <a:p>
                      <a:r>
                        <a:rPr lang="it-IT" sz="1700" dirty="0"/>
                        <a:t>DST HIPO</a:t>
                      </a:r>
                    </a:p>
                  </a:txBody>
                  <a:tcPr marL="80534" marR="80534" marT="43228" marB="43228"/>
                </a:tc>
                <a:tc>
                  <a:txBody>
                    <a:bodyPr/>
                    <a:lstStyle/>
                    <a:p>
                      <a:r>
                        <a:rPr lang="it-IT" sz="1700" dirty="0"/>
                        <a:t>2.2 kB</a:t>
                      </a:r>
                    </a:p>
                  </a:txBody>
                  <a:tcPr marL="80534" marR="80534" marT="43228" marB="43228"/>
                </a:tc>
                <a:tc>
                  <a:txBody>
                    <a:bodyPr/>
                    <a:lstStyle/>
                    <a:p>
                      <a:r>
                        <a:rPr lang="it-IT" sz="1700" dirty="0"/>
                        <a:t>33 MB</a:t>
                      </a:r>
                    </a:p>
                  </a:txBody>
                  <a:tcPr marL="80534" marR="80534" marT="43228" marB="43228"/>
                </a:tc>
                <a:tc>
                  <a:txBody>
                    <a:bodyPr/>
                    <a:lstStyle/>
                    <a:p>
                      <a:r>
                        <a:rPr lang="it-IT" sz="1700" dirty="0"/>
                        <a:t>10 TB</a:t>
                      </a:r>
                    </a:p>
                  </a:txBody>
                  <a:tcPr marL="80534" marR="80534" marT="43228" marB="43228"/>
                </a:tc>
                <a:tc>
                  <a:txBody>
                    <a:bodyPr/>
                    <a:lstStyle/>
                    <a:p>
                      <a:r>
                        <a:rPr lang="it-IT" sz="1700" dirty="0"/>
                        <a:t>13 TB</a:t>
                      </a:r>
                    </a:p>
                  </a:txBody>
                  <a:tcPr marL="80534" marR="80534" marT="43228" marB="43228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766807" y="975817"/>
            <a:ext cx="4295594" cy="637772"/>
          </a:xfrm>
          <a:prstGeom prst="rect">
            <a:avLst/>
          </a:prstGeom>
          <a:noFill/>
        </p:spPr>
        <p:txBody>
          <a:bodyPr wrap="none" lIns="82964" tIns="41482" rIns="82964" bIns="41482" rtlCol="0">
            <a:spAutoFit/>
          </a:bodyPr>
          <a:lstStyle/>
          <a:p>
            <a:r>
              <a:rPr lang="it-IT" dirty="0">
                <a:latin typeface="+mj-lt"/>
              </a:rPr>
              <a:t>Inputs:  		I</a:t>
            </a:r>
            <a:r>
              <a:rPr lang="it-IT" baseline="-25000" dirty="0">
                <a:latin typeface="+mj-lt"/>
              </a:rPr>
              <a:t>e</a:t>
            </a:r>
            <a:r>
              <a:rPr lang="it-IT" dirty="0">
                <a:latin typeface="+mj-lt"/>
              </a:rPr>
              <a:t>  	= 75 nA (L = 10</a:t>
            </a:r>
            <a:r>
              <a:rPr lang="it-IT" baseline="30000" dirty="0">
                <a:latin typeface="+mj-lt"/>
              </a:rPr>
              <a:t>35</a:t>
            </a:r>
            <a:r>
              <a:rPr lang="it-IT" dirty="0">
                <a:latin typeface="+mj-lt"/>
              </a:rPr>
              <a:t> cm</a:t>
            </a:r>
            <a:r>
              <a:rPr lang="it-IT" baseline="30000" dirty="0">
                <a:latin typeface="+mj-lt"/>
              </a:rPr>
              <a:t>-2</a:t>
            </a:r>
            <a:r>
              <a:rPr lang="it-IT" dirty="0">
                <a:latin typeface="+mj-lt"/>
              </a:rPr>
              <a:t>s</a:t>
            </a:r>
            <a:r>
              <a:rPr lang="it-IT" baseline="30000" dirty="0">
                <a:latin typeface="+mj-lt"/>
              </a:rPr>
              <a:t>-1</a:t>
            </a:r>
            <a:r>
              <a:rPr lang="it-IT" dirty="0">
                <a:latin typeface="+mj-lt"/>
              </a:rPr>
              <a:t>)</a:t>
            </a:r>
          </a:p>
          <a:p>
            <a:r>
              <a:rPr lang="it-IT" dirty="0">
                <a:latin typeface="+mj-lt"/>
              </a:rPr>
              <a:t>	Trigger rate	= </a:t>
            </a:r>
            <a:r>
              <a:rPr lang="it-IT" dirty="0" smtClean="0">
                <a:latin typeface="+mj-lt"/>
              </a:rPr>
              <a:t>18 </a:t>
            </a:r>
            <a:r>
              <a:rPr lang="it-IT" dirty="0">
                <a:latin typeface="+mj-lt"/>
              </a:rPr>
              <a:t>kHz</a:t>
            </a:r>
          </a:p>
        </p:txBody>
      </p:sp>
      <p:graphicFrame>
        <p:nvGraphicFramePr>
          <p:cNvPr id="13" name="Tabel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4704002"/>
              </p:ext>
            </p:extLst>
          </p:nvPr>
        </p:nvGraphicFramePr>
        <p:xfrm>
          <a:off x="607720" y="4790675"/>
          <a:ext cx="7927485" cy="102731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8549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854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8549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8549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8549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05197">
                <a:tc>
                  <a:txBody>
                    <a:bodyPr/>
                    <a:lstStyle/>
                    <a:p>
                      <a:endParaRPr lang="it-IT" sz="1700" dirty="0"/>
                    </a:p>
                  </a:txBody>
                  <a:tcPr marL="80534" marR="80534" marT="43228" marB="43228"/>
                </a:tc>
                <a:tc>
                  <a:txBody>
                    <a:bodyPr/>
                    <a:lstStyle/>
                    <a:p>
                      <a:r>
                        <a:rPr lang="it-IT" sz="1700" dirty="0"/>
                        <a:t>Event</a:t>
                      </a:r>
                    </a:p>
                  </a:txBody>
                  <a:tcPr marL="80534" marR="80534" marT="43228" marB="43228"/>
                </a:tc>
                <a:tc>
                  <a:txBody>
                    <a:bodyPr/>
                    <a:lstStyle/>
                    <a:p>
                      <a:r>
                        <a:rPr lang="it-IT" sz="1700" dirty="0"/>
                        <a:t>Beam-second</a:t>
                      </a:r>
                    </a:p>
                  </a:txBody>
                  <a:tcPr marL="80534" marR="80534" marT="43228" marB="43228"/>
                </a:tc>
                <a:tc>
                  <a:txBody>
                    <a:bodyPr/>
                    <a:lstStyle/>
                    <a:p>
                      <a:r>
                        <a:rPr lang="it-IT" sz="1700" dirty="0"/>
                        <a:t>Week</a:t>
                      </a:r>
                    </a:p>
                  </a:txBody>
                  <a:tcPr marL="80534" marR="80534" marT="43228" marB="43228"/>
                </a:tc>
                <a:tc>
                  <a:txBody>
                    <a:bodyPr/>
                    <a:lstStyle/>
                    <a:p>
                      <a:r>
                        <a:rPr lang="it-IT" sz="1700" dirty="0"/>
                        <a:t>2018</a:t>
                      </a:r>
                      <a:r>
                        <a:rPr lang="it-IT" sz="1700" baseline="0" dirty="0"/>
                        <a:t> Period </a:t>
                      </a:r>
                      <a:r>
                        <a:rPr lang="mr-IN" sz="1700" baseline="0" dirty="0"/>
                        <a:t>–</a:t>
                      </a:r>
                      <a:endParaRPr lang="en-GB" sz="1700" baseline="0" dirty="0"/>
                    </a:p>
                    <a:p>
                      <a:r>
                        <a:rPr lang="it-IT" sz="1700" baseline="0" dirty="0"/>
                        <a:t> 9 PAC days</a:t>
                      </a:r>
                      <a:endParaRPr lang="it-IT" sz="1700" dirty="0"/>
                    </a:p>
                  </a:txBody>
                  <a:tcPr marL="80534" marR="80534" marT="43228" marB="43228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2119">
                <a:tc>
                  <a:txBody>
                    <a:bodyPr/>
                    <a:lstStyle/>
                    <a:p>
                      <a:r>
                        <a:rPr lang="it-IT" sz="1700" dirty="0"/>
                        <a:t>Raw</a:t>
                      </a:r>
                      <a:r>
                        <a:rPr lang="it-IT" sz="1700" baseline="0" dirty="0"/>
                        <a:t> EVIO</a:t>
                      </a:r>
                      <a:endParaRPr lang="it-IT" sz="1700" dirty="0"/>
                    </a:p>
                  </a:txBody>
                  <a:tcPr marL="80534" marR="80534" marT="43228" marB="43228"/>
                </a:tc>
                <a:tc>
                  <a:txBody>
                    <a:bodyPr/>
                    <a:lstStyle/>
                    <a:p>
                      <a:r>
                        <a:rPr lang="it-IT" sz="1700" dirty="0"/>
                        <a:t>35 kB</a:t>
                      </a:r>
                    </a:p>
                  </a:txBody>
                  <a:tcPr marL="80534" marR="80534" marT="43228" marB="43228"/>
                </a:tc>
                <a:tc>
                  <a:txBody>
                    <a:bodyPr/>
                    <a:lstStyle/>
                    <a:p>
                      <a:r>
                        <a:rPr lang="it-IT" sz="1700" dirty="0" smtClean="0"/>
                        <a:t>420 </a:t>
                      </a:r>
                      <a:r>
                        <a:rPr lang="it-IT" sz="1700" dirty="0"/>
                        <a:t>MB</a:t>
                      </a:r>
                    </a:p>
                  </a:txBody>
                  <a:tcPr marL="80534" marR="80534" marT="43228" marB="43228"/>
                </a:tc>
                <a:tc>
                  <a:txBody>
                    <a:bodyPr/>
                    <a:lstStyle/>
                    <a:p>
                      <a:r>
                        <a:rPr lang="it-IT" sz="1700" dirty="0"/>
                        <a:t>125 TB</a:t>
                      </a:r>
                    </a:p>
                  </a:txBody>
                  <a:tcPr marL="80534" marR="80534" marT="43228" marB="43228"/>
                </a:tc>
                <a:tc>
                  <a:txBody>
                    <a:bodyPr/>
                    <a:lstStyle/>
                    <a:p>
                      <a:r>
                        <a:rPr lang="it-IT" sz="1700" dirty="0"/>
                        <a:t> 160 TB</a:t>
                      </a:r>
                    </a:p>
                  </a:txBody>
                  <a:tcPr marL="80534" marR="80534" marT="43228" marB="43228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9" name="CasellaDiTesto 8"/>
          <p:cNvSpPr txBox="1"/>
          <p:nvPr/>
        </p:nvSpPr>
        <p:spPr>
          <a:xfrm>
            <a:off x="1337585" y="4109837"/>
            <a:ext cx="6516116" cy="360773"/>
          </a:xfrm>
          <a:prstGeom prst="rect">
            <a:avLst/>
          </a:prstGeom>
          <a:noFill/>
        </p:spPr>
        <p:txBody>
          <a:bodyPr wrap="none" lIns="82964" tIns="41482" rIns="82964" bIns="41482" rtlCol="0">
            <a:spAutoFit/>
          </a:bodyPr>
          <a:lstStyle/>
          <a:p>
            <a:r>
              <a:rPr lang="en-US" b="1" dirty="0">
                <a:solidFill>
                  <a:srgbClr val="800000"/>
                </a:solidFill>
                <a:latin typeface="+mj-lt"/>
              </a:rPr>
              <a:t>Assuming data compression achieved  -&gt; x 0.7 event size reduction</a:t>
            </a:r>
          </a:p>
        </p:txBody>
      </p:sp>
    </p:spTree>
    <p:extLst>
      <p:ext uri="{BB962C8B-B14F-4D97-AF65-F5344CB8AC3E}">
        <p14:creationId xmlns:p14="http://schemas.microsoft.com/office/powerpoint/2010/main" val="2667310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1088</TotalTime>
  <Words>628</Words>
  <Application>Microsoft Macintosh PowerPoint</Application>
  <PresentationFormat>Presentazione su schermo (4:3)</PresentationFormat>
  <Paragraphs>179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Tema di Office</vt:lpstr>
      <vt:lpstr>Presentazione di PowerPoint</vt:lpstr>
      <vt:lpstr>Presentazione di PowerPoint</vt:lpstr>
      <vt:lpstr>Presentazione di PowerPoint</vt:lpstr>
      <vt:lpstr>Presentazione di PowerPoint</vt:lpstr>
    </vt:vector>
  </TitlesOfParts>
  <Company>INFN Sezione Roma Tor Vergata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annalisa D'Angelo</dc:creator>
  <cp:lastModifiedBy>annalisa D'Angelo</cp:lastModifiedBy>
  <cp:revision>6</cp:revision>
  <dcterms:created xsi:type="dcterms:W3CDTF">2018-10-26T13:20:20Z</dcterms:created>
  <dcterms:modified xsi:type="dcterms:W3CDTF">2018-11-22T14:32:32Z</dcterms:modified>
</cp:coreProperties>
</file>