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89"/>
  </p:normalViewPr>
  <p:slideViewPr>
    <p:cSldViewPr snapToGrid="0" snapToObjects="1">
      <p:cViewPr varScale="1">
        <p:scale>
          <a:sx n="87" d="100"/>
          <a:sy n="87" d="100"/>
        </p:scale>
        <p:origin x="-15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4E872-E291-BF45-B5D4-2D7BF5960245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8CB1-E463-9D42-A6AA-DA6F4314AAF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960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283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193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02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534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475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3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585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327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339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777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19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8775-0AFE-914C-91DE-80F02D2D85C6}" type="datetimeFigureOut">
              <a:rPr lang="it-IT" smtClean="0"/>
              <a:t>22/11/18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420A3-7295-A24D-B787-D45F052BB76F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597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2018 Requested RG-K Experimental Set-up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95106" y="1590739"/>
            <a:ext cx="7610387" cy="3130763"/>
          </a:xfrm>
          <a:prstGeom prst="rect">
            <a:avLst/>
          </a:prstGeom>
          <a:noFill/>
        </p:spPr>
        <p:txBody>
          <a:bodyPr wrap="square" lIns="82964" tIns="41482" rIns="82964" bIns="41482" rtlCol="0">
            <a:spAutoFit/>
          </a:bodyPr>
          <a:lstStyle/>
          <a:p>
            <a:r>
              <a:rPr lang="en-GB" dirty="0">
                <a:latin typeface="+mj-lt"/>
              </a:rPr>
              <a:t>Electron energies    = 7.5 GeV and 6.5 GeV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Torus current  		= +100% negatives outbending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Solenoid Current 	= -100 %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Forward Tracker	= No 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Forward Tagger	= Yes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Luminosity as high as possible, limited by acquisition rate </a:t>
            </a:r>
            <a:r>
              <a:rPr lang="en-GB" dirty="0" smtClean="0">
                <a:latin typeface="+mj-lt"/>
              </a:rPr>
              <a:t>up to 18kHz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184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Run Group K Trigger Configurations E=7.5 GeV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5527"/>
              </p:ext>
            </p:extLst>
          </p:nvPr>
        </p:nvGraphicFramePr>
        <p:xfrm>
          <a:off x="556838" y="1182238"/>
          <a:ext cx="8046834" cy="4334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72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6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610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87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5197"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Trigger Number</a:t>
                      </a:r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Definition</a:t>
                      </a:r>
                    </a:p>
                  </a:txBody>
                  <a:tcPr marL="80534" marR="80534" marT="43228" marB="43228" anchor="ctr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Detector</a:t>
                      </a:r>
                    </a:p>
                    <a:p>
                      <a:pPr algn="ctr"/>
                      <a:r>
                        <a:rPr lang="en-US" sz="1700" noProof="0" dirty="0"/>
                        <a:t>Conditions </a:t>
                      </a:r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Thresholds</a:t>
                      </a:r>
                    </a:p>
                  </a:txBody>
                  <a:tcPr marL="80534" marR="80534" marT="43228" marB="43228" anchor="ctr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noProof="0" dirty="0"/>
                        <a:t>Prescale</a:t>
                      </a:r>
                    </a:p>
                  </a:txBody>
                  <a:tcPr marL="80534" marR="80534" marT="43228" marB="43228" anchor="ctr"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/>
                    </a:p>
                    <a:p>
                      <a:pPr algn="ctr"/>
                      <a:r>
                        <a:rPr lang="en-US" sz="1500" noProof="0" dirty="0"/>
                        <a:t>0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1 electron in CLAS</a:t>
                      </a:r>
                    </a:p>
                    <a:p>
                      <a:pPr algn="ctr"/>
                      <a:r>
                        <a:rPr lang="en-US" sz="1300" noProof="0" dirty="0"/>
                        <a:t>All sectors </a:t>
                      </a:r>
                      <a:r>
                        <a:rPr lang="mr-IN" sz="1300" noProof="0" dirty="0"/>
                        <a:t>–</a:t>
                      </a:r>
                      <a:r>
                        <a:rPr lang="en-US" sz="1300" noProof="0" dirty="0"/>
                        <a:t> with DC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(DC</a:t>
                      </a:r>
                      <a:r>
                        <a:rPr lang="en-US" sz="1300" baseline="0" noProof="0" dirty="0"/>
                        <a:t> x HTCC x ECAL x PCAL)</a:t>
                      </a:r>
                    </a:p>
                    <a:p>
                      <a:endParaRPr lang="en-US" sz="1300" baseline="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or (DC</a:t>
                      </a:r>
                      <a:r>
                        <a:rPr lang="en-US" sz="1300" baseline="0" noProof="0" dirty="0"/>
                        <a:t> x HTCC x PCAL)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(PCAL+ECAL)&gt; </a:t>
                      </a:r>
                      <a:r>
                        <a:rPr lang="en-US" sz="1300" baseline="0" noProof="0" dirty="0">
                          <a:solidFill>
                            <a:schemeClr val="tx1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PCAL&gt;60 MeV   </a:t>
                      </a:r>
                      <a:r>
                        <a:rPr lang="en-US" sz="1300" noProof="0" dirty="0"/>
                        <a:t>ECAL&gt;10</a:t>
                      </a:r>
                      <a:r>
                        <a:rPr lang="en-US" sz="1300" baseline="0" noProof="0" dirty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aseline="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or PCAL&gt; </a:t>
                      </a:r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/>
                    </a:p>
                    <a:p>
                      <a:pPr algn="ctr"/>
                      <a:endParaRPr lang="en-US" sz="1300" noProof="0" dirty="0"/>
                    </a:p>
                    <a:p>
                      <a:pPr algn="ctr"/>
                      <a:r>
                        <a:rPr lang="en-US" sz="1300" noProof="0" dirty="0"/>
                        <a:t>1</a:t>
                      </a: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/>
                    </a:p>
                    <a:p>
                      <a:pPr algn="ctr"/>
                      <a:r>
                        <a:rPr lang="en-US" sz="1500" noProof="0" dirty="0"/>
                        <a:t>1-6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1 electron in CLAS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Fixed Sector </a:t>
                      </a:r>
                      <a:r>
                        <a:rPr lang="mr-IN" sz="1300" noProof="0" dirty="0"/>
                        <a:t>–</a:t>
                      </a:r>
                      <a:r>
                        <a:rPr lang="en-US" sz="1300" noProof="0" dirty="0"/>
                        <a:t> with DC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(DC</a:t>
                      </a:r>
                      <a:r>
                        <a:rPr lang="en-US" sz="1300" baseline="0" noProof="0" dirty="0"/>
                        <a:t> x HTCC x ECAL x PCAL)</a:t>
                      </a:r>
                    </a:p>
                    <a:p>
                      <a:endParaRPr lang="en-US" sz="1300" baseline="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or (DC</a:t>
                      </a:r>
                      <a:r>
                        <a:rPr lang="en-US" sz="1300" baseline="0" noProof="0" dirty="0"/>
                        <a:t> x HTCC x PCAL)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(PCAL+ECAL)&gt; </a:t>
                      </a:r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PCAL&gt;60 MeV   </a:t>
                      </a:r>
                      <a:r>
                        <a:rPr lang="en-US" sz="1300" noProof="0" dirty="0"/>
                        <a:t>ECAL&gt;10</a:t>
                      </a:r>
                      <a:r>
                        <a:rPr lang="en-US" sz="1300" baseline="0" noProof="0" dirty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or PCAL&gt; </a:t>
                      </a:r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/>
                        <a:t>24 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/>
                        <a:t>1 forward and 1 central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FT (1800-6600)</a:t>
                      </a:r>
                      <a:r>
                        <a:rPr lang="en-US" sz="1300" baseline="0" noProof="0" dirty="0"/>
                        <a:t> x DC x FTOFPCU x PCAL x CTOF</a:t>
                      </a:r>
                      <a:endParaRPr lang="en-US" sz="1300" b="1" baseline="0" noProof="0" dirty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PCAL&gt;15 MeV </a:t>
                      </a:r>
                    </a:p>
                    <a:p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CTOF clusters&gt;2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algn="ctr"/>
                      <a:r>
                        <a:rPr lang="en-US" sz="13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/>
                        <a:t>25 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/>
                        <a:t>2 forward hadrons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FT (1800-</a:t>
                      </a:r>
                      <a:r>
                        <a:rPr lang="en-US" sz="1300" b="0" noProof="0" dirty="0">
                          <a:solidFill>
                            <a:srgbClr val="000000"/>
                          </a:solidFill>
                        </a:rPr>
                        <a:t>6600</a:t>
                      </a:r>
                      <a:r>
                        <a:rPr lang="en-US" sz="1300" noProof="0" dirty="0"/>
                        <a:t>)</a:t>
                      </a:r>
                      <a:r>
                        <a:rPr lang="en-US" sz="1300" baseline="0" noProof="0" dirty="0"/>
                        <a:t> x (DC x FTOFPCU x PCAL x CTOF)</a:t>
                      </a:r>
                      <a:r>
                        <a:rPr lang="en-US" sz="1300" baseline="30000" noProof="0" dirty="0"/>
                        <a:t>2</a:t>
                      </a:r>
                      <a:endParaRPr lang="en-US" sz="1300" b="1" baseline="0" noProof="0" dirty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1654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>
                          <a:solidFill>
                            <a:srgbClr val="000090"/>
                          </a:solidFill>
                        </a:rPr>
                        <a:t>28</a:t>
                      </a:r>
                      <a:r>
                        <a:rPr lang="en-US" sz="1500" baseline="0" noProof="0" dirty="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en-US" sz="1500" baseline="0" noProof="0" dirty="0" smtClean="0">
                          <a:solidFill>
                            <a:srgbClr val="000090"/>
                          </a:solidFill>
                        </a:rPr>
                        <a:t>(possible additional</a:t>
                      </a:r>
                    </a:p>
                    <a:p>
                      <a:pPr algn="ctr"/>
                      <a:r>
                        <a:rPr lang="en-US" sz="1500" baseline="0" noProof="0" dirty="0" smtClean="0">
                          <a:solidFill>
                            <a:srgbClr val="000090"/>
                          </a:solidFill>
                        </a:rPr>
                        <a:t>trigger bit)</a:t>
                      </a:r>
                      <a:endParaRPr lang="en-US" sz="150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>
                          <a:solidFill>
                            <a:srgbClr val="000090"/>
                          </a:solidFill>
                        </a:rPr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>
                          <a:solidFill>
                            <a:srgbClr val="000090"/>
                          </a:solidFill>
                        </a:rPr>
                        <a:t>1 forward and 1 central hadron</a:t>
                      </a:r>
                      <a:endParaRPr lang="en-US" sz="130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>
                          <a:solidFill>
                            <a:srgbClr val="000090"/>
                          </a:solidFill>
                        </a:rPr>
                        <a:t>FT (1800-</a:t>
                      </a:r>
                      <a:r>
                        <a:rPr lang="en-US" sz="1300" b="0" noProof="0" dirty="0">
                          <a:solidFill>
                            <a:srgbClr val="000090"/>
                          </a:solidFill>
                        </a:rPr>
                        <a:t>6600</a:t>
                      </a:r>
                      <a:r>
                        <a:rPr lang="en-US" sz="1300" noProof="0" dirty="0">
                          <a:solidFill>
                            <a:srgbClr val="000090"/>
                          </a:solidFill>
                        </a:rPr>
                        <a:t>)</a:t>
                      </a:r>
                      <a:r>
                        <a:rPr lang="en-US" sz="1300" baseline="0" noProof="0" dirty="0">
                          <a:solidFill>
                            <a:srgbClr val="000090"/>
                          </a:solidFill>
                        </a:rPr>
                        <a:t> x DC x FTOFPCU x PCAL x CTOF X </a:t>
                      </a:r>
                      <a:r>
                        <a:rPr lang="en-US" sz="1300" b="0" baseline="0" noProof="0" dirty="0">
                          <a:solidFill>
                            <a:srgbClr val="000090"/>
                          </a:solidFill>
                        </a:rPr>
                        <a:t>CND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>
                          <a:solidFill>
                            <a:srgbClr val="000090"/>
                          </a:solidFill>
                        </a:rPr>
                        <a:t>PCAL&gt;15 MeV</a:t>
                      </a:r>
                    </a:p>
                    <a:p>
                      <a:r>
                        <a:rPr lang="en-US" sz="1300" b="0" baseline="0" noProof="0" dirty="0">
                          <a:solidFill>
                            <a:srgbClr val="000090"/>
                          </a:solidFill>
                        </a:rPr>
                        <a:t>CTOF vs CND map</a:t>
                      </a:r>
                    </a:p>
                    <a:p>
                      <a:r>
                        <a:rPr lang="en-US" sz="1300" b="0" baseline="0" noProof="0" dirty="0">
                          <a:solidFill>
                            <a:srgbClr val="000090"/>
                          </a:solidFill>
                        </a:rPr>
                        <a:t>no additional threshold </a:t>
                      </a:r>
                      <a:endParaRPr lang="en-US" sz="1300" b="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solidFill>
                          <a:srgbClr val="000090"/>
                        </a:solidFill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rgbClr val="000090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13"/>
          <p:cNvSpPr txBox="1"/>
          <p:nvPr/>
        </p:nvSpPr>
        <p:spPr>
          <a:xfrm>
            <a:off x="2735697" y="5675763"/>
            <a:ext cx="3723022" cy="360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2964" tIns="41482" rIns="82964" bIns="41482" rtlCol="0">
            <a:spAutoFit/>
          </a:bodyPr>
          <a:lstStyle/>
          <a:p>
            <a:pPr algn="ctr"/>
            <a:r>
              <a:rPr lang="en-US" dirty="0">
                <a:latin typeface="Calibri"/>
                <a:cs typeface="Calibri"/>
              </a:rPr>
              <a:t>Accept </a:t>
            </a:r>
            <a:r>
              <a:rPr lang="en-US" dirty="0" smtClean="0">
                <a:latin typeface="Calibri"/>
                <a:cs typeface="Calibri"/>
              </a:rPr>
              <a:t>18 </a:t>
            </a:r>
            <a:r>
              <a:rPr lang="en-US" dirty="0">
                <a:latin typeface="Calibri"/>
                <a:cs typeface="Calibri"/>
              </a:rPr>
              <a:t>kHz events @ </a:t>
            </a:r>
            <a:r>
              <a:rPr lang="en-US" dirty="0" smtClean="0">
                <a:latin typeface="Calibri"/>
                <a:cs typeface="Calibri"/>
              </a:rPr>
              <a:t>93% </a:t>
            </a:r>
            <a:r>
              <a:rPr lang="en-US" dirty="0">
                <a:latin typeface="Calibri"/>
                <a:cs typeface="Calibri"/>
              </a:rPr>
              <a:t>live time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575149" y="6108764"/>
            <a:ext cx="6061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RG-A service trigger bits 7 - 18 and 27 - 31 will also be in place </a:t>
            </a:r>
          </a:p>
          <a:p>
            <a:r>
              <a:rPr lang="en-US" dirty="0"/>
              <a:t>No need for RG-A “muon” trigger bits 19-21</a:t>
            </a:r>
          </a:p>
        </p:txBody>
      </p:sp>
    </p:spTree>
    <p:extLst>
      <p:ext uri="{BB962C8B-B14F-4D97-AF65-F5344CB8AC3E}">
        <p14:creationId xmlns:p14="http://schemas.microsoft.com/office/powerpoint/2010/main" val="359291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Run Group K Trigger Configurations E=6.5 GeV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77126"/>
              </p:ext>
            </p:extLst>
          </p:nvPr>
        </p:nvGraphicFramePr>
        <p:xfrm>
          <a:off x="463319" y="1182238"/>
          <a:ext cx="8254653" cy="4144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8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0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70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51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67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5197"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Trigger Number</a:t>
                      </a:r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Definition</a:t>
                      </a:r>
                    </a:p>
                  </a:txBody>
                  <a:tcPr marL="80534" marR="80534" marT="43228" marB="43228" anchor="ctr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Detectors</a:t>
                      </a:r>
                    </a:p>
                    <a:p>
                      <a:pPr algn="ctr"/>
                      <a:r>
                        <a:rPr lang="en-US" sz="1700" noProof="0" dirty="0"/>
                        <a:t>Conditions </a:t>
                      </a:r>
                    </a:p>
                  </a:txBody>
                  <a:tcPr marL="80534" marR="80534" marT="43228" marB="43228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/>
                        <a:t>Thresholds</a:t>
                      </a:r>
                    </a:p>
                  </a:txBody>
                  <a:tcPr marL="80534" marR="80534" marT="43228" marB="43228" anchor="ctr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noProof="0" dirty="0"/>
                        <a:t>Prescale</a:t>
                      </a:r>
                    </a:p>
                  </a:txBody>
                  <a:tcPr marL="80534" marR="80534" marT="43228" marB="43228" anchor="ctr"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/>
                    </a:p>
                    <a:p>
                      <a:pPr algn="ctr"/>
                      <a:r>
                        <a:rPr lang="en-US" sz="1500" noProof="0" dirty="0"/>
                        <a:t>0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1 electron in CLAS</a:t>
                      </a:r>
                    </a:p>
                    <a:p>
                      <a:pPr algn="ctr"/>
                      <a:r>
                        <a:rPr lang="en-US" sz="1300" noProof="0" dirty="0"/>
                        <a:t>All sectors </a:t>
                      </a:r>
                      <a:r>
                        <a:rPr lang="mr-IN" sz="1300" noProof="0" dirty="0"/>
                        <a:t>–</a:t>
                      </a:r>
                      <a:r>
                        <a:rPr lang="en-US" sz="1300" noProof="0" dirty="0"/>
                        <a:t> with DC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(DC</a:t>
                      </a:r>
                      <a:r>
                        <a:rPr lang="en-US" sz="1300" baseline="0" noProof="0" dirty="0"/>
                        <a:t> x HTCC x ECAL x PCAL)</a:t>
                      </a:r>
                    </a:p>
                    <a:p>
                      <a:endParaRPr lang="en-US" sz="1300" baseline="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or (DC</a:t>
                      </a:r>
                      <a:r>
                        <a:rPr lang="en-US" sz="1300" baseline="0" noProof="0" dirty="0"/>
                        <a:t> x HTCC x PCAL)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(PCAL+ECAL)&gt; </a:t>
                      </a:r>
                      <a:r>
                        <a:rPr lang="en-US" sz="1300" baseline="0" noProof="0" dirty="0">
                          <a:solidFill>
                            <a:schemeClr val="tx1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PCAL&gt;60 MeV   </a:t>
                      </a:r>
                      <a:r>
                        <a:rPr lang="en-US" sz="1300" noProof="0" dirty="0"/>
                        <a:t>ECAL&gt;10</a:t>
                      </a:r>
                      <a:r>
                        <a:rPr lang="en-US" sz="1300" baseline="0" noProof="0" dirty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aseline="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or PCAL&gt; </a:t>
                      </a:r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/>
                    </a:p>
                    <a:p>
                      <a:pPr algn="ctr"/>
                      <a:endParaRPr lang="en-US" sz="1300" noProof="0" dirty="0"/>
                    </a:p>
                    <a:p>
                      <a:pPr algn="ctr"/>
                      <a:r>
                        <a:rPr lang="en-US" sz="1300" noProof="0" dirty="0"/>
                        <a:t>1</a:t>
                      </a: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3386">
                <a:tc>
                  <a:txBody>
                    <a:bodyPr/>
                    <a:lstStyle/>
                    <a:p>
                      <a:pPr algn="ctr"/>
                      <a:endParaRPr lang="en-US" sz="1500" noProof="0" dirty="0"/>
                    </a:p>
                    <a:p>
                      <a:pPr algn="ctr"/>
                      <a:r>
                        <a:rPr lang="en-US" sz="1500" noProof="0" dirty="0"/>
                        <a:t>1-6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1 electron in CLAS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Fixed Sector </a:t>
                      </a:r>
                      <a:r>
                        <a:rPr lang="mr-IN" sz="1300" noProof="0" dirty="0"/>
                        <a:t>–</a:t>
                      </a:r>
                      <a:r>
                        <a:rPr lang="en-US" sz="1300" noProof="0" dirty="0"/>
                        <a:t> with DC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(DC</a:t>
                      </a:r>
                      <a:r>
                        <a:rPr lang="en-US" sz="1300" baseline="0" noProof="0" dirty="0"/>
                        <a:t> x HTCC x ECAL x PCAL)</a:t>
                      </a:r>
                    </a:p>
                    <a:p>
                      <a:endParaRPr lang="en-US" sz="1300" baseline="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or (DC</a:t>
                      </a:r>
                      <a:r>
                        <a:rPr lang="en-US" sz="1300" baseline="0" noProof="0" dirty="0"/>
                        <a:t> x HTCC x PCAL)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(PCAL+ECAL)&gt; </a:t>
                      </a:r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PCAL&gt;60 MeV   </a:t>
                      </a:r>
                      <a:r>
                        <a:rPr lang="en-US" sz="1300" noProof="0" dirty="0"/>
                        <a:t>ECAL&gt;10</a:t>
                      </a:r>
                      <a:r>
                        <a:rPr lang="en-US" sz="1300" baseline="0" noProof="0" dirty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noProof="0" dirty="0"/>
                        <a:t>or PCAL&gt; </a:t>
                      </a:r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/>
                        <a:t>24 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/>
                        <a:t>1 forward and 1 central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noProof="0" dirty="0"/>
                        <a:t>FT (1800-</a:t>
                      </a:r>
                      <a:r>
                        <a:rPr lang="en-US" sz="1300" b="1" noProof="0" dirty="0">
                          <a:solidFill>
                            <a:schemeClr val="tx1"/>
                          </a:solidFill>
                        </a:rPr>
                        <a:t>5600</a:t>
                      </a:r>
                      <a:r>
                        <a:rPr lang="en-US" sz="1300" noProof="0" dirty="0"/>
                        <a:t>)</a:t>
                      </a:r>
                      <a:r>
                        <a:rPr lang="en-US" sz="1300" baseline="0" noProof="0" dirty="0"/>
                        <a:t> x DC x FTOFPCU x PCAL x CTOF</a:t>
                      </a:r>
                      <a:endParaRPr lang="en-US" sz="1300" b="1" baseline="0" noProof="0" dirty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PCAL&gt;15 MeV </a:t>
                      </a:r>
                    </a:p>
                    <a:p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CTOF clusters&gt;2 MeV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algn="ctr"/>
                      <a:r>
                        <a:rPr lang="en-US" sz="13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9921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/>
                        <a:t>25 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/>
                        <a:t>2 forward</a:t>
                      </a:r>
                      <a:endParaRPr lang="en-US" sz="1300" noProof="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FT (1800-</a:t>
                      </a:r>
                      <a:r>
                        <a:rPr lang="en-US" sz="1300" b="0" noProof="0" dirty="0">
                          <a:solidFill>
                            <a:srgbClr val="000000"/>
                          </a:solidFill>
                        </a:rPr>
                        <a:t>5600</a:t>
                      </a:r>
                      <a:r>
                        <a:rPr lang="en-US" sz="1300" noProof="0" dirty="0"/>
                        <a:t>)</a:t>
                      </a:r>
                      <a:r>
                        <a:rPr lang="en-US" sz="1300" baseline="0" noProof="0" dirty="0"/>
                        <a:t> x (DC x FTOFPCU x PCAL x CTOF)</a:t>
                      </a:r>
                      <a:r>
                        <a:rPr lang="en-US" sz="1300" baseline="30000" noProof="0" dirty="0"/>
                        <a:t>2</a:t>
                      </a:r>
                      <a:endParaRPr lang="en-US" sz="1300" b="1" baseline="0" noProof="0" dirty="0">
                        <a:solidFill>
                          <a:srgbClr val="8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3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1654"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>
                          <a:solidFill>
                            <a:srgbClr val="000090"/>
                          </a:solidFill>
                        </a:rPr>
                        <a:t>28</a:t>
                      </a:r>
                      <a:r>
                        <a:rPr lang="en-US" sz="1500" baseline="0" noProof="0" dirty="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en-US" sz="1500" baseline="0" noProof="0" dirty="0" smtClean="0">
                          <a:solidFill>
                            <a:srgbClr val="000090"/>
                          </a:solidFill>
                        </a:rPr>
                        <a:t>(possible additional trigger bit)</a:t>
                      </a:r>
                      <a:endParaRPr lang="en-US" sz="150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>
                          <a:solidFill>
                            <a:srgbClr val="000090"/>
                          </a:solidFill>
                        </a:rPr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noProof="0" dirty="0">
                          <a:solidFill>
                            <a:srgbClr val="000090"/>
                          </a:solidFill>
                        </a:rPr>
                        <a:t>1 forward and 1 central</a:t>
                      </a:r>
                      <a:endParaRPr lang="en-US" sz="130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noProof="0" dirty="0">
                          <a:solidFill>
                            <a:srgbClr val="000090"/>
                          </a:solidFill>
                        </a:rPr>
                        <a:t>FT (1800-</a:t>
                      </a:r>
                      <a:r>
                        <a:rPr lang="en-US" sz="1300" b="0" noProof="0" dirty="0">
                          <a:solidFill>
                            <a:srgbClr val="000090"/>
                          </a:solidFill>
                        </a:rPr>
                        <a:t>5600</a:t>
                      </a:r>
                      <a:r>
                        <a:rPr lang="en-US" sz="1300" noProof="0" dirty="0">
                          <a:solidFill>
                            <a:srgbClr val="000090"/>
                          </a:solidFill>
                        </a:rPr>
                        <a:t>)</a:t>
                      </a:r>
                      <a:r>
                        <a:rPr lang="en-US" sz="1300" baseline="0" noProof="0" dirty="0">
                          <a:solidFill>
                            <a:srgbClr val="000090"/>
                          </a:solidFill>
                        </a:rPr>
                        <a:t> x DC x FTOFPCU x PCAL x CTOF X </a:t>
                      </a:r>
                      <a:r>
                        <a:rPr lang="en-US" sz="1300" b="0" baseline="0" noProof="0" dirty="0">
                          <a:solidFill>
                            <a:srgbClr val="000090"/>
                          </a:solidFill>
                        </a:rPr>
                        <a:t>CND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en-US" sz="1300" baseline="0" noProof="0" dirty="0">
                          <a:solidFill>
                            <a:srgbClr val="000090"/>
                          </a:solidFill>
                        </a:rPr>
                        <a:t>PCAL&gt;15 MeV</a:t>
                      </a:r>
                    </a:p>
                    <a:p>
                      <a:r>
                        <a:rPr lang="en-US" sz="1300" b="0" baseline="0" noProof="0" dirty="0">
                          <a:solidFill>
                            <a:srgbClr val="000090"/>
                          </a:solidFill>
                        </a:rPr>
                        <a:t>CTOF vs CND map</a:t>
                      </a:r>
                    </a:p>
                    <a:p>
                      <a:r>
                        <a:rPr lang="en-US" sz="1300" b="0" baseline="0" noProof="0" dirty="0">
                          <a:solidFill>
                            <a:srgbClr val="000090"/>
                          </a:solidFill>
                        </a:rPr>
                        <a:t>no additional threshold </a:t>
                      </a:r>
                      <a:endParaRPr lang="en-US" sz="1300" b="0" noProof="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noProof="0" dirty="0">
                        <a:solidFill>
                          <a:srgbClr val="000090"/>
                        </a:solidFill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noProof="0" dirty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300" kern="1200" noProof="0" dirty="0">
                        <a:solidFill>
                          <a:srgbClr val="000090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13"/>
          <p:cNvSpPr txBox="1"/>
          <p:nvPr/>
        </p:nvSpPr>
        <p:spPr>
          <a:xfrm>
            <a:off x="2735697" y="5675763"/>
            <a:ext cx="3723022" cy="360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2964" tIns="41482" rIns="82964" bIns="41482" rtlCol="0">
            <a:spAutoFit/>
          </a:bodyPr>
          <a:lstStyle/>
          <a:p>
            <a:pPr algn="ctr"/>
            <a:r>
              <a:rPr lang="en-US" dirty="0">
                <a:latin typeface="Calibri"/>
                <a:cs typeface="Calibri"/>
              </a:rPr>
              <a:t>Accept </a:t>
            </a:r>
            <a:r>
              <a:rPr lang="en-US" dirty="0" smtClean="0">
                <a:latin typeface="Calibri"/>
                <a:cs typeface="Calibri"/>
              </a:rPr>
              <a:t>18 </a:t>
            </a:r>
            <a:r>
              <a:rPr lang="en-US" dirty="0">
                <a:latin typeface="Calibri"/>
                <a:cs typeface="Calibri"/>
              </a:rPr>
              <a:t>kHz events @ </a:t>
            </a:r>
            <a:r>
              <a:rPr lang="en-US" dirty="0" smtClean="0">
                <a:latin typeface="Calibri"/>
                <a:cs typeface="Calibri"/>
              </a:rPr>
              <a:t>93% </a:t>
            </a:r>
            <a:r>
              <a:rPr lang="en-US" dirty="0">
                <a:latin typeface="Calibri"/>
                <a:cs typeface="Calibri"/>
              </a:rPr>
              <a:t>live time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xmlns="" id="{351A7899-9A4F-454F-8368-B7D9709CB510}"/>
              </a:ext>
            </a:extLst>
          </p:cNvPr>
          <p:cNvSpPr txBox="1"/>
          <p:nvPr/>
        </p:nvSpPr>
        <p:spPr>
          <a:xfrm>
            <a:off x="1575149" y="6108764"/>
            <a:ext cx="6061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RG-A service trigger bits 7 - 18 and 27 - 31 will also be in place </a:t>
            </a:r>
          </a:p>
          <a:p>
            <a:r>
              <a:rPr lang="en-US" dirty="0"/>
              <a:t>No need for RG-A “muon” trigger bits 19-21</a:t>
            </a:r>
          </a:p>
        </p:txBody>
      </p:sp>
    </p:spTree>
    <p:extLst>
      <p:ext uri="{BB962C8B-B14F-4D97-AF65-F5344CB8AC3E}">
        <p14:creationId xmlns:p14="http://schemas.microsoft.com/office/powerpoint/2010/main" val="335486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37567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32608" y="3"/>
            <a:ext cx="8878785" cy="721515"/>
          </a:xfrm>
          <a:prstGeom prst="rect">
            <a:avLst/>
          </a:prstGeom>
        </p:spPr>
        <p:txBody>
          <a:bodyPr lIns="82938" tIns="41468" rIns="82938" bIns="41468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300" b="1" dirty="0">
                <a:solidFill>
                  <a:srgbClr val="000090"/>
                </a:solidFill>
                <a:latin typeface="Calibri" pitchFamily="34" charset="0"/>
              </a:rPr>
              <a:t>Expected Data Volume and Events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46762"/>
              </p:ext>
            </p:extLst>
          </p:nvPr>
        </p:nvGraphicFramePr>
        <p:xfrm>
          <a:off x="639967" y="1656654"/>
          <a:ext cx="7927485" cy="18715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5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5197"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Event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Beam-second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Week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2018</a:t>
                      </a:r>
                      <a:r>
                        <a:rPr lang="it-IT" sz="1700" baseline="0" dirty="0"/>
                        <a:t> Period </a:t>
                      </a:r>
                      <a:r>
                        <a:rPr lang="mr-IN" sz="1700" baseline="0" dirty="0"/>
                        <a:t>–</a:t>
                      </a:r>
                      <a:endParaRPr lang="en-GB" sz="1700" baseline="0" dirty="0"/>
                    </a:p>
                    <a:p>
                      <a:r>
                        <a:rPr lang="it-IT" sz="1700" baseline="0" dirty="0"/>
                        <a:t> 9 PAC days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119">
                <a:tc>
                  <a:txBody>
                    <a:bodyPr/>
                    <a:lstStyle/>
                    <a:p>
                      <a:r>
                        <a:rPr lang="it-IT" sz="1700" dirty="0"/>
                        <a:t>Raw</a:t>
                      </a:r>
                      <a:r>
                        <a:rPr lang="it-IT" sz="1700" baseline="0" dirty="0"/>
                        <a:t> EVIO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50 kB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600 MB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180 TB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231 TB</a:t>
                      </a: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119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aseline="0" dirty="0"/>
                        <a:t>Decoded HIPO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13 kB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195 MB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59 TB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75 TB</a:t>
                      </a: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2119">
                <a:tc>
                  <a:txBody>
                    <a:bodyPr/>
                    <a:lstStyle/>
                    <a:p>
                      <a:r>
                        <a:rPr lang="it-IT" sz="1700" dirty="0"/>
                        <a:t>DST HIPO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2.2 kB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33 MB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10 TB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13 TB</a:t>
                      </a: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66807" y="975817"/>
            <a:ext cx="4295594" cy="637772"/>
          </a:xfrm>
          <a:prstGeom prst="rect">
            <a:avLst/>
          </a:prstGeom>
          <a:noFill/>
        </p:spPr>
        <p:txBody>
          <a:bodyPr wrap="none" lIns="82964" tIns="41482" rIns="82964" bIns="41482" rtlCol="0">
            <a:spAutoFit/>
          </a:bodyPr>
          <a:lstStyle/>
          <a:p>
            <a:r>
              <a:rPr lang="it-IT" dirty="0">
                <a:latin typeface="+mj-lt"/>
              </a:rPr>
              <a:t>Inputs:  		I</a:t>
            </a:r>
            <a:r>
              <a:rPr lang="it-IT" baseline="-25000" dirty="0">
                <a:latin typeface="+mj-lt"/>
              </a:rPr>
              <a:t>e</a:t>
            </a:r>
            <a:r>
              <a:rPr lang="it-IT" dirty="0">
                <a:latin typeface="+mj-lt"/>
              </a:rPr>
              <a:t>  	= 75 nA (L = 10</a:t>
            </a:r>
            <a:r>
              <a:rPr lang="it-IT" baseline="30000" dirty="0">
                <a:latin typeface="+mj-lt"/>
              </a:rPr>
              <a:t>35</a:t>
            </a:r>
            <a:r>
              <a:rPr lang="it-IT" dirty="0">
                <a:latin typeface="+mj-lt"/>
              </a:rPr>
              <a:t> cm</a:t>
            </a:r>
            <a:r>
              <a:rPr lang="it-IT" baseline="30000" dirty="0">
                <a:latin typeface="+mj-lt"/>
              </a:rPr>
              <a:t>-2</a:t>
            </a:r>
            <a:r>
              <a:rPr lang="it-IT" dirty="0">
                <a:latin typeface="+mj-lt"/>
              </a:rPr>
              <a:t>s</a:t>
            </a:r>
            <a:r>
              <a:rPr lang="it-IT" baseline="30000" dirty="0">
                <a:latin typeface="+mj-lt"/>
              </a:rPr>
              <a:t>-1</a:t>
            </a:r>
            <a:r>
              <a:rPr lang="it-IT" dirty="0">
                <a:latin typeface="+mj-lt"/>
              </a:rPr>
              <a:t>)</a:t>
            </a:r>
          </a:p>
          <a:p>
            <a:r>
              <a:rPr lang="it-IT" dirty="0">
                <a:latin typeface="+mj-lt"/>
              </a:rPr>
              <a:t>	Trigger rate	= </a:t>
            </a:r>
            <a:r>
              <a:rPr lang="it-IT" dirty="0" smtClean="0">
                <a:latin typeface="+mj-lt"/>
              </a:rPr>
              <a:t>18 </a:t>
            </a:r>
            <a:r>
              <a:rPr lang="it-IT" dirty="0">
                <a:latin typeface="+mj-lt"/>
              </a:rPr>
              <a:t>kHz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704002"/>
              </p:ext>
            </p:extLst>
          </p:nvPr>
        </p:nvGraphicFramePr>
        <p:xfrm>
          <a:off x="607720" y="4790675"/>
          <a:ext cx="7927485" cy="10273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5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4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5197"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Event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Beam-second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Week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2018</a:t>
                      </a:r>
                      <a:r>
                        <a:rPr lang="it-IT" sz="1700" baseline="0" dirty="0"/>
                        <a:t> Period </a:t>
                      </a:r>
                      <a:r>
                        <a:rPr lang="mr-IN" sz="1700" baseline="0" dirty="0"/>
                        <a:t>–</a:t>
                      </a:r>
                      <a:endParaRPr lang="en-GB" sz="1700" baseline="0" dirty="0"/>
                    </a:p>
                    <a:p>
                      <a:r>
                        <a:rPr lang="it-IT" sz="1700" baseline="0" dirty="0"/>
                        <a:t> 9 PAC days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119">
                <a:tc>
                  <a:txBody>
                    <a:bodyPr/>
                    <a:lstStyle/>
                    <a:p>
                      <a:r>
                        <a:rPr lang="it-IT" sz="1700" dirty="0"/>
                        <a:t>Raw</a:t>
                      </a:r>
                      <a:r>
                        <a:rPr lang="it-IT" sz="1700" baseline="0" dirty="0"/>
                        <a:t> EVIO</a:t>
                      </a:r>
                      <a:endParaRPr lang="it-IT" sz="1700" dirty="0"/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35 kB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420 </a:t>
                      </a:r>
                      <a:r>
                        <a:rPr lang="it-IT" sz="1700" dirty="0"/>
                        <a:t>MB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125 TB</a:t>
                      </a:r>
                    </a:p>
                  </a:txBody>
                  <a:tcPr marL="80534" marR="80534" marT="43228" marB="43228"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 160 TB</a:t>
                      </a:r>
                    </a:p>
                  </a:txBody>
                  <a:tcPr marL="80534" marR="80534" marT="43228" marB="4322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337585" y="4109837"/>
            <a:ext cx="6516116" cy="360773"/>
          </a:xfrm>
          <a:prstGeom prst="rect">
            <a:avLst/>
          </a:prstGeom>
          <a:noFill/>
        </p:spPr>
        <p:txBody>
          <a:bodyPr wrap="none" lIns="82964" tIns="41482" rIns="82964" bIns="41482" rtlCol="0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+mj-lt"/>
              </a:rPr>
              <a:t>Assuming data compression achieved  -&gt; x 0.7 event size reduction</a:t>
            </a:r>
          </a:p>
        </p:txBody>
      </p:sp>
    </p:spTree>
    <p:extLst>
      <p:ext uri="{BB962C8B-B14F-4D97-AF65-F5344CB8AC3E}">
        <p14:creationId xmlns:p14="http://schemas.microsoft.com/office/powerpoint/2010/main" val="266731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628</Words>
  <Application>Microsoft Macintosh PowerPoint</Application>
  <PresentationFormat>Presentazione su schermo (4:3)</PresentationFormat>
  <Paragraphs>179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annalisa D'Angelo</dc:creator>
  <cp:lastModifiedBy>annalisa D'Angelo</cp:lastModifiedBy>
  <cp:revision>6</cp:revision>
  <dcterms:created xsi:type="dcterms:W3CDTF">2018-10-26T13:20:20Z</dcterms:created>
  <dcterms:modified xsi:type="dcterms:W3CDTF">2018-11-22T14:32:32Z</dcterms:modified>
</cp:coreProperties>
</file>