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1" r:id="rId2"/>
    <p:sldMasterId id="2147483673" r:id="rId3"/>
  </p:sldMasterIdLst>
  <p:notesMasterIdLst>
    <p:notesMasterId r:id="rId5"/>
  </p:notesMasterIdLst>
  <p:handoutMasterIdLst>
    <p:handoutMasterId r:id="rId6"/>
  </p:handoutMasterIdLst>
  <p:sldIdLst>
    <p:sldId id="677" r:id="rId4"/>
  </p:sldIdLst>
  <p:sldSz cx="9144000" cy="6858000" type="letter"/>
  <p:notesSz cx="6946900" cy="9220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E5"/>
    <a:srgbClr val="FFC3DF"/>
    <a:srgbClr val="72F94C"/>
    <a:srgbClr val="008000"/>
    <a:srgbClr val="009900"/>
    <a:srgbClr val="E3E300"/>
    <a:srgbClr val="333399"/>
    <a:srgbClr val="11949D"/>
    <a:srgbClr val="BD0000"/>
    <a:srgbClr val="95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4" autoAdjust="0"/>
    <p:restoredTop sz="50000" autoAdjust="0"/>
  </p:normalViewPr>
  <p:slideViewPr>
    <p:cSldViewPr snapToGrid="0">
      <p:cViewPr varScale="1">
        <p:scale>
          <a:sx n="131" d="100"/>
          <a:sy n="131" d="100"/>
        </p:scale>
        <p:origin x="14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105" d="100"/>
          <a:sy n="105" d="100"/>
        </p:scale>
        <p:origin x="256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98005" y="8838253"/>
            <a:ext cx="404948" cy="27506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123870" tIns="60306" rIns="123870" bIns="60306" anchor="ctr">
            <a:spAutoFit/>
          </a:bodyPr>
          <a:lstStyle/>
          <a:p>
            <a:pPr algn="r" defTabSz="1247110" eaLnBrk="0" hangingPunct="0">
              <a:defRPr/>
            </a:pPr>
            <a:fld id="{4331C631-42F1-4CF6-A1F9-F287E586F0E8}" type="slidenum">
              <a:rPr lang="en-US" altLang="en-US" sz="1000" b="0">
                <a:latin typeface="Arial" charset="0"/>
                <a:ea typeface="ＭＳ Ｐゴシック" pitchFamily="-110" charset="-128"/>
              </a:rPr>
              <a:pPr algn="r" defTabSz="1247110" eaLnBrk="0" hangingPunct="0">
                <a:defRPr/>
              </a:pPr>
              <a:t>‹#›</a:t>
            </a:fld>
            <a:endParaRPr lang="en-US" altLang="en-US" sz="1000" b="0" dirty="0">
              <a:latin typeface="Arial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078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615" y="4379046"/>
            <a:ext cx="5091673" cy="414484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123870" tIns="60306" rIns="123870" bIns="60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700088"/>
            <a:ext cx="4591050" cy="3443287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28492" y="8759663"/>
            <a:ext cx="574461" cy="441676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123870" tIns="60306" rIns="123870" bIns="60306" anchor="ctr">
            <a:spAutoFit/>
          </a:bodyPr>
          <a:lstStyle/>
          <a:p>
            <a:pPr algn="r" defTabSz="1247110" eaLnBrk="0" hangingPunct="0">
              <a:defRPr/>
            </a:pPr>
            <a:fld id="{3B368C9E-1CF7-4AF8-B0A9-FDB5C8FEC0C5}" type="slidenum">
              <a:rPr lang="en-US" altLang="en-US" sz="2100" b="0">
                <a:latin typeface="Arial" charset="0"/>
                <a:ea typeface="ＭＳ Ｐゴシック" pitchFamily="-110" charset="-128"/>
              </a:rPr>
              <a:pPr algn="r" defTabSz="1247110" eaLnBrk="0" hangingPunct="0">
                <a:defRPr/>
              </a:pPr>
              <a:t>‹#›</a:t>
            </a:fld>
            <a:endParaRPr lang="en-US" altLang="en-US" sz="2100" b="0" dirty="0">
              <a:latin typeface="Arial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8112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608013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1216025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824038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2432050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7925" y="700088"/>
            <a:ext cx="4591050" cy="3443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2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8167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8167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8524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71450" y="1117600"/>
            <a:ext cx="6515100" cy="7050088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38202"/>
            <a:ext cx="4038600" cy="5287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2"/>
            <a:ext cx="4038600" cy="5287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"/>
            <a:ext cx="20574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"/>
            <a:ext cx="6019800" cy="6126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62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50" y="1117600"/>
            <a:ext cx="3181350" cy="7050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1117600"/>
            <a:ext cx="3181350" cy="7050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90"/>
            <a:ext cx="3030538" cy="8540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5"/>
            <a:ext cx="3030538" cy="526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4" y="2046290"/>
            <a:ext cx="3030537" cy="85407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4" y="2900365"/>
            <a:ext cx="3030537" cy="526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63538"/>
            <a:ext cx="3833812" cy="780415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5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2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822325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ea typeface="+mn-ea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1" y="6608763"/>
            <a:ext cx="9142413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ea typeface="+mn-ea"/>
            </a:endParaRPr>
          </a:p>
        </p:txBody>
      </p:sp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8410862" y="6506017"/>
            <a:ext cx="541816" cy="1615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en-US" sz="1050" b="0" dirty="0">
                <a:solidFill>
                  <a:srgbClr val="009900"/>
                </a:solidFill>
                <a:latin typeface="Comic Sans MS" panose="030F0902030302020204" pitchFamily="66" charset="0"/>
                <a:ea typeface="ＭＳ Ｐゴシック" pitchFamily="-110" charset="-128"/>
              </a:rPr>
              <a:t>Page </a:t>
            </a:r>
            <a:fld id="{C0885CA2-C4F2-4737-B8CD-57CAEC80E2A4}" type="slidenum">
              <a:rPr lang="en-US" altLang="en-US" sz="1050" b="0">
                <a:solidFill>
                  <a:srgbClr val="009900"/>
                </a:solidFill>
                <a:latin typeface="Comic Sans MS" panose="030F0902030302020204" pitchFamily="66" charset="0"/>
                <a:ea typeface="ＭＳ Ｐゴシック" pitchFamily="-110" charset="-128"/>
              </a:rPr>
              <a:pPr algn="ctr" eaLnBrk="0" hangingPunct="0">
                <a:defRPr/>
              </a:pPr>
              <a:t>‹#›</a:t>
            </a:fld>
            <a:endParaRPr lang="en-US" sz="1050" b="0" dirty="0">
              <a:solidFill>
                <a:srgbClr val="009900"/>
              </a:solidFill>
              <a:latin typeface="Comic Sans MS" panose="030F0902030302020204" pitchFamily="66" charset="0"/>
              <a:ea typeface="ＭＳ Ｐゴシック" pitchFamily="-110" charset="-128"/>
            </a:endParaRPr>
          </a:p>
        </p:txBody>
      </p:sp>
      <p:pic>
        <p:nvPicPr>
          <p:cNvPr id="10" name="Picture 9" descr="JLab_logo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463800" y="6348730"/>
            <a:ext cx="1499616" cy="4686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+mj-lt"/>
          <a:ea typeface="ＭＳ Ｐゴシック" pitchFamily="-11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  <a:ea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  <a:ea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  <a:ea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  <a:ea typeface="ＭＳ Ｐゴシック" pitchFamily="-110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1pPr>
      <a:lvl2pPr marL="342900" indent="-175022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b="1">
          <a:solidFill>
            <a:srgbClr val="333399"/>
          </a:solidFill>
          <a:latin typeface="+mn-lt"/>
          <a:ea typeface="ＭＳ Ｐゴシック" pitchFamily="-110" charset="-128"/>
        </a:defRPr>
      </a:lvl2pPr>
      <a:lvl3pPr marL="600075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b="1">
          <a:solidFill>
            <a:srgbClr val="008000"/>
          </a:solidFill>
          <a:latin typeface="+mn-lt"/>
          <a:ea typeface="ＭＳ Ｐゴシック" pitchFamily="-110" charset="-128"/>
        </a:defRPr>
      </a:lvl3pPr>
      <a:lvl4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00" b="1">
          <a:solidFill>
            <a:srgbClr val="CC0000"/>
          </a:solidFill>
          <a:latin typeface="+mn-lt"/>
          <a:ea typeface="ＭＳ Ｐゴシック" pitchFamily="-110" charset="-128"/>
        </a:defRPr>
      </a:lvl4pPr>
      <a:lvl5pPr marL="1115616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b="1">
          <a:solidFill>
            <a:schemeClr val="hlink"/>
          </a:solidFill>
          <a:latin typeface="+mn-lt"/>
          <a:ea typeface="ＭＳ Ｐゴシック" pitchFamily="-110" charset="-128"/>
        </a:defRPr>
      </a:lvl5pPr>
      <a:lvl6pPr marL="1458516" indent="-1714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b="1">
          <a:solidFill>
            <a:schemeClr val="hlink"/>
          </a:solidFill>
          <a:latin typeface="+mn-lt"/>
        </a:defRPr>
      </a:lvl6pPr>
      <a:lvl7pPr marL="1801416" indent="-1714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b="1">
          <a:solidFill>
            <a:schemeClr val="hlink"/>
          </a:solidFill>
          <a:latin typeface="+mn-lt"/>
        </a:defRPr>
      </a:lvl7pPr>
      <a:lvl8pPr marL="2144316" indent="-1714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b="1">
          <a:solidFill>
            <a:schemeClr val="hlink"/>
          </a:solidFill>
          <a:latin typeface="+mn-lt"/>
        </a:defRPr>
      </a:lvl8pPr>
      <a:lvl9pPr marL="2487216" indent="-1714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2"/>
            <a:ext cx="82296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792582" name="Line 6"/>
          <p:cNvSpPr>
            <a:spLocks noChangeShapeType="1"/>
          </p:cNvSpPr>
          <p:nvPr userDrawn="1"/>
        </p:nvSpPr>
        <p:spPr bwMode="auto">
          <a:xfrm>
            <a:off x="1" y="6400800"/>
            <a:ext cx="9140825" cy="7620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000000"/>
              </a:solidFill>
              <a:ea typeface="ＭＳ Ｐゴシック" pitchFamily="-112" charset="-128"/>
            </a:endParaRPr>
          </a:p>
        </p:txBody>
      </p:sp>
      <p:sp>
        <p:nvSpPr>
          <p:cNvPr id="792584" name="Rectangle 8"/>
          <p:cNvSpPr>
            <a:spLocks noChangeArrowheads="1"/>
          </p:cNvSpPr>
          <p:nvPr userDrawn="1"/>
        </p:nvSpPr>
        <p:spPr bwMode="auto">
          <a:xfrm>
            <a:off x="2971800" y="6553200"/>
            <a:ext cx="3733800" cy="11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900" dirty="0">
                <a:solidFill>
                  <a:srgbClr val="339966"/>
                </a:solidFill>
                <a:latin typeface="Arial" pitchFamily="34" charset="0"/>
                <a:ea typeface="ＭＳ Ｐゴシック" pitchFamily="-112" charset="-128"/>
              </a:rPr>
              <a:t>   </a:t>
            </a:r>
            <a:r>
              <a:rPr lang="en-US" sz="750" dirty="0">
                <a:solidFill>
                  <a:srgbClr val="339966"/>
                </a:solidFill>
                <a:latin typeface="Arial" pitchFamily="34" charset="0"/>
                <a:ea typeface="ＭＳ Ｐゴシック" pitchFamily="-112" charset="-128"/>
              </a:rPr>
              <a:t>Thomas Jefferson National Accelerator Facility</a:t>
            </a:r>
          </a:p>
        </p:txBody>
      </p:sp>
      <p:pic>
        <p:nvPicPr>
          <p:cNvPr id="1031" name="Picture 9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39014" y="6249990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2586" name="Rectangle 10"/>
          <p:cNvSpPr>
            <a:spLocks noChangeArrowheads="1"/>
          </p:cNvSpPr>
          <p:nvPr userDrawn="1"/>
        </p:nvSpPr>
        <p:spPr bwMode="auto">
          <a:xfrm>
            <a:off x="6705601" y="6369051"/>
            <a:ext cx="581025" cy="16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50" dirty="0">
                <a:solidFill>
                  <a:srgbClr val="FFFFFF"/>
                </a:solidFill>
                <a:latin typeface="Arial" pitchFamily="34" charset="0"/>
                <a:ea typeface="ＭＳ Ｐゴシック" pitchFamily="-112" charset="-128"/>
              </a:rPr>
              <a:t>Page </a:t>
            </a:r>
            <a:fld id="{06EE394A-A221-4A75-8B6E-C5A238767713}" type="slidenum">
              <a:rPr lang="en-US" sz="450" smtClean="0">
                <a:solidFill>
                  <a:srgbClr val="FFFFFF"/>
                </a:solidFill>
                <a:latin typeface="Arial" pitchFamily="34" charset="0"/>
                <a:ea typeface="ＭＳ Ｐゴシック" pitchFamily="-112" charset="-128"/>
              </a:rPr>
              <a:pPr algn="ctr" eaLnBrk="0" hangingPunct="0"/>
              <a:t>‹#›</a:t>
            </a:fld>
            <a:endParaRPr lang="en-US" sz="450" dirty="0">
              <a:solidFill>
                <a:srgbClr val="FFFFFF"/>
              </a:solidFill>
              <a:latin typeface="Arial" pitchFamily="34" charset="0"/>
              <a:ea typeface="ＭＳ Ｐゴシック" pitchFamily="-112" charset="-128"/>
            </a:endParaRPr>
          </a:p>
        </p:txBody>
      </p:sp>
      <p:pic>
        <p:nvPicPr>
          <p:cNvPr id="1033" name="Picture 12" descr="NP-logo-Nl copy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175377"/>
            <a:ext cx="12954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600200" y="6246815"/>
            <a:ext cx="9144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432197" indent="-175022" algn="l" rtl="0" eaLnBrk="0" fontAlgn="base" hangingPunct="0">
        <a:spcBef>
          <a:spcPct val="20000"/>
        </a:spcBef>
        <a:spcAft>
          <a:spcPct val="0"/>
        </a:spcAft>
        <a:buChar char="–"/>
        <a:defRPr sz="1800" b="1">
          <a:solidFill>
            <a:schemeClr val="tx1"/>
          </a:solidFill>
          <a:latin typeface="+mn-lt"/>
          <a:ea typeface="ＭＳ Ｐゴシック" charset="-128"/>
        </a:defRPr>
      </a:lvl2pPr>
      <a:lvl3pPr marL="689372" indent="-171450" algn="l" rtl="0" eaLnBrk="0" fontAlgn="base" hangingPunct="0">
        <a:spcBef>
          <a:spcPct val="20000"/>
        </a:spcBef>
        <a:spcAft>
          <a:spcPct val="0"/>
        </a:spcAft>
        <a:buChar char="•"/>
        <a:defRPr sz="1500" b="1">
          <a:solidFill>
            <a:schemeClr val="tx1"/>
          </a:solidFill>
          <a:latin typeface="+mn-lt"/>
          <a:ea typeface="ＭＳ Ｐゴシック" charset="-128"/>
        </a:defRPr>
      </a:lvl3pPr>
      <a:lvl4pPr marL="946547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b="1">
          <a:solidFill>
            <a:schemeClr val="tx1"/>
          </a:solidFill>
          <a:latin typeface="+mn-lt"/>
          <a:ea typeface="ＭＳ Ｐゴシック" charset="-128"/>
        </a:defRPr>
      </a:lvl4pPr>
      <a:lvl5pPr marL="1203722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  <a:ea typeface="ＭＳ Ｐゴシック" charset="-128"/>
        </a:defRPr>
      </a:lvl5pPr>
      <a:lvl6pPr marL="1546622" indent="-171450" algn="l" rtl="0" fontAlgn="base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6pPr>
      <a:lvl7pPr marL="1889522" indent="-171450" algn="l" rtl="0" fontAlgn="base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7pPr>
      <a:lvl8pPr marL="2232422" indent="-171450" algn="l" rtl="0" fontAlgn="base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8pPr>
      <a:lvl9pPr marL="2575322" indent="-171450" algn="l" rtl="0" fontAlgn="base">
        <a:spcBef>
          <a:spcPct val="20000"/>
        </a:spcBef>
        <a:spcAft>
          <a:spcPct val="0"/>
        </a:spcAft>
        <a:buChar char="»"/>
        <a:defRPr sz="15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38202"/>
            <a:ext cx="8686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92580" name="Line 4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 dirty="0">
              <a:solidFill>
                <a:srgbClr val="000000"/>
              </a:solidFill>
              <a:latin typeface="Verdana"/>
              <a:ea typeface="+mn-ea"/>
            </a:endParaRPr>
          </a:p>
        </p:txBody>
      </p:sp>
      <p:sp>
        <p:nvSpPr>
          <p:cNvPr id="792582" name="Line 6"/>
          <p:cNvSpPr>
            <a:spLocks noChangeShapeType="1"/>
          </p:cNvSpPr>
          <p:nvPr/>
        </p:nvSpPr>
        <p:spPr bwMode="auto">
          <a:xfrm>
            <a:off x="1" y="6477000"/>
            <a:ext cx="9140825" cy="0"/>
          </a:xfrm>
          <a:prstGeom prst="line">
            <a:avLst/>
          </a:prstGeom>
          <a:noFill/>
          <a:ln w="101600">
            <a:solidFill>
              <a:srgbClr val="00279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 dirty="0">
              <a:solidFill>
                <a:srgbClr val="000000"/>
              </a:solidFill>
              <a:latin typeface="Verdana"/>
              <a:ea typeface="+mn-ea"/>
            </a:endParaRPr>
          </a:p>
        </p:txBody>
      </p:sp>
      <p:sp>
        <p:nvSpPr>
          <p:cNvPr id="792584" name="Rectangle 8"/>
          <p:cNvSpPr>
            <a:spLocks noChangeArrowheads="1"/>
          </p:cNvSpPr>
          <p:nvPr/>
        </p:nvSpPr>
        <p:spPr bwMode="auto">
          <a:xfrm>
            <a:off x="3200400" y="6549137"/>
            <a:ext cx="3429000" cy="11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900" dirty="0">
                <a:solidFill>
                  <a:srgbClr val="008000"/>
                </a:solidFill>
                <a:latin typeface="Arial" charset="0"/>
                <a:ea typeface="+mn-ea"/>
              </a:rPr>
              <a:t>Thomas Jefferson National Accelerator Facility</a:t>
            </a:r>
          </a:p>
        </p:txBody>
      </p:sp>
      <p:pic>
        <p:nvPicPr>
          <p:cNvPr id="79258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39014" y="6249990"/>
            <a:ext cx="16129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92586" name="Rectangle 10"/>
          <p:cNvSpPr>
            <a:spLocks noChangeArrowheads="1"/>
          </p:cNvSpPr>
          <p:nvPr/>
        </p:nvSpPr>
        <p:spPr bwMode="auto">
          <a:xfrm>
            <a:off x="6847820" y="6415090"/>
            <a:ext cx="299762" cy="9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altLang="en-US" sz="600" dirty="0">
                <a:solidFill>
                  <a:srgbClr val="FFFFFF"/>
                </a:solidFill>
                <a:latin typeface="Arial" charset="0"/>
                <a:ea typeface="+mn-ea"/>
              </a:rPr>
              <a:t>Page </a:t>
            </a:r>
            <a:fld id="{E5BAB529-87AE-4E82-9075-6E22D642D313}" type="slidenum">
              <a:rPr lang="en-US" altLang="en-US" sz="600">
                <a:solidFill>
                  <a:srgbClr val="FFFFFF"/>
                </a:solidFill>
                <a:latin typeface="Arial" charset="0"/>
                <a:ea typeface="+mn-ea"/>
              </a:rPr>
              <a:pPr algn="ctr" eaLnBrk="0" hangingPunct="0"/>
              <a:t>‹#›</a:t>
            </a:fld>
            <a:endParaRPr lang="en-US" sz="600" dirty="0">
              <a:solidFill>
                <a:srgbClr val="FFFFFF"/>
              </a:solidFill>
              <a:latin typeface="Arial" charset="0"/>
              <a:ea typeface="+mn-ea"/>
            </a:endParaRPr>
          </a:p>
        </p:txBody>
      </p:sp>
      <p:pic>
        <p:nvPicPr>
          <p:cNvPr id="792588" name="Picture 12" descr="NP-logo-Nl cop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6175377"/>
            <a:ext cx="1295400" cy="676275"/>
          </a:xfrm>
          <a:prstGeom prst="rect">
            <a:avLst/>
          </a:prstGeom>
          <a:noFill/>
        </p:spPr>
      </p:pic>
      <p:pic>
        <p:nvPicPr>
          <p:cNvPr id="792589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6246815"/>
            <a:ext cx="9144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1"/>
          <p:cNvSpPr>
            <a:spLocks noChangeArrowheads="1"/>
          </p:cNvSpPr>
          <p:nvPr userDrawn="1"/>
        </p:nvSpPr>
        <p:spPr bwMode="auto">
          <a:xfrm>
            <a:off x="3708123" y="6711988"/>
            <a:ext cx="2706930" cy="851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n-US" sz="675" dirty="0">
                <a:solidFill>
                  <a:srgbClr val="000000"/>
                </a:solidFill>
                <a:latin typeface="Arial Black"/>
                <a:ea typeface="+mn-ea"/>
              </a:rPr>
              <a:t>SVT TR    January 19-20 - 2012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75022" algn="l" rtl="0" eaLnBrk="1" fontAlgn="base" hangingPunct="1">
        <a:spcBef>
          <a:spcPts val="450"/>
        </a:spcBef>
        <a:spcAft>
          <a:spcPct val="0"/>
        </a:spcAft>
        <a:buFont typeface="Arial" charset="0"/>
        <a:buChar char="•"/>
        <a:defRPr sz="1800" b="1">
          <a:solidFill>
            <a:srgbClr val="333399"/>
          </a:solidFill>
          <a:latin typeface="+mn-lt"/>
        </a:defRPr>
      </a:lvl2pPr>
      <a:lvl3pPr marL="600075" indent="-171450" algn="l" rtl="0" eaLnBrk="1" fontAlgn="base" hangingPunct="1">
        <a:spcBef>
          <a:spcPts val="450"/>
        </a:spcBef>
        <a:spcAft>
          <a:spcPct val="0"/>
        </a:spcAft>
        <a:buFont typeface="Arial" charset="0"/>
        <a:buChar char="–"/>
        <a:defRPr sz="1500" b="1">
          <a:solidFill>
            <a:srgbClr val="008000"/>
          </a:solidFill>
          <a:latin typeface="+mn-lt"/>
        </a:defRPr>
      </a:lvl3pPr>
      <a:lvl4pPr marL="857250" indent="-171450" algn="l" rtl="0" eaLnBrk="1" fontAlgn="base" hangingPunct="1">
        <a:spcBef>
          <a:spcPts val="450"/>
        </a:spcBef>
        <a:spcAft>
          <a:spcPct val="0"/>
        </a:spcAft>
        <a:buFont typeface="Arial" charset="0"/>
        <a:buChar char="•"/>
        <a:defRPr sz="1500" b="1">
          <a:solidFill>
            <a:srgbClr val="CC0000"/>
          </a:solidFill>
          <a:latin typeface="+mn-lt"/>
        </a:defRPr>
      </a:lvl4pPr>
      <a:lvl5pPr marL="1115616" indent="-171450" algn="l" rtl="0" eaLnBrk="1" fontAlgn="base" hangingPunct="1">
        <a:spcBef>
          <a:spcPts val="450"/>
        </a:spcBef>
        <a:spcAft>
          <a:spcPct val="0"/>
        </a:spcAft>
        <a:buFont typeface="Arial" charset="0"/>
        <a:buChar char="–"/>
        <a:defRPr sz="1500" b="1">
          <a:solidFill>
            <a:schemeClr val="hlink"/>
          </a:solidFill>
          <a:latin typeface="+mn-lt"/>
        </a:defRPr>
      </a:lvl5pPr>
      <a:lvl6pPr marL="1458516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b="1">
          <a:solidFill>
            <a:schemeClr val="hlink"/>
          </a:solidFill>
          <a:latin typeface="+mn-lt"/>
        </a:defRPr>
      </a:lvl6pPr>
      <a:lvl7pPr marL="1801416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b="1">
          <a:solidFill>
            <a:schemeClr val="hlink"/>
          </a:solidFill>
          <a:latin typeface="+mn-lt"/>
        </a:defRPr>
      </a:lvl7pPr>
      <a:lvl8pPr marL="2144316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b="1">
          <a:solidFill>
            <a:schemeClr val="hlink"/>
          </a:solidFill>
          <a:latin typeface="+mn-lt"/>
        </a:defRPr>
      </a:lvl8pPr>
      <a:lvl9pPr marL="2487216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b="1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748306" y="1962704"/>
            <a:ext cx="2823695" cy="3462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>
              <a:spcBef>
                <a:spcPts val="450"/>
              </a:spcBef>
            </a:pPr>
            <a:r>
              <a:rPr lang="en-US" sz="1800" dirty="0">
                <a:solidFill>
                  <a:srgbClr val="000090"/>
                </a:solidFill>
                <a:latin typeface="Comic Sans MS"/>
                <a:cs typeface="Comic Sans MS"/>
              </a:rPr>
              <a:t>  </a:t>
            </a:r>
            <a:endParaRPr lang="en-US" sz="1500" b="0" dirty="0">
              <a:solidFill>
                <a:srgbClr val="000090"/>
              </a:solidFill>
              <a:latin typeface="Comic Sans MS"/>
              <a:cs typeface="Comic Sans MS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22A11E8B-3B70-CE4F-9BD4-6A1F4707E270}"/>
              </a:ext>
            </a:extLst>
          </p:cNvPr>
          <p:cNvSpPr txBox="1">
            <a:spLocks/>
          </p:cNvSpPr>
          <p:nvPr/>
        </p:nvSpPr>
        <p:spPr>
          <a:xfrm>
            <a:off x="885221" y="229856"/>
            <a:ext cx="7242243" cy="47982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pitchFamily="-11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  <a:ea typeface="ＭＳ Ｐゴシック" pitchFamily="-11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Arial" charset="0"/>
              </a:defRPr>
            </a:lvl9pPr>
          </a:lstStyle>
          <a:p>
            <a:r>
              <a:rPr lang="en-US" kern="0" dirty="0"/>
              <a:t>Hunting for Glue in Excited Baryons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5E5C14-B6FF-EB4F-9BB2-1899C4A39885}"/>
              </a:ext>
            </a:extLst>
          </p:cNvPr>
          <p:cNvSpPr txBox="1"/>
          <p:nvPr/>
        </p:nvSpPr>
        <p:spPr>
          <a:xfrm>
            <a:off x="221797" y="1510495"/>
            <a:ext cx="389996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450"/>
              </a:spcAft>
            </a:pPr>
            <a:r>
              <a:rPr lang="en-US" sz="1800" b="0" dirty="0">
                <a:latin typeface="Comic Sans MS" panose="030F0902030302020204" pitchFamily="66" charset="0"/>
              </a:rPr>
              <a:t>N* spectrum from Lattice QCD predicts the existence of </a:t>
            </a:r>
            <a:r>
              <a:rPr lang="en-US" sz="1800" b="0" dirty="0">
                <a:solidFill>
                  <a:srgbClr val="005DFF"/>
                </a:solidFill>
                <a:latin typeface="Comic Sans MS" panose="030F0902030302020204" pitchFamily="66" charset="0"/>
              </a:rPr>
              <a:t>hybrid baryons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3A898B-ECBC-714C-A75B-8A86905FA38A}"/>
              </a:ext>
            </a:extLst>
          </p:cNvPr>
          <p:cNvSpPr txBox="1"/>
          <p:nvPr/>
        </p:nvSpPr>
        <p:spPr>
          <a:xfrm>
            <a:off x="4387192" y="1542394"/>
            <a:ext cx="4356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Comic Sans MS" panose="030F0902030302020204" pitchFamily="66" charset="0"/>
              </a:rPr>
              <a:t>The hybrid nature of baryons appears in the </a:t>
            </a:r>
            <a:r>
              <a:rPr lang="en-US" sz="1800" b="0" dirty="0">
                <a:solidFill>
                  <a:srgbClr val="005DFF"/>
                </a:solidFill>
                <a:latin typeface="Comic Sans MS" panose="030F0902030302020204" pitchFamily="66" charset="0"/>
              </a:rPr>
              <a:t>Q</a:t>
            </a:r>
            <a:r>
              <a:rPr lang="en-US" sz="1800" b="0" baseline="30000" dirty="0">
                <a:solidFill>
                  <a:srgbClr val="005DFF"/>
                </a:solidFill>
                <a:latin typeface="Comic Sans MS" panose="030F0902030302020204" pitchFamily="66" charset="0"/>
              </a:rPr>
              <a:t>2</a:t>
            </a:r>
            <a:r>
              <a:rPr lang="en-US" sz="1800" b="0" dirty="0">
                <a:solidFill>
                  <a:srgbClr val="005DFF"/>
                </a:solidFill>
                <a:latin typeface="Comic Sans MS" panose="030F0902030302020204" pitchFamily="66" charset="0"/>
              </a:rPr>
              <a:t> evolution </a:t>
            </a:r>
            <a:r>
              <a:rPr lang="en-US" sz="1800" b="0" dirty="0">
                <a:latin typeface="Comic Sans MS" panose="030F0902030302020204" pitchFamily="66" charset="0"/>
              </a:rPr>
              <a:t>of their transition amplitudes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D4077A-99E8-7B44-9880-BD832B73D9FB}"/>
              </a:ext>
            </a:extLst>
          </p:cNvPr>
          <p:cNvSpPr txBox="1"/>
          <p:nvPr/>
        </p:nvSpPr>
        <p:spPr>
          <a:xfrm rot="16200000">
            <a:off x="2556576" y="4204776"/>
            <a:ext cx="19607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0" dirty="0">
                <a:solidFill>
                  <a:srgbClr val="002060"/>
                </a:solidFill>
                <a:latin typeface="Comic Sans MS" panose="030F0902030302020204" pitchFamily="66" charset="0"/>
              </a:rPr>
              <a:t>Electroexcitation Amplitude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B5AF22-BADF-6444-849A-5F6A74CE3B48}"/>
              </a:ext>
            </a:extLst>
          </p:cNvPr>
          <p:cNvSpPr txBox="1"/>
          <p:nvPr/>
        </p:nvSpPr>
        <p:spPr>
          <a:xfrm>
            <a:off x="6885084" y="2569555"/>
            <a:ext cx="16544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0090"/>
                </a:solidFill>
                <a:latin typeface="Comic Sans MS"/>
                <a:cs typeface="Comic Sans MS"/>
              </a:rPr>
              <a:t>N(1440)1/2</a:t>
            </a:r>
            <a:r>
              <a:rPr lang="en-US" sz="1800" b="0" baseline="30000" dirty="0">
                <a:solidFill>
                  <a:srgbClr val="000090"/>
                </a:solidFill>
                <a:latin typeface="Comic Sans MS"/>
                <a:cs typeface="Comic Sans MS"/>
              </a:rPr>
              <a:t>+</a:t>
            </a:r>
            <a:endParaRPr lang="en-US" sz="1800" b="0" baseline="-25000" dirty="0">
              <a:solidFill>
                <a:srgbClr val="000090"/>
              </a:solidFill>
              <a:latin typeface="Comic Sans MS"/>
              <a:cs typeface="Comic Sans MS"/>
            </a:endParaRPr>
          </a:p>
        </p:txBody>
      </p:sp>
      <p:sp>
        <p:nvSpPr>
          <p:cNvPr id="35" name="Rettangolo 26">
            <a:extLst>
              <a:ext uri="{FF2B5EF4-FFF2-40B4-BE49-F238E27FC236}">
                <a16:creationId xmlns:a16="http://schemas.microsoft.com/office/drawing/2014/main" id="{031342C9-4087-AE43-9075-6B7EFE20C39D}"/>
              </a:ext>
            </a:extLst>
          </p:cNvPr>
          <p:cNvSpPr/>
          <p:nvPr/>
        </p:nvSpPr>
        <p:spPr bwMode="auto">
          <a:xfrm>
            <a:off x="3451361" y="2920395"/>
            <a:ext cx="171450" cy="4000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it-IT" sz="2700" b="0" dirty="0">
              <a:latin typeface="Arial" charset="0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9263D4EA-0934-E146-A922-323D42959A84}"/>
              </a:ext>
            </a:extLst>
          </p:cNvPr>
          <p:cNvSpPr txBox="1"/>
          <p:nvPr/>
        </p:nvSpPr>
        <p:spPr>
          <a:xfrm>
            <a:off x="4556499" y="5777382"/>
            <a:ext cx="4187014" cy="584775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C00000"/>
                </a:solidFill>
                <a:latin typeface="Comic Sans MS" panose="030F0902030302020204" pitchFamily="66" charset="0"/>
              </a:rPr>
              <a:t>CLAS12 is the ideal laboratory to perform search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3999D99-BB1E-1546-A541-644EB3D8A19F}"/>
              </a:ext>
            </a:extLst>
          </p:cNvPr>
          <p:cNvSpPr txBox="1"/>
          <p:nvPr/>
        </p:nvSpPr>
        <p:spPr>
          <a:xfrm>
            <a:off x="1201394" y="973214"/>
            <a:ext cx="7129061" cy="415498"/>
          </a:xfrm>
          <a:prstGeom prst="rect">
            <a:avLst/>
          </a:prstGeom>
          <a:noFill/>
          <a:ln w="38100">
            <a:solidFill>
              <a:srgbClr val="00009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dirty="0">
                <a:solidFill>
                  <a:srgbClr val="FF0000"/>
                </a:solidFill>
                <a:latin typeface="Comic Sans MS" panose="030F0902030302020204" pitchFamily="66" charset="0"/>
              </a:rPr>
              <a:t> Can glue be a structural component of excited baryon states?</a:t>
            </a:r>
            <a:r>
              <a:rPr lang="en-US" sz="2100" b="0" dirty="0">
                <a:solidFill>
                  <a:schemeClr val="bg1"/>
                </a:solidFill>
                <a:latin typeface="Comic Sans MS" panose="030F0902030302020204" pitchFamily="66" charset="0"/>
              </a:rPr>
              <a:t>?</a:t>
            </a:r>
          </a:p>
        </p:txBody>
      </p:sp>
      <p:pic>
        <p:nvPicPr>
          <p:cNvPr id="6" name="Picture 5" descr="Screen Shot 2016-08-12 at 7.35.38 AM.png">
            <a:extLst>
              <a:ext uri="{FF2B5EF4-FFF2-40B4-BE49-F238E27FC236}">
                <a16:creationId xmlns:a16="http://schemas.microsoft.com/office/drawing/2014/main" id="{6AAC6846-1B91-DB44-9D68-F7E4B9903740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10665" t="7193" r="10387"/>
          <a:stretch/>
        </p:blipFill>
        <p:spPr>
          <a:xfrm>
            <a:off x="655518" y="3048606"/>
            <a:ext cx="2948940" cy="273511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E1C5AAE-E10A-7C4A-9A57-85750F10F67B}"/>
              </a:ext>
            </a:extLst>
          </p:cNvPr>
          <p:cNvSpPr txBox="1"/>
          <p:nvPr/>
        </p:nvSpPr>
        <p:spPr>
          <a:xfrm>
            <a:off x="1317357" y="5451040"/>
            <a:ext cx="316084" cy="322509"/>
          </a:xfrm>
          <a:prstGeom prst="rect">
            <a:avLst/>
          </a:prstGeom>
          <a:noFill/>
        </p:spPr>
        <p:txBody>
          <a:bodyPr wrap="none" lIns="75551" tIns="37775" rIns="75551" bIns="37775" rtlCol="0">
            <a:spAutoFit/>
          </a:bodyPr>
          <a:lstStyle/>
          <a:p>
            <a:r>
              <a:rPr lang="en-US" sz="1600" b="0" dirty="0">
                <a:latin typeface="Comic Sans MS" panose="030F0902030302020204" pitchFamily="66" charset="0"/>
              </a:rPr>
              <a:t>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3A229BB-1C1B-554F-83B8-2D546D00091F}"/>
              </a:ext>
            </a:extLst>
          </p:cNvPr>
          <p:cNvCxnSpPr/>
          <p:nvPr/>
        </p:nvCxnSpPr>
        <p:spPr>
          <a:xfrm>
            <a:off x="1461596" y="4024385"/>
            <a:ext cx="3271" cy="1234440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B159CD2-8408-5745-B275-8D1459CB0A6A}"/>
              </a:ext>
            </a:extLst>
          </p:cNvPr>
          <p:cNvSpPr txBox="1"/>
          <p:nvPr/>
        </p:nvSpPr>
        <p:spPr>
          <a:xfrm>
            <a:off x="1107614" y="4669181"/>
            <a:ext cx="721672" cy="276999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algn="ctr" eaLnBrk="0" hangingPunct="0">
              <a:defRPr/>
            </a:pPr>
            <a:r>
              <a:rPr lang="en-US" sz="1200" b="0" kern="0" dirty="0">
                <a:solidFill>
                  <a:srgbClr val="0000FF"/>
                </a:solidFill>
                <a:latin typeface="Comic Sans MS" panose="030F0902030302020204" pitchFamily="66" charset="0"/>
                <a:ea typeface="ＭＳ Ｐゴシック" charset="0"/>
              </a:rPr>
              <a:t>1.3 GeV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9F15A35-B12D-2F46-94B9-A40A88DDB51F}"/>
              </a:ext>
            </a:extLst>
          </p:cNvPr>
          <p:cNvGrpSpPr/>
          <p:nvPr/>
        </p:nvGrpSpPr>
        <p:grpSpPr>
          <a:xfrm>
            <a:off x="2136912" y="4688753"/>
            <a:ext cx="978173" cy="937180"/>
            <a:chOff x="2438400" y="4638674"/>
            <a:chExt cx="1304230" cy="124957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77FAA60-1E08-2342-BDA5-9C324CB616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34148" y="4774886"/>
              <a:ext cx="379517" cy="225590"/>
            </a:xfrm>
            <a:prstGeom prst="rect">
              <a:avLst/>
            </a:prstGeom>
            <a:ln w="28575" cmpd="sng">
              <a:noFill/>
            </a:ln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CDFC9E0-BEB9-294F-AF3F-D56D00781A16}"/>
                </a:ext>
              </a:extLst>
            </p:cNvPr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11998" y="5426087"/>
              <a:ext cx="462021" cy="205635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723F080-DCF7-AC4A-B322-944D4069AB22}"/>
                </a:ext>
              </a:extLst>
            </p:cNvPr>
            <p:cNvSpPr txBox="1"/>
            <p:nvPr/>
          </p:nvSpPr>
          <p:spPr>
            <a:xfrm>
              <a:off x="2438400" y="4902123"/>
              <a:ext cx="1304230" cy="424915"/>
            </a:xfrm>
            <a:prstGeom prst="rect">
              <a:avLst/>
            </a:prstGeom>
            <a:noFill/>
          </p:spPr>
          <p:txBody>
            <a:bodyPr wrap="none" lIns="75575" tIns="37787" rIns="75575" bIns="37787" rtlCol="0">
              <a:spAutoFit/>
            </a:bodyPr>
            <a:lstStyle/>
            <a:p>
              <a:pPr eaLnBrk="0" hangingPunct="0">
                <a:defRPr/>
              </a:pPr>
              <a:r>
                <a:rPr lang="en-US" sz="1575" b="0" kern="0" dirty="0">
                  <a:solidFill>
                    <a:srgbClr val="000000"/>
                  </a:solidFill>
                  <a:latin typeface="Comic Sans MS" panose="030F0902030302020204" pitchFamily="66" charset="0"/>
                  <a:ea typeface="ＭＳ Ｐゴシック" charset="0"/>
                </a:rPr>
                <a:t> </a:t>
              </a:r>
              <a:r>
                <a:rPr lang="en-US" sz="900" b="0" kern="0" dirty="0">
                  <a:solidFill>
                    <a:srgbClr val="000000"/>
                  </a:solidFill>
                  <a:latin typeface="Comic Sans MS" panose="030F0902030302020204" pitchFamily="66" charset="0"/>
                  <a:ea typeface="ＭＳ Ｐゴシック" charset="0"/>
                </a:rPr>
                <a:t>regular states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76F23C6-5F78-0E47-88B7-2053F7D732FE}"/>
                </a:ext>
              </a:extLst>
            </p:cNvPr>
            <p:cNvSpPr txBox="1"/>
            <p:nvPr/>
          </p:nvSpPr>
          <p:spPr>
            <a:xfrm>
              <a:off x="2484887" y="5463332"/>
              <a:ext cx="1257209" cy="424915"/>
            </a:xfrm>
            <a:prstGeom prst="rect">
              <a:avLst/>
            </a:prstGeom>
            <a:noFill/>
          </p:spPr>
          <p:txBody>
            <a:bodyPr wrap="none" lIns="75575" tIns="37787" rIns="75575" bIns="37787" rtlCol="0">
              <a:spAutoFit/>
            </a:bodyPr>
            <a:lstStyle/>
            <a:p>
              <a:pPr eaLnBrk="0" hangingPunct="0">
                <a:defRPr/>
              </a:pPr>
              <a:r>
                <a:rPr lang="en-US" sz="1575" b="0" kern="0" dirty="0">
                  <a:solidFill>
                    <a:srgbClr val="0000FF"/>
                  </a:solidFill>
                  <a:latin typeface="Comic Sans MS" panose="030F0902030302020204" pitchFamily="66" charset="0"/>
                  <a:ea typeface="ＭＳ Ｐゴシック" charset="0"/>
                </a:rPr>
                <a:t> </a:t>
              </a:r>
              <a:r>
                <a:rPr lang="en-US" sz="900" b="0" kern="0" dirty="0">
                  <a:solidFill>
                    <a:srgbClr val="0000FF"/>
                  </a:solidFill>
                  <a:latin typeface="Comic Sans MS" panose="030F0902030302020204" pitchFamily="66" charset="0"/>
                  <a:ea typeface="ＭＳ Ｐゴシック" charset="0"/>
                </a:rPr>
                <a:t>hybrid states</a:t>
              </a:r>
            </a:p>
          </p:txBody>
        </p:sp>
        <p:sp>
          <p:nvSpPr>
            <p:cNvPr id="12" name="Rettangolo 3">
              <a:extLst>
                <a:ext uri="{FF2B5EF4-FFF2-40B4-BE49-F238E27FC236}">
                  <a16:creationId xmlns:a16="http://schemas.microsoft.com/office/drawing/2014/main" id="{3260148E-0EAA-8E46-B6FF-8BD50963F45B}"/>
                </a:ext>
              </a:extLst>
            </p:cNvPr>
            <p:cNvSpPr/>
            <p:nvPr/>
          </p:nvSpPr>
          <p:spPr bwMode="auto">
            <a:xfrm>
              <a:off x="2538804" y="4638674"/>
              <a:ext cx="1153529" cy="1206041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685587" eaLnBrk="0" hangingPunct="0">
                <a:defRPr/>
              </a:pPr>
              <a:endParaRPr lang="it-IT" sz="300" b="0" kern="0" dirty="0">
                <a:solidFill>
                  <a:srgbClr val="800000"/>
                </a:solidFill>
                <a:latin typeface="Comic Sans MS" panose="030F0902030302020204" pitchFamily="66" charset="0"/>
                <a:ea typeface="ＭＳ Ｐゴシック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81D1B2E-6951-6C41-AA42-B835ED49D545}"/>
              </a:ext>
            </a:extLst>
          </p:cNvPr>
          <p:cNvSpPr txBox="1"/>
          <p:nvPr/>
        </p:nvSpPr>
        <p:spPr>
          <a:xfrm rot="16200000">
            <a:off x="127260" y="4139442"/>
            <a:ext cx="7593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US" sz="1350" b="0" dirty="0">
                <a:solidFill>
                  <a:srgbClr val="002060"/>
                </a:solidFill>
                <a:latin typeface="Comic Sans MS" panose="030F0902030302020204" pitchFamily="66" charset="0"/>
              </a:rPr>
              <a:t>m/GeV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F88A51-D8FE-014D-B96B-34F551BA1839}"/>
              </a:ext>
            </a:extLst>
          </p:cNvPr>
          <p:cNvSpPr txBox="1"/>
          <p:nvPr/>
        </p:nvSpPr>
        <p:spPr>
          <a:xfrm>
            <a:off x="1802176" y="2588221"/>
            <a:ext cx="66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US" sz="1800" b="0" dirty="0">
                <a:solidFill>
                  <a:srgbClr val="C00000"/>
                </a:solidFill>
                <a:latin typeface="Comic Sans MS" panose="030F0902030302020204" pitchFamily="66" charset="0"/>
              </a:rPr>
              <a:t>N*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9FFC24B-2141-8D4D-91C0-4C2288536A14}"/>
              </a:ext>
            </a:extLst>
          </p:cNvPr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59"/>
          <a:stretch/>
        </p:blipFill>
        <p:spPr>
          <a:xfrm>
            <a:off x="4470110" y="2502074"/>
            <a:ext cx="2194560" cy="18854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FA7083B-418E-FA4F-95EE-D15269E328B2}"/>
              </a:ext>
            </a:extLst>
          </p:cNvPr>
          <p:cNvPicPr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7" b="9985"/>
          <a:stretch/>
        </p:blipFill>
        <p:spPr>
          <a:xfrm>
            <a:off x="6763194" y="3117611"/>
            <a:ext cx="2057400" cy="185198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FC7328A-2561-6647-887D-D7D79EC98E16}"/>
              </a:ext>
            </a:extLst>
          </p:cNvPr>
          <p:cNvSpPr txBox="1"/>
          <p:nvPr/>
        </p:nvSpPr>
        <p:spPr>
          <a:xfrm>
            <a:off x="4998822" y="3602253"/>
            <a:ext cx="349987" cy="242317"/>
          </a:xfrm>
          <a:prstGeom prst="rect">
            <a:avLst/>
          </a:prstGeom>
          <a:noFill/>
          <a:ln>
            <a:noFill/>
          </a:ln>
        </p:spPr>
        <p:txBody>
          <a:bodyPr wrap="none" lIns="68526" tIns="34262" rIns="68526" bIns="34262" rtlCol="0">
            <a:spAutoFit/>
          </a:bodyPr>
          <a:lstStyle/>
          <a:p>
            <a:pPr defTabSz="685373" eaLnBrk="0" hangingPunct="0"/>
            <a:r>
              <a:rPr lang="en-US" sz="1125" b="0" dirty="0">
                <a:solidFill>
                  <a:srgbClr val="000000"/>
                </a:solidFill>
                <a:latin typeface="Comic Sans MS" panose="030F0902030302020204" pitchFamily="66" charset="0"/>
                <a:ea typeface="ＭＳ Ｐゴシック" charset="0"/>
              </a:rPr>
              <a:t>q</a:t>
            </a:r>
            <a:r>
              <a:rPr lang="en-US" sz="1125" b="0" baseline="30000" dirty="0">
                <a:solidFill>
                  <a:srgbClr val="000000"/>
                </a:solidFill>
                <a:latin typeface="Comic Sans MS" panose="030F0902030302020204" pitchFamily="66" charset="0"/>
                <a:ea typeface="ＭＳ Ｐゴシック" charset="0"/>
              </a:rPr>
              <a:t>3</a:t>
            </a:r>
            <a:r>
              <a:rPr lang="en-US" sz="1125" b="0" dirty="0">
                <a:solidFill>
                  <a:srgbClr val="FF0000"/>
                </a:solidFill>
                <a:latin typeface="Comic Sans MS" panose="030F0902030302020204" pitchFamily="66" charset="0"/>
                <a:ea typeface="ＭＳ Ｐゴシック" charset="0"/>
              </a:rPr>
              <a:t>g</a:t>
            </a:r>
          </a:p>
        </p:txBody>
      </p:sp>
      <p:sp>
        <p:nvSpPr>
          <p:cNvPr id="32" name="TextBox 53">
            <a:extLst>
              <a:ext uri="{FF2B5EF4-FFF2-40B4-BE49-F238E27FC236}">
                <a16:creationId xmlns:a16="http://schemas.microsoft.com/office/drawing/2014/main" id="{A4E26F50-5948-7D43-9108-F2223CE67633}"/>
              </a:ext>
            </a:extLst>
          </p:cNvPr>
          <p:cNvSpPr txBox="1"/>
          <p:nvPr/>
        </p:nvSpPr>
        <p:spPr>
          <a:xfrm>
            <a:off x="6017433" y="2903040"/>
            <a:ext cx="273043" cy="24231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none" lIns="68526" tIns="34262" rIns="68526" bIns="34262" rtlCol="0">
            <a:spAutoFit/>
          </a:bodyPr>
          <a:lstStyle/>
          <a:p>
            <a:pPr defTabSz="685373" eaLnBrk="0" hangingPunct="0"/>
            <a:r>
              <a:rPr lang="en-US" sz="1125" b="0" dirty="0">
                <a:solidFill>
                  <a:srgbClr val="000000"/>
                </a:solidFill>
                <a:latin typeface="Comic Sans MS" panose="030F0902030302020204" pitchFamily="66" charset="0"/>
                <a:ea typeface="ＭＳ Ｐゴシック" charset="0"/>
              </a:rPr>
              <a:t>q</a:t>
            </a:r>
            <a:r>
              <a:rPr lang="en-US" sz="1125" b="0" baseline="30000" dirty="0">
                <a:solidFill>
                  <a:srgbClr val="000000"/>
                </a:solidFill>
                <a:latin typeface="Comic Sans MS" panose="030F0902030302020204" pitchFamily="66" charset="0"/>
                <a:ea typeface="ＭＳ Ｐゴシック" charset="0"/>
              </a:rPr>
              <a:t>3</a:t>
            </a:r>
            <a:endParaRPr lang="en-US" sz="1125" b="0" dirty="0">
              <a:solidFill>
                <a:srgbClr val="FF0000"/>
              </a:solidFill>
              <a:latin typeface="Comic Sans MS" panose="030F0902030302020204" pitchFamily="66" charset="0"/>
              <a:ea typeface="ＭＳ Ｐゴシック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4A4661-5595-D647-9C92-9BD55911BFCF}"/>
              </a:ext>
            </a:extLst>
          </p:cNvPr>
          <p:cNvSpPr txBox="1"/>
          <p:nvPr/>
        </p:nvSpPr>
        <p:spPr>
          <a:xfrm>
            <a:off x="4758523" y="4950131"/>
            <a:ext cx="1808508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0" dirty="0">
                <a:latin typeface="Comic Sans MS" panose="030F0902030302020204" pitchFamily="66" charset="0"/>
              </a:rPr>
              <a:t>Black curves: q</a:t>
            </a:r>
            <a:r>
              <a:rPr lang="en-US" sz="1200" b="0" baseline="30000" dirty="0">
                <a:latin typeface="Comic Sans MS" panose="030F0902030302020204" pitchFamily="66" charset="0"/>
              </a:rPr>
              <a:t>3 </a:t>
            </a:r>
            <a:r>
              <a:rPr lang="en-US" sz="1200" b="0" dirty="0">
                <a:latin typeface="Comic Sans MS" panose="030F0902030302020204" pitchFamily="66" charset="0"/>
              </a:rPr>
              <a:t>model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8A1A30-F2CA-C14A-9D3B-97A0FAB4CEEE}"/>
              </a:ext>
            </a:extLst>
          </p:cNvPr>
          <p:cNvSpPr txBox="1"/>
          <p:nvPr/>
        </p:nvSpPr>
        <p:spPr>
          <a:xfrm>
            <a:off x="4753914" y="5272970"/>
            <a:ext cx="1797288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0" dirty="0">
                <a:solidFill>
                  <a:srgbClr val="FF0000"/>
                </a:solidFill>
                <a:latin typeface="Comic Sans MS" panose="030F0902030302020204" pitchFamily="66" charset="0"/>
              </a:rPr>
              <a:t>Red curves: q</a:t>
            </a:r>
            <a:r>
              <a:rPr lang="en-US" sz="1200" b="0" baseline="30000" dirty="0">
                <a:solidFill>
                  <a:srgbClr val="FF0000"/>
                </a:solidFill>
                <a:latin typeface="Comic Sans MS" panose="030F0902030302020204" pitchFamily="66" charset="0"/>
              </a:rPr>
              <a:t>3</a:t>
            </a:r>
            <a:r>
              <a:rPr lang="en-US" sz="1200" b="0" dirty="0">
                <a:solidFill>
                  <a:srgbClr val="FF0000"/>
                </a:solidFill>
                <a:latin typeface="Comic Sans MS" panose="030F0902030302020204" pitchFamily="66" charset="0"/>
              </a:rPr>
              <a:t>g model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59FC84-1777-784F-8FED-D5B6BB37621B}"/>
              </a:ext>
            </a:extLst>
          </p:cNvPr>
          <p:cNvSpPr txBox="1"/>
          <p:nvPr/>
        </p:nvSpPr>
        <p:spPr>
          <a:xfrm>
            <a:off x="5597538" y="2529681"/>
            <a:ext cx="69293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US" sz="1600" b="0" dirty="0">
                <a:solidFill>
                  <a:srgbClr val="005DFF"/>
                </a:solidFill>
                <a:latin typeface="Comic Sans MS" panose="030F0902030302020204" pitchFamily="66" charset="0"/>
              </a:rPr>
              <a:t>A</a:t>
            </a:r>
            <a:r>
              <a:rPr lang="en-US" sz="1600" b="0" baseline="-25000" dirty="0">
                <a:solidFill>
                  <a:srgbClr val="005DFF"/>
                </a:solidFill>
                <a:latin typeface="Comic Sans MS" panose="030F0902030302020204" pitchFamily="66" charset="0"/>
              </a:rPr>
              <a:t>1/2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7875ED9-B8D1-A64A-81FF-71198E4EBD9B}"/>
              </a:ext>
            </a:extLst>
          </p:cNvPr>
          <p:cNvSpPr txBox="1"/>
          <p:nvPr/>
        </p:nvSpPr>
        <p:spPr>
          <a:xfrm>
            <a:off x="8001002" y="3196680"/>
            <a:ext cx="60175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US" sz="1600" b="0" dirty="0">
                <a:solidFill>
                  <a:srgbClr val="005DFF"/>
                </a:solidFill>
                <a:latin typeface="Comic Sans MS" panose="030F0902030302020204" pitchFamily="66" charset="0"/>
              </a:rPr>
              <a:t>S</a:t>
            </a:r>
            <a:r>
              <a:rPr lang="en-US" sz="1600" b="0" baseline="-25000" dirty="0">
                <a:solidFill>
                  <a:srgbClr val="005DFF"/>
                </a:solidFill>
                <a:latin typeface="Comic Sans MS" panose="030F0902030302020204" pitchFamily="66" charset="0"/>
              </a:rPr>
              <a:t>1/2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71853AF-83C3-DE4D-82AF-7109AC0E7E77}"/>
              </a:ext>
            </a:extLst>
          </p:cNvPr>
          <p:cNvSpPr/>
          <p:nvPr/>
        </p:nvSpPr>
        <p:spPr bwMode="auto">
          <a:xfrm>
            <a:off x="4707629" y="4364252"/>
            <a:ext cx="1009650" cy="4282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0B2CD0-CA99-1B48-B793-D24E1555D671}"/>
              </a:ext>
            </a:extLst>
          </p:cNvPr>
          <p:cNvSpPr txBox="1"/>
          <p:nvPr/>
        </p:nvSpPr>
        <p:spPr>
          <a:xfrm>
            <a:off x="4673659" y="4365329"/>
            <a:ext cx="1891694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pPr>
              <a:spcAft>
                <a:spcPts val="450"/>
              </a:spcAft>
            </a:pPr>
            <a:r>
              <a:rPr lang="en-US" sz="600" b="0" dirty="0">
                <a:latin typeface="Comic Sans MS" panose="030F0902030302020204" pitchFamily="66" charset="0"/>
              </a:rPr>
              <a:t>0             1             2             3            4             5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497B55-DD17-2B42-AA9D-F5259080336A}"/>
              </a:ext>
            </a:extLst>
          </p:cNvPr>
          <p:cNvSpPr txBox="1"/>
          <p:nvPr/>
        </p:nvSpPr>
        <p:spPr>
          <a:xfrm>
            <a:off x="6849114" y="4948890"/>
            <a:ext cx="2071149" cy="1846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450"/>
              </a:spcAft>
            </a:pPr>
            <a:r>
              <a:rPr lang="en-US" sz="600" b="0" dirty="0">
                <a:latin typeface="Comic Sans MS" panose="030F0902030302020204" pitchFamily="66" charset="0"/>
              </a:rPr>
              <a:t>0             1             2             3             4             5     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55EEA7C-AA9C-F948-8279-35CA186342C6}"/>
              </a:ext>
            </a:extLst>
          </p:cNvPr>
          <p:cNvSpPr txBox="1"/>
          <p:nvPr/>
        </p:nvSpPr>
        <p:spPr>
          <a:xfrm>
            <a:off x="7481817" y="5133556"/>
            <a:ext cx="910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solidFill>
                  <a:srgbClr val="002060"/>
                </a:solidFill>
                <a:latin typeface="Comic Sans MS" panose="030F0902030302020204" pitchFamily="66" charset="0"/>
              </a:rPr>
              <a:t>Q</a:t>
            </a:r>
            <a:r>
              <a:rPr lang="en-US" sz="1200" b="0" baseline="30000" dirty="0">
                <a:solidFill>
                  <a:srgbClr val="002060"/>
                </a:solidFill>
                <a:latin typeface="Comic Sans MS" panose="030F0902030302020204" pitchFamily="66" charset="0"/>
              </a:rPr>
              <a:t>2</a:t>
            </a:r>
            <a:r>
              <a:rPr lang="en-US" sz="1200" b="0" dirty="0">
                <a:solidFill>
                  <a:srgbClr val="002060"/>
                </a:solidFill>
                <a:latin typeface="Comic Sans MS" panose="030F0902030302020204" pitchFamily="66" charset="0"/>
              </a:rPr>
              <a:t> (GeV</a:t>
            </a:r>
            <a:r>
              <a:rPr lang="en-US" sz="1200" b="0" baseline="30000" dirty="0">
                <a:solidFill>
                  <a:srgbClr val="002060"/>
                </a:solidFill>
                <a:latin typeface="Comic Sans MS" panose="030F0902030302020204" pitchFamily="66" charset="0"/>
              </a:rPr>
              <a:t>2</a:t>
            </a:r>
            <a:r>
              <a:rPr lang="en-US" sz="1200" b="0" dirty="0">
                <a:solidFill>
                  <a:srgbClr val="002060"/>
                </a:solidFill>
                <a:latin typeface="Comic Sans MS" panose="030F0902030302020204" pitchFamily="66" charset="0"/>
              </a:rPr>
              <a:t>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22F0D13-1A0E-8246-BCFC-5E0A337FE17F}"/>
              </a:ext>
            </a:extLst>
          </p:cNvPr>
          <p:cNvSpPr txBox="1"/>
          <p:nvPr/>
        </p:nvSpPr>
        <p:spPr>
          <a:xfrm>
            <a:off x="5148843" y="4525291"/>
            <a:ext cx="9441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solidFill>
                  <a:srgbClr val="002060"/>
                </a:solidFill>
                <a:latin typeface="Comic Sans MS" panose="030F0902030302020204" pitchFamily="66" charset="0"/>
              </a:rPr>
              <a:t>Q</a:t>
            </a:r>
            <a:r>
              <a:rPr lang="en-US" sz="1200" b="0" baseline="30000" dirty="0">
                <a:solidFill>
                  <a:srgbClr val="002060"/>
                </a:solidFill>
                <a:latin typeface="Comic Sans MS" panose="030F0902030302020204" pitchFamily="66" charset="0"/>
              </a:rPr>
              <a:t>2</a:t>
            </a:r>
            <a:r>
              <a:rPr lang="en-US" sz="1200" b="0" dirty="0">
                <a:solidFill>
                  <a:srgbClr val="002060"/>
                </a:solidFill>
                <a:latin typeface="Comic Sans MS" panose="030F0902030302020204" pitchFamily="66" charset="0"/>
              </a:rPr>
              <a:t> (GeV</a:t>
            </a:r>
            <a:r>
              <a:rPr lang="en-US" sz="1200" b="0" baseline="30000" dirty="0">
                <a:solidFill>
                  <a:srgbClr val="002060"/>
                </a:solidFill>
                <a:latin typeface="Comic Sans MS" panose="030F0902030302020204" pitchFamily="66" charset="0"/>
              </a:rPr>
              <a:t>2</a:t>
            </a:r>
            <a:r>
              <a:rPr lang="en-US" sz="1200" b="0" dirty="0">
                <a:solidFill>
                  <a:srgbClr val="002060"/>
                </a:solidFill>
                <a:latin typeface="Comic Sans MS" panose="030F0902030302020204" pitchFamily="66" charset="0"/>
              </a:rPr>
              <a:t>)</a:t>
            </a:r>
          </a:p>
        </p:txBody>
      </p:sp>
      <p:sp>
        <p:nvSpPr>
          <p:cNvPr id="34" name="CasellaDiTesto 17">
            <a:extLst>
              <a:ext uri="{FF2B5EF4-FFF2-40B4-BE49-F238E27FC236}">
                <a16:creationId xmlns:a16="http://schemas.microsoft.com/office/drawing/2014/main" id="{024C4878-1A9B-EB47-8BEE-300447325B30}"/>
              </a:ext>
            </a:extLst>
          </p:cNvPr>
          <p:cNvSpPr txBox="1"/>
          <p:nvPr/>
        </p:nvSpPr>
        <p:spPr>
          <a:xfrm>
            <a:off x="508210" y="5967812"/>
            <a:ext cx="2353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solidFill>
                  <a:srgbClr val="008000"/>
                </a:solidFill>
                <a:latin typeface="Comic Sans MS" panose="030F0902030302020204" pitchFamily="66" charset="0"/>
              </a:rPr>
              <a:t>JLab LQCD group results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A5CAB6-681F-D04E-9306-337E5655FD36}"/>
              </a:ext>
            </a:extLst>
          </p:cNvPr>
          <p:cNvSpPr txBox="1"/>
          <p:nvPr/>
        </p:nvSpPr>
        <p:spPr>
          <a:xfrm>
            <a:off x="2809005" y="5959914"/>
            <a:ext cx="11112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US" sz="1200" b="0" dirty="0">
                <a:solidFill>
                  <a:srgbClr val="008000"/>
                </a:solidFill>
                <a:latin typeface="Comic Sans MS" panose="030F0902030302020204" pitchFamily="66" charset="0"/>
              </a:rPr>
              <a:t>m</a:t>
            </a:r>
            <a:r>
              <a:rPr lang="en-US" sz="1200" b="0" baseline="-25000" dirty="0">
                <a:solidFill>
                  <a:srgbClr val="008000"/>
                </a:solidFill>
                <a:latin typeface="Symbol" pitchFamily="2" charset="2"/>
              </a:rPr>
              <a:t>p</a:t>
            </a:r>
            <a:r>
              <a:rPr lang="en-US" sz="1200" b="0" dirty="0">
                <a:solidFill>
                  <a:srgbClr val="008000"/>
                </a:solidFill>
                <a:latin typeface="Comic Sans MS" panose="030F0902030302020204" pitchFamily="66" charset="0"/>
              </a:rPr>
              <a:t>=396 MeV</a:t>
            </a:r>
          </a:p>
        </p:txBody>
      </p:sp>
    </p:spTree>
    <p:extLst>
      <p:ext uri="{BB962C8B-B14F-4D97-AF65-F5344CB8AC3E}">
        <p14:creationId xmlns:p14="http://schemas.microsoft.com/office/powerpoint/2010/main" val="317157487"/>
      </p:ext>
    </p:extLst>
  </p:cSld>
  <p:clrMapOvr>
    <a:masterClrMapping/>
  </p:clrMapOvr>
  <p:transition advTm="49463">
    <p:fade/>
  </p:transition>
</p:sld>
</file>

<file path=ppt/theme/theme1.xml><?xml version="1.0" encoding="utf-8"?>
<a:theme xmlns:a="http://schemas.openxmlformats.org/drawingml/2006/main" name="Powerpoint Template Lehman Review June 07">
  <a:themeElements>
    <a:clrScheme name="Powerpoint Template Lehman Review June 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 Template Lehman Review June 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1800" b="0" dirty="0" smtClean="0">
            <a:latin typeface="+mn-lt"/>
          </a:defRPr>
        </a:defPPr>
      </a:lstStyle>
    </a:txDef>
  </a:objectDefaults>
  <a:extraClrSchemeLst>
    <a:extraClrScheme>
      <a:clrScheme name="Powerpoint Template Lehman Review June 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Lehman Review June 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Lehman Review June 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noAutofit/>
      </a:bodyPr>
      <a:lstStyle>
        <a:defPPr algn="l">
          <a:defRPr sz="2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Lehman Review June 07</Template>
  <TotalTime>141689</TotalTime>
  <Pages>1</Pages>
  <Words>115</Words>
  <Application>Microsoft Macintosh PowerPoint</Application>
  <PresentationFormat>Letter Paper (8.5x11 in)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ＭＳ Ｐゴシック</vt:lpstr>
      <vt:lpstr>Arial</vt:lpstr>
      <vt:lpstr>Arial Black</vt:lpstr>
      <vt:lpstr>Comic Sans MS</vt:lpstr>
      <vt:lpstr>Symbol</vt:lpstr>
      <vt:lpstr>Times New Roman</vt:lpstr>
      <vt:lpstr>Verdana</vt:lpstr>
      <vt:lpstr>Powerpoint Template Lehman Review June 07</vt:lpstr>
      <vt:lpstr>Custom Design</vt:lpstr>
      <vt:lpstr>1_Custom Design</vt:lpstr>
      <vt:lpstr>PowerPoint Presentation</vt:lpstr>
    </vt:vector>
  </TitlesOfParts>
  <Company>Jefferson Lab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Christine Hummel</dc:creator>
  <cp:keywords>Presentation Generic</cp:keywords>
  <dc:description/>
  <cp:lastModifiedBy>Daniel S. Carman</cp:lastModifiedBy>
  <cp:revision>1338</cp:revision>
  <cp:lastPrinted>2019-05-21T20:09:51Z</cp:lastPrinted>
  <dcterms:created xsi:type="dcterms:W3CDTF">2016-11-08T21:41:03Z</dcterms:created>
  <dcterms:modified xsi:type="dcterms:W3CDTF">2019-06-06T19:57:14Z</dcterms:modified>
</cp:coreProperties>
</file>