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556" r:id="rId3"/>
    <p:sldId id="503" r:id="rId4"/>
    <p:sldId id="557" r:id="rId5"/>
    <p:sldId id="561" r:id="rId6"/>
    <p:sldId id="559" r:id="rId7"/>
    <p:sldId id="49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3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5B87-2F5A-4EB7-B8A6-8FF3FC836DE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AFFF-37C3-4F69-A6A4-10164C1F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53114-0D40-384A-9E11-76EB88F8D7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6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3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/>
              <a:t>8/6/2015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0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803" y="1247865"/>
            <a:ext cx="8548394" cy="1470025"/>
          </a:xfrm>
        </p:spPr>
        <p:txBody>
          <a:bodyPr/>
          <a:lstStyle/>
          <a:p>
            <a:r>
              <a:rPr lang="en-US" sz="4400" dirty="0">
                <a:latin typeface="Arial"/>
                <a:cs typeface="Arial"/>
              </a:rPr>
              <a:t>Overview of CLAS12</a:t>
            </a:r>
            <a:br>
              <a:rPr lang="en-US" sz="4400" dirty="0">
                <a:latin typeface="Arial"/>
                <a:cs typeface="Arial"/>
              </a:rPr>
            </a:br>
            <a:r>
              <a:rPr lang="en-US" sz="4400" dirty="0">
                <a:latin typeface="Arial"/>
                <a:cs typeface="Arial"/>
              </a:rPr>
              <a:t>Run Group K Experiments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804" y="6045143"/>
            <a:ext cx="427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JLAB User’s Group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 11, 2019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779936" y="3535131"/>
            <a:ext cx="644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0663" marR="0" lvl="0" indent="-14906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Joshua Artem Tan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on behalf of CLAS Collaboration Run Group 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4267" y="1803395"/>
                <a:ext cx="7755466" cy="3251211"/>
              </a:xfr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Introduction to CLAS12 Run Group K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Studies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𝐾𝑌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Electroproduction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 for Hybrid Baryons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Deeply Virtual Compton Scattering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267" y="1803395"/>
                <a:ext cx="7755466" cy="3251211"/>
              </a:xfrm>
              <a:blipFill>
                <a:blip r:embed="rId2"/>
                <a:stretch>
                  <a:fillRect l="-1808" b="-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7917AD-2AA2-4C67-B5F2-3E5C9D2A56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0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053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B46961-8E30-4809-B2B7-C366B333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9" y="926432"/>
            <a:ext cx="3853353" cy="362151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Introduction to CLAS12 Run Group 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41082-CC3A-40C6-98B0-A7CD2EC57BAD}"/>
              </a:ext>
            </a:extLst>
          </p:cNvPr>
          <p:cNvSpPr/>
          <p:nvPr/>
        </p:nvSpPr>
        <p:spPr>
          <a:xfrm>
            <a:off x="923732" y="5388838"/>
            <a:ext cx="7296536" cy="1015663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Run Group K: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Run at 6.5 GeV and 7.5 GeV in Dec. 2018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Acquired 7% of approved beam time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Longitudinally polarized electrons on unpolarized H</a:t>
            </a:r>
            <a:r>
              <a:rPr lang="en-US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/>
              <p:nvPr/>
            </p:nvSpPr>
            <p:spPr>
              <a:xfrm>
                <a:off x="1097469" y="4547897"/>
                <a:ext cx="1873398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Inclusive Spectrum:</a:t>
                </a:r>
              </a:p>
              <a:p>
                <a:pPr marL="228600" indent="-2286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28600" indent="-22860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69" y="4547897"/>
                <a:ext cx="1873398" cy="833498"/>
              </a:xfrm>
              <a:prstGeom prst="rect">
                <a:avLst/>
              </a:prstGeom>
              <a:blipFill>
                <a:blip r:embed="rId3"/>
                <a:stretch>
                  <a:fillRect l="-651" t="-1460" r="-326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DE2B1F1-6131-4A15-9DE1-7BBA04D3CA97}"/>
              </a:ext>
            </a:extLst>
          </p:cNvPr>
          <p:cNvSpPr/>
          <p:nvPr/>
        </p:nvSpPr>
        <p:spPr>
          <a:xfrm>
            <a:off x="6122268" y="4972802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Particle 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277A6-5A67-4495-9FF1-DD919A8BD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26432"/>
            <a:ext cx="4173267" cy="40500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CD6E65-69AA-468B-B6AF-D8649A00B744}"/>
                  </a:ext>
                </a:extLst>
              </p:cNvPr>
              <p:cNvSpPr txBox="1"/>
              <p:nvPr/>
            </p:nvSpPr>
            <p:spPr>
              <a:xfrm>
                <a:off x="5305384" y="1668174"/>
                <a:ext cx="289277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𝛫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5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CD6E65-69AA-468B-B6AF-D8649A00B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384" y="1668174"/>
                <a:ext cx="289277" cy="230832"/>
              </a:xfrm>
              <a:prstGeom prst="rect">
                <a:avLst/>
              </a:prstGeom>
              <a:blipFill>
                <a:blip r:embed="rId5"/>
                <a:stretch>
                  <a:fillRect l="-1666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336543-CC2D-4500-BD06-B1CAE889B453}"/>
                  </a:ext>
                </a:extLst>
              </p:cNvPr>
              <p:cNvSpPr txBox="1"/>
              <p:nvPr/>
            </p:nvSpPr>
            <p:spPr>
              <a:xfrm>
                <a:off x="4950793" y="1231151"/>
                <a:ext cx="289277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5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336543-CC2D-4500-BD06-B1CAE889B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793" y="1231151"/>
                <a:ext cx="289277" cy="230832"/>
              </a:xfrm>
              <a:prstGeom prst="rect">
                <a:avLst/>
              </a:prstGeom>
              <a:blipFill>
                <a:blip r:embed="rId6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9F4939-1C42-4D12-A8CC-7729EA26D285}"/>
                  </a:ext>
                </a:extLst>
              </p:cNvPr>
              <p:cNvSpPr txBox="1"/>
              <p:nvPr/>
            </p:nvSpPr>
            <p:spPr>
              <a:xfrm>
                <a:off x="5016107" y="3206899"/>
                <a:ext cx="289277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5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9F4939-1C42-4D12-A8CC-7729EA26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07" y="3206899"/>
                <a:ext cx="289277" cy="230832"/>
              </a:xfrm>
              <a:prstGeom prst="rect">
                <a:avLst/>
              </a:prstGeom>
              <a:blipFill>
                <a:blip r:embed="rId7"/>
                <a:stretch>
                  <a:fillRect l="-6383"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1101AA-6F45-4AAB-B763-7A10031859A0}"/>
                  </a:ext>
                </a:extLst>
              </p:cNvPr>
              <p:cNvSpPr txBox="1"/>
              <p:nvPr/>
            </p:nvSpPr>
            <p:spPr>
              <a:xfrm>
                <a:off x="5077686" y="3540087"/>
                <a:ext cx="289277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𝛫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5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1101AA-6F45-4AAB-B763-7A100318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86" y="3540087"/>
                <a:ext cx="289277" cy="230832"/>
              </a:xfrm>
              <a:prstGeom prst="rect">
                <a:avLst/>
              </a:prstGeom>
              <a:blipFill>
                <a:blip r:embed="rId8"/>
                <a:stretch>
                  <a:fillRect l="-17021" r="-8511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66FC78-4420-4C40-B0BF-9A1338EADE3A}"/>
                  </a:ext>
                </a:extLst>
              </p:cNvPr>
              <p:cNvSpPr txBox="1"/>
              <p:nvPr/>
            </p:nvSpPr>
            <p:spPr>
              <a:xfrm>
                <a:off x="5404594" y="3788926"/>
                <a:ext cx="289277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5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66FC78-4420-4C40-B0BF-9A1338EA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594" y="3788926"/>
                <a:ext cx="289277" cy="230832"/>
              </a:xfrm>
              <a:prstGeom prst="rect">
                <a:avLst/>
              </a:prstGeom>
              <a:blipFill>
                <a:blip r:embed="rId9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5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  <m:t>𝑵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Studies via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/>
                      </a:rPr>
                      <m:t>𝑲𝒀</m:t>
                    </m:r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Electroproduction</a:t>
                </a:r>
              </a:p>
            </p:txBody>
          </p:sp>
        </mc:Choice>
        <mc:Fallback xmlns=""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  <a:blipFill>
                <a:blip r:embed="rId2"/>
                <a:stretch>
                  <a:fillRect t="-8621" b="-2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158810" y="4334472"/>
                <a:ext cx="8826380" cy="1994649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Run Group K: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sSup>
                      <m:sSup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electrocouplings from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𝐾𝑌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electroproduction off protons.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Comparison with the results from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electroproduction off protons.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Explore the interplay between meson-baryon and quark degrees of freedom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structure.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Shed light on dynamics of dressed quark mass generation and di-quark correlations in different excited nucleon states.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A unique experimental input on many facets of strong QCD in generation of the excited nucleon states of different structural features.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" y="4334472"/>
                <a:ext cx="8826380" cy="1994649"/>
              </a:xfrm>
              <a:prstGeom prst="rect">
                <a:avLst/>
              </a:prstGeom>
              <a:blipFill>
                <a:blip r:embed="rId3"/>
                <a:stretch>
                  <a:fillRect l="-207" t="-303" r="-13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5404BB-5034-4554-8CEE-21E9A0499029}"/>
              </a:ext>
            </a:extLst>
          </p:cNvPr>
          <p:cNvSpPr/>
          <p:nvPr/>
        </p:nvSpPr>
        <p:spPr>
          <a:xfrm>
            <a:off x="807847" y="3443840"/>
            <a:ext cx="19207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Kinematic Coverage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EFFF4-3131-4C82-ABA6-BC3185144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1" y="926432"/>
            <a:ext cx="3143982" cy="2502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A4F79-0D58-4E99-BC83-44F8C4D7E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1916" r="2633" b="2499"/>
          <a:stretch/>
        </p:blipFill>
        <p:spPr>
          <a:xfrm>
            <a:off x="3302792" y="1149509"/>
            <a:ext cx="2538416" cy="2279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896AC0-BA4C-4AA2-9B30-A55CABC6C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208" y="1828079"/>
            <a:ext cx="3143981" cy="2000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/>
              <p:nvPr/>
            </p:nvSpPr>
            <p:spPr>
              <a:xfrm>
                <a:off x="3997774" y="3590582"/>
                <a:ext cx="114845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𝑀𝑀</m:t>
                      </m:r>
                      <m:d>
                        <m:dPr>
                          <m:ctrlPr>
                            <a:rPr lang="en-US" sz="15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774" y="3590582"/>
                <a:ext cx="1148456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EE6A0CC-1F06-497C-BAC1-1F583BD71496}"/>
              </a:ext>
            </a:extLst>
          </p:cNvPr>
          <p:cNvSpPr/>
          <p:nvPr/>
        </p:nvSpPr>
        <p:spPr>
          <a:xfrm>
            <a:off x="6876832" y="3748344"/>
            <a:ext cx="10727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Particle ID</a:t>
            </a:r>
          </a:p>
        </p:txBody>
      </p:sp>
    </p:spTree>
    <p:extLst>
      <p:ext uri="{BB962C8B-B14F-4D97-AF65-F5344CB8AC3E}">
        <p14:creationId xmlns:p14="http://schemas.microsoft.com/office/powerpoint/2010/main" val="273655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Search for Hybrid Baryons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158810" y="5082305"/>
                <a:ext cx="8826380" cy="1246495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 for hybrid baryons with CLAS12: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spectrum from Lattice QCD predicts the existence of hybrid baryons.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Glue is a possible structural component of excited baryon states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exclusive events </a:t>
                </a: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demonstrate the structures corresponding to the 2nd and 3rd resonance regions.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" y="5082305"/>
                <a:ext cx="8826380" cy="1246495"/>
              </a:xfrm>
              <a:prstGeom prst="rect">
                <a:avLst/>
              </a:prstGeom>
              <a:blipFill>
                <a:blip r:embed="rId2"/>
                <a:stretch>
                  <a:fillRect l="-207" t="-966" r="-138" b="-434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5404BB-5034-4554-8CEE-21E9A0499029}"/>
              </a:ext>
            </a:extLst>
          </p:cNvPr>
          <p:cNvSpPr/>
          <p:nvPr/>
        </p:nvSpPr>
        <p:spPr>
          <a:xfrm>
            <a:off x="1079219" y="4576678"/>
            <a:ext cx="25699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JLAB LQCD Group Results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/>
              <p:nvPr/>
            </p:nvSpPr>
            <p:spPr>
              <a:xfrm>
                <a:off x="4508197" y="2753341"/>
                <a:ext cx="367055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 and Predictions for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sz="15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1440</m:t>
                        </m:r>
                      </m:e>
                    </m:d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5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197" y="2753341"/>
                <a:ext cx="3670556" cy="323165"/>
              </a:xfrm>
              <a:prstGeom prst="rect">
                <a:avLst/>
              </a:prstGeom>
              <a:blipFill>
                <a:blip r:embed="rId3"/>
                <a:stretch>
                  <a:fillRect l="-498" t="-566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6C997AA-BB2B-4053-A37D-540CD2360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13" y="924114"/>
            <a:ext cx="3503114" cy="3652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DCDFC2-8D74-4620-AC35-1A3D034C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61" y="924112"/>
            <a:ext cx="1749614" cy="1871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BBEF9-BC11-4F61-BAB1-B3EFD05E6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274" y="924114"/>
            <a:ext cx="1724934" cy="1871115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249A4C9F-1D75-4DC9-9A79-712963A2E60B}"/>
              </a:ext>
            </a:extLst>
          </p:cNvPr>
          <p:cNvSpPr/>
          <p:nvPr/>
        </p:nvSpPr>
        <p:spPr>
          <a:xfrm>
            <a:off x="6002910" y="3817662"/>
            <a:ext cx="681133" cy="18883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291371-1009-4F10-BC03-A88235F64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154" y="3074558"/>
            <a:ext cx="1694703" cy="1671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3D3DE-7E9D-4521-A679-AF4B7ABEB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097" y="3074558"/>
            <a:ext cx="1694703" cy="16671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F39642-D4E7-415A-ACCE-7FCF796B3FD5}"/>
                  </a:ext>
                </a:extLst>
              </p:cNvPr>
              <p:cNvSpPr txBox="1"/>
              <p:nvPr/>
            </p:nvSpPr>
            <p:spPr>
              <a:xfrm>
                <a:off x="4168262" y="3074558"/>
                <a:ext cx="1324947" cy="188834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p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3.5 GeV</a:t>
                </a:r>
                <a:r>
                  <a:rPr lang="en-US" sz="1200" b="1" baseline="30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F39642-D4E7-415A-ACCE-7FCF796B3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262" y="3074558"/>
                <a:ext cx="1324947" cy="188834"/>
              </a:xfrm>
              <a:prstGeom prst="rect">
                <a:avLst/>
              </a:prstGeom>
              <a:blipFill>
                <a:blip r:embed="rId9"/>
                <a:stretch>
                  <a:fillRect t="-25806" b="-4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B9F1B9-C122-4040-9708-A695D284A268}"/>
                  </a:ext>
                </a:extLst>
              </p:cNvPr>
              <p:cNvSpPr/>
              <p:nvPr/>
            </p:nvSpPr>
            <p:spPr>
              <a:xfrm>
                <a:off x="4648091" y="4353740"/>
                <a:ext cx="98520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𝑴𝑴</m:t>
                    </m:r>
                    <m:d>
                      <m:dPr>
                        <m:ctrlPr>
                          <a:rPr lang="en-US" sz="1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[GeV]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B9F1B9-C122-4040-9708-A695D284A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091" y="4353740"/>
                <a:ext cx="985206" cy="246221"/>
              </a:xfrm>
              <a:prstGeom prst="rect">
                <a:avLst/>
              </a:prstGeom>
              <a:blipFill>
                <a:blip r:embed="rId10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E1AE37-2FF7-41AB-90E6-4166F584D444}"/>
                  </a:ext>
                </a:extLst>
              </p:cNvPr>
              <p:cNvSpPr/>
              <p:nvPr/>
            </p:nvSpPr>
            <p:spPr>
              <a:xfrm>
                <a:off x="7749350" y="4363615"/>
                <a:ext cx="68800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</m:oMath>
                </a14:m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[GeV]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E1AE37-2FF7-41AB-90E6-4166F584D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0" y="4363615"/>
                <a:ext cx="688009" cy="246221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8D5259-DCE6-4DE5-AF00-ABEE5D349F2B}"/>
                  </a:ext>
                </a:extLst>
              </p:cNvPr>
              <p:cNvSpPr/>
              <p:nvPr/>
            </p:nvSpPr>
            <p:spPr>
              <a:xfrm>
                <a:off x="4045923" y="4746858"/>
                <a:ext cx="4595103" cy="332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𝑀𝑀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distributions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Exclusive Events</a:t>
                </a:r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8D5259-DCE6-4DE5-AF00-ABEE5D349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923" y="4746858"/>
                <a:ext cx="4595103" cy="332912"/>
              </a:xfrm>
              <a:prstGeom prst="rect">
                <a:avLst/>
              </a:prstGeom>
              <a:blipFill>
                <a:blip r:embed="rId12"/>
                <a:stretch>
                  <a:fillRect t="-3704" r="-398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43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Deeply Virtual Compton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317241" y="5258210"/>
                <a:ext cx="8509518" cy="1067985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Deeply virtual Compton scattering (DVCS) at 6.5 and 7.5 GeV polarized electron beam: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beam spin asymmetry describing DVCS and Bethe-</a:t>
                </a:r>
                <a:r>
                  <a:rPr lang="en-US" altLang="ko-KR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Heitler</a:t>
                </a: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(BH) interference term for unpolarized target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Access chiral-even GPDs: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en-US" altLang="ko-KR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1" y="5258210"/>
                <a:ext cx="8509518" cy="1067985"/>
              </a:xfrm>
              <a:prstGeom prst="rect">
                <a:avLst/>
              </a:prstGeom>
              <a:blipFill>
                <a:blip r:embed="rId2"/>
                <a:stretch>
                  <a:fillRect l="-214" t="-1124" r="-286" b="-561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/>
              <p:nvPr/>
            </p:nvSpPr>
            <p:spPr>
              <a:xfrm>
                <a:off x="307117" y="3073979"/>
                <a:ext cx="2508379" cy="1343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DVCS Kinematics: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sz="15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unp</m:t>
                          </m:r>
                        </m:sub>
                        <m:sup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sup>
                      </m:sSubSup>
                      <m:func>
                        <m:func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sz="15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f>
                        <m:f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17" y="3073979"/>
                <a:ext cx="2508379" cy="1343894"/>
              </a:xfrm>
              <a:prstGeom prst="rect">
                <a:avLst/>
              </a:prstGeom>
              <a:blipFill>
                <a:blip r:embed="rId3"/>
                <a:stretch>
                  <a:fillRect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DE2B1F1-6131-4A15-9DE1-7BBA04D3CA97}"/>
              </a:ext>
            </a:extLst>
          </p:cNvPr>
          <p:cNvSpPr/>
          <p:nvPr/>
        </p:nvSpPr>
        <p:spPr>
          <a:xfrm>
            <a:off x="6318847" y="4935045"/>
            <a:ext cx="2131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Beam Spin Asymmetry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FA7D80-67F7-41EC-9211-BBC2F3410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685"/>
          <a:stretch/>
        </p:blipFill>
        <p:spPr>
          <a:xfrm>
            <a:off x="2968306" y="1460158"/>
            <a:ext cx="2811991" cy="2580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657180-DD72-447B-A62E-CFC1FF1C6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2" y="923908"/>
            <a:ext cx="2811992" cy="2150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D4697-A935-4D0F-989D-513E63C91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297" y="1954734"/>
            <a:ext cx="3208391" cy="295690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BFF0ABC-D37D-49DA-86A1-4456D5469A53}"/>
              </a:ext>
            </a:extLst>
          </p:cNvPr>
          <p:cNvSpPr/>
          <p:nvPr/>
        </p:nvSpPr>
        <p:spPr>
          <a:xfrm>
            <a:off x="3413941" y="4040169"/>
            <a:ext cx="19207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Kinematic Coverage</a:t>
            </a:r>
          </a:p>
        </p:txBody>
      </p:sp>
    </p:spTree>
    <p:extLst>
      <p:ext uri="{BB962C8B-B14F-4D97-AF65-F5344CB8AC3E}">
        <p14:creationId xmlns:p14="http://schemas.microsoft.com/office/powerpoint/2010/main" val="25586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398805" y="3071968"/>
            <a:ext cx="6346390" cy="714064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/>
                <a:cs typeface="Arial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03027714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9666</TotalTime>
  <Words>342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Minion Pro</vt:lpstr>
      <vt:lpstr>Arial</vt:lpstr>
      <vt:lpstr>Calibri</vt:lpstr>
      <vt:lpstr>Cambria Math</vt:lpstr>
      <vt:lpstr>JLabPowerPointMain (1)</vt:lpstr>
      <vt:lpstr>Overview of CLAS12 Run Group K Experiments</vt:lpstr>
      <vt:lpstr>PowerPoint Presentation</vt:lpstr>
      <vt:lpstr>Introduction to CLAS12 Run Group K</vt:lpstr>
      <vt:lpstr>N^∗ Studies via KY Electroproduction</vt:lpstr>
      <vt:lpstr>Search for Hybrid Baryons</vt:lpstr>
      <vt:lpstr>Deeply Virtual Compton Scattering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CLAS12 Run Group K Experiments</dc:title>
  <dc:creator>Joshua Artem Tan</dc:creator>
  <cp:lastModifiedBy>Joshua Artem Tan</cp:lastModifiedBy>
  <cp:revision>40</cp:revision>
  <dcterms:created xsi:type="dcterms:W3CDTF">2019-06-06T17:47:47Z</dcterms:created>
  <dcterms:modified xsi:type="dcterms:W3CDTF">2019-06-14T04:24:39Z</dcterms:modified>
</cp:coreProperties>
</file>