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556" r:id="rId3"/>
    <p:sldId id="503" r:id="rId4"/>
    <p:sldId id="557" r:id="rId5"/>
    <p:sldId id="561" r:id="rId6"/>
    <p:sldId id="559" r:id="rId7"/>
    <p:sldId id="49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05B87-2F5A-4EB7-B8A6-8FF3FC836DEC}" type="datetimeFigureOut">
              <a:rPr lang="en-US" smtClean="0"/>
              <a:t>15/06/19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2AFFF-37C3-4F69-A6A4-10164C1FB462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4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53114-0D40-384A-9E11-76EB88F8D7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45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6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5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1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9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8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2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8/6/2015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SBIR/STTR Meeting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3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r>
              <a:rPr lang="en-US"/>
              <a:t>8/6/2015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0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5" Type="http://schemas.openxmlformats.org/officeDocument/2006/relationships/image" Target="../media/image7.png"/><Relationship Id="rId6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803" y="1247865"/>
            <a:ext cx="8548394" cy="1470025"/>
          </a:xfrm>
        </p:spPr>
        <p:txBody>
          <a:bodyPr/>
          <a:lstStyle/>
          <a:p>
            <a:r>
              <a:rPr lang="en-US" sz="4400" dirty="0">
                <a:latin typeface="Arial"/>
                <a:cs typeface="Arial"/>
              </a:rPr>
              <a:t>Overview of CLAS12</a:t>
            </a:r>
            <a:br>
              <a:rPr lang="en-US" sz="4400" dirty="0">
                <a:latin typeface="Arial"/>
                <a:cs typeface="Arial"/>
              </a:rPr>
            </a:br>
            <a:r>
              <a:rPr lang="en-US" sz="4400" dirty="0">
                <a:latin typeface="Arial"/>
                <a:cs typeface="Arial"/>
              </a:rPr>
              <a:t>Run Group K Experiments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804" y="6045143"/>
            <a:ext cx="4274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JLAB User’s Group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July 11, 2019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1779936" y="3535131"/>
            <a:ext cx="6449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0663" marR="0" lvl="0" indent="-149066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Joshua Artem Tan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on behalf of CLAS Collaboration Run Group 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6975" y="1831933"/>
                <a:ext cx="7755466" cy="3251211"/>
              </a:xfr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Introduction to CLAS12 Run Group K</a:t>
                </a: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=""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Studies via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𝐾𝑌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Electroproduction</a:t>
                </a: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Search for Hybrid Baryons</a:t>
                </a:r>
              </a:p>
              <a:p>
                <a:pPr marL="571500" indent="-571500" algn="just">
                  <a:lnSpc>
                    <a:spcPct val="150000"/>
                  </a:lnSpc>
                  <a:buFont typeface="+mj-lt"/>
                  <a:buAutoNum type="romanU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Deeply Virtual Compton Scattering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6975" y="1831933"/>
                <a:ext cx="7755466" cy="3251211"/>
              </a:xfrm>
              <a:blipFill rotWithShape="1">
                <a:blip r:embed="rId2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 Pro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 Pro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A7917AD-2AA2-4C67-B5F2-3E5C9D2A56B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0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9053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DB46961-8E30-4809-B2B7-C366B333B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09" y="926432"/>
            <a:ext cx="2852325" cy="2680712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Introduction to CLAS12 Run Group 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9741082-CC3A-40C6-98B0-A7CD2EC57BAD}"/>
              </a:ext>
            </a:extLst>
          </p:cNvPr>
          <p:cNvSpPr/>
          <p:nvPr/>
        </p:nvSpPr>
        <p:spPr>
          <a:xfrm>
            <a:off x="124569" y="4989308"/>
            <a:ext cx="7296536" cy="101566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Run Group K:</a:t>
            </a:r>
          </a:p>
          <a:p>
            <a:pPr marL="457200" indent="-223838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Run at 6.5 GeV and 7.5 GeV in Dec. 2018</a:t>
            </a:r>
          </a:p>
          <a:p>
            <a:pPr marL="457200" indent="-223838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Acquired 7% of approved beam time</a:t>
            </a:r>
          </a:p>
          <a:p>
            <a:pPr marL="457200" indent="-223838" algn="just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Longitudinally polarized electrons on unpolarized H</a:t>
            </a:r>
            <a:r>
              <a:rPr lang="en-US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target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3124844" y="1085356"/>
            <a:ext cx="6019156" cy="2282605"/>
            <a:chOff x="1369538" y="371910"/>
            <a:chExt cx="6019156" cy="2282605"/>
          </a:xfrm>
        </p:grpSpPr>
        <p:pic>
          <p:nvPicPr>
            <p:cNvPr id="15" name="Picture 4">
              <a:extLst>
                <a:ext uri="{FF2B5EF4-FFF2-40B4-BE49-F238E27FC236}">
                  <a16:creationId xmlns="" xmlns:a16="http://schemas.microsoft.com/office/drawing/2014/main" id="{9987B038-93CF-444A-951E-BAAAE6B96A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63" b="6676"/>
            <a:stretch/>
          </p:blipFill>
          <p:spPr>
            <a:xfrm>
              <a:off x="4425435" y="371910"/>
              <a:ext cx="2963259" cy="1979780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="" xmlns:a16="http://schemas.microsoft.com/office/drawing/2014/main" id="{6251B853-F0BC-3248-8AA9-9B6AE4F63988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69538" y="402177"/>
              <a:ext cx="3020228" cy="1978050"/>
            </a:xfrm>
            <a:prstGeom prst="rect">
              <a:avLst/>
            </a:prstGeom>
          </p:spPr>
        </p:pic>
        <p:sp>
          <p:nvSpPr>
            <p:cNvPr id="18" name="TextBox 7">
              <a:extLst>
                <a:ext uri="{FF2B5EF4-FFF2-40B4-BE49-F238E27FC236}">
                  <a16:creationId xmlns="" xmlns:a16="http://schemas.microsoft.com/office/drawing/2014/main" id="{5DBF5565-D16F-F347-913B-45643B8953D6}"/>
                </a:ext>
              </a:extLst>
            </p:cNvPr>
            <p:cNvSpPr txBox="1"/>
            <p:nvPr/>
          </p:nvSpPr>
          <p:spPr>
            <a:xfrm>
              <a:off x="1585194" y="642906"/>
              <a:ext cx="4313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FFFF00"/>
                  </a:solidFill>
                  <a:latin typeface="+mj-lt"/>
                </a:rPr>
                <a:t>π</a:t>
              </a:r>
              <a:r>
                <a:rPr lang="en-US" sz="2000" b="0" baseline="30000" dirty="0">
                  <a:solidFill>
                    <a:srgbClr val="FFFF00"/>
                  </a:solidFill>
                  <a:latin typeface="+mj-lt"/>
                </a:rPr>
                <a:t>+</a:t>
              </a:r>
            </a:p>
          </p:txBody>
        </p:sp>
        <p:sp>
          <p:nvSpPr>
            <p:cNvPr id="24" name="TextBox 8">
              <a:extLst>
                <a:ext uri="{FF2B5EF4-FFF2-40B4-BE49-F238E27FC236}">
                  <a16:creationId xmlns="" xmlns:a16="http://schemas.microsoft.com/office/drawing/2014/main" id="{B11212BB-CA73-D64A-805F-B3AA38CD18D2}"/>
                </a:ext>
              </a:extLst>
            </p:cNvPr>
            <p:cNvSpPr txBox="1"/>
            <p:nvPr/>
          </p:nvSpPr>
          <p:spPr>
            <a:xfrm>
              <a:off x="1885909" y="1082170"/>
              <a:ext cx="4030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FF00"/>
                  </a:solidFill>
                  <a:latin typeface="+mj-lt"/>
                </a:rPr>
                <a:t>K</a:t>
              </a:r>
              <a:r>
                <a:rPr lang="en-US" sz="2000" b="0" baseline="30000" dirty="0">
                  <a:solidFill>
                    <a:srgbClr val="FFFF00"/>
                  </a:solidFill>
                  <a:latin typeface="+mj-lt"/>
                </a:rPr>
                <a:t>+</a:t>
              </a:r>
            </a:p>
          </p:txBody>
        </p:sp>
        <p:sp>
          <p:nvSpPr>
            <p:cNvPr id="25" name="TextBox 9">
              <a:extLst>
                <a:ext uri="{FF2B5EF4-FFF2-40B4-BE49-F238E27FC236}">
                  <a16:creationId xmlns="" xmlns:a16="http://schemas.microsoft.com/office/drawing/2014/main" id="{12EAFA2B-A396-E846-88C9-8D7D2738B6B3}"/>
                </a:ext>
              </a:extLst>
            </p:cNvPr>
            <p:cNvSpPr txBox="1"/>
            <p:nvPr/>
          </p:nvSpPr>
          <p:spPr>
            <a:xfrm>
              <a:off x="2343077" y="1632263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FFFF00"/>
                  </a:solidFill>
                  <a:latin typeface="+mj-lt"/>
                </a:rPr>
                <a:t>p</a:t>
              </a:r>
              <a:endParaRPr lang="en-US" sz="2000" b="0" baseline="30000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6" name="TextBox 5">
              <a:extLst>
                <a:ext uri="{FF2B5EF4-FFF2-40B4-BE49-F238E27FC236}">
                  <a16:creationId xmlns="" xmlns:a16="http://schemas.microsoft.com/office/drawing/2014/main" id="{0B8575A3-AE7C-994F-8030-027F6BEF605C}"/>
                </a:ext>
              </a:extLst>
            </p:cNvPr>
            <p:cNvSpPr txBox="1"/>
            <p:nvPr/>
          </p:nvSpPr>
          <p:spPr>
            <a:xfrm>
              <a:off x="3033231" y="1783979"/>
              <a:ext cx="1068568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rgbClr val="C00000"/>
                  </a:solidFill>
                  <a:latin typeface="+mj-lt"/>
                </a:rPr>
                <a:t>positives</a:t>
              </a:r>
            </a:p>
          </p:txBody>
        </p:sp>
        <p:sp>
          <p:nvSpPr>
            <p:cNvPr id="27" name="TextBox 20">
              <a:extLst>
                <a:ext uri="{FF2B5EF4-FFF2-40B4-BE49-F238E27FC236}">
                  <a16:creationId xmlns="" xmlns:a16="http://schemas.microsoft.com/office/drawing/2014/main" id="{F15B745A-2038-E64C-8382-E300E6737FE5}"/>
                </a:ext>
              </a:extLst>
            </p:cNvPr>
            <p:cNvSpPr txBox="1"/>
            <p:nvPr/>
          </p:nvSpPr>
          <p:spPr>
            <a:xfrm>
              <a:off x="5945749" y="1834559"/>
              <a:ext cx="11936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rgbClr val="C00000"/>
                  </a:solidFill>
                  <a:latin typeface="+mj-lt"/>
                </a:rPr>
                <a:t>negatives</a:t>
              </a:r>
            </a:p>
          </p:txBody>
        </p:sp>
        <p:sp>
          <p:nvSpPr>
            <p:cNvPr id="28" name="TextBox 24">
              <a:extLst>
                <a:ext uri="{FF2B5EF4-FFF2-40B4-BE49-F238E27FC236}">
                  <a16:creationId xmlns="" xmlns:a16="http://schemas.microsoft.com/office/drawing/2014/main" id="{6105BE8B-CD98-0147-80ED-52D801D0E6CA}"/>
                </a:ext>
              </a:extLst>
            </p:cNvPr>
            <p:cNvSpPr txBox="1"/>
            <p:nvPr/>
          </p:nvSpPr>
          <p:spPr>
            <a:xfrm>
              <a:off x="3918788" y="2238697"/>
              <a:ext cx="910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b="0" dirty="0">
                  <a:solidFill>
                    <a:srgbClr val="002060"/>
                  </a:solidFill>
                  <a:latin typeface="+mj-lt"/>
                </a:rPr>
                <a:t>p (GeV)</a:t>
              </a:r>
            </a:p>
          </p:txBody>
        </p:sp>
        <p:sp>
          <p:nvSpPr>
            <p:cNvPr id="29" name="TextBox 2">
              <a:extLst>
                <a:ext uri="{FF2B5EF4-FFF2-40B4-BE49-F238E27FC236}">
                  <a16:creationId xmlns="" xmlns:a16="http://schemas.microsoft.com/office/drawing/2014/main" id="{16680DD8-81B2-2D40-9E71-FC5220D3F8E7}"/>
                </a:ext>
              </a:extLst>
            </p:cNvPr>
            <p:cNvSpPr txBox="1"/>
            <p:nvPr/>
          </p:nvSpPr>
          <p:spPr>
            <a:xfrm>
              <a:off x="6263283" y="2346738"/>
              <a:ext cx="910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b="0" dirty="0">
                  <a:solidFill>
                    <a:srgbClr val="002060"/>
                  </a:solidFill>
                  <a:latin typeface="+mj-lt"/>
                </a:rPr>
                <a:t>p (GeV)</a:t>
              </a:r>
            </a:p>
          </p:txBody>
        </p:sp>
      </p:grpSp>
      <p:sp>
        <p:nvSpPr>
          <p:cNvPr id="30" name="TextBox 7">
            <a:extLst>
              <a:ext uri="{FF2B5EF4-FFF2-40B4-BE49-F238E27FC236}">
                <a16:creationId xmlns="" xmlns:a16="http://schemas.microsoft.com/office/drawing/2014/main" id="{5DBF5565-D16F-F347-913B-45643B8953D6}"/>
              </a:ext>
            </a:extLst>
          </p:cNvPr>
          <p:cNvSpPr txBox="1"/>
          <p:nvPr/>
        </p:nvSpPr>
        <p:spPr>
          <a:xfrm>
            <a:off x="6789449" y="1537289"/>
            <a:ext cx="43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FFFF00"/>
                </a:solidFill>
                <a:latin typeface="+mj-lt"/>
              </a:rPr>
              <a:t>π</a:t>
            </a:r>
            <a:r>
              <a:rPr lang="en-US" sz="2000" baseline="30000" dirty="0">
                <a:solidFill>
                  <a:srgbClr val="FFFF00"/>
                </a:solidFill>
                <a:latin typeface="+mj-lt"/>
              </a:rPr>
              <a:t>-</a:t>
            </a:r>
            <a:endParaRPr lang="en-US" sz="2000" b="0" baseline="30000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4304073" y="3342049"/>
            <a:ext cx="4839927" cy="2385515"/>
            <a:chOff x="2036442" y="2400300"/>
            <a:chExt cx="4839927" cy="2385515"/>
          </a:xfrm>
        </p:grpSpPr>
        <p:pic>
          <p:nvPicPr>
            <p:cNvPr id="32" name="Picture 70">
              <a:extLst>
                <a:ext uri="{FF2B5EF4-FFF2-40B4-BE49-F238E27FC236}">
                  <a16:creationId xmlns="" xmlns:a16="http://schemas.microsoft.com/office/drawing/2014/main" id="{97951E22-0FEA-CE43-8E2C-8A2CA8EED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83"/>
            <a:stretch/>
          </p:blipFill>
          <p:spPr>
            <a:xfrm>
              <a:off x="2036442" y="2567242"/>
              <a:ext cx="2233130" cy="2218573"/>
            </a:xfrm>
            <a:prstGeom prst="rect">
              <a:avLst/>
            </a:prstGeom>
          </p:spPr>
        </p:pic>
        <p:pic>
          <p:nvPicPr>
            <p:cNvPr id="33" name="Picture 2">
              <a:extLst>
                <a:ext uri="{FF2B5EF4-FFF2-40B4-BE49-F238E27FC236}">
                  <a16:creationId xmlns="" xmlns:a16="http://schemas.microsoft.com/office/drawing/2014/main" id="{02321BE6-ED8A-AF4F-B103-1AFC0E401D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2740" y="2569216"/>
              <a:ext cx="2223629" cy="2152692"/>
            </a:xfrm>
            <a:prstGeom prst="rect">
              <a:avLst/>
            </a:prstGeom>
          </p:spPr>
        </p:pic>
        <p:sp>
          <p:nvSpPr>
            <p:cNvPr id="34" name="TextBox 7"/>
            <p:cNvSpPr txBox="1"/>
            <p:nvPr/>
          </p:nvSpPr>
          <p:spPr>
            <a:xfrm>
              <a:off x="2751240" y="2569216"/>
              <a:ext cx="148779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        6.5 </a:t>
              </a:r>
              <a:r>
                <a:rPr lang="en-US" sz="1400" dirty="0" err="1" smtClean="0">
                  <a:latin typeface="Calibri"/>
                  <a:cs typeface="Calibri"/>
                </a:rPr>
                <a:t>GeV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2709395" y="2400300"/>
              <a:ext cx="301364" cy="105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TextBox 7"/>
            <p:cNvSpPr txBox="1"/>
            <p:nvPr/>
          </p:nvSpPr>
          <p:spPr>
            <a:xfrm>
              <a:off x="5268326" y="2575371"/>
              <a:ext cx="148779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/>
                  <a:cs typeface="Calibri"/>
                </a:rPr>
                <a:t>        7.5 </a:t>
              </a:r>
              <a:r>
                <a:rPr lang="en-US" sz="1400" dirty="0" err="1" smtClean="0">
                  <a:latin typeface="Calibri"/>
                  <a:cs typeface="Calibri"/>
                </a:rPr>
                <a:t>GeV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37" name="TextBox 18"/>
            <p:cNvSpPr txBox="1"/>
            <p:nvPr/>
          </p:nvSpPr>
          <p:spPr>
            <a:xfrm rot="16200000">
              <a:off x="2461195" y="3259176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/>
                  <a:cs typeface="Calibri"/>
                </a:rPr>
                <a:t>Δ</a:t>
              </a:r>
              <a:r>
                <a:rPr lang="en-US" sz="1000" baseline="30000" dirty="0">
                  <a:latin typeface="Calibri"/>
                  <a:cs typeface="Calibri"/>
                </a:rPr>
                <a:t>+</a:t>
              </a:r>
              <a:r>
                <a:rPr lang="en-US" sz="1000" dirty="0">
                  <a:latin typeface="Calibri"/>
                  <a:cs typeface="Calibri"/>
                </a:rPr>
                <a:t>(1232)</a:t>
              </a:r>
            </a:p>
          </p:txBody>
        </p:sp>
        <p:sp>
          <p:nvSpPr>
            <p:cNvPr id="38" name="TextBox 22"/>
            <p:cNvSpPr txBox="1"/>
            <p:nvPr/>
          </p:nvSpPr>
          <p:spPr>
            <a:xfrm>
              <a:off x="2470012" y="2604409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/>
                  <a:cs typeface="Calibri"/>
                </a:rPr>
                <a:t>p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39" name="TextBox 27"/>
            <p:cNvSpPr txBox="1"/>
            <p:nvPr/>
          </p:nvSpPr>
          <p:spPr>
            <a:xfrm>
              <a:off x="3230080" y="2968607"/>
              <a:ext cx="6687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  <a:latin typeface="Calibri"/>
                  <a:cs typeface="Calibri"/>
                </a:rPr>
                <a:t>p(e,e’)X</a:t>
              </a:r>
              <a:endParaRPr lang="en-US" sz="12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TextBox 59">
              <a:extLst>
                <a:ext uri="{FF2B5EF4-FFF2-40B4-BE49-F238E27FC236}">
                  <a16:creationId xmlns="" xmlns:a16="http://schemas.microsoft.com/office/drawing/2014/main" id="{A06853F2-0A33-0D4F-BE5D-CC34D3ADF9C7}"/>
                </a:ext>
              </a:extLst>
            </p:cNvPr>
            <p:cNvSpPr txBox="1"/>
            <p:nvPr/>
          </p:nvSpPr>
          <p:spPr>
            <a:xfrm>
              <a:off x="5768724" y="2985432"/>
              <a:ext cx="6687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  <a:latin typeface="Calibri"/>
                  <a:cs typeface="Calibri"/>
                </a:rPr>
                <a:t>p(e,e’)X</a:t>
              </a:r>
              <a:endParaRPr lang="en-US" sz="12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TextBox 64">
              <a:extLst>
                <a:ext uri="{FF2B5EF4-FFF2-40B4-BE49-F238E27FC236}">
                  <a16:creationId xmlns="" xmlns:a16="http://schemas.microsoft.com/office/drawing/2014/main" id="{CB05DECA-74F9-F748-8102-FF9E5F23DFF9}"/>
                </a:ext>
              </a:extLst>
            </p:cNvPr>
            <p:cNvSpPr txBox="1"/>
            <p:nvPr/>
          </p:nvSpPr>
          <p:spPr>
            <a:xfrm>
              <a:off x="4989082" y="2937829"/>
              <a:ext cx="279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/>
                  <a:cs typeface="Calibri"/>
                </a:rPr>
                <a:t>p</a:t>
              </a:r>
              <a:endParaRPr lang="en-US" sz="1400" dirty="0">
                <a:latin typeface="Calibri"/>
                <a:cs typeface="Calibri"/>
              </a:endParaRPr>
            </a:p>
          </p:txBody>
        </p:sp>
        <p:sp>
          <p:nvSpPr>
            <p:cNvPr id="42" name="TextBox 68">
              <a:extLst>
                <a:ext uri="{FF2B5EF4-FFF2-40B4-BE49-F238E27FC236}">
                  <a16:creationId xmlns="" xmlns:a16="http://schemas.microsoft.com/office/drawing/2014/main" id="{C80BD76F-3235-DA41-ADC3-1850155E8A42}"/>
                </a:ext>
              </a:extLst>
            </p:cNvPr>
            <p:cNvSpPr txBox="1"/>
            <p:nvPr/>
          </p:nvSpPr>
          <p:spPr>
            <a:xfrm rot="16200000">
              <a:off x="4985982" y="3265285"/>
              <a:ext cx="639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/>
                  <a:cs typeface="Calibri"/>
                </a:rPr>
                <a:t>Δ</a:t>
              </a:r>
              <a:r>
                <a:rPr lang="en-US" sz="1000" baseline="30000" dirty="0">
                  <a:latin typeface="Calibri"/>
                  <a:cs typeface="Calibri"/>
                </a:rPr>
                <a:t>+</a:t>
              </a:r>
              <a:r>
                <a:rPr lang="en-US" sz="1000" dirty="0">
                  <a:latin typeface="Calibri"/>
                  <a:cs typeface="Calibri"/>
                </a:rPr>
                <a:t>(1232)</a:t>
              </a:r>
            </a:p>
          </p:txBody>
        </p:sp>
        <p:sp>
          <p:nvSpPr>
            <p:cNvPr id="43" name="TextBox 10">
              <a:extLst>
                <a:ext uri="{FF2B5EF4-FFF2-40B4-BE49-F238E27FC236}">
                  <a16:creationId xmlns="" xmlns:a16="http://schemas.microsoft.com/office/drawing/2014/main" id="{F0E7A4D8-8F92-3C41-B7B2-9463EEE418B6}"/>
                </a:ext>
              </a:extLst>
            </p:cNvPr>
            <p:cNvSpPr txBox="1"/>
            <p:nvPr/>
          </p:nvSpPr>
          <p:spPr>
            <a:xfrm rot="16200000">
              <a:off x="2551134" y="4007017"/>
              <a:ext cx="805750" cy="196208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sz="800" dirty="0">
                  <a:solidFill>
                    <a:srgbClr val="800000"/>
                  </a:solidFill>
                  <a:latin typeface="Comic Sans MS" panose="030F0902030302020204" pitchFamily="66" charset="0"/>
                </a:rPr>
                <a:t>2</a:t>
              </a:r>
              <a:r>
                <a:rPr lang="en-US" sz="800" baseline="30000" dirty="0">
                  <a:solidFill>
                    <a:srgbClr val="800000"/>
                  </a:solidFill>
                  <a:latin typeface="Comic Sans MS" panose="030F0902030302020204" pitchFamily="66" charset="0"/>
                </a:rPr>
                <a:t>nd</a:t>
              </a:r>
              <a:r>
                <a:rPr lang="en-US" sz="800" dirty="0">
                  <a:solidFill>
                    <a:srgbClr val="800000"/>
                  </a:solidFill>
                  <a:latin typeface="Comic Sans MS" panose="030F0902030302020204" pitchFamily="66" charset="0"/>
                </a:rPr>
                <a:t> N* Region</a:t>
              </a:r>
            </a:p>
          </p:txBody>
        </p:sp>
        <p:sp>
          <p:nvSpPr>
            <p:cNvPr id="44" name="TextBox 11">
              <a:extLst>
                <a:ext uri="{FF2B5EF4-FFF2-40B4-BE49-F238E27FC236}">
                  <a16:creationId xmlns="" xmlns:a16="http://schemas.microsoft.com/office/drawing/2014/main" id="{65F0E3F4-E0AB-9C43-B256-8897830BB01C}"/>
                </a:ext>
              </a:extLst>
            </p:cNvPr>
            <p:cNvSpPr txBox="1"/>
            <p:nvPr/>
          </p:nvSpPr>
          <p:spPr>
            <a:xfrm rot="16200000">
              <a:off x="2679609" y="3980638"/>
              <a:ext cx="858508" cy="19620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800" dirty="0">
                  <a:solidFill>
                    <a:srgbClr val="800000"/>
                  </a:solidFill>
                  <a:latin typeface="Comic Sans MS" panose="030F0902030302020204" pitchFamily="66" charset="0"/>
                </a:rPr>
                <a:t>3</a:t>
              </a:r>
              <a:r>
                <a:rPr lang="en-US" sz="800" baseline="30000" dirty="0">
                  <a:solidFill>
                    <a:srgbClr val="800000"/>
                  </a:solidFill>
                  <a:latin typeface="Comic Sans MS" panose="030F0902030302020204" pitchFamily="66" charset="0"/>
                </a:rPr>
                <a:t>rd</a:t>
              </a:r>
              <a:r>
                <a:rPr lang="en-US" sz="800" dirty="0">
                  <a:solidFill>
                    <a:srgbClr val="800000"/>
                  </a:solidFill>
                  <a:latin typeface="Comic Sans MS" panose="030F0902030302020204" pitchFamily="66" charset="0"/>
                </a:rPr>
                <a:t> N* Region</a:t>
              </a:r>
            </a:p>
          </p:txBody>
        </p:sp>
        <p:sp>
          <p:nvSpPr>
            <p:cNvPr id="45" name="TextBox 10">
              <a:extLst>
                <a:ext uri="{FF2B5EF4-FFF2-40B4-BE49-F238E27FC236}">
                  <a16:creationId xmlns="" xmlns:a16="http://schemas.microsoft.com/office/drawing/2014/main" id="{F0E7A4D8-8F92-3C41-B7B2-9463EEE418B6}"/>
                </a:ext>
              </a:extLst>
            </p:cNvPr>
            <p:cNvSpPr txBox="1"/>
            <p:nvPr/>
          </p:nvSpPr>
          <p:spPr>
            <a:xfrm rot="16200000">
              <a:off x="5124281" y="4007017"/>
              <a:ext cx="805750" cy="196208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sz="800" dirty="0">
                  <a:solidFill>
                    <a:srgbClr val="800000"/>
                  </a:solidFill>
                  <a:latin typeface="Comic Sans MS" panose="030F0902030302020204" pitchFamily="66" charset="0"/>
                </a:rPr>
                <a:t>2</a:t>
              </a:r>
              <a:r>
                <a:rPr lang="en-US" sz="800" baseline="30000" dirty="0">
                  <a:solidFill>
                    <a:srgbClr val="800000"/>
                  </a:solidFill>
                  <a:latin typeface="Comic Sans MS" panose="030F0902030302020204" pitchFamily="66" charset="0"/>
                </a:rPr>
                <a:t>nd</a:t>
              </a:r>
              <a:r>
                <a:rPr lang="en-US" sz="800" dirty="0">
                  <a:solidFill>
                    <a:srgbClr val="800000"/>
                  </a:solidFill>
                  <a:latin typeface="Comic Sans MS" panose="030F0902030302020204" pitchFamily="66" charset="0"/>
                </a:rPr>
                <a:t> N* Region</a:t>
              </a:r>
            </a:p>
          </p:txBody>
        </p:sp>
        <p:sp>
          <p:nvSpPr>
            <p:cNvPr id="46" name="TextBox 11">
              <a:extLst>
                <a:ext uri="{FF2B5EF4-FFF2-40B4-BE49-F238E27FC236}">
                  <a16:creationId xmlns="" xmlns:a16="http://schemas.microsoft.com/office/drawing/2014/main" id="{65F0E3F4-E0AB-9C43-B256-8897830BB01C}"/>
                </a:ext>
              </a:extLst>
            </p:cNvPr>
            <p:cNvSpPr txBox="1"/>
            <p:nvPr/>
          </p:nvSpPr>
          <p:spPr>
            <a:xfrm rot="16200000">
              <a:off x="5241366" y="3815643"/>
              <a:ext cx="858508" cy="19620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sz="800" dirty="0">
                  <a:solidFill>
                    <a:srgbClr val="800000"/>
                  </a:solidFill>
                  <a:latin typeface="Comic Sans MS" panose="030F0902030302020204" pitchFamily="66" charset="0"/>
                </a:rPr>
                <a:t>3</a:t>
              </a:r>
              <a:r>
                <a:rPr lang="en-US" sz="800" baseline="30000" dirty="0">
                  <a:solidFill>
                    <a:srgbClr val="800000"/>
                  </a:solidFill>
                  <a:latin typeface="Comic Sans MS" panose="030F0902030302020204" pitchFamily="66" charset="0"/>
                </a:rPr>
                <a:t>rd</a:t>
              </a:r>
              <a:r>
                <a:rPr lang="en-US" sz="800" dirty="0">
                  <a:solidFill>
                    <a:srgbClr val="800000"/>
                  </a:solidFill>
                  <a:latin typeface="Comic Sans MS" panose="030F0902030302020204" pitchFamily="66" charset="0"/>
                </a:rPr>
                <a:t> N* Region</a:t>
              </a:r>
            </a:p>
          </p:txBody>
        </p:sp>
      </p:grpSp>
      <p:sp>
        <p:nvSpPr>
          <p:cNvPr id="47" name="TextBox 3">
            <a:extLst>
              <a:ext uri="{FF2B5EF4-FFF2-40B4-BE49-F238E27FC236}">
                <a16:creationId xmlns="" xmlns:a16="http://schemas.microsoft.com/office/drawing/2014/main" id="{50CFD7E1-7AAF-A24F-953D-0D0055B6001B}"/>
              </a:ext>
            </a:extLst>
          </p:cNvPr>
          <p:cNvSpPr txBox="1"/>
          <p:nvPr/>
        </p:nvSpPr>
        <p:spPr>
          <a:xfrm>
            <a:off x="467521" y="4006912"/>
            <a:ext cx="3145540" cy="530915"/>
          </a:xfrm>
          <a:prstGeom prst="rect">
            <a:avLst/>
          </a:prstGeom>
          <a:noFill/>
          <a:ln w="31750">
            <a:solidFill>
              <a:srgbClr val="4472C4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500" dirty="0">
                <a:solidFill>
                  <a:srgbClr val="800000"/>
                </a:solidFill>
                <a:latin typeface="+mj-lt"/>
              </a:rPr>
              <a:t>Large acceptance spectrometer covers broad range in Q</a:t>
            </a:r>
            <a:r>
              <a:rPr lang="en-US" sz="1500" baseline="30000" dirty="0">
                <a:solidFill>
                  <a:srgbClr val="800000"/>
                </a:solidFill>
                <a:latin typeface="+mj-lt"/>
              </a:rPr>
              <a:t>2</a:t>
            </a:r>
            <a:r>
              <a:rPr lang="en-US" sz="1500" dirty="0">
                <a:solidFill>
                  <a:srgbClr val="800000"/>
                </a:solidFill>
                <a:latin typeface="+mj-lt"/>
              </a:rPr>
              <a:t> and W</a:t>
            </a:r>
          </a:p>
        </p:txBody>
      </p:sp>
    </p:spTree>
    <p:extLst>
      <p:ext uri="{BB962C8B-B14F-4D97-AF65-F5344CB8AC3E}">
        <p14:creationId xmlns:p14="http://schemas.microsoft.com/office/powerpoint/2010/main" val="4625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9144000" cy="708660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>
                    <a:latin typeface="Arial"/>
                    <a:cs typeface="Arial"/>
                  </a:rPr>
                  <a:t> Studies via  Electroproduction</a:t>
                </a:r>
              </a:p>
            </p:txBody>
          </p:sp>
        </mc:Choice>
        <mc:Fallback xmlns="">
          <p:sp>
            <p:nvSpPr>
              <p:cNvPr id="2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9144000" cy="708660"/>
              </a:xfrm>
              <a:blipFill>
                <a:blip r:embed="rId2"/>
                <a:stretch>
                  <a:fillRect t="-8621" b="-28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 descr="Schermata 2019-06-11 alle 23.35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59" y="926303"/>
            <a:ext cx="3186067" cy="307640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908365" y="3762893"/>
            <a:ext cx="880869" cy="351798"/>
          </a:xfrm>
          <a:prstGeom prst="rect">
            <a:avLst/>
          </a:prstGeom>
          <a:solidFill>
            <a:schemeClr val="bg1"/>
          </a:solidFill>
        </p:spPr>
        <p:txBody>
          <a:bodyPr wrap="none" lIns="74076" tIns="37038" rIns="74076" bIns="37038" rtlCol="0">
            <a:spAutoFit/>
          </a:bodyPr>
          <a:lstStyle/>
          <a:p>
            <a:r>
              <a:rPr lang="it-IT" dirty="0" smtClean="0"/>
              <a:t>MM(K</a:t>
            </a:r>
            <a:r>
              <a:rPr lang="it-IT" baseline="30000" dirty="0" smtClean="0"/>
              <a:t>+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14" name="Connettore 1 13"/>
          <p:cNvCxnSpPr/>
          <p:nvPr/>
        </p:nvCxnSpPr>
        <p:spPr bwMode="auto">
          <a:xfrm>
            <a:off x="1558954" y="1349440"/>
            <a:ext cx="0" cy="13786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onnettore 1 14"/>
          <p:cNvCxnSpPr/>
          <p:nvPr/>
        </p:nvCxnSpPr>
        <p:spPr bwMode="auto">
          <a:xfrm>
            <a:off x="1841289" y="2000250"/>
            <a:ext cx="0" cy="8850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Rettangolo 15"/>
          <p:cNvSpPr/>
          <p:nvPr/>
        </p:nvSpPr>
        <p:spPr>
          <a:xfrm rot="16200000">
            <a:off x="2768078" y="3075055"/>
            <a:ext cx="823561" cy="321021"/>
          </a:xfrm>
          <a:prstGeom prst="rect">
            <a:avLst/>
          </a:prstGeom>
        </p:spPr>
        <p:txBody>
          <a:bodyPr wrap="none" lIns="74076" tIns="37038" rIns="74076" bIns="37038">
            <a:spAutoFit/>
          </a:bodyPr>
          <a:lstStyle/>
          <a:p>
            <a:r>
              <a:rPr lang="it-IT" sz="1600" dirty="0" err="1">
                <a:latin typeface="Lucida Grande"/>
                <a:ea typeface="Lucida Grande"/>
                <a:cs typeface="Lucida Grande"/>
              </a:rPr>
              <a:t>Λ</a:t>
            </a:r>
            <a:r>
              <a:rPr lang="it-IT" sz="1600" dirty="0"/>
              <a:t>(</a:t>
            </a:r>
            <a:r>
              <a:rPr lang="it-IT" sz="1600" dirty="0" smtClean="0"/>
              <a:t>1520)</a:t>
            </a:r>
            <a:endParaRPr lang="it-IT" sz="1600" dirty="0"/>
          </a:p>
        </p:txBody>
      </p:sp>
      <p:sp>
        <p:nvSpPr>
          <p:cNvPr id="25" name="Rettangolo 24"/>
          <p:cNvSpPr/>
          <p:nvPr/>
        </p:nvSpPr>
        <p:spPr>
          <a:xfrm>
            <a:off x="1447800" y="3235566"/>
            <a:ext cx="85725" cy="269634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1727200" y="3217983"/>
            <a:ext cx="85725" cy="28721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 rot="16200000">
            <a:off x="993896" y="2990802"/>
            <a:ext cx="907808" cy="321021"/>
          </a:xfrm>
          <a:prstGeom prst="rect">
            <a:avLst/>
          </a:prstGeom>
          <a:noFill/>
        </p:spPr>
        <p:txBody>
          <a:bodyPr wrap="square" lIns="74076" tIns="37038" rIns="74076" bIns="37038" rtlCol="0">
            <a:spAutoFit/>
          </a:bodyPr>
          <a:lstStyle/>
          <a:p>
            <a:r>
              <a:rPr lang="it-IT" sz="1600" dirty="0" err="1">
                <a:latin typeface="Lucida Grande"/>
                <a:ea typeface="Lucida Grande"/>
                <a:cs typeface="Lucida Grande"/>
              </a:rPr>
              <a:t>Λ</a:t>
            </a:r>
            <a:r>
              <a:rPr lang="it-IT" sz="1600" dirty="0"/>
              <a:t>(1115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28" name="CasellaDiTesto 27"/>
          <p:cNvSpPr txBox="1"/>
          <p:nvPr/>
        </p:nvSpPr>
        <p:spPr>
          <a:xfrm rot="16200000">
            <a:off x="1265562" y="2990802"/>
            <a:ext cx="907808" cy="321021"/>
          </a:xfrm>
          <a:prstGeom prst="rect">
            <a:avLst/>
          </a:prstGeom>
          <a:noFill/>
        </p:spPr>
        <p:txBody>
          <a:bodyPr wrap="square" lIns="74076" tIns="37038" rIns="74076" bIns="37038" rtlCol="0">
            <a:spAutoFit/>
          </a:bodyPr>
          <a:lstStyle/>
          <a:p>
            <a:r>
              <a:rPr lang="it-IT" sz="1600" dirty="0" err="1">
                <a:latin typeface="Symbol" charset="2"/>
                <a:ea typeface="Lucida Grande"/>
                <a:cs typeface="Symbol" charset="2"/>
              </a:rPr>
              <a:t>S</a:t>
            </a:r>
            <a:r>
              <a:rPr lang="it-IT" sz="1600" dirty="0" smtClean="0"/>
              <a:t>(1193)</a:t>
            </a:r>
            <a:endParaRPr lang="it-IT" sz="1600" dirty="0"/>
          </a:p>
        </p:txBody>
      </p:sp>
      <p:sp>
        <p:nvSpPr>
          <p:cNvPr id="29" name="Rettangolo 28"/>
          <p:cNvSpPr/>
          <p:nvPr/>
        </p:nvSpPr>
        <p:spPr>
          <a:xfrm>
            <a:off x="2670175" y="3217983"/>
            <a:ext cx="79375" cy="2872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 rot="16200000">
            <a:off x="2337769" y="3036455"/>
            <a:ext cx="823561" cy="321021"/>
          </a:xfrm>
          <a:prstGeom prst="rect">
            <a:avLst/>
          </a:prstGeom>
        </p:spPr>
        <p:txBody>
          <a:bodyPr wrap="none" lIns="74076" tIns="37038" rIns="74076" bIns="37038">
            <a:spAutoFit/>
          </a:bodyPr>
          <a:lstStyle/>
          <a:p>
            <a:r>
              <a:rPr lang="it-IT" sz="1600" dirty="0" err="1">
                <a:latin typeface="Lucida Grande"/>
                <a:ea typeface="Lucida Grande"/>
                <a:cs typeface="Lucida Grande"/>
              </a:rPr>
              <a:t>Λ</a:t>
            </a:r>
            <a:r>
              <a:rPr lang="it-IT" sz="1600" dirty="0" smtClean="0"/>
              <a:t>(1405)</a:t>
            </a:r>
            <a:endParaRPr lang="it-IT" sz="1600" dirty="0"/>
          </a:p>
        </p:txBody>
      </p:sp>
      <p:sp>
        <p:nvSpPr>
          <p:cNvPr id="31" name="Rettangolo 30"/>
          <p:cNvSpPr/>
          <p:nvPr/>
        </p:nvSpPr>
        <p:spPr>
          <a:xfrm>
            <a:off x="2955926" y="3235566"/>
            <a:ext cx="103110" cy="2872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2462508" y="3235566"/>
            <a:ext cx="79375" cy="2872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 rot="16200000">
            <a:off x="1988649" y="3081116"/>
            <a:ext cx="811439" cy="321021"/>
          </a:xfrm>
          <a:prstGeom prst="rect">
            <a:avLst/>
          </a:prstGeom>
        </p:spPr>
        <p:txBody>
          <a:bodyPr wrap="none" lIns="74076" tIns="37038" rIns="74076" bIns="37038">
            <a:spAutoFit/>
          </a:bodyPr>
          <a:lstStyle/>
          <a:p>
            <a:r>
              <a:rPr lang="it-IT" sz="1600" dirty="0" err="1">
                <a:latin typeface="Symbol" charset="2"/>
                <a:ea typeface="Lucida Grande"/>
                <a:cs typeface="Symbol" charset="2"/>
              </a:rPr>
              <a:t>S</a:t>
            </a:r>
            <a:r>
              <a:rPr lang="it-IT" sz="1600" dirty="0" smtClean="0"/>
              <a:t>(1385)</a:t>
            </a:r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4361" y="4111235"/>
            <a:ext cx="868968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Run Group K: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Extraction of </a:t>
            </a:r>
            <a:r>
              <a:rPr lang="en-GB" sz="1600" dirty="0" err="1" smtClean="0">
                <a:latin typeface="Symbol" charset="2"/>
                <a:cs typeface="Symbol" charset="2"/>
              </a:rPr>
              <a:t>g</a:t>
            </a:r>
            <a:r>
              <a:rPr lang="en-GB" sz="1600" baseline="-25000" dirty="0" err="1" smtClean="0">
                <a:latin typeface="+mj-lt"/>
                <a:cs typeface="Symbol" charset="2"/>
              </a:rPr>
              <a:t>v</a:t>
            </a:r>
            <a:r>
              <a:rPr lang="en-GB" sz="1600" dirty="0" err="1" smtClean="0">
                <a:latin typeface="+mj-lt"/>
                <a:cs typeface="Symbol" charset="2"/>
              </a:rPr>
              <a:t>pN</a:t>
            </a:r>
            <a:r>
              <a:rPr lang="en-GB" sz="1600" baseline="30000" dirty="0" smtClean="0">
                <a:latin typeface="+mj-lt"/>
                <a:cs typeface="Symbol" charset="2"/>
              </a:rPr>
              <a:t>*</a:t>
            </a:r>
            <a:r>
              <a:rPr lang="en-GB" sz="1600" dirty="0" smtClean="0">
                <a:latin typeface="+mj-lt"/>
                <a:cs typeface="Symbol" charset="2"/>
              </a:rPr>
              <a:t> </a:t>
            </a:r>
            <a:r>
              <a:rPr lang="en-GB" sz="1600" dirty="0" err="1" smtClean="0">
                <a:latin typeface="+mj-lt"/>
                <a:cs typeface="Symbol" charset="2"/>
              </a:rPr>
              <a:t>electrocouplings</a:t>
            </a:r>
            <a:r>
              <a:rPr lang="en-GB" sz="1600" dirty="0" smtClean="0">
                <a:latin typeface="+mj-lt"/>
                <a:cs typeface="Symbol" charset="2"/>
              </a:rPr>
              <a:t> from KY </a:t>
            </a:r>
            <a:r>
              <a:rPr lang="en-GB" sz="1600" dirty="0" err="1" smtClean="0">
                <a:latin typeface="+mj-lt"/>
                <a:cs typeface="Symbol" charset="2"/>
              </a:rPr>
              <a:t>electroproduction</a:t>
            </a:r>
            <a:r>
              <a:rPr lang="en-GB" sz="1600" dirty="0" smtClean="0">
                <a:latin typeface="+mj-lt"/>
                <a:cs typeface="Symbol" charset="2"/>
              </a:rPr>
              <a:t> off protons.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+mj-lt"/>
                <a:cs typeface="Symbol" charset="2"/>
              </a:rPr>
              <a:t>Comparison with the results from </a:t>
            </a:r>
            <a:r>
              <a:rPr lang="en-GB" sz="1600" dirty="0" err="1" smtClean="0">
                <a:latin typeface="+mj-lt"/>
                <a:cs typeface="Symbol" charset="2"/>
              </a:rPr>
              <a:t>N</a:t>
            </a:r>
            <a:r>
              <a:rPr lang="en-GB" sz="1600" dirty="0" err="1" smtClean="0">
                <a:latin typeface="Symbol" charset="2"/>
                <a:cs typeface="Symbol" charset="2"/>
              </a:rPr>
              <a:t>p</a:t>
            </a:r>
            <a:r>
              <a:rPr lang="en-GB" sz="1600" dirty="0" smtClean="0">
                <a:latin typeface="Symbol" charset="2"/>
                <a:cs typeface="Symbol" charset="2"/>
              </a:rPr>
              <a:t>, </a:t>
            </a:r>
            <a:r>
              <a:rPr lang="en-GB" sz="1600" dirty="0" err="1" smtClean="0">
                <a:latin typeface="Symbol" charset="2"/>
                <a:cs typeface="Symbol" charset="2"/>
              </a:rPr>
              <a:t>p</a:t>
            </a:r>
            <a:r>
              <a:rPr lang="en-GB" sz="1600" baseline="30000" dirty="0" err="1" smtClean="0">
                <a:latin typeface="Symbol" charset="2"/>
                <a:cs typeface="Symbol" charset="2"/>
              </a:rPr>
              <a:t>+</a:t>
            </a:r>
            <a:r>
              <a:rPr lang="en-GB" sz="1600" dirty="0" err="1" smtClean="0">
                <a:latin typeface="Symbol" charset="2"/>
                <a:cs typeface="Symbol" charset="2"/>
              </a:rPr>
              <a:t>p</a:t>
            </a:r>
            <a:r>
              <a:rPr lang="en-GB" sz="1600" baseline="30000" dirty="0" err="1" smtClean="0">
                <a:latin typeface="Symbol" charset="2"/>
                <a:cs typeface="Symbol" charset="2"/>
              </a:rPr>
              <a:t>-</a:t>
            </a:r>
            <a:r>
              <a:rPr lang="en-GB" sz="1600" dirty="0" err="1" smtClean="0">
                <a:latin typeface="+mj-lt"/>
                <a:cs typeface="Symbol" charset="2"/>
              </a:rPr>
              <a:t>p</a:t>
            </a:r>
            <a:r>
              <a:rPr lang="en-GB" sz="1600" dirty="0" smtClean="0">
                <a:latin typeface="+mj-lt"/>
                <a:cs typeface="Symbol" charset="2"/>
              </a:rPr>
              <a:t> </a:t>
            </a:r>
            <a:r>
              <a:rPr lang="en-GB" sz="1600" dirty="0" err="1" smtClean="0">
                <a:latin typeface="+mj-lt"/>
                <a:cs typeface="Symbol" charset="2"/>
              </a:rPr>
              <a:t>electroproduction</a:t>
            </a:r>
            <a:r>
              <a:rPr lang="en-GB" sz="1600" dirty="0" smtClean="0">
                <a:latin typeface="+mj-lt"/>
                <a:cs typeface="Symbol" charset="2"/>
              </a:rPr>
              <a:t> off protons.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+mj-lt"/>
                <a:cs typeface="Symbol" charset="2"/>
              </a:rPr>
              <a:t>Explore the interplay between meson-baryon and quark degrees of freedom in the N</a:t>
            </a:r>
            <a:r>
              <a:rPr lang="en-GB" sz="1600" baseline="30000" dirty="0" smtClean="0">
                <a:latin typeface="+mj-lt"/>
                <a:cs typeface="Symbol" charset="2"/>
              </a:rPr>
              <a:t>*</a:t>
            </a:r>
            <a:r>
              <a:rPr lang="en-GB" sz="1600" dirty="0" smtClean="0">
                <a:latin typeface="+mj-lt"/>
                <a:cs typeface="Symbol" charset="2"/>
              </a:rPr>
              <a:t> structure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+mj-lt"/>
                <a:cs typeface="Symbol" charset="2"/>
              </a:rPr>
              <a:t>Shed light  on the dynamics of dressed quark mass generation and di-quark correlation in different excited nucleon states.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latin typeface="+mj-lt"/>
                <a:cs typeface="Symbol" charset="2"/>
              </a:rPr>
              <a:t>A unique experimental input on many facets of strong QCD in the generation of excited nucleon states of different structural features.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  <p:pic>
        <p:nvPicPr>
          <p:cNvPr id="6" name="Immagine 5" descr="Schermata 2019-06-15 alle 17.24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049" y="873231"/>
            <a:ext cx="3728614" cy="32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5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Search for Hybrid Baryons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C9741082-CC3A-40C6-98B0-A7CD2EC57BAD}"/>
                  </a:ext>
                </a:extLst>
              </p:cNvPr>
              <p:cNvSpPr/>
              <p:nvPr/>
            </p:nvSpPr>
            <p:spPr>
              <a:xfrm>
                <a:off x="173081" y="4839733"/>
                <a:ext cx="8826380" cy="1246495"/>
              </a:xfrm>
              <a:prstGeom prst="rect">
                <a:avLst/>
              </a:prstGeom>
              <a:ln w="19050">
                <a:solidFill>
                  <a:srgbClr val="FFFF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Search for hybrid baryons with CLAS12: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14:m>
                  <m:oMath xmlns="" xmlns:m="http://schemas.openxmlformats.org/officeDocument/2006/math">
                    <m:sSup>
                      <m:sSupPr>
                        <m:ctrlPr>
                          <a:rPr lang="en-US" sz="15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spectrum from Lattice QCD predicts the existence of hybrid baryons.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Glue is a possible structural component of excited baryon states 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14:m>
                  <m:oMath xmlns=""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distributions from </a:t>
                </a:r>
                <a14:m>
                  <m:oMath xmlns=""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exclusive events </a:t>
                </a: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demonstrate the structures corresponding to the 2nd and 3rd resonance regions.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9741082-CC3A-40C6-98B0-A7CD2EC5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81" y="4839733"/>
                <a:ext cx="8826380" cy="1246495"/>
              </a:xfrm>
              <a:prstGeom prst="rect">
                <a:avLst/>
              </a:prstGeom>
              <a:blipFill rotWithShape="1">
                <a:blip r:embed="rId2"/>
                <a:stretch>
                  <a:fillRect b="-4808"/>
                </a:stretch>
              </a:blipFill>
              <a:ln w="1905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35404BB-5034-4554-8CEE-21E9A0499029}"/>
              </a:ext>
            </a:extLst>
          </p:cNvPr>
          <p:cNvSpPr/>
          <p:nvPr/>
        </p:nvSpPr>
        <p:spPr>
          <a:xfrm>
            <a:off x="379951" y="4191417"/>
            <a:ext cx="256993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JLAB LQCD Group Results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A9C0DF4F-F6E4-45DA-A166-90E9EC8CB51E}"/>
                  </a:ext>
                </a:extLst>
              </p:cNvPr>
              <p:cNvSpPr/>
              <p:nvPr/>
            </p:nvSpPr>
            <p:spPr>
              <a:xfrm>
                <a:off x="4779342" y="4251578"/>
                <a:ext cx="367055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Results and Predictions for </a:t>
                </a:r>
                <a14:m>
                  <m:oMath xmlns=""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d>
                      <m:dPr>
                        <m:ctrlPr>
                          <a:rPr lang="en-US" sz="15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1440</m:t>
                        </m:r>
                      </m:e>
                    </m:d>
                    <m:sSup>
                      <m:sSupPr>
                        <m:ctrlP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1/2</m:t>
                        </m:r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5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C0DF4F-F6E4-45DA-A166-90E9EC8CB5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342" y="4251578"/>
                <a:ext cx="3670556" cy="323165"/>
              </a:xfrm>
              <a:prstGeom prst="rect">
                <a:avLst/>
              </a:prstGeom>
              <a:blipFill rotWithShape="1">
                <a:blip r:embed="rId3"/>
                <a:stretch>
                  <a:fillRect l="-3814" r="-3483" b="-7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C997AA-BB2B-4053-A37D-540CD2360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13" y="924114"/>
            <a:ext cx="3503114" cy="3652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EDCDFC2-8D74-4620-AC35-1A3D034CF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488" y="1352178"/>
            <a:ext cx="2511512" cy="268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94BBEF9-BC11-4F61-BAB1-B3EFD05E6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602" y="1266569"/>
            <a:ext cx="2673398" cy="289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3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86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Deeply Virtual Compton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C9741082-CC3A-40C6-98B0-A7CD2EC57BAD}"/>
                  </a:ext>
                </a:extLst>
              </p:cNvPr>
              <p:cNvSpPr/>
              <p:nvPr/>
            </p:nvSpPr>
            <p:spPr>
              <a:xfrm>
                <a:off x="317241" y="5258210"/>
                <a:ext cx="8509518" cy="1067985"/>
              </a:xfrm>
              <a:prstGeom prst="rect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Deeply virtual Compton scattering (DVCS) at 6.5 and 7.5 GeV polarized electron beam: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beam spin asymmetry describing DVCS and Bethe-</a:t>
                </a:r>
                <a:r>
                  <a:rPr lang="en-US" altLang="ko-KR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Heitler</a:t>
                </a: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(BH) interference term for unpolarized target </a:t>
                </a:r>
              </a:p>
              <a:p>
                <a:pPr marL="457200" indent="-223838" algn="just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Access chiral-even GPDs: </a:t>
                </a:r>
                <a14:m>
                  <m:oMath xmlns=""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=""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14:m>
                  <m:oMath xmlns=""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endParaRPr lang="en-US" altLang="ko-KR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741082-CC3A-40C6-98B0-A7CD2EC5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41" y="5258210"/>
                <a:ext cx="8509518" cy="1067985"/>
              </a:xfrm>
              <a:prstGeom prst="rect">
                <a:avLst/>
              </a:prstGeom>
              <a:blipFill>
                <a:blip r:embed="rId2"/>
                <a:stretch>
                  <a:fillRect l="-214" t="-1124" r="-286" b="-5618"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C35404BB-5034-4554-8CEE-21E9A0499029}"/>
                  </a:ext>
                </a:extLst>
              </p:cNvPr>
              <p:cNvSpPr/>
              <p:nvPr/>
            </p:nvSpPr>
            <p:spPr>
              <a:xfrm>
                <a:off x="1491591" y="3758886"/>
                <a:ext cx="2508379" cy="1343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DVCS Kinematics:</a:t>
                </a:r>
              </a:p>
              <a:p>
                <a:pPr algn="ctr"/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5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LU</m:t>
                          </m:r>
                        </m:sub>
                      </m:sSub>
                      <m:d>
                        <m:d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ko-KR" sz="15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unp</m:t>
                          </m:r>
                        </m:sub>
                        <m:sup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sup>
                      </m:sSubSup>
                      <m:func>
                        <m:func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5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LU</m:t>
                          </m:r>
                        </m:sub>
                      </m:sSub>
                      <m:d>
                        <m:d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ko-KR" sz="15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f>
                        <m:fPr>
                          <m:ctrlP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altLang="ko-KR" sz="15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5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35404BB-5034-4554-8CEE-21E9A0499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91" y="3758886"/>
                <a:ext cx="2508379" cy="1343894"/>
              </a:xfrm>
              <a:prstGeom prst="rect">
                <a:avLst/>
              </a:prstGeom>
              <a:blipFill rotWithShape="1">
                <a:blip r:embed="rId3"/>
                <a:stretch>
                  <a:fillRect l="-52785" r="-523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8657180-DD72-447B-A62E-CFC1FF1C6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39" y="1351976"/>
            <a:ext cx="3167095" cy="2421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AD4697-A935-4D0F-989D-513E63C91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010" y="1189541"/>
            <a:ext cx="3839779" cy="353880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494250" y="1127242"/>
            <a:ext cx="2996862" cy="3424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DE2B1F1-6131-4A15-9DE1-7BBA04D3CA97}"/>
              </a:ext>
            </a:extLst>
          </p:cNvPr>
          <p:cNvSpPr/>
          <p:nvPr/>
        </p:nvSpPr>
        <p:spPr>
          <a:xfrm>
            <a:off x="6033432" y="1039629"/>
            <a:ext cx="21312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Beam Spin Asymmetry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id="{2CB4F7EA-8F94-3A42-A2B0-6700B1882358}"/>
              </a:ext>
            </a:extLst>
          </p:cNvPr>
          <p:cNvSpPr txBox="1"/>
          <p:nvPr/>
        </p:nvSpPr>
        <p:spPr>
          <a:xfrm>
            <a:off x="1823520" y="1001972"/>
            <a:ext cx="131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+mj-lt"/>
                <a:cs typeface="Calibri"/>
              </a:rPr>
              <a:t>ep → e'p'</a:t>
            </a:r>
            <a:r>
              <a:rPr lang="en-US" sz="2000" b="0" dirty="0">
                <a:solidFill>
                  <a:srgbClr val="C00000"/>
                </a:solidFill>
                <a:latin typeface="Symbol" pitchFamily="2" charset="2"/>
                <a:cs typeface="Calibri"/>
              </a:rPr>
              <a:t>γ</a:t>
            </a:r>
            <a:endParaRPr lang="en-US" sz="2000" b="0" dirty="0">
              <a:solidFill>
                <a:srgbClr val="C00000"/>
              </a:solidFill>
              <a:latin typeface="Comic Sans MS" panose="030F0902030302020204" pitchFamily="66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61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1398805" y="3071968"/>
            <a:ext cx="6346390" cy="714064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ial"/>
                <a:cs typeface="Arial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303027714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9697</TotalTime>
  <Words>507</Words>
  <Application>Microsoft Macintosh PowerPoint</Application>
  <PresentationFormat>Presentazione su schermo (4:3)</PresentationFormat>
  <Paragraphs>69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JLabPowerPointMain (1)</vt:lpstr>
      <vt:lpstr>Overview of CLAS12 Run Group K Experiments</vt:lpstr>
      <vt:lpstr>Presentazione di PowerPoint</vt:lpstr>
      <vt:lpstr>Introduction to CLAS12 Run Group K</vt:lpstr>
      <vt:lpstr> Studies via  Electroproduction</vt:lpstr>
      <vt:lpstr>Search for Hybrid Baryons</vt:lpstr>
      <vt:lpstr>Deeply Virtual Compton Scattering</vt:lpstr>
      <vt:lpstr>Thank You!!!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CLAS12 Run Group K Experiments</dc:title>
  <dc:creator>Joshua Artem Tan</dc:creator>
  <cp:lastModifiedBy>annalisa D'Angelo</cp:lastModifiedBy>
  <cp:revision>49</cp:revision>
  <dcterms:created xsi:type="dcterms:W3CDTF">2019-06-06T17:47:47Z</dcterms:created>
  <dcterms:modified xsi:type="dcterms:W3CDTF">2019-06-15T15:33:36Z</dcterms:modified>
</cp:coreProperties>
</file>