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5" r:id="rId2"/>
  </p:sldIdLst>
  <p:sldSz cx="10382250" cy="72532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1pPr>
    <a:lvl2pPr marL="466052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2pPr>
    <a:lvl3pPr marL="932106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3pPr>
    <a:lvl4pPr marL="1398158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4pPr>
    <a:lvl5pPr marL="1864213" algn="l" rtl="0" eaLnBrk="0" fontAlgn="base" hangingPunct="0">
      <a:spcBef>
        <a:spcPct val="0"/>
      </a:spcBef>
      <a:spcAft>
        <a:spcPct val="0"/>
      </a:spcAft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5pPr>
    <a:lvl6pPr marL="2330266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6pPr>
    <a:lvl7pPr marL="2796319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7pPr>
    <a:lvl8pPr marL="3262372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8pPr>
    <a:lvl9pPr marL="3728424" algn="l" defTabSz="466052" rtl="0" eaLnBrk="1" latinLnBrk="0" hangingPunct="1">
      <a:defRPr sz="2100" kern="1200">
        <a:solidFill>
          <a:schemeClr val="tx1"/>
        </a:solidFill>
        <a:latin typeface="Baskerville Old Face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EF6"/>
    <a:srgbClr val="622000"/>
    <a:srgbClr val="00C301"/>
    <a:srgbClr val="3465C8"/>
    <a:srgbClr val="4684FF"/>
    <a:srgbClr val="18EFFF"/>
    <a:srgbClr val="FDFF95"/>
    <a:srgbClr val="ECED89"/>
    <a:srgbClr val="00FF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4595" autoAdjust="0"/>
    <p:restoredTop sz="94862" autoAdjust="0"/>
  </p:normalViewPr>
  <p:slideViewPr>
    <p:cSldViewPr>
      <p:cViewPr>
        <p:scale>
          <a:sx n="100" d="100"/>
          <a:sy n="100" d="100"/>
        </p:scale>
        <p:origin x="-1816" y="152"/>
      </p:cViewPr>
      <p:guideLst>
        <p:guide orient="horz" pos="2285"/>
        <p:guide pos="32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92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93F53-B49A-804E-BC6A-F0ED6EA4BF3D}" type="datetimeFigureOut">
              <a:rPr lang="it-IT" smtClean="0"/>
              <a:pPr/>
              <a:t>18/06/20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Annalisa D'Angelo - The Baryon Spectroscopy program at Jlab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5857E-9874-8743-BDA0-1B245D94B24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569408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76313" y="685800"/>
            <a:ext cx="49053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en-US" smtClean="0"/>
              <a:t>Annalisa D'Angelo - The Baryon Spectroscopy program at Jlab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3F845E0-32E9-9948-A60B-2F8D6AAAFCD0}" type="slidenum">
              <a:rPr lang="en-US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8102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66052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3210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9815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6421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330266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6319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2372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28424" algn="l" defTabSz="4660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8505" y="2253388"/>
            <a:ext cx="8825240" cy="1554390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57013" y="4110996"/>
            <a:ext cx="7268229" cy="1852821"/>
          </a:xfrm>
          <a:prstGeom prst="rect">
            <a:avLst/>
          </a:prstGeom>
        </p:spPr>
        <p:txBody>
          <a:bodyPr lIns="91412" tIns="45705" rIns="91412" bIns="45705"/>
          <a:lstStyle>
            <a:lvl1pPr marL="0" indent="0" algn="ctr">
              <a:buNone/>
              <a:defRPr/>
            </a:lvl1pPr>
            <a:lvl2pPr marL="466052" indent="0" algn="ctr">
              <a:buNone/>
              <a:defRPr/>
            </a:lvl2pPr>
            <a:lvl3pPr marL="932106" indent="0" algn="ctr">
              <a:buNone/>
              <a:defRPr/>
            </a:lvl3pPr>
            <a:lvl4pPr marL="1398158" indent="0" algn="ctr">
              <a:buNone/>
              <a:defRPr/>
            </a:lvl4pPr>
            <a:lvl5pPr marL="1864213" indent="0" algn="ctr">
              <a:buNone/>
              <a:defRPr/>
            </a:lvl5pPr>
            <a:lvl6pPr marL="2330266" indent="0" algn="ctr">
              <a:buNone/>
              <a:defRPr/>
            </a:lvl6pPr>
            <a:lvl7pPr marL="2796319" indent="0" algn="ctr">
              <a:buNone/>
              <a:defRPr/>
            </a:lvl7pPr>
            <a:lvl8pPr marL="3262372" indent="0" algn="ctr">
              <a:buNone/>
              <a:defRPr/>
            </a:lvl8pPr>
            <a:lvl9pPr marL="3728424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84F22-47CE-E84F-AE27-D9117E68BE8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40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8505" y="2095397"/>
            <a:ext cx="8825240" cy="4351972"/>
          </a:xfrm>
          <a:prstGeom prst="rect">
            <a:avLst/>
          </a:prstGeom>
        </p:spPr>
        <p:txBody>
          <a:bodyPr lIns="91412" tIns="45705" rIns="91412" bIns="45705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123A2-8C0A-B24D-ABFA-7CF5F3B53C08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67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394" y="4661574"/>
            <a:ext cx="8825240" cy="1439487"/>
          </a:xfrm>
          <a:prstGeom prst="rect">
            <a:avLst/>
          </a:prstGeom>
        </p:spPr>
        <p:txBody>
          <a:bodyPr lIns="91412" tIns="45705" rIns="91412" bIns="45705" anchor="t"/>
          <a:lstStyle>
            <a:lvl1pPr algn="l">
              <a:defRPr sz="41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9394" y="3073674"/>
            <a:ext cx="8825240" cy="158790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100"/>
            </a:lvl1pPr>
            <a:lvl2pPr marL="466052" indent="0">
              <a:buNone/>
              <a:defRPr sz="1900"/>
            </a:lvl2pPr>
            <a:lvl3pPr marL="932106" indent="0">
              <a:buNone/>
              <a:defRPr sz="1700"/>
            </a:lvl3pPr>
            <a:lvl4pPr marL="1398158" indent="0">
              <a:buNone/>
              <a:defRPr sz="1400"/>
            </a:lvl4pPr>
            <a:lvl5pPr marL="1864213" indent="0">
              <a:buNone/>
              <a:defRPr sz="1400"/>
            </a:lvl5pPr>
            <a:lvl6pPr marL="2330266" indent="0">
              <a:buNone/>
              <a:defRPr sz="1400"/>
            </a:lvl6pPr>
            <a:lvl7pPr marL="2796319" indent="0">
              <a:buNone/>
              <a:defRPr sz="1400"/>
            </a:lvl7pPr>
            <a:lvl8pPr marL="3262372" indent="0">
              <a:buNone/>
              <a:defRPr sz="1400"/>
            </a:lvl8pPr>
            <a:lvl9pPr marL="3728424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2AE66-D61E-114C-BD1D-1D06A91F5DC7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5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78506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69631" y="2095397"/>
            <a:ext cx="4334115" cy="4351972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DC3F1-72C8-4647-8286-71C37469022E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462" y="290453"/>
            <a:ext cx="9345333" cy="1209679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8462" y="1623014"/>
            <a:ext cx="4587619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8462" y="2299670"/>
            <a:ext cx="4587619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74540" y="1623014"/>
            <a:ext cx="4589255" cy="676654"/>
          </a:xfrm>
          <a:prstGeom prst="rect">
            <a:avLst/>
          </a:prstGeom>
        </p:spPr>
        <p:txBody>
          <a:bodyPr lIns="91412" tIns="45705" rIns="91412" bIns="45705" anchor="b"/>
          <a:lstStyle>
            <a:lvl1pPr marL="0" indent="0">
              <a:buNone/>
              <a:defRPr sz="2400" b="1"/>
            </a:lvl1pPr>
            <a:lvl2pPr marL="466052" indent="0">
              <a:buNone/>
              <a:defRPr sz="2100" b="1"/>
            </a:lvl2pPr>
            <a:lvl3pPr marL="932106" indent="0">
              <a:buNone/>
              <a:defRPr sz="1900" b="1"/>
            </a:lvl3pPr>
            <a:lvl4pPr marL="1398158" indent="0">
              <a:buNone/>
              <a:defRPr sz="1700" b="1"/>
            </a:lvl4pPr>
            <a:lvl5pPr marL="1864213" indent="0">
              <a:buNone/>
              <a:defRPr sz="1700" b="1"/>
            </a:lvl5pPr>
            <a:lvl6pPr marL="2330266" indent="0">
              <a:buNone/>
              <a:defRPr sz="1700" b="1"/>
            </a:lvl6pPr>
            <a:lvl7pPr marL="2796319" indent="0">
              <a:buNone/>
              <a:defRPr sz="1700" b="1"/>
            </a:lvl7pPr>
            <a:lvl8pPr marL="3262372" indent="0">
              <a:buNone/>
              <a:defRPr sz="1700" b="1"/>
            </a:lvl8pPr>
            <a:lvl9pPr marL="3728424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74540" y="2299670"/>
            <a:ext cx="4589255" cy="4179617"/>
          </a:xfrm>
          <a:prstGeom prst="rect">
            <a:avLst/>
          </a:prstGeom>
        </p:spPr>
        <p:txBody>
          <a:bodyPr lIns="91412" tIns="45705" rIns="91412" bIns="45705"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290C6-414F-AF4B-8A7F-56CEE257135F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9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8505" y="644740"/>
            <a:ext cx="8825240" cy="1209679"/>
          </a:xfrm>
          <a:prstGeom prst="rect">
            <a:avLst/>
          </a:prstGeom>
        </p:spPr>
        <p:txBody>
          <a:bodyPr lIns="91412" tIns="45705" rIns="91412" bIns="45705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A604B-4CD7-0A40-9B60-C2927277B8B9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48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EDEE0-F139-4643-B219-03D91C3D227A}" type="slidenum">
              <a:rPr lang="en-US"/>
              <a:pPr/>
              <a:t>‹n.›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22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62733" y="6939012"/>
            <a:ext cx="6696744" cy="31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ctr" defTabSz="888413">
              <a:defRPr sz="900">
                <a:solidFill>
                  <a:srgbClr val="800000"/>
                </a:solidFill>
              </a:defRPr>
            </a:lvl1pPr>
          </a:lstStyle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3493" y="6939012"/>
            <a:ext cx="504332" cy="29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88963" tIns="44479" rIns="88963" bIns="44479" numCol="1" anchor="t" anchorCtr="0" compatLnSpc="1">
            <a:prstTxWarp prst="textNoShape">
              <a:avLst/>
            </a:prstTxWarp>
          </a:bodyPr>
          <a:lstStyle>
            <a:lvl1pPr algn="r" defTabSz="888413">
              <a:defRPr sz="1300">
                <a:solidFill>
                  <a:srgbClr val="800000"/>
                </a:solidFill>
                <a:latin typeface="+mn-lt"/>
              </a:defRPr>
            </a:lvl1pPr>
          </a:lstStyle>
          <a:p>
            <a:fld id="{D5EF5FDC-2BB6-0D43-901C-C2A2504697D9}" type="slidenum">
              <a:rPr lang="en-US" smtClean="0"/>
              <a:pPr/>
              <a:t>‹n.›</a:t>
            </a:fld>
            <a:endParaRPr lang="en-US" dirty="0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39598" y="6715323"/>
            <a:ext cx="942652" cy="503948"/>
          </a:xfrm>
          <a:prstGeom prst="rect">
            <a:avLst/>
          </a:prstGeom>
          <a:ln>
            <a:noFill/>
          </a:ln>
          <a:effectLst/>
        </p:spPr>
      </p:pic>
      <p:cxnSp>
        <p:nvCxnSpPr>
          <p:cNvPr id="4" name="Connettore 1 3"/>
          <p:cNvCxnSpPr/>
          <p:nvPr userDrawn="1"/>
        </p:nvCxnSpPr>
        <p:spPr bwMode="auto">
          <a:xfrm>
            <a:off x="1590725" y="6939012"/>
            <a:ext cx="7704856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" name="Titolo 1"/>
          <p:cNvSpPr txBox="1">
            <a:spLocks/>
          </p:cNvSpPr>
          <p:nvPr userDrawn="1"/>
        </p:nvSpPr>
        <p:spPr>
          <a:xfrm>
            <a:off x="870645" y="16968"/>
            <a:ext cx="8825240" cy="504056"/>
          </a:xfrm>
          <a:prstGeom prst="rect">
            <a:avLst/>
          </a:prstGeom>
        </p:spPr>
        <p:txBody>
          <a:bodyPr lIns="91412" tIns="45705" rIns="91412" bIns="45705"/>
          <a:lstStyle>
            <a:lvl1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66198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32396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98593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64792" algn="ctr" defTabSz="888690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endParaRPr lang="it-IT" sz="4000" dirty="0"/>
          </a:p>
        </p:txBody>
      </p:sp>
      <p:pic>
        <p:nvPicPr>
          <p:cNvPr id="8" name="Picture 9" descr="JLab_logo.jp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" y="6784658"/>
            <a:ext cx="1499616" cy="468630"/>
          </a:xfrm>
          <a:prstGeom prst="rect">
            <a:avLst/>
          </a:prstGeom>
          <a:ln>
            <a:noFill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  <p:hf hdr="0" dt="0"/>
  <p:txStyles>
    <p:titleStyle>
      <a:lvl1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66052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32106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98158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64213" algn="ctr" defTabSz="888413" rtl="0" fontAlgn="base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34977" indent="-334977" algn="l" defTabSz="888413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21735" indent="-275100" algn="l" defTabSz="888413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  <a:ea typeface="+mn-ea"/>
        </a:defRPr>
      </a:lvl2pPr>
      <a:lvl3pPr marL="1111731" indent="-223316" algn="l" defTabSz="888413" rtl="0" fontAlgn="base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  <a:ea typeface="+mn-ea"/>
        </a:defRPr>
      </a:lvl3pPr>
      <a:lvl4pPr marL="1555130" indent="-221700" algn="l" defTabSz="888413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00144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466198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32251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98302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64357" indent="-220080" algn="l" defTabSz="8884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6605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3210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158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64213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30266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96319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62372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28424" algn="l" defTabSz="46605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15" y="162549"/>
            <a:ext cx="9344025" cy="1208881"/>
          </a:xfrm>
          <a:ln>
            <a:noFill/>
          </a:ln>
        </p:spPr>
        <p:txBody>
          <a:bodyPr lIns="100735" tIns="50367" rIns="100735" bIns="50367">
            <a:normAutofit/>
          </a:bodyPr>
          <a:lstStyle/>
          <a:p>
            <a:r>
              <a:rPr lang="en-US" sz="4400" b="1" dirty="0" smtClean="0">
                <a:solidFill>
                  <a:srgbClr val="800000"/>
                </a:solidFill>
              </a:rPr>
              <a:t>Revised RG</a:t>
            </a:r>
            <a:r>
              <a:rPr lang="en-US" sz="4400" b="1" dirty="0">
                <a:solidFill>
                  <a:srgbClr val="800000"/>
                </a:solidFill>
              </a:rPr>
              <a:t>-</a:t>
            </a:r>
            <a:r>
              <a:rPr lang="en-US" sz="4400" b="1" dirty="0" smtClean="0">
                <a:solidFill>
                  <a:srgbClr val="800000"/>
                </a:solidFill>
              </a:rPr>
              <a:t>K trains</a:t>
            </a:r>
            <a:endParaRPr lang="en-US" sz="4400" b="1" dirty="0">
              <a:solidFill>
                <a:srgbClr val="8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38BDD-2A9B-A643-A699-54CA44B406CD}" type="slidenum">
              <a:rPr lang="en-US" smtClean="0"/>
              <a:pPr/>
              <a:t>1</a:t>
            </a:fld>
            <a:endParaRPr lang="en-US"/>
          </a:p>
        </p:txBody>
      </p:sp>
      <p:cxnSp>
        <p:nvCxnSpPr>
          <p:cNvPr id="8" name="Straight Connector 31"/>
          <p:cNvCxnSpPr/>
          <p:nvPr/>
        </p:nvCxnSpPr>
        <p:spPr>
          <a:xfrm>
            <a:off x="0" y="1178372"/>
            <a:ext cx="10382250" cy="0"/>
          </a:xfrm>
          <a:prstGeom prst="line">
            <a:avLst/>
          </a:prstGeom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piè di pagina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it-IT" smtClean="0"/>
              <a:t>RG-K Pass1 Readiness Review   -   Run Group K Custom Trains</a:t>
            </a:r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337058"/>
              </p:ext>
            </p:extLst>
          </p:nvPr>
        </p:nvGraphicFramePr>
        <p:xfrm>
          <a:off x="510604" y="1826444"/>
          <a:ext cx="4824539" cy="4521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64097"/>
                <a:gridCol w="744084"/>
                <a:gridCol w="978892"/>
                <a:gridCol w="1373368"/>
                <a:gridCol w="86409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155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DST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Custom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0.2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0.1 %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skim2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ft</a:t>
                      </a:r>
                      <a:r>
                        <a:rPr lang="it-IT" sz="1400" dirty="0" smtClean="0"/>
                        <a:t>   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no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 GB 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0.1 % 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skim5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FTTrigger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3.0</a:t>
                      </a:r>
                      <a:r>
                        <a:rPr lang="it-IT" sz="1600" baseline="0" dirty="0" smtClean="0"/>
                        <a:t>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ElecFTKaon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0.2 </a:t>
                      </a:r>
                      <a:r>
                        <a:rPr lang="it-IT" sz="1600" baseline="0" dirty="0" smtClean="0"/>
                        <a:t>GB</a:t>
                      </a:r>
                      <a:endParaRPr lang="it-IT" sz="1600" dirty="0" smtClean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0.1%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MissingNeutron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0.2 </a:t>
                      </a: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GB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DVCS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0.1 </a:t>
                      </a: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GB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0.08%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0.1 GB 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0.07%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DVPipPimP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0.1 </a:t>
                      </a: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GB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0.06%</a:t>
                      </a:r>
                      <a:endParaRPr lang="it-IT" sz="16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DVPipPimPi0P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0.06 </a:t>
                      </a:r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GB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0.04%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skim20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DVKpKmP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4.2 </a:t>
                      </a:r>
                      <a:r>
                        <a:rPr lang="it-IT" sz="1600" dirty="0" smtClean="0"/>
                        <a:t>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2.7%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skim21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eK</a:t>
                      </a:r>
                      <a:r>
                        <a:rPr lang="it-IT" sz="1400" dirty="0" smtClean="0"/>
                        <a:t>+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b="1" baseline="0" smtClean="0"/>
                        <a:t>9 </a:t>
                      </a:r>
                      <a:r>
                        <a:rPr lang="it-IT" sz="1600" b="1" baseline="0" dirty="0" smtClean="0"/>
                        <a:t>GB</a:t>
                      </a:r>
                      <a:endParaRPr lang="it-IT" sz="1600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5.9%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Total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CasellaDiTesto 9"/>
          <p:cNvSpPr txBox="1"/>
          <p:nvPr/>
        </p:nvSpPr>
        <p:spPr>
          <a:xfrm>
            <a:off x="1086669" y="1322388"/>
            <a:ext cx="3096344" cy="41549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+mn-lt"/>
              </a:rPr>
              <a:t>     7.5 </a:t>
            </a:r>
            <a:r>
              <a:rPr lang="it-IT" b="1" dirty="0" err="1" smtClean="0">
                <a:latin typeface="+mn-lt"/>
              </a:rPr>
              <a:t>GeV</a:t>
            </a:r>
            <a:r>
              <a:rPr lang="it-IT" b="1" dirty="0" smtClean="0">
                <a:latin typeface="+mn-lt"/>
              </a:rPr>
              <a:t>   -  </a:t>
            </a:r>
            <a:r>
              <a:rPr lang="it-IT" b="1" dirty="0" err="1" smtClean="0">
                <a:latin typeface="+mn-lt"/>
              </a:rPr>
              <a:t>run</a:t>
            </a:r>
            <a:r>
              <a:rPr lang="it-IT" b="1" dirty="0" smtClean="0">
                <a:latin typeface="+mn-lt"/>
              </a:rPr>
              <a:t> 5700         </a:t>
            </a:r>
            <a:endParaRPr lang="it-IT" b="1" dirty="0">
              <a:latin typeface="+mn-lt"/>
            </a:endParaRPr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819655"/>
              </p:ext>
            </p:extLst>
          </p:nvPr>
        </p:nvGraphicFramePr>
        <p:xfrm>
          <a:off x="5557711" y="2402508"/>
          <a:ext cx="4824539" cy="3408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929558"/>
                <a:gridCol w="720080"/>
                <a:gridCol w="937435"/>
                <a:gridCol w="1373368"/>
                <a:gridCol w="86409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202 GB</a:t>
                      </a:r>
                      <a:endParaRPr lang="it-IT" sz="1600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100%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DST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Custom</a:t>
                      </a:r>
                      <a:endParaRPr lang="it-IT" sz="16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MissingNeutron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dirty="0" smtClean="0"/>
                        <a:t>yes</a:t>
                      </a:r>
                      <a:endParaRPr lang="it-IT" sz="1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skim16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DVCS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0.2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skim17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0.1 GB 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0.05%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skim18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DVPipPimP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0.09 GB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0.04%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skim19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DVPipPimPi0P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0.05 GB</a:t>
                      </a: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</a:rPr>
                        <a:t>0.03%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/>
                        <a:t>skim20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DVKpKmP</a:t>
                      </a:r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13.4 GB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rgbClr val="000000"/>
                          </a:solidFill>
                        </a:rPr>
                        <a:t>6.1%</a:t>
                      </a:r>
                      <a:endParaRPr lang="it-IT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6605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dirty="0" smtClean="0">
                          <a:solidFill>
                            <a:srgbClr val="000000"/>
                          </a:solidFill>
                        </a:rPr>
                        <a:t>skim21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>
                          <a:solidFill>
                            <a:srgbClr val="000000"/>
                          </a:solidFill>
                        </a:rPr>
                        <a:t>eK</a:t>
                      </a:r>
                      <a:r>
                        <a:rPr lang="it-IT" sz="1400" dirty="0" smtClean="0">
                          <a:solidFill>
                            <a:srgbClr val="000000"/>
                          </a:solidFill>
                        </a:rPr>
                        <a:t>+</a:t>
                      </a:r>
                      <a:endParaRPr lang="it-IT" sz="1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0" dirty="0" smtClean="0">
                          <a:solidFill>
                            <a:srgbClr val="000000"/>
                          </a:solidFill>
                        </a:rPr>
                        <a:t>yes </a:t>
                      </a:r>
                      <a:endParaRPr lang="it-IT" sz="18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800" b="1" baseline="0" dirty="0" smtClean="0"/>
                        <a:t>14 GB</a:t>
                      </a:r>
                      <a:endParaRPr lang="it-IT" sz="1800" b="1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6.5%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 smtClean="0"/>
                        <a:t>Total</a:t>
                      </a:r>
                      <a:endParaRPr lang="it-IT" sz="1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6127229" y="1322388"/>
            <a:ext cx="3096344" cy="415498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+mn-lt"/>
              </a:rPr>
              <a:t>     6.5 </a:t>
            </a:r>
            <a:r>
              <a:rPr lang="it-IT" b="1" dirty="0" err="1" smtClean="0">
                <a:latin typeface="+mn-lt"/>
              </a:rPr>
              <a:t>GeV</a:t>
            </a:r>
            <a:r>
              <a:rPr lang="it-IT" b="1" dirty="0" smtClean="0">
                <a:latin typeface="+mn-lt"/>
              </a:rPr>
              <a:t>   -  </a:t>
            </a:r>
            <a:r>
              <a:rPr lang="it-IT" b="1" dirty="0" err="1" smtClean="0">
                <a:latin typeface="+mn-lt"/>
              </a:rPr>
              <a:t>run</a:t>
            </a:r>
            <a:r>
              <a:rPr lang="it-IT" b="1" dirty="0" smtClean="0">
                <a:latin typeface="+mn-lt"/>
              </a:rPr>
              <a:t> 5893         </a:t>
            </a:r>
            <a:endParaRPr lang="it-IT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391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6692">
        <p:fade/>
      </p:transition>
    </mc:Choice>
    <mc:Fallback xmlns="">
      <p:transition xmlns:p14="http://schemas.microsoft.com/office/powerpoint/2010/main" spd="med" advTm="106692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" b="0" i="0" u="none" strike="noStrike" cap="none" normalizeH="0" baseline="0">
            <a:ln>
              <a:noFill/>
            </a:ln>
            <a:solidFill>
              <a:srgbClr val="800000"/>
            </a:solidFill>
            <a:effectLst/>
            <a:latin typeface="Baskerville Old Face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65337</TotalTime>
  <Words>173</Words>
  <Application>Microsoft Macintosh PowerPoint</Application>
  <PresentationFormat>Personalizzato</PresentationFormat>
  <Paragraphs>104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Blank Presentation</vt:lpstr>
      <vt:lpstr>Revised RG-K trains</vt:lpstr>
    </vt:vector>
  </TitlesOfParts>
  <Company>INFN Sezione Roma Tor Vergata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Annalisa D'Angelo</dc:creator>
  <cp:lastModifiedBy>annalisa D'Angelo</cp:lastModifiedBy>
  <cp:revision>1129</cp:revision>
  <cp:lastPrinted>2012-06-25T06:09:35Z</cp:lastPrinted>
  <dcterms:created xsi:type="dcterms:W3CDTF">2016-07-22T11:42:11Z</dcterms:created>
  <dcterms:modified xsi:type="dcterms:W3CDTF">2020-06-18T21:22:18Z</dcterms:modified>
</cp:coreProperties>
</file>