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18" r:id="rId2"/>
  </p:sldIdLst>
  <p:sldSz cx="9144000" cy="5143500" type="screen16x9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FF13"/>
    <a:srgbClr val="821B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9823" autoAdjust="0"/>
  </p:normalViewPr>
  <p:slideViewPr>
    <p:cSldViewPr snapToGrid="0" snapToObjects="1">
      <p:cViewPr varScale="1">
        <p:scale>
          <a:sx n="159" d="100"/>
          <a:sy n="159" d="100"/>
        </p:scale>
        <p:origin x="184" y="21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83665D-AC83-CB48-BC0A-B4CD4228519B}" type="datetimeFigureOut">
              <a:rPr lang="it-IT" smtClean="0"/>
              <a:t>08/10/21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22C7EF-A2A0-1245-879B-1EB3B71AD4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40178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A8084B-478B-394F-8FE0-F741D786CD8E}" type="datetimeFigureOut">
              <a:rPr lang="it-IT" smtClean="0"/>
              <a:t>08/10/21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8EFDE0-AEF1-404B-8329-E9D5A5C6DB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06909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3700" y="693738"/>
            <a:ext cx="6070600" cy="34147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436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439144" y="4793604"/>
            <a:ext cx="6371338" cy="273844"/>
          </a:xfrm>
          <a:prstGeom prst="rect">
            <a:avLst/>
          </a:prstGeom>
        </p:spPr>
        <p:txBody>
          <a:bodyPr/>
          <a:lstStyle/>
          <a:p>
            <a:r>
              <a:rPr lang="it-IT"/>
              <a:t>MENU 2019,  June 6  2019  - Annalisa D’Angelo –  Physics from CLAS12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7810482" y="4785815"/>
            <a:ext cx="404992" cy="273844"/>
          </a:xfrm>
          <a:prstGeom prst="rect">
            <a:avLst/>
          </a:prstGeom>
        </p:spPr>
        <p:txBody>
          <a:bodyPr/>
          <a:lstStyle/>
          <a:p>
            <a:fld id="{E33505E3-9B21-8742-B4DC-5DD2FCC133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2261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439144" y="4793604"/>
            <a:ext cx="6371338" cy="273844"/>
          </a:xfrm>
          <a:prstGeom prst="rect">
            <a:avLst/>
          </a:prstGeom>
        </p:spPr>
        <p:txBody>
          <a:bodyPr/>
          <a:lstStyle/>
          <a:p>
            <a:r>
              <a:rPr lang="it-IT"/>
              <a:t>MENU 2019,  June 6  2019  - Annalisa D’Angelo –  Physics from CLAS12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7810482" y="4785815"/>
            <a:ext cx="404992" cy="273844"/>
          </a:xfrm>
          <a:prstGeom prst="rect">
            <a:avLst/>
          </a:prstGeom>
        </p:spPr>
        <p:txBody>
          <a:bodyPr/>
          <a:lstStyle/>
          <a:p>
            <a:fld id="{E33505E3-9B21-8742-B4DC-5DD2FCC133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5490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439144" y="4793604"/>
            <a:ext cx="6371338" cy="273844"/>
          </a:xfrm>
          <a:prstGeom prst="rect">
            <a:avLst/>
          </a:prstGeom>
        </p:spPr>
        <p:txBody>
          <a:bodyPr/>
          <a:lstStyle/>
          <a:p>
            <a:r>
              <a:rPr lang="it-IT"/>
              <a:t>MENU 2019,  June 6  2019  - Annalisa D’Angelo –  Physics from CLAS12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7810482" y="4785815"/>
            <a:ext cx="404992" cy="273844"/>
          </a:xfrm>
          <a:prstGeom prst="rect">
            <a:avLst/>
          </a:prstGeom>
        </p:spPr>
        <p:txBody>
          <a:bodyPr/>
          <a:lstStyle/>
          <a:p>
            <a:fld id="{E33505E3-9B21-8742-B4DC-5DD2FCC133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1360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439144" y="4793604"/>
            <a:ext cx="6371338" cy="273844"/>
          </a:xfrm>
          <a:prstGeom prst="rect">
            <a:avLst/>
          </a:prstGeom>
        </p:spPr>
        <p:txBody>
          <a:bodyPr/>
          <a:lstStyle/>
          <a:p>
            <a:r>
              <a:rPr lang="it-IT"/>
              <a:t>MENU 2019,  June 6  2019  - Annalisa D’Angelo –  Physics from CLAS12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7810482" y="4785815"/>
            <a:ext cx="404992" cy="273844"/>
          </a:xfrm>
          <a:prstGeom prst="rect">
            <a:avLst/>
          </a:prstGeom>
        </p:spPr>
        <p:txBody>
          <a:bodyPr/>
          <a:lstStyle/>
          <a:p>
            <a:fld id="{E33505E3-9B21-8742-B4DC-5DD2FCC133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622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439144" y="4793604"/>
            <a:ext cx="6371338" cy="273844"/>
          </a:xfrm>
          <a:prstGeom prst="rect">
            <a:avLst/>
          </a:prstGeom>
        </p:spPr>
        <p:txBody>
          <a:bodyPr/>
          <a:lstStyle/>
          <a:p>
            <a:r>
              <a:rPr lang="it-IT"/>
              <a:t>MENU 2019,  June 6  2019  - Annalisa D’Angelo –  Physics from CLAS12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7810482" y="4785815"/>
            <a:ext cx="404992" cy="273844"/>
          </a:xfrm>
          <a:prstGeom prst="rect">
            <a:avLst/>
          </a:prstGeom>
        </p:spPr>
        <p:txBody>
          <a:bodyPr/>
          <a:lstStyle/>
          <a:p>
            <a:fld id="{E33505E3-9B21-8742-B4DC-5DD2FCC133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5500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1439144" y="4793604"/>
            <a:ext cx="6371338" cy="273844"/>
          </a:xfrm>
          <a:prstGeom prst="rect">
            <a:avLst/>
          </a:prstGeom>
        </p:spPr>
        <p:txBody>
          <a:bodyPr/>
          <a:lstStyle/>
          <a:p>
            <a:r>
              <a:rPr lang="it-IT"/>
              <a:t>MENU 2019,  June 6  2019  - Annalisa D’Angelo –  Physics from CLAS12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7810482" y="4785815"/>
            <a:ext cx="404992" cy="273844"/>
          </a:xfrm>
          <a:prstGeom prst="rect">
            <a:avLst/>
          </a:prstGeom>
        </p:spPr>
        <p:txBody>
          <a:bodyPr/>
          <a:lstStyle/>
          <a:p>
            <a:fld id="{E33505E3-9B21-8742-B4DC-5DD2FCC133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2767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1439144" y="4793604"/>
            <a:ext cx="6371338" cy="273844"/>
          </a:xfrm>
          <a:prstGeom prst="rect">
            <a:avLst/>
          </a:prstGeom>
        </p:spPr>
        <p:txBody>
          <a:bodyPr/>
          <a:lstStyle/>
          <a:p>
            <a:r>
              <a:rPr lang="it-IT"/>
              <a:t>MENU 2019,  June 6  2019  - Annalisa D’Angelo –  Physics from CLAS12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7810482" y="4785815"/>
            <a:ext cx="404992" cy="273844"/>
          </a:xfrm>
          <a:prstGeom prst="rect">
            <a:avLst/>
          </a:prstGeom>
        </p:spPr>
        <p:txBody>
          <a:bodyPr/>
          <a:lstStyle/>
          <a:p>
            <a:fld id="{E33505E3-9B21-8742-B4DC-5DD2FCC133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5775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439144" y="4793604"/>
            <a:ext cx="6371338" cy="273844"/>
          </a:xfrm>
          <a:prstGeom prst="rect">
            <a:avLst/>
          </a:prstGeom>
        </p:spPr>
        <p:txBody>
          <a:bodyPr/>
          <a:lstStyle/>
          <a:p>
            <a:r>
              <a:rPr lang="it-IT"/>
              <a:t>MENU 2019,  June 6  2019  - Annalisa D’Angelo –  Physics from CLAS12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7810482" y="4785815"/>
            <a:ext cx="404992" cy="273844"/>
          </a:xfrm>
          <a:prstGeom prst="rect">
            <a:avLst/>
          </a:prstGeom>
        </p:spPr>
        <p:txBody>
          <a:bodyPr/>
          <a:lstStyle/>
          <a:p>
            <a:fld id="{E33505E3-9B21-8742-B4DC-5DD2FCC133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3063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1439144" y="4793604"/>
            <a:ext cx="6371338" cy="273844"/>
          </a:xfrm>
          <a:prstGeom prst="rect">
            <a:avLst/>
          </a:prstGeom>
        </p:spPr>
        <p:txBody>
          <a:bodyPr/>
          <a:lstStyle/>
          <a:p>
            <a:r>
              <a:rPr lang="it-IT"/>
              <a:t>MENU 2019,  June 6  2019  - Annalisa D’Angelo –  Physics from CLAS12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7810482" y="4785815"/>
            <a:ext cx="404992" cy="273844"/>
          </a:xfrm>
          <a:prstGeom prst="rect">
            <a:avLst/>
          </a:prstGeom>
        </p:spPr>
        <p:txBody>
          <a:bodyPr/>
          <a:lstStyle/>
          <a:p>
            <a:fld id="{E33505E3-9B21-8742-B4DC-5DD2FCC133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9613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1439144" y="4793604"/>
            <a:ext cx="6371338" cy="273844"/>
          </a:xfrm>
          <a:prstGeom prst="rect">
            <a:avLst/>
          </a:prstGeom>
        </p:spPr>
        <p:txBody>
          <a:bodyPr/>
          <a:lstStyle/>
          <a:p>
            <a:r>
              <a:rPr lang="it-IT"/>
              <a:t>MENU 2019,  June 6  2019  - Annalisa D’Angelo –  Physics from CLAS12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7810482" y="4785815"/>
            <a:ext cx="404992" cy="273844"/>
          </a:xfrm>
          <a:prstGeom prst="rect">
            <a:avLst/>
          </a:prstGeom>
        </p:spPr>
        <p:txBody>
          <a:bodyPr/>
          <a:lstStyle/>
          <a:p>
            <a:fld id="{E33505E3-9B21-8742-B4DC-5DD2FCC133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6485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1439144" y="4793604"/>
            <a:ext cx="6371338" cy="273844"/>
          </a:xfrm>
          <a:prstGeom prst="rect">
            <a:avLst/>
          </a:prstGeom>
        </p:spPr>
        <p:txBody>
          <a:bodyPr/>
          <a:lstStyle/>
          <a:p>
            <a:r>
              <a:rPr lang="it-IT"/>
              <a:t>MENU 2019,  June 6  2019  - Annalisa D’Angelo –  Physics from CLAS12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7810482" y="4785815"/>
            <a:ext cx="404992" cy="273844"/>
          </a:xfrm>
          <a:prstGeom prst="rect">
            <a:avLst/>
          </a:prstGeom>
        </p:spPr>
        <p:txBody>
          <a:bodyPr/>
          <a:lstStyle/>
          <a:p>
            <a:fld id="{E33505E3-9B21-8742-B4DC-5DD2FCC133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6504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Fare </a:t>
            </a:r>
            <a:r>
              <a:rPr lang="en-US" noProof="0" dirty="0" err="1"/>
              <a:t>clic</a:t>
            </a:r>
            <a:r>
              <a:rPr lang="en-US" noProof="0" dirty="0"/>
              <a:t> per </a:t>
            </a:r>
            <a:r>
              <a:rPr lang="en-US" noProof="0" dirty="0" err="1"/>
              <a:t>modificare</a:t>
            </a:r>
            <a:r>
              <a:rPr lang="en-US" noProof="0" dirty="0"/>
              <a:t> </a:t>
            </a:r>
            <a:r>
              <a:rPr lang="en-US" noProof="0" dirty="0" err="1"/>
              <a:t>gli</a:t>
            </a:r>
            <a:r>
              <a:rPr lang="en-US" noProof="0" dirty="0"/>
              <a:t> </a:t>
            </a:r>
            <a:r>
              <a:rPr lang="en-US" noProof="0" dirty="0" err="1"/>
              <a:t>stili</a:t>
            </a:r>
            <a:r>
              <a:rPr lang="en-US" noProof="0" dirty="0"/>
              <a:t> del </a:t>
            </a:r>
            <a:r>
              <a:rPr lang="en-US" noProof="0" dirty="0" err="1"/>
              <a:t>testo</a:t>
            </a:r>
            <a:r>
              <a:rPr lang="en-US" noProof="0" dirty="0"/>
              <a:t> </a:t>
            </a:r>
            <a:r>
              <a:rPr lang="en-US" noProof="0" dirty="0" err="1"/>
              <a:t>dello</a:t>
            </a:r>
            <a:r>
              <a:rPr lang="en-US" noProof="0" dirty="0"/>
              <a:t> schema</a:t>
            </a:r>
          </a:p>
          <a:p>
            <a:pPr lvl="1"/>
            <a:r>
              <a:rPr lang="en-US" noProof="0" dirty="0"/>
              <a:t>Secondo </a:t>
            </a:r>
            <a:r>
              <a:rPr lang="en-US" noProof="0" dirty="0" err="1"/>
              <a:t>livello</a:t>
            </a:r>
            <a:endParaRPr lang="en-US" noProof="0" dirty="0"/>
          </a:p>
          <a:p>
            <a:pPr lvl="2"/>
            <a:r>
              <a:rPr lang="en-US" noProof="0" dirty="0" err="1"/>
              <a:t>Terzo</a:t>
            </a:r>
            <a:r>
              <a:rPr lang="en-US" noProof="0" dirty="0"/>
              <a:t> </a:t>
            </a:r>
            <a:r>
              <a:rPr lang="en-US" noProof="0" dirty="0" err="1"/>
              <a:t>livello</a:t>
            </a:r>
            <a:endParaRPr lang="en-US" noProof="0" dirty="0"/>
          </a:p>
          <a:p>
            <a:pPr lvl="3"/>
            <a:r>
              <a:rPr lang="en-US" noProof="0" dirty="0"/>
              <a:t>Quarto </a:t>
            </a:r>
            <a:r>
              <a:rPr lang="en-US" noProof="0" dirty="0" err="1"/>
              <a:t>livello</a:t>
            </a:r>
            <a:endParaRPr lang="en-US" noProof="0" dirty="0"/>
          </a:p>
          <a:p>
            <a:pPr lvl="4"/>
            <a:r>
              <a:rPr lang="en-US" noProof="0" dirty="0" err="1"/>
              <a:t>Quinto</a:t>
            </a:r>
            <a:r>
              <a:rPr lang="en-US" noProof="0" dirty="0"/>
              <a:t> </a:t>
            </a:r>
            <a:r>
              <a:rPr lang="en-US" noProof="0" dirty="0" err="1"/>
              <a:t>livello</a:t>
            </a:r>
            <a:endParaRPr lang="en-US" noProof="0" dirty="0"/>
          </a:p>
        </p:txBody>
      </p:sp>
      <p:pic>
        <p:nvPicPr>
          <p:cNvPr id="7" name="Picture 9" descr="JLab_logo.jp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4674870"/>
            <a:ext cx="1499616" cy="468630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8" name="Immagine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15474" y="4639552"/>
            <a:ext cx="942652" cy="503948"/>
          </a:xfrm>
          <a:prstGeom prst="rect">
            <a:avLst/>
          </a:prstGeom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536798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1467232" y="1502178"/>
            <a:ext cx="2823695" cy="346240"/>
          </a:xfrm>
          <a:prstGeom prst="rect">
            <a:avLst/>
          </a:prstGeom>
          <a:noFill/>
        </p:spPr>
        <p:txBody>
          <a:bodyPr wrap="square" lIns="68572" tIns="34286" rIns="68572" bIns="34286" rtlCol="0">
            <a:spAutoFit/>
          </a:bodyPr>
          <a:lstStyle/>
          <a:p>
            <a:pPr>
              <a:spcBef>
                <a:spcPts val="450"/>
              </a:spcBef>
            </a:pPr>
            <a:r>
              <a:rPr lang="en-US">
                <a:solidFill>
                  <a:srgbClr val="000090"/>
                </a:solidFill>
                <a:latin typeface="Comic Sans MS"/>
                <a:cs typeface="Comic Sans MS"/>
              </a:rPr>
              <a:t>  </a:t>
            </a:r>
            <a:endParaRPr lang="en-US" sz="1500">
              <a:solidFill>
                <a:srgbClr val="000090"/>
              </a:solidFill>
              <a:latin typeface="Comic Sans MS"/>
              <a:cs typeface="Comic Sans MS"/>
            </a:endParaRP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22A11E8B-3B70-CE4F-9BD4-6A1F4707E270}"/>
              </a:ext>
            </a:extLst>
          </p:cNvPr>
          <p:cNvSpPr txBox="1">
            <a:spLocks/>
          </p:cNvSpPr>
          <p:nvPr/>
        </p:nvSpPr>
        <p:spPr>
          <a:xfrm>
            <a:off x="1086602" y="-3704"/>
            <a:ext cx="6858000" cy="479822"/>
          </a:xfrm>
          <a:prstGeom prst="rect">
            <a:avLst/>
          </a:prstGeom>
        </p:spPr>
        <p:txBody>
          <a:bodyPr lIns="68580" tIns="34290" rIns="68580" bIns="34290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ＭＳ Ｐゴシック" pitchFamily="-110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Arial" charset="0"/>
                <a:ea typeface="ＭＳ Ｐゴシック" pitchFamily="-11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Arial" charset="0"/>
                <a:ea typeface="ＭＳ Ｐゴシック" pitchFamily="-11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Arial" charset="0"/>
                <a:ea typeface="ＭＳ Ｐゴシック" pitchFamily="-11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Arial" charset="0"/>
                <a:ea typeface="ＭＳ Ｐゴシック" pitchFamily="-11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Arial" charset="0"/>
              </a:defRPr>
            </a:lvl9pPr>
          </a:lstStyle>
          <a:p>
            <a:r>
              <a:rPr lang="en-US" sz="2700" kern="0"/>
              <a:t>CLAS12 RGK </a:t>
            </a:r>
          </a:p>
        </p:txBody>
      </p:sp>
      <p:cxnSp>
        <p:nvCxnSpPr>
          <p:cNvPr id="7" name="Straight Connector 31"/>
          <p:cNvCxnSpPr/>
          <p:nvPr/>
        </p:nvCxnSpPr>
        <p:spPr>
          <a:xfrm>
            <a:off x="0" y="459475"/>
            <a:ext cx="9144000" cy="0"/>
          </a:xfrm>
          <a:prstGeom prst="line">
            <a:avLst/>
          </a:prstGeom>
          <a:ln w="381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 8">
            <a:extLst>
              <a:ext uri="{FF2B5EF4-FFF2-40B4-BE49-F238E27FC236}">
                <a16:creationId xmlns:a16="http://schemas.microsoft.com/office/drawing/2014/main" id="{9852E721-67B6-BB47-9EEF-CBBBC0C82B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0886395"/>
              </p:ext>
            </p:extLst>
          </p:nvPr>
        </p:nvGraphicFramePr>
        <p:xfrm>
          <a:off x="395272" y="493451"/>
          <a:ext cx="4176728" cy="868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07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59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RG-K</a:t>
                      </a:r>
                    </a:p>
                  </a:txBody>
                  <a:tcPr marL="68580" marR="68580" marT="34290" marB="34290" horzOverflow="overflow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Experiment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 Narrow"/>
                        </a:rPr>
                        <a:t>E12-16-010</a:t>
                      </a:r>
                    </a:p>
                  </a:txBody>
                  <a:tcPr marL="68580" marR="68580" marT="34290" marB="34290" horzOverflow="overflow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>
                          <a:solidFill>
                            <a:srgbClr val="002060"/>
                          </a:solidFill>
                          <a:latin typeface="+mj-lt"/>
                          <a:cs typeface="Arial Narrow"/>
                        </a:rPr>
                        <a:t>A search for hybrid baryons in Hall B with CLAS12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 Narrow"/>
                        </a:rPr>
                        <a:t>E12-16-010A</a:t>
                      </a:r>
                    </a:p>
                  </a:txBody>
                  <a:tcPr marL="68580" marR="68580" marT="34290" marB="34290" horzOverflow="overflow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>
                          <a:solidFill>
                            <a:srgbClr val="002060"/>
                          </a:solidFill>
                          <a:latin typeface="+mj-lt"/>
                          <a:cs typeface="Arial Narrow"/>
                        </a:rPr>
                        <a:t>Nucleon resonances in excl.</a:t>
                      </a:r>
                      <a:r>
                        <a:rPr lang="en-US" sz="900" b="0" baseline="0" dirty="0">
                          <a:solidFill>
                            <a:srgbClr val="002060"/>
                          </a:solidFill>
                          <a:latin typeface="+mj-lt"/>
                          <a:cs typeface="Arial Narrow"/>
                        </a:rPr>
                        <a:t> </a:t>
                      </a:r>
                      <a:r>
                        <a:rPr lang="en-US" sz="900" b="0" dirty="0">
                          <a:solidFill>
                            <a:srgbClr val="002060"/>
                          </a:solidFill>
                          <a:latin typeface="+mj-lt"/>
                          <a:cs typeface="Arial Narrow"/>
                        </a:rPr>
                        <a:t>KY electroproduction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 Narrow"/>
                        </a:rPr>
                        <a:t>E12-16-010B</a:t>
                      </a:r>
                    </a:p>
                  </a:txBody>
                  <a:tcPr marL="68580" marR="68580" marT="34290" marB="34290" horzOverflow="overflow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>
                          <a:solidFill>
                            <a:srgbClr val="002060"/>
                          </a:solidFill>
                          <a:latin typeface="+mj-lt"/>
                          <a:cs typeface="Arial Narrow"/>
                        </a:rPr>
                        <a:t>DVCS</a:t>
                      </a:r>
                      <a:r>
                        <a:rPr lang="en-US" sz="900" b="0" baseline="0" dirty="0">
                          <a:solidFill>
                            <a:srgbClr val="002060"/>
                          </a:solidFill>
                          <a:latin typeface="+mj-lt"/>
                          <a:cs typeface="Arial Narrow"/>
                        </a:rPr>
                        <a:t> with CLAS12 at 6.6 and 8.8 GeV</a:t>
                      </a:r>
                      <a:endParaRPr lang="en-US" sz="900" b="0" dirty="0">
                        <a:solidFill>
                          <a:srgbClr val="002060"/>
                        </a:solidFill>
                        <a:latin typeface="+mj-lt"/>
                        <a:cs typeface="Arial Narrow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TextBox 9">
            <a:extLst>
              <a:ext uri="{FF2B5EF4-FFF2-40B4-BE49-F238E27FC236}">
                <a16:creationId xmlns:a16="http://schemas.microsoft.com/office/drawing/2014/main" id="{F6B4EC56-25BC-E84A-8ADB-264CDD96A285}"/>
              </a:ext>
            </a:extLst>
          </p:cNvPr>
          <p:cNvSpPr txBox="1"/>
          <p:nvPr/>
        </p:nvSpPr>
        <p:spPr>
          <a:xfrm>
            <a:off x="4641684" y="490669"/>
            <a:ext cx="4341393" cy="84382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marL="354013" indent="-354013">
              <a:spcAft>
                <a:spcPts val="450"/>
              </a:spcAft>
              <a:buClr>
                <a:srgbClr val="800000"/>
              </a:buCl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90"/>
                </a:solidFill>
              </a:rPr>
              <a:t>3 experiments</a:t>
            </a:r>
          </a:p>
          <a:p>
            <a:pPr marL="354013" indent="-354013">
              <a:spcAft>
                <a:spcPts val="450"/>
              </a:spcAft>
              <a:buClr>
                <a:srgbClr val="800000"/>
              </a:buCl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90"/>
                </a:solidFill>
              </a:rPr>
              <a:t>Polarized electrons on Liquid-hydrogen target</a:t>
            </a:r>
          </a:p>
          <a:p>
            <a:pPr marL="354013" indent="-354013">
              <a:spcAft>
                <a:spcPts val="450"/>
              </a:spcAft>
              <a:buClr>
                <a:srgbClr val="800000"/>
              </a:buCl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90"/>
                </a:solidFill>
              </a:rPr>
              <a:t>Torus setting: Negatives out-bending</a:t>
            </a:r>
          </a:p>
        </p:txBody>
      </p:sp>
      <p:cxnSp>
        <p:nvCxnSpPr>
          <p:cNvPr id="15" name="Straight Connector 31"/>
          <p:cNvCxnSpPr/>
          <p:nvPr/>
        </p:nvCxnSpPr>
        <p:spPr>
          <a:xfrm>
            <a:off x="0" y="1387295"/>
            <a:ext cx="9144000" cy="0"/>
          </a:xfrm>
          <a:prstGeom prst="line">
            <a:avLst/>
          </a:prstGeom>
          <a:ln w="381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/>
          <p:cNvSpPr txBox="1"/>
          <p:nvPr/>
        </p:nvSpPr>
        <p:spPr>
          <a:xfrm>
            <a:off x="7079532" y="3274670"/>
            <a:ext cx="945114" cy="351798"/>
          </a:xfrm>
          <a:prstGeom prst="rect">
            <a:avLst/>
          </a:prstGeom>
          <a:noFill/>
        </p:spPr>
        <p:txBody>
          <a:bodyPr wrap="none" lIns="74076" tIns="37038" rIns="74076" bIns="37038" rtlCol="0">
            <a:spAutoFit/>
          </a:bodyPr>
          <a:lstStyle/>
          <a:p>
            <a:r>
              <a:rPr lang="en-US" b="1">
                <a:latin typeface="+mn-lt"/>
              </a:rPr>
              <a:t>CHARGE</a:t>
            </a:r>
          </a:p>
        </p:txBody>
      </p:sp>
      <p:graphicFrame>
        <p:nvGraphicFramePr>
          <p:cNvPr id="29" name="Tabella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6443067"/>
              </p:ext>
            </p:extLst>
          </p:nvPr>
        </p:nvGraphicFramePr>
        <p:xfrm>
          <a:off x="686008" y="1446572"/>
          <a:ext cx="7771984" cy="21798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08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51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9102">
                <a:tc gridSpan="2">
                  <a:txBody>
                    <a:bodyPr/>
                    <a:lstStyle/>
                    <a:p>
                      <a:r>
                        <a:rPr lang="it-IT" sz="1300" dirty="0">
                          <a:solidFill>
                            <a:schemeClr val="bg1"/>
                          </a:solidFill>
                        </a:rPr>
                        <a:t>RUN CONDITIONS</a:t>
                      </a:r>
                    </a:p>
                  </a:txBody>
                  <a:tcPr marL="80534" marR="80534" marT="32421" marB="32421"/>
                </a:tc>
                <a:tc hMerge="1">
                  <a:txBody>
                    <a:bodyPr/>
                    <a:lstStyle/>
                    <a:p>
                      <a:endParaRPr lang="it-IT" sz="1300" dirty="0">
                        <a:solidFill>
                          <a:srgbClr val="000090"/>
                        </a:solidFill>
                      </a:endParaRPr>
                    </a:p>
                  </a:txBody>
                  <a:tcPr marL="80534" marR="80534" marT="32421" marB="32421"/>
                </a:tc>
                <a:extLst>
                  <a:ext uri="{0D108BD9-81ED-4DB2-BD59-A6C34878D82A}">
                    <a16:rowId xmlns:a16="http://schemas.microsoft.com/office/drawing/2014/main" val="1768704700"/>
                  </a:ext>
                </a:extLst>
              </a:tr>
              <a:tr h="209102">
                <a:tc>
                  <a:txBody>
                    <a:bodyPr/>
                    <a:lstStyle/>
                    <a:p>
                      <a:r>
                        <a:rPr lang="en-US" sz="1200" b="1" noProof="0" dirty="0">
                          <a:solidFill>
                            <a:srgbClr val="000090"/>
                          </a:solidFill>
                        </a:rPr>
                        <a:t>PAC Experiment RATING</a:t>
                      </a:r>
                    </a:p>
                  </a:txBody>
                  <a:tcPr marL="80534" marR="80534" marT="32421" marB="32421"/>
                </a:tc>
                <a:tc>
                  <a:txBody>
                    <a:bodyPr/>
                    <a:lstStyle/>
                    <a:p>
                      <a:r>
                        <a:rPr lang="en-US" sz="1200" b="1" noProof="0" dirty="0">
                          <a:solidFill>
                            <a:srgbClr val="000090"/>
                          </a:solidFill>
                        </a:rPr>
                        <a:t>A -</a:t>
                      </a:r>
                    </a:p>
                  </a:txBody>
                  <a:tcPr marL="80534" marR="80534" marT="32421" marB="3242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102">
                <a:tc>
                  <a:txBody>
                    <a:bodyPr/>
                    <a:lstStyle/>
                    <a:p>
                      <a:r>
                        <a:rPr lang="en-US" sz="1200" b="1" noProof="0" dirty="0"/>
                        <a:t>Beam Energy</a:t>
                      </a:r>
                    </a:p>
                  </a:txBody>
                  <a:tcPr marL="80534" marR="80534" marT="32421" marB="32421"/>
                </a:tc>
                <a:tc>
                  <a:txBody>
                    <a:bodyPr/>
                    <a:lstStyle/>
                    <a:p>
                      <a:r>
                        <a:rPr lang="en-US" sz="1200" b="1" noProof="0" dirty="0"/>
                        <a:t>8.8 GeV  </a:t>
                      </a:r>
                      <a:r>
                        <a:rPr lang="en-US" sz="1200" noProof="0" dirty="0"/>
                        <a:t>(4 passes) and </a:t>
                      </a:r>
                      <a:r>
                        <a:rPr lang="en-US" sz="1200" b="1" noProof="0" dirty="0"/>
                        <a:t>6.6 GeV </a:t>
                      </a:r>
                      <a:r>
                        <a:rPr lang="en-US" sz="1200" noProof="0" dirty="0"/>
                        <a:t>(3 passes)</a:t>
                      </a:r>
                      <a:endParaRPr lang="en-US" sz="1200" noProof="0" dirty="0">
                        <a:solidFill>
                          <a:srgbClr val="FF0000"/>
                        </a:solidFill>
                      </a:endParaRPr>
                    </a:p>
                  </a:txBody>
                  <a:tcPr marL="80534" marR="80534" marT="32421" marB="3242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102">
                <a:tc>
                  <a:txBody>
                    <a:bodyPr/>
                    <a:lstStyle/>
                    <a:p>
                      <a:r>
                        <a:rPr lang="en-US" sz="1200" b="1" noProof="0" dirty="0"/>
                        <a:t>Beam Polarization </a:t>
                      </a:r>
                    </a:p>
                  </a:txBody>
                  <a:tcPr marL="80534" marR="80534" marT="32421" marB="32421"/>
                </a:tc>
                <a:tc>
                  <a:txBody>
                    <a:bodyPr/>
                    <a:lstStyle/>
                    <a:p>
                      <a:r>
                        <a:rPr lang="en-US" sz="1200" noProof="0" dirty="0"/>
                        <a:t>Longitudinal beam polarization &amp; random helicity flip</a:t>
                      </a:r>
                    </a:p>
                  </a:txBody>
                  <a:tcPr marL="80534" marR="80534" marT="32421" marB="3242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102">
                <a:tc>
                  <a:txBody>
                    <a:bodyPr/>
                    <a:lstStyle/>
                    <a:p>
                      <a:r>
                        <a:rPr lang="en-US" sz="1200" b="1" noProof="0" dirty="0"/>
                        <a:t>Beam Current</a:t>
                      </a:r>
                    </a:p>
                  </a:txBody>
                  <a:tcPr marL="80534" marR="80534" marT="32421" marB="32421"/>
                </a:tc>
                <a:tc>
                  <a:txBody>
                    <a:bodyPr/>
                    <a:lstStyle/>
                    <a:p>
                      <a:r>
                        <a:rPr lang="en-US" sz="1200" b="1" noProof="0" dirty="0"/>
                        <a:t>60-100 </a:t>
                      </a:r>
                      <a:r>
                        <a:rPr lang="en-US" sz="1200" b="1" noProof="0" dirty="0" err="1"/>
                        <a:t>nA</a:t>
                      </a:r>
                      <a:r>
                        <a:rPr lang="en-US" sz="1200" b="1" noProof="0" dirty="0"/>
                        <a:t> </a:t>
                      </a:r>
                    </a:p>
                  </a:txBody>
                  <a:tcPr marL="80534" marR="80534" marT="32421" marB="3242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102">
                <a:tc>
                  <a:txBody>
                    <a:bodyPr/>
                    <a:lstStyle/>
                    <a:p>
                      <a:r>
                        <a:rPr lang="en-US" sz="1200" b="1" noProof="0" dirty="0"/>
                        <a:t>Number of PAC days granted </a:t>
                      </a:r>
                    </a:p>
                  </a:txBody>
                  <a:tcPr marL="80534" marR="80534" marT="32421" marB="32421"/>
                </a:tc>
                <a:tc>
                  <a:txBody>
                    <a:bodyPr/>
                    <a:lstStyle/>
                    <a:p>
                      <a:r>
                        <a:rPr lang="en-US" sz="1200" b="1" noProof="0" dirty="0"/>
                        <a:t>100</a:t>
                      </a:r>
                      <a:r>
                        <a:rPr lang="en-US" sz="1200" noProof="0" dirty="0"/>
                        <a:t>  (12 PAC days taken in 2018) </a:t>
                      </a:r>
                      <a:r>
                        <a:rPr lang="en-US" sz="1200" b="1" noProof="0" dirty="0"/>
                        <a:t>88  days </a:t>
                      </a:r>
                      <a:r>
                        <a:rPr lang="en-US" sz="1200" noProof="0" dirty="0"/>
                        <a:t>to be assigned</a:t>
                      </a:r>
                    </a:p>
                  </a:txBody>
                  <a:tcPr marL="80534" marR="80534" marT="32421" marB="32421"/>
                </a:tc>
                <a:extLst>
                  <a:ext uri="{0D108BD9-81ED-4DB2-BD59-A6C34878D82A}">
                    <a16:rowId xmlns:a16="http://schemas.microsoft.com/office/drawing/2014/main" val="3844994707"/>
                  </a:ext>
                </a:extLst>
              </a:tr>
              <a:tr h="209102">
                <a:tc>
                  <a:txBody>
                    <a:bodyPr/>
                    <a:lstStyle/>
                    <a:p>
                      <a:r>
                        <a:rPr lang="en-US" sz="1200" noProof="0"/>
                        <a:t>Dedicated detector/target/component </a:t>
                      </a:r>
                    </a:p>
                    <a:p>
                      <a:r>
                        <a:rPr lang="en-US" sz="1200" noProof="0"/>
                        <a:t>(NOT YET PRESENT IN CLAS12 AS PER TODAY)</a:t>
                      </a:r>
                    </a:p>
                  </a:txBody>
                  <a:tcPr marL="80534" marR="80534" marT="32421" marB="32421"/>
                </a:tc>
                <a:tc>
                  <a:txBody>
                    <a:bodyPr/>
                    <a:lstStyle/>
                    <a:p>
                      <a:r>
                        <a:rPr lang="en-US" sz="1200" noProof="0" dirty="0"/>
                        <a:t>None</a:t>
                      </a:r>
                    </a:p>
                  </a:txBody>
                  <a:tcPr marL="80534" marR="80534" marT="32421" marB="32421"/>
                </a:tc>
                <a:extLst>
                  <a:ext uri="{0D108BD9-81ED-4DB2-BD59-A6C34878D82A}">
                    <a16:rowId xmlns:a16="http://schemas.microsoft.com/office/drawing/2014/main" val="2056073780"/>
                  </a:ext>
                </a:extLst>
              </a:tr>
              <a:tr h="209102">
                <a:tc>
                  <a:txBody>
                    <a:bodyPr/>
                    <a:lstStyle/>
                    <a:p>
                      <a:r>
                        <a:rPr lang="en-US" sz="1200" noProof="0"/>
                        <a:t>Any special requirement</a:t>
                      </a:r>
                    </a:p>
                  </a:txBody>
                  <a:tcPr marL="80534" marR="80534" marT="32421" marB="32421"/>
                </a:tc>
                <a:tc>
                  <a:txBody>
                    <a:bodyPr/>
                    <a:lstStyle/>
                    <a:p>
                      <a:r>
                        <a:rPr lang="en-US" sz="1200" noProof="0" dirty="0"/>
                        <a:t>None</a:t>
                      </a:r>
                      <a:endParaRPr lang="en-US" sz="1200" noProof="0" dirty="0">
                        <a:solidFill>
                          <a:srgbClr val="FF0000"/>
                        </a:solidFill>
                      </a:endParaRPr>
                    </a:p>
                  </a:txBody>
                  <a:tcPr marL="80534" marR="80534" marT="32421" marB="32421"/>
                </a:tc>
                <a:extLst>
                  <a:ext uri="{0D108BD9-81ED-4DB2-BD59-A6C34878D82A}">
                    <a16:rowId xmlns:a16="http://schemas.microsoft.com/office/drawing/2014/main" val="2608100530"/>
                  </a:ext>
                </a:extLst>
              </a:tr>
            </a:tbl>
          </a:graphicData>
        </a:graphic>
      </p:graphicFrame>
      <p:graphicFrame>
        <p:nvGraphicFramePr>
          <p:cNvPr id="32" name="Tabella 31">
            <a:extLst>
              <a:ext uri="{FF2B5EF4-FFF2-40B4-BE49-F238E27FC236}">
                <a16:creationId xmlns:a16="http://schemas.microsoft.com/office/drawing/2014/main" id="{5D22AED9-6B23-0643-BFD4-5778CC7156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7954211"/>
              </p:ext>
            </p:extLst>
          </p:nvPr>
        </p:nvGraphicFramePr>
        <p:xfrm>
          <a:off x="686008" y="3637493"/>
          <a:ext cx="7771984" cy="510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12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907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9102">
                <a:tc gridSpan="2">
                  <a:txBody>
                    <a:bodyPr/>
                    <a:lstStyle/>
                    <a:p>
                      <a:r>
                        <a:rPr lang="it-IT" sz="1300" dirty="0">
                          <a:solidFill>
                            <a:schemeClr val="bg1"/>
                          </a:solidFill>
                        </a:rPr>
                        <a:t>Software status</a:t>
                      </a:r>
                    </a:p>
                  </a:txBody>
                  <a:tcPr marL="80534" marR="80534" marT="32421" marB="32421"/>
                </a:tc>
                <a:tc hMerge="1">
                  <a:txBody>
                    <a:bodyPr/>
                    <a:lstStyle/>
                    <a:p>
                      <a:endParaRPr lang="it-IT" sz="1300" dirty="0">
                        <a:solidFill>
                          <a:srgbClr val="000090"/>
                        </a:solidFill>
                      </a:endParaRPr>
                    </a:p>
                  </a:txBody>
                  <a:tcPr marL="80534" marR="80534" marT="32421" marB="32421"/>
                </a:tc>
                <a:extLst>
                  <a:ext uri="{0D108BD9-81ED-4DB2-BD59-A6C34878D82A}">
                    <a16:rowId xmlns:a16="http://schemas.microsoft.com/office/drawing/2014/main" val="1768704700"/>
                  </a:ext>
                </a:extLst>
              </a:tr>
              <a:tr h="209102">
                <a:tc>
                  <a:txBody>
                    <a:bodyPr/>
                    <a:lstStyle/>
                    <a:p>
                      <a:r>
                        <a:rPr lang="en-US" sz="1200" b="1" noProof="0" dirty="0">
                          <a:solidFill>
                            <a:srgbClr val="000090"/>
                          </a:solidFill>
                        </a:rPr>
                        <a:t>Only standard detectors are used</a:t>
                      </a:r>
                    </a:p>
                  </a:txBody>
                  <a:tcPr marL="80534" marR="80534" marT="32421" marB="32421"/>
                </a:tc>
                <a:tc>
                  <a:txBody>
                    <a:bodyPr/>
                    <a:lstStyle/>
                    <a:p>
                      <a:r>
                        <a:rPr lang="en-US" sz="1200" noProof="0" dirty="0">
                          <a:solidFill>
                            <a:srgbClr val="000090"/>
                          </a:solidFill>
                        </a:rPr>
                        <a:t>All detectors are implemented both in GEMC and Reconstruction codes</a:t>
                      </a:r>
                    </a:p>
                  </a:txBody>
                  <a:tcPr marL="80534" marR="80534" marT="32421" marB="3242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3" name="Tabella 32">
            <a:extLst>
              <a:ext uri="{FF2B5EF4-FFF2-40B4-BE49-F238E27FC236}">
                <a16:creationId xmlns:a16="http://schemas.microsoft.com/office/drawing/2014/main" id="{12704E2D-B006-C94B-AC0D-0BCA571BB3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578454"/>
              </p:ext>
            </p:extLst>
          </p:nvPr>
        </p:nvGraphicFramePr>
        <p:xfrm>
          <a:off x="686008" y="4173341"/>
          <a:ext cx="7771984" cy="510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12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907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9102">
                <a:tc gridSpan="2">
                  <a:txBody>
                    <a:bodyPr/>
                    <a:lstStyle/>
                    <a:p>
                      <a:r>
                        <a:rPr lang="it-IT" sz="1300" dirty="0">
                          <a:solidFill>
                            <a:schemeClr val="bg1"/>
                          </a:solidFill>
                        </a:rPr>
                        <a:t>ERR Status</a:t>
                      </a:r>
                    </a:p>
                  </a:txBody>
                  <a:tcPr marL="80534" marR="80534" marT="32421" marB="32421"/>
                </a:tc>
                <a:tc hMerge="1">
                  <a:txBody>
                    <a:bodyPr/>
                    <a:lstStyle/>
                    <a:p>
                      <a:endParaRPr lang="it-IT" sz="1300" dirty="0">
                        <a:solidFill>
                          <a:srgbClr val="000090"/>
                        </a:solidFill>
                      </a:endParaRPr>
                    </a:p>
                  </a:txBody>
                  <a:tcPr marL="80534" marR="80534" marT="32421" marB="32421"/>
                </a:tc>
                <a:extLst>
                  <a:ext uri="{0D108BD9-81ED-4DB2-BD59-A6C34878D82A}">
                    <a16:rowId xmlns:a16="http://schemas.microsoft.com/office/drawing/2014/main" val="1768704700"/>
                  </a:ext>
                </a:extLst>
              </a:tr>
              <a:tr h="209102">
                <a:tc>
                  <a:txBody>
                    <a:bodyPr/>
                    <a:lstStyle/>
                    <a:p>
                      <a:r>
                        <a:rPr lang="en-US" sz="1200" b="1" noProof="0" dirty="0">
                          <a:solidFill>
                            <a:srgbClr val="C00000"/>
                          </a:solidFill>
                        </a:rPr>
                        <a:t>Experiment ready</a:t>
                      </a:r>
                    </a:p>
                  </a:txBody>
                  <a:tcPr marL="80534" marR="80534" marT="32421" marB="32421"/>
                </a:tc>
                <a:tc>
                  <a:txBody>
                    <a:bodyPr/>
                    <a:lstStyle/>
                    <a:p>
                      <a:r>
                        <a:rPr lang="en-US" sz="1200" noProof="0" dirty="0">
                          <a:solidFill>
                            <a:srgbClr val="000090"/>
                          </a:solidFill>
                        </a:rPr>
                        <a:t>ERR completed, fully reapproved by Jeopardy process.</a:t>
                      </a:r>
                    </a:p>
                  </a:txBody>
                  <a:tcPr marL="80534" marR="80534" marT="32421" marB="3242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8504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382"/>
    </mc:Choice>
    <mc:Fallback xmlns="">
      <p:transition xmlns:p14="http://schemas.microsoft.com/office/powerpoint/2010/main" spd="slow" advTm="49382"/>
    </mc:Fallback>
  </mc:AlternateContent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15055</TotalTime>
  <Words>151</Words>
  <Application>Microsoft Macintosh PowerPoint</Application>
  <PresentationFormat>Presentazione su schermo (16:9)</PresentationFormat>
  <Paragraphs>36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Comic Sans MS</vt:lpstr>
      <vt:lpstr>Tema di Office</vt:lpstr>
      <vt:lpstr>Presentazione standard di PowerPoint</vt:lpstr>
    </vt:vector>
  </TitlesOfParts>
  <Company>INFN Sezione Roma Tor Vergata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annalisa D'Angelo</dc:creator>
  <cp:lastModifiedBy>Annalisa D'Angelo</cp:lastModifiedBy>
  <cp:revision>300</cp:revision>
  <dcterms:created xsi:type="dcterms:W3CDTF">2016-09-11T22:00:23Z</dcterms:created>
  <dcterms:modified xsi:type="dcterms:W3CDTF">2021-10-08T15:45:49Z</dcterms:modified>
</cp:coreProperties>
</file>