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6"/>
  </p:normalViewPr>
  <p:slideViewPr>
    <p:cSldViewPr snapToGrid="0" showGuides="1">
      <p:cViewPr varScale="1">
        <p:scale>
          <a:sx n="101" d="100"/>
          <a:sy n="101" d="100"/>
        </p:scale>
        <p:origin x="90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A7506-5832-BCBD-E48D-F5A77E0D0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F67928-977B-BC43-CF1F-DBB506919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908F9-52FD-A2F8-4DFA-A2A13F0CE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8B7-15AB-6980-F77F-9E108BB55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3D87-04F2-DBE1-C919-449FC312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9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E927-DE67-9724-4991-41608DDBE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A94B80-7C4E-6E03-66E2-95338F3B7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604B8-C98A-2575-7B19-2C32308AF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D924B-1F75-0738-DF21-EB77E9A3F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A394C-E7C3-E52B-5A54-D4DBAD47D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7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C68D3B-4814-C48C-5F71-48ED4A7BE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E19CB-F5B8-A3DC-4321-62AF5A860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374ED-16FB-0F79-FEA8-118CE7570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B4BCE-B0D7-1A6B-3A80-C784A292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F1048-E1CE-07FB-6EB2-0E515EF42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3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1B45D-28EC-F9EA-8F9A-B8E3D9139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92F2F-5CF7-6968-0E43-73802C963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8E852-D197-66D4-FCF3-8F2CE8D43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1E0C3-454B-5E09-068E-86D3D400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8177A-D719-E132-812C-8D4952851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0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4DDA1-1EFC-DE98-FA51-A12E7E781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3893E-80A0-BCF1-9576-2E73FC369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E500E-DC77-A392-A036-FE4A5781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8F662-09C4-FB46-4D4F-EBD29319D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37319-7385-1E01-1B8B-88B633345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76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97864-BB17-E7B6-B83A-85E683B08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775DE-EF25-0CE0-2B5F-BE7179BAC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9CA70-C6CF-E80B-F9B1-921749EC4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E3C76-19D2-096D-7775-49B6ED7B0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E771A8-5E40-82AF-C06C-4AD79904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838859-722F-6C99-9B97-3D9CE71D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90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CAFD8-993D-335C-8062-B7A20992C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FAC11-1384-8571-FBEF-3FB1199A5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B947F-C262-E748-EEAA-DDB00CA68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8A20EF-D35F-D07C-C393-8A94045AF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6848C1-B582-D091-F229-950F8CA269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9161C8-D08B-EF09-A80C-CCC93876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8D0AA-D1AC-2DB6-8CE9-735757F36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7A3EDF-9DEA-3FCF-C141-2563C3AA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3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E469A-BF88-FCCE-8FAE-005A5F3F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F455A8-5711-B821-211E-C30E4CA91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63F979-52ED-5BE7-1836-6D35B8A92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F0213-9910-6D6C-97D6-C6925DFC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6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46DCDE-26D5-2767-8703-DFC649D2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57A3A1-3473-9BA5-51EC-07B107C8E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C4839-C05F-D2D5-2E88-251A285AC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51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04AA-DDDC-3ACE-5ACA-6F43ADD0D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FD9B8-3C34-7FEB-636D-F97F60ECA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EA0B6-2C99-6877-E965-554EBABB2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A8E85-A721-C5C3-3CB6-0687F233D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3A6E5-F8C9-83FE-4265-751564C83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0E2D0-8134-3096-307B-479D0738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8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5AF64-22EF-C821-4CC4-9D7597E1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5CBF4A-66DF-8D95-7EF1-11B58266C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30674-56E9-0217-507B-268CC04FB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11358-2AF2-EC90-0F38-0CB7ACABE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D6364-389B-CFC4-47BE-B888469B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97665-E045-9BD0-10DC-30316251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2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7FEF4-64D9-E0C1-43D2-E3B321B15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B33D7-ECC3-B1CD-6507-D1F27A068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598DD-016D-8F11-625F-8B11319FE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99633-C583-FB40-BD7B-B6448B107229}" type="datetimeFigureOut">
              <a:rPr lang="en-US" smtClean="0"/>
              <a:t>8/1/23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13A58-C346-02A1-0996-FADD15E06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F4B9F-BF8E-691B-EBE2-0AD87FA5DA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C280-7B22-004B-AAB7-B057A6595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0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D7BE0-CE76-E5F3-76D4-8BB6B75C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923" y="-19562"/>
            <a:ext cx="10515600" cy="990613"/>
          </a:xfrm>
        </p:spPr>
        <p:txBody>
          <a:bodyPr/>
          <a:lstStyle/>
          <a:p>
            <a:r>
              <a:rPr lang="en-US" dirty="0"/>
              <a:t>Comparison pass1 vs denoise vs no denoise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7B7D1-B080-9CCE-5702-871C6D127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71052"/>
            <a:ext cx="3315083" cy="58481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RGK 6.5 GeV</a:t>
            </a:r>
          </a:p>
          <a:p>
            <a:r>
              <a:rPr lang="en-US" dirty="0"/>
              <a:t>Started with DST files </a:t>
            </a:r>
          </a:p>
          <a:p>
            <a:r>
              <a:rPr lang="en-US" dirty="0"/>
              <a:t>Applied analysis &amp; fiducial cuts</a:t>
            </a:r>
          </a:p>
          <a:p>
            <a:r>
              <a:rPr lang="en-US" dirty="0"/>
              <a:t>Final states ep -&gt; </a:t>
            </a:r>
            <a:r>
              <a:rPr lang="en-US" dirty="0" err="1"/>
              <a:t>e’pX</a:t>
            </a:r>
            <a:r>
              <a:rPr lang="en-US" dirty="0"/>
              <a:t> </a:t>
            </a:r>
          </a:p>
          <a:p>
            <a:r>
              <a:rPr lang="en-US" dirty="0"/>
              <a:t>Focus on </a:t>
            </a:r>
            <a:r>
              <a:rPr lang="en-US" dirty="0" err="1"/>
              <a:t>η</a:t>
            </a:r>
            <a:r>
              <a:rPr lang="en-US" dirty="0"/>
              <a:t> mass</a:t>
            </a:r>
            <a:r>
              <a:rPr lang="en-US" baseline="30000" dirty="0"/>
              <a:t>2</a:t>
            </a:r>
            <a:r>
              <a:rPr lang="en-US" dirty="0"/>
              <a:t> range</a:t>
            </a:r>
          </a:p>
          <a:p>
            <a:r>
              <a:rPr lang="en-US" dirty="0"/>
              <a:t>Comparing these runs across all 3 categories: 5901, 5906, 5913, 5920, 5986, 5990</a:t>
            </a:r>
          </a:p>
          <a:p>
            <a:r>
              <a:rPr lang="en-US" dirty="0"/>
              <a:t>Fits were not applied to determine signal yield… These are just entries in the TH1D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78A073-A316-A151-5C95-E2EB4581C7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" t="1790" r="4056" b="3579"/>
          <a:stretch/>
        </p:blipFill>
        <p:spPr bwMode="auto">
          <a:xfrm>
            <a:off x="3321269" y="971051"/>
            <a:ext cx="8870731" cy="4270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22F27159-50E9-AFBA-40BE-FEEE9A474F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34" t="3357" r="68127" b="88288"/>
          <a:stretch/>
        </p:blipFill>
        <p:spPr bwMode="auto">
          <a:xfrm>
            <a:off x="6771503" y="1203426"/>
            <a:ext cx="1050324" cy="85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7697F10-38A5-002B-6EED-04199FDC9864}"/>
              </a:ext>
            </a:extLst>
          </p:cNvPr>
          <p:cNvSpPr txBox="1"/>
          <p:nvPr/>
        </p:nvSpPr>
        <p:spPr>
          <a:xfrm>
            <a:off x="6696981" y="1068489"/>
            <a:ext cx="11993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pass1_pFD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6A2285EF-0EFD-01E0-F3CC-70E14550D4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91" t="3903" r="34670" b="86924"/>
          <a:stretch/>
        </p:blipFill>
        <p:spPr bwMode="auto">
          <a:xfrm>
            <a:off x="6696981" y="3189927"/>
            <a:ext cx="1050324" cy="93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9038F7-0CEA-996B-1965-8DFD46BBD841}"/>
              </a:ext>
            </a:extLst>
          </p:cNvPr>
          <p:cNvSpPr txBox="1"/>
          <p:nvPr/>
        </p:nvSpPr>
        <p:spPr>
          <a:xfrm>
            <a:off x="6591984" y="3014132"/>
            <a:ext cx="140936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denoise_pFD</a:t>
            </a:r>
            <a:endParaRPr lang="en-US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7F66C7C9-45A0-D6C2-E5FC-A5D4AF26E9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86" t="3903" r="1230" b="88046"/>
          <a:stretch/>
        </p:blipFill>
        <p:spPr bwMode="auto">
          <a:xfrm>
            <a:off x="5570838" y="3930796"/>
            <a:ext cx="1050324" cy="81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C7790-EDAD-417A-CA6D-F48843E829F5}"/>
              </a:ext>
            </a:extLst>
          </p:cNvPr>
          <p:cNvSpPr txBox="1"/>
          <p:nvPr/>
        </p:nvSpPr>
        <p:spPr>
          <a:xfrm>
            <a:off x="4928548" y="3727381"/>
            <a:ext cx="176843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no_denoise_pFD</a:t>
            </a:r>
            <a:endParaRPr lang="en-US" dirty="0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0497A398-FFD7-B199-8BAA-42468B1527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48" t="3903" r="34201" b="86924"/>
          <a:stretch/>
        </p:blipFill>
        <p:spPr bwMode="auto">
          <a:xfrm>
            <a:off x="11001277" y="1815343"/>
            <a:ext cx="1247090" cy="103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C186AB00-BEDC-E8E9-213A-A689AA5912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86" t="3357" r="1129" b="86924"/>
          <a:stretch/>
        </p:blipFill>
        <p:spPr bwMode="auto">
          <a:xfrm>
            <a:off x="10072693" y="3727381"/>
            <a:ext cx="1169460" cy="108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A933ACB-009F-921D-5428-E4DE8233CCF0}"/>
              </a:ext>
            </a:extLst>
          </p:cNvPr>
          <p:cNvSpPr txBox="1"/>
          <p:nvPr/>
        </p:nvSpPr>
        <p:spPr>
          <a:xfrm>
            <a:off x="9605644" y="3638999"/>
            <a:ext cx="178606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no_denoise_pCD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F124F9-0E1C-A2A0-0392-3C8322ED3BE9}"/>
              </a:ext>
            </a:extLst>
          </p:cNvPr>
          <p:cNvSpPr txBox="1"/>
          <p:nvPr/>
        </p:nvSpPr>
        <p:spPr>
          <a:xfrm>
            <a:off x="10771192" y="1736089"/>
            <a:ext cx="14269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/>
              <a:t>denoise_pCD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4CAC56-9509-A081-5DE4-729DF9AB8722}"/>
              </a:ext>
            </a:extLst>
          </p:cNvPr>
          <p:cNvSpPr txBox="1"/>
          <p:nvPr/>
        </p:nvSpPr>
        <p:spPr>
          <a:xfrm>
            <a:off x="10876189" y="723483"/>
            <a:ext cx="12170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pass1_pCD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2D4BEC-0CD9-FE4E-F068-0C2E0602A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776"/>
              </p:ext>
            </p:extLst>
          </p:nvPr>
        </p:nvGraphicFramePr>
        <p:xfrm>
          <a:off x="3745338" y="5433065"/>
          <a:ext cx="5337888" cy="1424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4424">
                  <a:extLst>
                    <a:ext uri="{9D8B030D-6E8A-4147-A177-3AD203B41FA5}">
                      <a16:colId xmlns:a16="http://schemas.microsoft.com/office/drawing/2014/main" val="2859078980"/>
                    </a:ext>
                  </a:extLst>
                </a:gridCol>
                <a:gridCol w="1017285">
                  <a:extLst>
                    <a:ext uri="{9D8B030D-6E8A-4147-A177-3AD203B41FA5}">
                      <a16:colId xmlns:a16="http://schemas.microsoft.com/office/drawing/2014/main" val="3725595079"/>
                    </a:ext>
                  </a:extLst>
                </a:gridCol>
                <a:gridCol w="1017285">
                  <a:extLst>
                    <a:ext uri="{9D8B030D-6E8A-4147-A177-3AD203B41FA5}">
                      <a16:colId xmlns:a16="http://schemas.microsoft.com/office/drawing/2014/main" val="2146242390"/>
                    </a:ext>
                  </a:extLst>
                </a:gridCol>
                <a:gridCol w="1154447">
                  <a:extLst>
                    <a:ext uri="{9D8B030D-6E8A-4147-A177-3AD203B41FA5}">
                      <a16:colId xmlns:a16="http://schemas.microsoft.com/office/drawing/2014/main" val="4152265386"/>
                    </a:ext>
                  </a:extLst>
                </a:gridCol>
                <a:gridCol w="1154447">
                  <a:extLst>
                    <a:ext uri="{9D8B030D-6E8A-4147-A177-3AD203B41FA5}">
                      <a16:colId xmlns:a16="http://schemas.microsoft.com/office/drawing/2014/main" val="1668451530"/>
                    </a:ext>
                  </a:extLst>
                </a:gridCol>
              </a:tblGrid>
              <a:tr h="2849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Category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Entries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solidFill>
                            <a:schemeClr val="bg1"/>
                          </a:solidFill>
                          <a:effectLst/>
                        </a:rPr>
                        <a:t>percent change from pass1</a:t>
                      </a:r>
                      <a:endParaRPr lang="en-US" sz="12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200805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proton in FD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proton in CD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proton in FD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proton in CD</a:t>
                      </a:r>
                      <a:endParaRPr lang="en-US" sz="12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469035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pass1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6453264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4633100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2782482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pass2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7349861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6759848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45.9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7092229"/>
                  </a:ext>
                </a:extLst>
              </a:tr>
              <a:tr h="2849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pass2_D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7719502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6997774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19.6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51.0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3191528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6F3F1C2-D736-4357-1577-F2DB27E99FAA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2963917" y="6145532"/>
            <a:ext cx="781421" cy="867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10536DB-52FC-9441-2A2B-E690ABCE32D9}"/>
              </a:ext>
            </a:extLst>
          </p:cNvPr>
          <p:cNvSpPr txBox="1"/>
          <p:nvPr/>
        </p:nvSpPr>
        <p:spPr>
          <a:xfrm>
            <a:off x="9228083" y="5296809"/>
            <a:ext cx="2963917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What should be looked at to better explore the difference between no denoising and denoising?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What else should be investigated?</a:t>
            </a:r>
          </a:p>
        </p:txBody>
      </p:sp>
    </p:spTree>
    <p:extLst>
      <p:ext uri="{BB962C8B-B14F-4D97-AF65-F5344CB8AC3E}">
        <p14:creationId xmlns:p14="http://schemas.microsoft.com/office/powerpoint/2010/main" val="160404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ADE3EA3-BC69-C1B1-BC62-E19DCA99B0A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Ratio of missing mass squared distributions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026BB5-7384-5DEE-91EA-71DDB3F82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0846"/>
            <a:ext cx="3289300" cy="5547153"/>
          </a:xfrm>
        </p:spPr>
        <p:txBody>
          <a:bodyPr>
            <a:normAutofit fontScale="92500"/>
          </a:bodyPr>
          <a:lstStyle/>
          <a:p>
            <a:r>
              <a:rPr lang="en-US" dirty="0"/>
              <a:t>Final states where ep -&gt; </a:t>
            </a:r>
            <a:r>
              <a:rPr lang="en-US" dirty="0" err="1"/>
              <a:t>epX</a:t>
            </a:r>
            <a:endParaRPr lang="en-US" dirty="0"/>
          </a:p>
          <a:p>
            <a:r>
              <a:rPr lang="en-US" dirty="0"/>
              <a:t>Top row: proton in FD</a:t>
            </a:r>
          </a:p>
          <a:p>
            <a:r>
              <a:rPr lang="en-US" dirty="0"/>
              <a:t>Bottom row: proton in CD</a:t>
            </a:r>
          </a:p>
          <a:p>
            <a:r>
              <a:rPr lang="en-US" dirty="0"/>
              <a:t>Columns left to right: ratio of pass 2 with denoising to pass1, ratio of pass2 without denoising to pass1, ratio of pass 2 with denoising to no denoising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434BE64-4281-0C32-0B35-934EEE5E2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999696"/>
            <a:ext cx="8896464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74228BF4-2AD6-2C42-086B-FC15C14BC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3743049"/>
            <a:ext cx="8902700" cy="286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03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7B31-38AA-5806-D632-64604C83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17"/>
            <a:ext cx="10515600" cy="1325563"/>
          </a:xfrm>
        </p:spPr>
        <p:txBody>
          <a:bodyPr/>
          <a:lstStyle/>
          <a:p>
            <a:r>
              <a:rPr lang="en-US" dirty="0"/>
              <a:t>Momentum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5823-11B1-8720-A1CD-9274E836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0846"/>
            <a:ext cx="3289300" cy="5547153"/>
          </a:xfrm>
        </p:spPr>
        <p:txBody>
          <a:bodyPr>
            <a:normAutofit/>
          </a:bodyPr>
          <a:lstStyle/>
          <a:p>
            <a:r>
              <a:rPr lang="en-US" dirty="0"/>
              <a:t>Final states where ep -&gt; </a:t>
            </a:r>
            <a:r>
              <a:rPr lang="en-US" dirty="0" err="1"/>
              <a:t>epX</a:t>
            </a:r>
            <a:endParaRPr lang="en-US" dirty="0"/>
          </a:p>
          <a:p>
            <a:r>
              <a:rPr lang="en-US" dirty="0"/>
              <a:t>Proton in FD</a:t>
            </a:r>
          </a:p>
          <a:p>
            <a:r>
              <a:rPr lang="en-US" dirty="0"/>
              <a:t>Top row: electron momentum</a:t>
            </a:r>
          </a:p>
          <a:p>
            <a:r>
              <a:rPr lang="en-US" dirty="0"/>
              <a:t>Bottom row: proton momentum</a:t>
            </a:r>
          </a:p>
          <a:p>
            <a:r>
              <a:rPr lang="en-US" dirty="0"/>
              <a:t>Columns left to right: pass1, pass2 with denoising, pass2 without denoising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7A855AE-8C84-68C7-E0D8-4F1BA247F3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344" y="1092200"/>
            <a:ext cx="8787506" cy="576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249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EE03D-D841-2437-3CB8-AB6B1FA7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Ratio of momentum distributions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5370D-8530-757E-74CD-49186099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3152870" cy="5532437"/>
          </a:xfrm>
        </p:spPr>
        <p:txBody>
          <a:bodyPr>
            <a:normAutofit/>
          </a:bodyPr>
          <a:lstStyle/>
          <a:p>
            <a:r>
              <a:rPr lang="en-US" dirty="0"/>
              <a:t>Final states where ep -&gt; </a:t>
            </a:r>
            <a:r>
              <a:rPr lang="en-US" dirty="0" err="1"/>
              <a:t>epX</a:t>
            </a:r>
            <a:endParaRPr lang="en-US" dirty="0"/>
          </a:p>
          <a:p>
            <a:r>
              <a:rPr lang="en-US" dirty="0"/>
              <a:t>Proton in FD</a:t>
            </a:r>
          </a:p>
          <a:p>
            <a:r>
              <a:rPr lang="en-US" dirty="0"/>
              <a:t>Top row: electron momentum</a:t>
            </a:r>
          </a:p>
          <a:p>
            <a:r>
              <a:rPr lang="en-US" dirty="0"/>
              <a:t>Bottom row: proton momentum</a:t>
            </a:r>
          </a:p>
          <a:p>
            <a:r>
              <a:rPr lang="en-US" dirty="0"/>
              <a:t>Took distributions from previous slide and divided them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CB8F3432-1674-044A-ECE1-14B95C408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802" y="889000"/>
            <a:ext cx="9097198" cy="596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62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7B31-38AA-5806-D632-64604C83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4717"/>
            <a:ext cx="10515600" cy="1325563"/>
          </a:xfrm>
        </p:spPr>
        <p:txBody>
          <a:bodyPr/>
          <a:lstStyle/>
          <a:p>
            <a:r>
              <a:rPr lang="en-US" dirty="0"/>
              <a:t>Momentum distributions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15823-11B1-8720-A1CD-9274E8366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10846"/>
            <a:ext cx="3289300" cy="5547153"/>
          </a:xfrm>
        </p:spPr>
        <p:txBody>
          <a:bodyPr>
            <a:normAutofit/>
          </a:bodyPr>
          <a:lstStyle/>
          <a:p>
            <a:r>
              <a:rPr lang="en-US" dirty="0"/>
              <a:t>Final states where ep -&gt; </a:t>
            </a:r>
            <a:r>
              <a:rPr lang="en-US" dirty="0" err="1"/>
              <a:t>epX</a:t>
            </a:r>
            <a:endParaRPr lang="en-US" dirty="0"/>
          </a:p>
          <a:p>
            <a:r>
              <a:rPr lang="en-US" dirty="0"/>
              <a:t>Proton in CD</a:t>
            </a:r>
          </a:p>
          <a:p>
            <a:r>
              <a:rPr lang="en-US" dirty="0"/>
              <a:t>Top row: electron momentum</a:t>
            </a:r>
          </a:p>
          <a:p>
            <a:r>
              <a:rPr lang="en-US" dirty="0"/>
              <a:t>Bottom row: proton momentum</a:t>
            </a:r>
          </a:p>
          <a:p>
            <a:r>
              <a:rPr lang="en-US" dirty="0"/>
              <a:t>Columns left to right: pass1, pass2 with denoising, pass2 without denoising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BD50EB15-DEBF-8F89-5FE7-490552653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010" y="952499"/>
            <a:ext cx="8977990" cy="589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32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EE03D-D841-2437-3CB8-AB6B1FA73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Ratio of momentum distributions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5370D-8530-757E-74CD-49186099C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3152870" cy="5532437"/>
          </a:xfrm>
        </p:spPr>
        <p:txBody>
          <a:bodyPr>
            <a:normAutofit/>
          </a:bodyPr>
          <a:lstStyle/>
          <a:p>
            <a:r>
              <a:rPr lang="en-US" dirty="0"/>
              <a:t>Final states where ep -&gt; </a:t>
            </a:r>
            <a:r>
              <a:rPr lang="en-US" dirty="0" err="1"/>
              <a:t>epX</a:t>
            </a:r>
            <a:endParaRPr lang="en-US" dirty="0"/>
          </a:p>
          <a:p>
            <a:r>
              <a:rPr lang="en-US" dirty="0"/>
              <a:t>Proton in CD</a:t>
            </a:r>
          </a:p>
          <a:p>
            <a:r>
              <a:rPr lang="en-US" dirty="0"/>
              <a:t>Top row: electron momentum</a:t>
            </a:r>
          </a:p>
          <a:p>
            <a:r>
              <a:rPr lang="en-US" dirty="0"/>
              <a:t>Bottom row: proton momentum</a:t>
            </a:r>
          </a:p>
          <a:p>
            <a:r>
              <a:rPr lang="en-US" dirty="0"/>
              <a:t>Took distributions from previous slide and divided them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3ADD23CB-2C24-6480-B910-2C314B999A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870" y="927100"/>
            <a:ext cx="9039130" cy="593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92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328</Words>
  <Application>Microsoft Macintosh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Comparison pass1 vs denoise vs no denoise</vt:lpstr>
      <vt:lpstr>PowerPoint Presentation</vt:lpstr>
      <vt:lpstr>Momentum distributions</vt:lpstr>
      <vt:lpstr>Ratio of momentum distributions </vt:lpstr>
      <vt:lpstr>Momentum distributions</vt:lpstr>
      <vt:lpstr>Ratio of momentum distributions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pass0 vs denoise vs no denoise</dc:title>
  <dc:creator>Illari, Izzy</dc:creator>
  <cp:lastModifiedBy>Illari, Izzy</cp:lastModifiedBy>
  <cp:revision>11</cp:revision>
  <cp:lastPrinted>2023-07-26T18:25:01Z</cp:lastPrinted>
  <dcterms:created xsi:type="dcterms:W3CDTF">2023-07-26T14:25:31Z</dcterms:created>
  <dcterms:modified xsi:type="dcterms:W3CDTF">2023-08-01T20:24:22Z</dcterms:modified>
</cp:coreProperties>
</file>