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6"/>
  </p:notesMasterIdLst>
  <p:sldIdLst>
    <p:sldId id="256" r:id="rId2"/>
    <p:sldId id="318" r:id="rId3"/>
    <p:sldId id="319" r:id="rId4"/>
    <p:sldId id="32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2"/>
    <p:restoredTop sz="94675"/>
  </p:normalViewPr>
  <p:slideViewPr>
    <p:cSldViewPr snapToGrid="0">
      <p:cViewPr varScale="1">
        <p:scale>
          <a:sx n="123" d="100"/>
          <a:sy n="123" d="100"/>
        </p:scale>
        <p:origin x="8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DAD16-D9A2-7E4B-8017-348B090BC691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C6B85-3E16-EB44-8307-177384CC763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29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2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16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02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3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129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2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10/15/25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4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10/15/25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6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90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JeffersonLab/grapes/tree/main/src/main/java/org/jlab/jnp/grapes/custom-servic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Un concetto genetico astratto">
            <a:extLst>
              <a:ext uri="{FF2B5EF4-FFF2-40B4-BE49-F238E27FC236}">
                <a16:creationId xmlns:a16="http://schemas.microsoft.com/office/drawing/2014/main" id="{7A3F4F8C-A3BE-7F33-D7E2-9DC6B652E4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6551" b="17199"/>
          <a:stretch>
            <a:fillRect/>
          </a:stretch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6136311-C81B-47C5-AE0A-5641A5A59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4444" y="1066800"/>
            <a:ext cx="4682990" cy="4724400"/>
          </a:xfrm>
          <a:prstGeom prst="rect">
            <a:avLst/>
          </a:prstGeom>
          <a:solidFill>
            <a:schemeClr val="bg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49D0E6C-90C2-9026-E4D4-66FAB327B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818" y="1562101"/>
            <a:ext cx="3905203" cy="2738530"/>
          </a:xfrm>
        </p:spPr>
        <p:txBody>
          <a:bodyPr anchor="t">
            <a:normAutofit/>
          </a:bodyPr>
          <a:lstStyle/>
          <a:p>
            <a:r>
              <a:rPr lang="en-US" sz="4800" dirty="0"/>
              <a:t>RG-K</a:t>
            </a:r>
            <a:br>
              <a:rPr lang="en-US" sz="4800" dirty="0"/>
            </a:br>
            <a:r>
              <a:rPr lang="en-US" sz="4800" dirty="0"/>
              <a:t>Trains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C73A33-65FF-41A9-A3B0-006753CD1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0800000" flipV="1">
            <a:off x="305077" y="1063752"/>
            <a:ext cx="0" cy="4727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ottotitolo 5">
            <a:extLst>
              <a:ext uri="{FF2B5EF4-FFF2-40B4-BE49-F238E27FC236}">
                <a16:creationId xmlns:a16="http://schemas.microsoft.com/office/drawing/2014/main" id="{E1DB9E12-2D5A-E9DF-BFC4-88E8936355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005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1137E-CF65-5152-00CF-253827FC4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E6CEBF0E-E777-1C64-1901-CCAC08E27CE7}"/>
              </a:ext>
            </a:extLst>
          </p:cNvPr>
          <p:cNvSpPr txBox="1"/>
          <p:nvPr/>
        </p:nvSpPr>
        <p:spPr>
          <a:xfrm>
            <a:off x="1853852" y="513567"/>
            <a:ext cx="14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RG-K Trains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DFC4FE0-4DD6-1124-D581-D11978C45735}"/>
              </a:ext>
            </a:extLst>
          </p:cNvPr>
          <p:cNvSpPr txBox="1"/>
          <p:nvPr/>
        </p:nvSpPr>
        <p:spPr>
          <a:xfrm>
            <a:off x="1853852" y="92434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Definitions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9DF023A-D2D4-EB75-258E-C844CB83887E}"/>
              </a:ext>
            </a:extLst>
          </p:cNvPr>
          <p:cNvSpPr txBox="1"/>
          <p:nvPr/>
        </p:nvSpPr>
        <p:spPr>
          <a:xfrm>
            <a:off x="280807" y="1505635"/>
            <a:ext cx="113154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https://github.com/JeffersonLab/grapes/tree/main/src/main/java/org/jlab/jnp/grapes/custom-services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A3DDFB9-4BF2-CC05-4A2C-958991AE91B6}"/>
              </a:ext>
            </a:extLst>
          </p:cNvPr>
          <p:cNvSpPr txBox="1"/>
          <p:nvPr/>
        </p:nvSpPr>
        <p:spPr>
          <a:xfrm>
            <a:off x="805295" y="2735593"/>
            <a:ext cx="609946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/>
              <a:t>skim1 </a:t>
            </a:r>
            <a:r>
              <a:rPr lang="it-IT" dirty="0" err="1"/>
              <a:t>sidis</a:t>
            </a:r>
            <a:r>
              <a:rPr lang="it-IT" dirty="0"/>
              <a:t> DVCS</a:t>
            </a:r>
          </a:p>
          <a:p>
            <a:pPr>
              <a:buNone/>
            </a:pPr>
            <a:r>
              <a:rPr lang="it-IT" dirty="0"/>
              <a:t>skim2 </a:t>
            </a:r>
            <a:r>
              <a:rPr lang="it-IT" dirty="0" err="1"/>
              <a:t>elastic</a:t>
            </a:r>
            <a:endParaRPr lang="it-IT" dirty="0"/>
          </a:p>
          <a:p>
            <a:pPr>
              <a:buNone/>
            </a:pPr>
            <a:r>
              <a:rPr lang="it-IT" dirty="0"/>
              <a:t>skim13 </a:t>
            </a:r>
            <a:r>
              <a:rPr lang="it-IT" dirty="0" err="1"/>
              <a:t>Missing</a:t>
            </a:r>
            <a:r>
              <a:rPr lang="it-IT" dirty="0"/>
              <a:t> </a:t>
            </a:r>
            <a:r>
              <a:rPr lang="it-IT" dirty="0" err="1"/>
              <a:t>Neutron</a:t>
            </a:r>
            <a:endParaRPr lang="it-IT" dirty="0"/>
          </a:p>
          <a:p>
            <a:pPr>
              <a:buNone/>
            </a:pPr>
            <a:r>
              <a:rPr lang="it-IT" dirty="0" err="1"/>
              <a:t>skim</a:t>
            </a:r>
            <a:r>
              <a:rPr lang="it-IT" dirty="0"/>
              <a:t> 16 DVCS</a:t>
            </a:r>
          </a:p>
          <a:p>
            <a:pPr>
              <a:buNone/>
            </a:pPr>
            <a:r>
              <a:rPr lang="it-IT" dirty="0" err="1"/>
              <a:t>skim</a:t>
            </a:r>
            <a:r>
              <a:rPr lang="it-IT" dirty="0"/>
              <a:t> 17 DV </a:t>
            </a:r>
            <a:r>
              <a:rPr lang="it-IT" dirty="0" err="1"/>
              <a:t>k+k-p</a:t>
            </a:r>
            <a:endParaRPr lang="it-IT" dirty="0"/>
          </a:p>
          <a:p>
            <a:pPr>
              <a:buNone/>
            </a:pPr>
            <a:r>
              <a:rPr lang="it-IT" dirty="0" err="1"/>
              <a:t>skim</a:t>
            </a:r>
            <a:r>
              <a:rPr lang="it-IT" dirty="0"/>
              <a:t> 18 DV pi0 </a:t>
            </a:r>
            <a:r>
              <a:rPr lang="it-IT" dirty="0" err="1"/>
              <a:t>p</a:t>
            </a:r>
            <a:endParaRPr lang="it-IT" dirty="0"/>
          </a:p>
          <a:p>
            <a:pPr>
              <a:buNone/>
            </a:pPr>
            <a:r>
              <a:rPr lang="it-IT" dirty="0" err="1"/>
              <a:t>skim</a:t>
            </a:r>
            <a:r>
              <a:rPr lang="it-IT" dirty="0"/>
              <a:t> 20 DV pi+pi-pi0 </a:t>
            </a:r>
            <a:r>
              <a:rPr lang="it-IT" dirty="0" err="1"/>
              <a:t>p</a:t>
            </a:r>
            <a:endParaRPr lang="it-IT" dirty="0"/>
          </a:p>
          <a:p>
            <a:pPr>
              <a:buNone/>
            </a:pPr>
            <a:r>
              <a:rPr lang="it-IT" dirty="0" err="1"/>
              <a:t>skim</a:t>
            </a:r>
            <a:r>
              <a:rPr lang="it-IT" dirty="0"/>
              <a:t> 21 </a:t>
            </a:r>
            <a:r>
              <a:rPr lang="it-IT" dirty="0" err="1"/>
              <a:t>eFD</a:t>
            </a:r>
            <a:r>
              <a:rPr lang="it-IT" dirty="0"/>
              <a:t> k+</a:t>
            </a:r>
          </a:p>
          <a:p>
            <a:pPr>
              <a:buNone/>
            </a:pPr>
            <a:r>
              <a:rPr lang="it-IT" dirty="0" err="1"/>
              <a:t>skim</a:t>
            </a:r>
            <a:r>
              <a:rPr lang="it-IT" dirty="0"/>
              <a:t> 29 </a:t>
            </a:r>
            <a:r>
              <a:rPr lang="it-IT" dirty="0" err="1"/>
              <a:t>pi+pi</a:t>
            </a:r>
            <a:r>
              <a:rPr lang="it-IT" dirty="0"/>
              <a:t>- </a:t>
            </a:r>
            <a:r>
              <a:rPr lang="it-IT" dirty="0" err="1"/>
              <a:t>p</a:t>
            </a:r>
            <a:r>
              <a:rPr lang="it-IT" dirty="0"/>
              <a:t> </a:t>
            </a:r>
            <a:r>
              <a:rPr lang="it-IT" dirty="0" err="1"/>
              <a:t>Neupane</a:t>
            </a:r>
            <a:endParaRPr lang="it-IT" dirty="0"/>
          </a:p>
          <a:p>
            <a:pPr>
              <a:buNone/>
            </a:pPr>
            <a:r>
              <a:rPr lang="it-IT" dirty="0" err="1"/>
              <a:t>skim</a:t>
            </a:r>
            <a:r>
              <a:rPr lang="it-IT" dirty="0"/>
              <a:t> 30 </a:t>
            </a:r>
            <a:r>
              <a:rPr lang="it-IT" dirty="0" err="1"/>
              <a:t>pi+pi</a:t>
            </a:r>
            <a:r>
              <a:rPr lang="it-IT" dirty="0"/>
              <a:t>- </a:t>
            </a:r>
            <a:r>
              <a:rPr lang="it-IT" dirty="0" err="1"/>
              <a:t>p</a:t>
            </a:r>
            <a:r>
              <a:rPr lang="it-IT" dirty="0"/>
              <a:t> RGK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592F060-DDA7-4EB9-C83E-6F3CA2D02FE7}"/>
              </a:ext>
            </a:extLst>
          </p:cNvPr>
          <p:cNvSpPr txBox="1"/>
          <p:nvPr/>
        </p:nvSpPr>
        <p:spPr>
          <a:xfrm>
            <a:off x="805295" y="2005445"/>
            <a:ext cx="2361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Standard RG-K trains</a:t>
            </a:r>
          </a:p>
        </p:txBody>
      </p:sp>
    </p:spTree>
    <p:extLst>
      <p:ext uri="{BB962C8B-B14F-4D97-AF65-F5344CB8AC3E}">
        <p14:creationId xmlns:p14="http://schemas.microsoft.com/office/powerpoint/2010/main" val="177548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92CE4-4E16-EDFD-3E31-504DCB8EE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62997BA7-3526-B63E-F886-69C8598D09BE}"/>
              </a:ext>
            </a:extLst>
          </p:cNvPr>
          <p:cNvSpPr txBox="1"/>
          <p:nvPr/>
        </p:nvSpPr>
        <p:spPr>
          <a:xfrm>
            <a:off x="253652" y="570751"/>
            <a:ext cx="14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RG-K Trains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746D100-C1B5-C876-2974-55F4CBBCA1FB}"/>
              </a:ext>
            </a:extLst>
          </p:cNvPr>
          <p:cNvSpPr txBox="1"/>
          <p:nvPr/>
        </p:nvSpPr>
        <p:spPr>
          <a:xfrm>
            <a:off x="253652" y="16023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Definitions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D35CFB2-58E0-CED5-9297-227D7138D596}"/>
              </a:ext>
            </a:extLst>
          </p:cNvPr>
          <p:cNvSpPr txBox="1"/>
          <p:nvPr/>
        </p:nvSpPr>
        <p:spPr>
          <a:xfrm>
            <a:off x="2163041" y="59591"/>
            <a:ext cx="60994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io-services: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reader: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org.jlab.jnp.grapes.io.HipoFrameReader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HipoFrameReader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writer: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org.jlab.jnp.grapes.io.HipoFrameWriter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HipoFrameWriter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services:</a:t>
            </a:r>
          </a:p>
          <a:p>
            <a:pPr>
              <a:buNone/>
            </a:pP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66D6F0E-230F-0E5D-75A8-E9665795F952}"/>
              </a:ext>
            </a:extLst>
          </p:cNvPr>
          <p:cNvSpPr txBox="1"/>
          <p:nvPr/>
        </p:nvSpPr>
        <p:spPr>
          <a:xfrm>
            <a:off x="386196" y="1335113"/>
            <a:ext cx="609946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000" dirty="0" err="1">
                <a:solidFill>
                  <a:srgbClr val="000000"/>
                </a:solidFill>
                <a:latin typeface="Menlo" panose="020B0609030804020204" pitchFamily="49" charset="0"/>
              </a:rPr>
              <a:t>configuration</a:t>
            </a:r>
            <a:r>
              <a:rPr lang="it-IT" sz="1000" dirty="0">
                <a:solidFill>
                  <a:srgbClr val="000000"/>
                </a:solidFill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latin typeface="Menlo" panose="020B0609030804020204" pitchFamily="49" charset="0"/>
              </a:rPr>
              <a:t>  services:</a:t>
            </a:r>
          </a:p>
          <a:p>
            <a:pPr>
              <a:buNone/>
            </a:pP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</a:t>
            </a: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Neutron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org.jlab.jnp.grapes.services.MissingNeutronWagon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MissingNeutron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org.jlab.jnp.grapes.services.DVCSWagon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org.jlab.jnp.grapes.services.DVKpKmPWagon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org.jlab.jnp.grapes.services.DVPi0PWagon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DVPi0PWagon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DVPipPimPi0PWagon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org.jlab.jnp.grapes.services.DVPipPimPi0PWagon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DVPipPimPi0PWagon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org.jlab.jnp.grapes.services.ElecFDKPlusWagon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TWOPIRGK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org.jlab.jnp.grapes.services.TwoPionWagonRGK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TWOPIRGK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TWOPIONNEU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org.jlab.jnp.grapes.services.TwoPionWagon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TWOPIONNEU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org.jlab.jnp.grapes.services.GenericWagon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org.jlab.jnp.grapes.services.GenericWagon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9044C5B-9577-552E-6474-9EA5EAB7043F}"/>
              </a:ext>
            </a:extLst>
          </p:cNvPr>
          <p:cNvSpPr txBox="1"/>
          <p:nvPr/>
        </p:nvSpPr>
        <p:spPr>
          <a:xfrm>
            <a:off x="6340188" y="59591"/>
            <a:ext cx="6099462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configuration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services: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neutron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MissingNeutron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13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16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17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DVPi0PWagon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DVPi0PWagon: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18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DVPipPimPi0PWagon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DVPipPimPi0PWagon: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20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21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TWOPIRGK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TWOPIRGK: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30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TWOPIONNEU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TWOPIONNEU: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29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filter: 11:2212:211:-211:Xn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forward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11:X+:X-: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 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electron: Q2&gt;1 &amp;&amp;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&gt;1.307 &amp;&amp;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vz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&gt;-25 &amp;&amp;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vz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&lt;20 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forward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11:X+:X-: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central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filter: 11:2212:X+:X-: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electron: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&lt;1.3</a:t>
            </a:r>
          </a:p>
        </p:txBody>
      </p:sp>
    </p:spTree>
    <p:extLst>
      <p:ext uri="{BB962C8B-B14F-4D97-AF65-F5344CB8AC3E}">
        <p14:creationId xmlns:p14="http://schemas.microsoft.com/office/powerpoint/2010/main" val="316108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696B7-7B42-137A-07F5-401EB979B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E5A67D81-E7C9-535E-253E-CD194F4A091B}"/>
              </a:ext>
            </a:extLst>
          </p:cNvPr>
          <p:cNvSpPr txBox="1"/>
          <p:nvPr/>
        </p:nvSpPr>
        <p:spPr>
          <a:xfrm>
            <a:off x="253652" y="570751"/>
            <a:ext cx="147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RG-K Trains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4FA918D-C944-AB6C-3E0E-7D40CC19CA66}"/>
              </a:ext>
            </a:extLst>
          </p:cNvPr>
          <p:cNvSpPr txBox="1"/>
          <p:nvPr/>
        </p:nvSpPr>
        <p:spPr>
          <a:xfrm>
            <a:off x="253652" y="16023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Definitions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24FD96-FF42-3FDC-8B8D-BA8546542FA2}"/>
              </a:ext>
            </a:extLst>
          </p:cNvPr>
          <p:cNvSpPr txBox="1"/>
          <p:nvPr/>
        </p:nvSpPr>
        <p:spPr>
          <a:xfrm>
            <a:off x="2163041" y="59591"/>
            <a:ext cx="60994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io-services: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reader: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org.jlab.jnp.grapes.io.HipoFrameReader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HipoFrameReader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writer: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org.jlab.jnp.grapes.io.HipoFrameWriter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HipoFrameWriter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services:</a:t>
            </a:r>
          </a:p>
          <a:p>
            <a:pPr>
              <a:buNone/>
            </a:pP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872D4DF-ACC7-5F14-4970-16A47FA1597E}"/>
              </a:ext>
            </a:extLst>
          </p:cNvPr>
          <p:cNvSpPr txBox="1"/>
          <p:nvPr/>
        </p:nvSpPr>
        <p:spPr>
          <a:xfrm>
            <a:off x="386196" y="1335113"/>
            <a:ext cx="609946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000" dirty="0" err="1">
                <a:solidFill>
                  <a:srgbClr val="000000"/>
                </a:solidFill>
                <a:latin typeface="Menlo" panose="020B0609030804020204" pitchFamily="49" charset="0"/>
              </a:rPr>
              <a:t>configuration</a:t>
            </a:r>
            <a:r>
              <a:rPr lang="it-IT" sz="1000" dirty="0">
                <a:solidFill>
                  <a:srgbClr val="000000"/>
                </a:solidFill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latin typeface="Menlo" panose="020B0609030804020204" pitchFamily="49" charset="0"/>
              </a:rPr>
              <a:t>  services:</a:t>
            </a:r>
          </a:p>
          <a:p>
            <a:pPr>
              <a:buNone/>
            </a:pP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</a:t>
            </a: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Neutron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org.jlab.jnp.grapes.services.MissingNeutronWagon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MissingNeutron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org.jlab.jnp.grapes.services.DVCSWagon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org.jlab.jnp.grapes.services.DVKpKmPWagon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org.jlab.jnp.grapes.services.DVPi0PWagon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DVPi0PWagon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DVPipPimPi0PWagon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org.jlab.jnp.grapes.services.DVPipPimPi0PWagon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DVPipPimPi0PWagon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org.jlab.jnp.grapes.services.ElecFDKPlusWagon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TWOPIRGK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org.jlab.jnp.grapes.services.TwoPionWagonRGK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TWOPIRGK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TWOPIONNEU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org.jlab.jnp.grapes.services.TwoPionWagon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TWOPIONNEU</a:t>
            </a: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org.jlab.jnp.grapes.services.GenericWagon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- class: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org.jlab.jnp.grapes.services.GenericWagon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name: </a:t>
            </a:r>
            <a:r>
              <a:rPr lang="it-IT" sz="1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endParaRPr lang="it-IT" sz="1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174F868-9B73-57F0-7089-D19AB8622C73}"/>
              </a:ext>
            </a:extLst>
          </p:cNvPr>
          <p:cNvSpPr txBox="1"/>
          <p:nvPr/>
        </p:nvSpPr>
        <p:spPr>
          <a:xfrm>
            <a:off x="6340188" y="59591"/>
            <a:ext cx="6099462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configuration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services: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neutron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MissingNeutron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13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DVCSWagon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16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DVKpKmPWagon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17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DVPi0PWagon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DVPi0PWagon: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18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DVPipPimPi0PWagon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DVPipPimPi0PWagon: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20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ElecFDKPlusWagon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21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TWOPIRGK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TWOPIRGK: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30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TWOPIONNEU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TWOPIONNEU: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29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filter: 11:2212:211:-211:Xn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sidisdvcs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1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forward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11:X+:X-: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 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electron: Q2&gt;1 &amp;&amp;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&gt;1.307 &amp;&amp;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vz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&gt;-25 &amp;&amp;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vz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&lt;20 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####################################################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elastic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id: 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forward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11:X+:X-: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central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filter: 11:2212:X+:X-: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Xn</a:t>
            </a:r>
            <a:endParaRPr lang="it-IT" sz="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beamEnergy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6.395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targetPDG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2212</a:t>
            </a:r>
          </a:p>
          <a:p>
            <a:pPr>
              <a:buNone/>
            </a:pP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electron: </a:t>
            </a:r>
            <a:r>
              <a:rPr lang="it-IT" sz="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</a:t>
            </a:r>
            <a:r>
              <a:rPr lang="it-IT" sz="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&lt;1.3</a:t>
            </a:r>
          </a:p>
        </p:txBody>
      </p:sp>
    </p:spTree>
    <p:extLst>
      <p:ext uri="{BB962C8B-B14F-4D97-AF65-F5344CB8AC3E}">
        <p14:creationId xmlns:p14="http://schemas.microsoft.com/office/powerpoint/2010/main" val="3032758295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26409</TotalTime>
  <Words>1070</Words>
  <Application>Microsoft Macintosh PowerPoint</Application>
  <PresentationFormat>Widescreen</PresentationFormat>
  <Paragraphs>211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Aptos</vt:lpstr>
      <vt:lpstr>Arial</vt:lpstr>
      <vt:lpstr>Grandview Display</vt:lpstr>
      <vt:lpstr>Menlo</vt:lpstr>
      <vt:lpstr>DashVTI</vt:lpstr>
      <vt:lpstr>RG-K Trains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Annalisa D'Angelo</dc:creator>
  <cp:lastModifiedBy>Annalisa D'Angelo</cp:lastModifiedBy>
  <cp:revision>49</cp:revision>
  <dcterms:created xsi:type="dcterms:W3CDTF">2025-08-09T08:55:45Z</dcterms:created>
  <dcterms:modified xsi:type="dcterms:W3CDTF">2025-10-15T14:13:49Z</dcterms:modified>
</cp:coreProperties>
</file>