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70" r:id="rId6"/>
    <p:sldId id="259" r:id="rId7"/>
    <p:sldId id="260" r:id="rId8"/>
    <p:sldId id="261" r:id="rId9"/>
    <p:sldId id="264" r:id="rId10"/>
    <p:sldId id="267" r:id="rId11"/>
    <p:sldId id="268" r:id="rId12"/>
    <p:sldId id="266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A8E6C7"/>
    <a:srgbClr val="E1FC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3853" autoAdjust="0"/>
  </p:normalViewPr>
  <p:slideViewPr>
    <p:cSldViewPr snapToGrid="0" snapToObjects="1">
      <p:cViewPr varScale="1">
        <p:scale>
          <a:sx n="111" d="100"/>
          <a:sy n="111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22B05-84A1-6E4A-AA2F-B9F4AFF080C3}" type="datetimeFigureOut">
              <a:rPr lang="en-US" smtClean="0"/>
              <a:pPr/>
              <a:t>3/2/12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FB425-7586-C144-9812-7395CE9CC6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99855"/>
            <a:ext cx="7772400" cy="1470025"/>
          </a:xfrm>
        </p:spPr>
        <p:txBody>
          <a:bodyPr/>
          <a:lstStyle/>
          <a:p>
            <a:r>
              <a:rPr lang="en-US" dirty="0" smtClean="0"/>
              <a:t>SRP Meeting 3/2/2012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Neutral Particle ID 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13393" y="2169960"/>
            <a:ext cx="2124648" cy="1854024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 Neutral Particle ID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044564" y="5217137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CND hits 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305063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>
                <a:solidFill>
                  <a:srgbClr val="000090"/>
                </a:solidFill>
              </a:rPr>
              <a:t>?</a:t>
            </a:r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71277" y="4647368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90"/>
                </a:solidFill>
              </a:rPr>
              <a:t>Forward charged tracking</a:t>
            </a:r>
            <a:endParaRPr lang="en-US" sz="1400" dirty="0">
              <a:solidFill>
                <a:srgbClr val="00009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23473" y="5217137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 Central charged tracking</a:t>
            </a:r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926087" y="4647368"/>
            <a:ext cx="1186954" cy="11395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EC hits</a:t>
            </a:r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464282" y="305063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PCAL hits</a:t>
            </a:r>
          </a:p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391152" y="137505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77800" y="137505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err="1" smtClean="0">
                <a:solidFill>
                  <a:srgbClr val="000090"/>
                </a:solidFill>
              </a:rPr>
              <a:t>MethodDescription</a:t>
            </a:r>
            <a:r>
              <a:rPr lang="en-US" sz="1400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Neutral Particle ID 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13393" y="2336140"/>
            <a:ext cx="2124648" cy="1854024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 EC hits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044564" y="5217137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90"/>
                </a:solidFill>
              </a:rPr>
              <a:t>Front/Back matching </a:t>
            </a:r>
            <a:endParaRPr lang="en-US" sz="1400" dirty="0">
              <a:solidFill>
                <a:srgbClr val="000090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57200" y="305063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>
                <a:solidFill>
                  <a:srgbClr val="000090"/>
                </a:solidFill>
              </a:rPr>
              <a:t>?</a:t>
            </a:r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71277" y="4647368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000090"/>
                </a:solidFill>
              </a:rPr>
              <a:t>?</a:t>
            </a:r>
          </a:p>
        </p:txBody>
      </p:sp>
      <p:sp>
        <p:nvSpPr>
          <p:cNvPr id="8" name="Oval 7"/>
          <p:cNvSpPr/>
          <p:nvPr/>
        </p:nvSpPr>
        <p:spPr>
          <a:xfrm>
            <a:off x="3323473" y="5217137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Energy calibration</a:t>
            </a:r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926087" y="4647368"/>
            <a:ext cx="1186954" cy="113953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Pattern recognition</a:t>
            </a:r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464282" y="305063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>
                <a:solidFill>
                  <a:srgbClr val="000090"/>
                </a:solidFill>
              </a:rPr>
              <a:t>?</a:t>
            </a:r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391152" y="137505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77800" y="1375050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err="1" smtClean="0">
                <a:solidFill>
                  <a:srgbClr val="000090"/>
                </a:solidFill>
              </a:rPr>
              <a:t>MethodDescription</a:t>
            </a:r>
            <a:r>
              <a:rPr lang="en-US" sz="1400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EC Pattern recognition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 of method</a:t>
            </a:r>
          </a:p>
          <a:p>
            <a:r>
              <a:rPr lang="en-US" dirty="0" smtClean="0"/>
              <a:t>Expected accuracy </a:t>
            </a:r>
          </a:p>
          <a:p>
            <a:r>
              <a:rPr lang="en-US" dirty="0" smtClean="0"/>
              <a:t>Calibration methods</a:t>
            </a:r>
          </a:p>
          <a:p>
            <a:r>
              <a:rPr lang="en-US" dirty="0" smtClean="0"/>
              <a:t> </a:t>
            </a:r>
          </a:p>
          <a:p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"/>
            <a:ext cx="8229600" cy="1143000"/>
          </a:xfrm>
        </p:spPr>
        <p:txBody>
          <a:bodyPr/>
          <a:lstStyle/>
          <a:p>
            <a:r>
              <a:rPr lang="en-US" dirty="0" smtClean="0"/>
              <a:t>Is it doable?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8"/>
            <a:ext cx="8229600" cy="1143000"/>
          </a:xfrm>
        </p:spPr>
        <p:txBody>
          <a:bodyPr/>
          <a:lstStyle/>
          <a:p>
            <a:r>
              <a:rPr lang="en-US" dirty="0" smtClean="0"/>
              <a:t>Before we begin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notes, writing minutes - </a:t>
            </a:r>
          </a:p>
          <a:p>
            <a:r>
              <a:rPr lang="en-US" dirty="0" smtClean="0"/>
              <a:t>Developing a wiki page for IT Review to show CLAS12 software development info</a:t>
            </a:r>
          </a:p>
          <a:p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8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we want to achieve for the review June 7/8 2012?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6008"/>
            <a:ext cx="8229600" cy="5139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Be able to demonstrate that CLARA is the correct choice for CLAS12 data analysis, e.g. clear relationships, expandability, robustness, ….</a:t>
            </a:r>
          </a:p>
          <a:p>
            <a:r>
              <a:rPr lang="en-US" sz="2400" dirty="0" smtClean="0"/>
              <a:t>Be able to demonstrate how data handling works within the CLARA framework, give </a:t>
            </a:r>
            <a:r>
              <a:rPr lang="en-US" sz="2400" dirty="0" err="1" smtClean="0"/>
              <a:t>example(s</a:t>
            </a:r>
            <a:r>
              <a:rPr lang="en-US" sz="2400" dirty="0" smtClean="0"/>
              <a:t>),…. </a:t>
            </a:r>
          </a:p>
          <a:p>
            <a:r>
              <a:rPr lang="en-US" sz="2400" dirty="0" smtClean="0"/>
              <a:t>Be able to show event displays of complete event simulation (</a:t>
            </a:r>
            <a:r>
              <a:rPr lang="en-US" sz="2000" dirty="0" smtClean="0"/>
              <a:t>examples: </a:t>
            </a:r>
            <a:r>
              <a:rPr lang="en-US" sz="2000" dirty="0" err="1" smtClean="0"/>
              <a:t>ep</a:t>
            </a:r>
            <a:r>
              <a:rPr lang="en-US" sz="2000" dirty="0" smtClean="0"/>
              <a:t>-&gt;</a:t>
            </a:r>
            <a:r>
              <a:rPr lang="en-US" sz="2000" dirty="0" err="1" smtClean="0"/>
              <a:t>epγ</a:t>
            </a:r>
            <a:r>
              <a:rPr lang="en-US" sz="2000" dirty="0" smtClean="0"/>
              <a:t>, </a:t>
            </a:r>
            <a:r>
              <a:rPr lang="en-US" sz="2000" dirty="0" err="1" smtClean="0"/>
              <a:t>ep</a:t>
            </a:r>
            <a:r>
              <a:rPr lang="en-US" sz="2000" dirty="0" smtClean="0"/>
              <a:t>-&gt;</a:t>
            </a:r>
            <a:r>
              <a:rPr lang="en-US" sz="2000" dirty="0" err="1" smtClean="0"/>
              <a:t>eπ</a:t>
            </a:r>
            <a:r>
              <a:rPr lang="en-US" sz="2000" baseline="30000" dirty="0" err="1" smtClean="0"/>
              <a:t>+</a:t>
            </a:r>
            <a:r>
              <a:rPr lang="en-US" sz="2000" dirty="0" err="1" smtClean="0"/>
              <a:t>(n</a:t>
            </a:r>
            <a:r>
              <a:rPr lang="en-US" sz="2000" dirty="0" smtClean="0"/>
              <a:t>), </a:t>
            </a:r>
            <a:r>
              <a:rPr lang="en-US" sz="2000" dirty="0" err="1" smtClean="0"/>
              <a:t>ep</a:t>
            </a:r>
            <a:r>
              <a:rPr lang="en-US" sz="2000" dirty="0" smtClean="0"/>
              <a:t>-&gt;</a:t>
            </a:r>
            <a:r>
              <a:rPr lang="en-US" sz="2000" dirty="0" err="1" smtClean="0"/>
              <a:t>eπ</a:t>
            </a:r>
            <a:r>
              <a:rPr lang="en-US" sz="2000" baseline="30000" dirty="0" err="1" smtClean="0"/>
              <a:t>+</a:t>
            </a:r>
            <a:r>
              <a:rPr lang="en-US" sz="2000" dirty="0" err="1" smtClean="0"/>
              <a:t>π</a:t>
            </a:r>
            <a:r>
              <a:rPr lang="en-US" sz="2000" baseline="30000" dirty="0" err="1" smtClean="0"/>
              <a:t>-</a:t>
            </a:r>
            <a:r>
              <a:rPr lang="en-US" sz="2000" dirty="0" err="1" smtClean="0"/>
              <a:t>p</a:t>
            </a:r>
            <a:r>
              <a:rPr lang="en-US" sz="2000" dirty="0" smtClean="0"/>
              <a:t>)</a:t>
            </a:r>
            <a:r>
              <a:rPr lang="en-US" sz="2400" dirty="0" smtClean="0"/>
              <a:t> with Solenoid and Torus magnetic fields, hits in DC, SVT, MM, FTOF, CTOF, HTCC, LTCC, PCAL, EC.   </a:t>
            </a:r>
          </a:p>
          <a:p>
            <a:r>
              <a:rPr lang="en-US" sz="2400" dirty="0" smtClean="0"/>
              <a:t>Provide a relationship chart showing how the CLAS12 event builder works </a:t>
            </a:r>
            <a:r>
              <a:rPr lang="en-US" sz="2000" dirty="0" smtClean="0"/>
              <a:t>(</a:t>
            </a:r>
            <a:r>
              <a:rPr lang="en-US" sz="2000" dirty="0" err="1" smtClean="0"/>
              <a:t>Calib</a:t>
            </a:r>
            <a:r>
              <a:rPr lang="en-US" sz="2000" dirty="0" smtClean="0"/>
              <a:t>. DB, charged tracking, neutral reconstruction, particle ID, four-momentum reconstruction, complete event reconstruction with probability assignments, …).</a:t>
            </a:r>
          </a:p>
          <a:p>
            <a:r>
              <a:rPr lang="en-US" sz="2162" dirty="0" smtClean="0"/>
              <a:t>Demonstrate event reconstruction of simulated exclusive processes without and with simulated beam background. </a:t>
            </a:r>
          </a:p>
          <a:p>
            <a:r>
              <a:rPr lang="en-US" sz="2162" dirty="0" smtClean="0"/>
              <a:t>Show how Online and Offline analysis are linked to same database, etc. </a:t>
            </a:r>
          </a:p>
          <a:p>
            <a:r>
              <a:rPr lang="en-US" sz="2162" dirty="0" smtClean="0"/>
              <a:t>Show timeline and milestones for the completion of the project 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8"/>
            <a:ext cx="8229600" cy="1143000"/>
          </a:xfrm>
        </p:spPr>
        <p:txBody>
          <a:bodyPr/>
          <a:lstStyle/>
          <a:p>
            <a:r>
              <a:rPr lang="en-US" dirty="0" smtClean="0"/>
              <a:t>Software Organization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18340" y="3822200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Monitoring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81053" y="4973608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Event Simulation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0271" y="3810330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Calibration 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69179" y="2169974"/>
            <a:ext cx="2765605" cy="162849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90"/>
                </a:solidFill>
              </a:rPr>
              <a:t>CLARA</a:t>
            </a:r>
          </a:p>
          <a:p>
            <a:pPr algn="ctr"/>
            <a:r>
              <a:rPr lang="en-US" dirty="0" smtClean="0">
                <a:solidFill>
                  <a:srgbClr val="000090"/>
                </a:solidFill>
              </a:rPr>
              <a:t>Developer</a:t>
            </a:r>
          </a:p>
          <a:p>
            <a:pPr algn="ctr"/>
            <a:r>
              <a:rPr lang="en-US" dirty="0" smtClean="0">
                <a:solidFill>
                  <a:srgbClr val="000090"/>
                </a:solidFill>
              </a:rPr>
              <a:t>Architect</a:t>
            </a:r>
          </a:p>
          <a:p>
            <a:pPr algn="ctr"/>
            <a:r>
              <a:rPr lang="en-US" dirty="0" smtClean="0">
                <a:solidFill>
                  <a:srgbClr val="000090"/>
                </a:solidFill>
              </a:rPr>
              <a:t>Coordination</a:t>
            </a:r>
          </a:p>
        </p:txBody>
      </p:sp>
      <p:sp>
        <p:nvSpPr>
          <p:cNvPr id="10" name="Oval 9"/>
          <p:cNvSpPr/>
          <p:nvPr/>
        </p:nvSpPr>
        <p:spPr>
          <a:xfrm>
            <a:off x="7228549" y="1863623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Slow Control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2065413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FF0000"/>
                </a:solidFill>
              </a:rPr>
              <a:t>Electr</a:t>
            </a:r>
            <a:r>
              <a:rPr lang="en-US" sz="1600" dirty="0" smtClean="0">
                <a:solidFill>
                  <a:srgbClr val="FF0000"/>
                </a:solidFill>
              </a:rPr>
              <a:t>. Logbook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836819" y="4973608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Event builder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231474" y="1275198"/>
            <a:ext cx="1970342" cy="686195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Hall B manager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88473" y="1237678"/>
            <a:ext cx="1970342" cy="686195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CCC Chair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8"/>
            <a:ext cx="8229600" cy="1143000"/>
          </a:xfrm>
        </p:spPr>
        <p:txBody>
          <a:bodyPr/>
          <a:lstStyle/>
          <a:p>
            <a:r>
              <a:rPr lang="en-US" dirty="0" smtClean="0"/>
              <a:t>Software Organization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18340" y="3822200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Monitoring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181053" y="4973608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Event Simulation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0271" y="3810330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Calibration 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169179" y="2169974"/>
            <a:ext cx="2765605" cy="162849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90"/>
                </a:solidFill>
              </a:rPr>
              <a:t>CLARA</a:t>
            </a:r>
          </a:p>
          <a:p>
            <a:pPr algn="ctr"/>
            <a:r>
              <a:rPr lang="en-US" dirty="0" smtClean="0">
                <a:solidFill>
                  <a:srgbClr val="000090"/>
                </a:solidFill>
              </a:rPr>
              <a:t>Developer</a:t>
            </a:r>
          </a:p>
          <a:p>
            <a:pPr algn="ctr"/>
            <a:r>
              <a:rPr lang="en-US" dirty="0" smtClean="0">
                <a:solidFill>
                  <a:srgbClr val="000090"/>
                </a:solidFill>
              </a:rPr>
              <a:t>Architect</a:t>
            </a:r>
          </a:p>
          <a:p>
            <a:pPr algn="ctr"/>
            <a:r>
              <a:rPr lang="en-US" dirty="0" smtClean="0">
                <a:solidFill>
                  <a:srgbClr val="000090"/>
                </a:solidFill>
              </a:rPr>
              <a:t>Coordination</a:t>
            </a:r>
          </a:p>
        </p:txBody>
      </p:sp>
      <p:sp>
        <p:nvSpPr>
          <p:cNvPr id="10" name="Oval 9"/>
          <p:cNvSpPr/>
          <p:nvPr/>
        </p:nvSpPr>
        <p:spPr>
          <a:xfrm>
            <a:off x="7228549" y="1863623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Slow Control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57200" y="2065413"/>
            <a:ext cx="1364997" cy="116327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rgbClr val="FF0000"/>
                </a:solidFill>
              </a:rPr>
              <a:t>Electr</a:t>
            </a:r>
            <a:r>
              <a:rPr lang="en-US" sz="1600" dirty="0" smtClean="0">
                <a:solidFill>
                  <a:srgbClr val="FF0000"/>
                </a:solidFill>
              </a:rPr>
              <a:t>. Logbook 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836819" y="4973608"/>
            <a:ext cx="1364997" cy="116327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Event builder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2231474" y="1275198"/>
            <a:ext cx="1970342" cy="68619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Hall B manager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688473" y="1237678"/>
            <a:ext cx="1970342" cy="686195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CCC Chair</a:t>
            </a:r>
            <a:endParaRPr lang="en-US" dirty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Event Builder 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20223" y="2407360"/>
            <a:ext cx="2124648" cy="1854024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Event builder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125938" y="5217137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Charged particle ID</a:t>
            </a:r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57200" y="305063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Central Charged </a:t>
            </a:r>
            <a:r>
              <a:rPr lang="en-US" sz="1400" dirty="0">
                <a:solidFill>
                  <a:srgbClr val="000090"/>
                </a:solidFill>
              </a:rPr>
              <a:t>Tracking</a:t>
            </a:r>
            <a:r>
              <a:rPr lang="en-US" sz="1400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71277" y="4647368"/>
            <a:ext cx="1186954" cy="113953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0090"/>
                </a:solidFill>
              </a:rPr>
              <a:t>ForwardCharged</a:t>
            </a:r>
            <a:r>
              <a:rPr lang="en-US" sz="1400" dirty="0" smtClean="0">
                <a:solidFill>
                  <a:srgbClr val="000090"/>
                </a:solidFill>
              </a:rPr>
              <a:t> Tracking </a:t>
            </a:r>
            <a:endParaRPr lang="en-US" sz="1400" dirty="0">
              <a:solidFill>
                <a:srgbClr val="00009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23473" y="5217137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rgbClr val="000090"/>
              </a:solidFill>
            </a:endParaRPr>
          </a:p>
          <a:p>
            <a:pPr lvl="0" algn="ctr"/>
            <a:r>
              <a:rPr lang="en-US" sz="1400" dirty="0" err="1" smtClean="0">
                <a:solidFill>
                  <a:srgbClr val="000090"/>
                </a:solidFill>
              </a:rPr>
              <a:t>ForwardNeutral</a:t>
            </a:r>
            <a:r>
              <a:rPr lang="en-US" sz="1400" dirty="0" smtClean="0">
                <a:solidFill>
                  <a:srgbClr val="000090"/>
                </a:solidFill>
              </a:rPr>
              <a:t> tracking</a:t>
            </a:r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926087" y="4647368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Neutral </a:t>
            </a:r>
            <a:r>
              <a:rPr lang="en-US" sz="1400" dirty="0">
                <a:solidFill>
                  <a:srgbClr val="000090"/>
                </a:solidFill>
              </a:rPr>
              <a:t>particle ID</a:t>
            </a:r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464282" y="305063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Central</a:t>
            </a: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Neutral </a:t>
            </a:r>
            <a:r>
              <a:rPr lang="en-US" sz="1400" dirty="0">
                <a:solidFill>
                  <a:srgbClr val="000090"/>
                </a:solidFill>
              </a:rPr>
              <a:t>tracking</a:t>
            </a:r>
          </a:p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391152" y="137505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77800" y="137505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err="1" smtClean="0">
                <a:solidFill>
                  <a:srgbClr val="000090"/>
                </a:solidFill>
              </a:rPr>
              <a:t>MethodDescription</a:t>
            </a:r>
            <a:r>
              <a:rPr lang="en-US" sz="1400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68"/>
            <a:ext cx="8229600" cy="1143000"/>
          </a:xfrm>
        </p:spPr>
        <p:txBody>
          <a:bodyPr/>
          <a:lstStyle/>
          <a:p>
            <a:r>
              <a:rPr lang="en-US" dirty="0" smtClean="0"/>
              <a:t>Charged Tracking 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703313" y="2264920"/>
            <a:ext cx="2124648" cy="185402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Forward Charged Tracking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125938" y="5217137"/>
            <a:ext cx="1186954" cy="1139538"/>
          </a:xfrm>
          <a:prstGeom prst="ellipse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Swimming</a:t>
            </a:r>
          </a:p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1171277" y="4647368"/>
            <a:ext cx="1186954" cy="1139538"/>
          </a:xfrm>
          <a:prstGeom prst="ellipse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rgbClr val="000090"/>
                </a:solidFill>
              </a:rPr>
              <a:t>Method</a:t>
            </a:r>
          </a:p>
          <a:p>
            <a:pPr algn="ctr"/>
            <a:r>
              <a:rPr lang="en-US" sz="1200" dirty="0" smtClean="0">
                <a:solidFill>
                  <a:srgbClr val="000090"/>
                </a:solidFill>
              </a:rPr>
              <a:t>Description</a:t>
            </a:r>
            <a:endParaRPr lang="en-US" sz="1200" dirty="0">
              <a:solidFill>
                <a:srgbClr val="00009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926087" y="4647368"/>
            <a:ext cx="1186954" cy="1139538"/>
          </a:xfrm>
          <a:prstGeom prst="ellipse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7464282" y="3238640"/>
            <a:ext cx="1186954" cy="1139538"/>
          </a:xfrm>
          <a:prstGeom prst="ellipse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3370951" y="5217137"/>
            <a:ext cx="1186954" cy="1139538"/>
          </a:xfrm>
          <a:prstGeom prst="ellipse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000090"/>
                </a:solidFill>
              </a:rPr>
              <a:t>Time-to-distance</a:t>
            </a:r>
            <a:endParaRPr lang="en-US" sz="1400" dirty="0">
              <a:solidFill>
                <a:srgbClr val="00009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49943" y="3238640"/>
            <a:ext cx="1186954" cy="1139538"/>
          </a:xfrm>
          <a:prstGeom prst="ellipse">
            <a:avLst/>
          </a:prstGeom>
          <a:solidFill>
            <a:srgbClr val="E1FCB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200" dirty="0" smtClean="0">
                <a:solidFill>
                  <a:srgbClr val="000090"/>
                </a:solidFill>
              </a:rPr>
              <a:t>Human</a:t>
            </a:r>
          </a:p>
          <a:p>
            <a:pPr lvl="0" algn="ctr"/>
            <a:r>
              <a:rPr lang="en-US" sz="1200" dirty="0" smtClean="0">
                <a:solidFill>
                  <a:srgbClr val="000090"/>
                </a:solidFill>
              </a:rPr>
              <a:t>Resources</a:t>
            </a:r>
          </a:p>
          <a:p>
            <a:pPr lvl="0" algn="ctr"/>
            <a:r>
              <a:rPr lang="en-US" sz="1200" dirty="0" smtClean="0">
                <a:solidFill>
                  <a:srgbClr val="000090"/>
                </a:solidFill>
              </a:rPr>
              <a:t>Timeline</a:t>
            </a:r>
          </a:p>
          <a:p>
            <a:pPr lvl="0" algn="ctr"/>
            <a:r>
              <a:rPr lang="en-US" sz="1200" dirty="0" err="1" smtClean="0">
                <a:solidFill>
                  <a:srgbClr val="000090"/>
                </a:solidFill>
              </a:rPr>
              <a:t>MOUs</a:t>
            </a:r>
            <a:endParaRPr lang="en-US" sz="12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1171277" y="1911092"/>
            <a:ext cx="1186954" cy="1139538"/>
          </a:xfrm>
          <a:prstGeom prst="ellipse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6870805" y="1911092"/>
            <a:ext cx="1186954" cy="1139538"/>
          </a:xfrm>
          <a:prstGeom prst="ellipse">
            <a:avLst/>
          </a:prstGeom>
          <a:solidFill>
            <a:srgbClr val="E6B9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Documentation for Charged Tracking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 description</a:t>
            </a:r>
          </a:p>
          <a:p>
            <a:r>
              <a:rPr lang="en-US" dirty="0" smtClean="0"/>
              <a:t>Human resources, with names of staff, University personnel, </a:t>
            </a:r>
            <a:r>
              <a:rPr lang="en-US" dirty="0" err="1" smtClean="0"/>
              <a:t>MOUs</a:t>
            </a:r>
            <a:endParaRPr lang="en-US" dirty="0" smtClean="0"/>
          </a:p>
          <a:p>
            <a:r>
              <a:rPr lang="en-US" dirty="0" smtClean="0"/>
              <a:t>Status of charged tracking, </a:t>
            </a:r>
            <a:r>
              <a:rPr lang="en-US" dirty="0"/>
              <a:t>t</a:t>
            </a:r>
            <a:r>
              <a:rPr lang="en-US" dirty="0" smtClean="0"/>
              <a:t>imeline and milestones for completion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38"/>
            <a:ext cx="8229600" cy="1143000"/>
          </a:xfrm>
        </p:spPr>
        <p:txBody>
          <a:bodyPr/>
          <a:lstStyle/>
          <a:p>
            <a:r>
              <a:rPr lang="en-US" dirty="0" smtClean="0"/>
              <a:t>Event Builder Chart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560873" y="2407360"/>
            <a:ext cx="2124648" cy="1854024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90"/>
                </a:solidFill>
              </a:rPr>
              <a:t>CLAS12 Event builder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125938" y="5217137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Charged particle ID</a:t>
            </a:r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57200" y="305063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Central Charged </a:t>
            </a:r>
            <a:r>
              <a:rPr lang="en-US" sz="1400" dirty="0">
                <a:solidFill>
                  <a:srgbClr val="000090"/>
                </a:solidFill>
              </a:rPr>
              <a:t>Tracking</a:t>
            </a:r>
            <a:r>
              <a:rPr lang="en-US" sz="1400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171277" y="4647368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000090"/>
                </a:solidFill>
              </a:rPr>
              <a:t>ForwardCharged</a:t>
            </a:r>
            <a:r>
              <a:rPr lang="en-US" sz="1400" dirty="0" smtClean="0">
                <a:solidFill>
                  <a:srgbClr val="000090"/>
                </a:solidFill>
              </a:rPr>
              <a:t> Tracking </a:t>
            </a:r>
            <a:endParaRPr lang="en-US" sz="1400" dirty="0">
              <a:solidFill>
                <a:srgbClr val="00009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23473" y="5217137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>
              <a:solidFill>
                <a:srgbClr val="000090"/>
              </a:solidFill>
            </a:endParaRPr>
          </a:p>
          <a:p>
            <a:pPr lvl="0" algn="ctr"/>
            <a:r>
              <a:rPr lang="en-US" sz="1400" dirty="0" err="1" smtClean="0">
                <a:solidFill>
                  <a:srgbClr val="000090"/>
                </a:solidFill>
              </a:rPr>
              <a:t>ForwardNeutral</a:t>
            </a:r>
            <a:r>
              <a:rPr lang="en-US" sz="1400" dirty="0" smtClean="0">
                <a:solidFill>
                  <a:srgbClr val="000090"/>
                </a:solidFill>
              </a:rPr>
              <a:t> tracking</a:t>
            </a:r>
          </a:p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926087" y="4647368"/>
            <a:ext cx="1186954" cy="1139538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Neutral </a:t>
            </a:r>
            <a:r>
              <a:rPr lang="en-US" sz="1400" dirty="0">
                <a:solidFill>
                  <a:srgbClr val="000090"/>
                </a:solidFill>
              </a:rPr>
              <a:t>particle ID</a:t>
            </a:r>
          </a:p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7464282" y="305063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Central</a:t>
            </a:r>
          </a:p>
          <a:p>
            <a:pPr lvl="0" algn="ctr"/>
            <a:r>
              <a:rPr lang="en-US" sz="1400" dirty="0" smtClean="0">
                <a:solidFill>
                  <a:srgbClr val="000090"/>
                </a:solidFill>
              </a:rPr>
              <a:t>Neutral </a:t>
            </a:r>
            <a:r>
              <a:rPr lang="en-US" sz="1400" dirty="0">
                <a:solidFill>
                  <a:srgbClr val="000090"/>
                </a:solidFill>
              </a:rPr>
              <a:t>tracking</a:t>
            </a:r>
          </a:p>
          <a:p>
            <a:pPr algn="ctr"/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7391152" y="137505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77800" y="1375050"/>
            <a:ext cx="1186954" cy="1139538"/>
          </a:xfrm>
          <a:prstGeom prst="ellipse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400" dirty="0" smtClean="0">
              <a:solidFill>
                <a:srgbClr val="000090"/>
              </a:solidFill>
            </a:endParaRPr>
          </a:p>
          <a:p>
            <a:pPr lvl="0" algn="ctr"/>
            <a:r>
              <a:rPr lang="en-US" sz="1400" dirty="0" err="1" smtClean="0">
                <a:solidFill>
                  <a:srgbClr val="000090"/>
                </a:solidFill>
              </a:rPr>
              <a:t>MethodDescription</a:t>
            </a:r>
            <a:r>
              <a:rPr lang="en-US" sz="1400" dirty="0" smtClean="0">
                <a:solidFill>
                  <a:srgbClr val="000090"/>
                </a:solidFill>
              </a:rPr>
              <a:t> 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428</Words>
  <Application>Microsoft Macintosh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SRP Meeting 3/2/2012 </vt:lpstr>
      <vt:lpstr>Before we begin</vt:lpstr>
      <vt:lpstr>What do we want to achieve for the review June 7/8 2012? </vt:lpstr>
      <vt:lpstr>Software Organization</vt:lpstr>
      <vt:lpstr>Software Organization</vt:lpstr>
      <vt:lpstr>Event Builder Chart</vt:lpstr>
      <vt:lpstr>Charged Tracking Chart</vt:lpstr>
      <vt:lpstr>Documentation for Charged Tracking </vt:lpstr>
      <vt:lpstr>Event Builder Chart</vt:lpstr>
      <vt:lpstr>Neutral Particle ID Chart</vt:lpstr>
      <vt:lpstr>Neutral Particle ID Chart</vt:lpstr>
      <vt:lpstr>EC Pattern recognition</vt:lpstr>
      <vt:lpstr>Is it doable?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SRP Meeting 3/2/2012 </dc:title>
  <dc:creator>Volker Burkert</dc:creator>
  <cp:lastModifiedBy>Volker Burkert</cp:lastModifiedBy>
  <cp:revision>1</cp:revision>
  <dcterms:created xsi:type="dcterms:W3CDTF">2012-03-02T21:50:29Z</dcterms:created>
  <dcterms:modified xsi:type="dcterms:W3CDTF">2012-03-02T21:51:19Z</dcterms:modified>
</cp:coreProperties>
</file>