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337" r:id="rId3"/>
    <p:sldId id="260" r:id="rId4"/>
    <p:sldId id="296" r:id="rId5"/>
    <p:sldId id="265" r:id="rId6"/>
    <p:sldId id="267" r:id="rId7"/>
    <p:sldId id="270" r:id="rId8"/>
    <p:sldId id="314" r:id="rId9"/>
    <p:sldId id="315" r:id="rId10"/>
    <p:sldId id="316" r:id="rId11"/>
    <p:sldId id="317" r:id="rId12"/>
    <p:sldId id="318" r:id="rId13"/>
    <p:sldId id="333" r:id="rId14"/>
    <p:sldId id="272" r:id="rId15"/>
    <p:sldId id="319" r:id="rId16"/>
    <p:sldId id="321" r:id="rId17"/>
    <p:sldId id="323" r:id="rId18"/>
    <p:sldId id="336" r:id="rId19"/>
    <p:sldId id="327" r:id="rId20"/>
    <p:sldId id="328" r:id="rId21"/>
    <p:sldId id="330" r:id="rId22"/>
    <p:sldId id="338" r:id="rId23"/>
    <p:sldId id="339" r:id="rId24"/>
    <p:sldId id="331" r:id="rId25"/>
    <p:sldId id="332" r:id="rId26"/>
    <p:sldId id="334" r:id="rId27"/>
    <p:sldId id="284" r:id="rId28"/>
    <p:sldId id="289" r:id="rId29"/>
    <p:sldId id="290" r:id="rId30"/>
    <p:sldId id="335" r:id="rId31"/>
    <p:sldId id="293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B832B-5CD3-4FD7-A159-EA3573D506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B7262-DB24-4573-A430-E370B259BFC9}">
      <dgm:prSet phldrT="[Text]" custT="1"/>
      <dgm:spPr>
        <a:scene3d>
          <a:camera prst="orthographicFront"/>
          <a:lightRig rig="threePt" dir="t"/>
        </a:scene3d>
        <a:sp3d>
          <a:bevelT w="127000" h="127000"/>
          <a:bevelB/>
        </a:sp3d>
      </dgm:spPr>
      <dgm:t>
        <a:bodyPr/>
        <a:lstStyle/>
        <a:p>
          <a:r>
            <a:rPr lang="en-US" sz="1600" dirty="0" smtClean="0">
              <a:solidFill>
                <a:schemeClr val="bg1">
                  <a:lumMod val="95000"/>
                </a:schemeClr>
              </a:solidFill>
            </a:rPr>
            <a:t>Orchestration Layer</a:t>
          </a:r>
          <a:endParaRPr lang="en-US" sz="1600" dirty="0">
            <a:solidFill>
              <a:schemeClr val="bg1">
                <a:lumMod val="95000"/>
              </a:schemeClr>
            </a:solidFill>
          </a:endParaRPr>
        </a:p>
      </dgm:t>
    </dgm:pt>
    <dgm:pt modelId="{22C81E74-C349-4714-84BD-22D316B6EDAB}" type="parTrans" cxnId="{D242FE0D-4297-4303-B22C-401D29AEDA46}">
      <dgm:prSet/>
      <dgm:spPr/>
      <dgm:t>
        <a:bodyPr/>
        <a:lstStyle/>
        <a:p>
          <a:endParaRPr lang="en-US"/>
        </a:p>
      </dgm:t>
    </dgm:pt>
    <dgm:pt modelId="{4F1D5FA8-E2B2-46CF-9007-F57E449C6EC3}" type="sibTrans" cxnId="{D242FE0D-4297-4303-B22C-401D29AEDA46}">
      <dgm:prSet/>
      <dgm:spPr/>
      <dgm:t>
        <a:bodyPr/>
        <a:lstStyle/>
        <a:p>
          <a:endParaRPr lang="en-US"/>
        </a:p>
      </dgm:t>
    </dgm:pt>
    <dgm:pt modelId="{DD682B6D-08AD-42E6-A09E-A5EF46D909A6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Rule invocation</a:t>
          </a:r>
          <a:endParaRPr lang="en-US" dirty="0"/>
        </a:p>
      </dgm:t>
    </dgm:pt>
    <dgm:pt modelId="{88D14C55-7EF6-418C-A251-EE017AE6CDD2}" type="parTrans" cxnId="{CFD1EE69-1912-4DE0-A5BB-96506E33E6F9}">
      <dgm:prSet/>
      <dgm:spPr/>
      <dgm:t>
        <a:bodyPr/>
        <a:lstStyle/>
        <a:p>
          <a:endParaRPr lang="en-US"/>
        </a:p>
      </dgm:t>
    </dgm:pt>
    <dgm:pt modelId="{4F660970-3DE0-43EF-B4F8-2E69845A9474}" type="sibTrans" cxnId="{CFD1EE69-1912-4DE0-A5BB-96506E33E6F9}">
      <dgm:prSet/>
      <dgm:spPr/>
      <dgm:t>
        <a:bodyPr/>
        <a:lstStyle/>
        <a:p>
          <a:endParaRPr lang="en-US"/>
        </a:p>
      </dgm:t>
    </dgm:pt>
    <dgm:pt modelId="{B3103AF5-50A8-46BD-9729-F69C311A5986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Identification</a:t>
          </a:r>
          <a:endParaRPr lang="en-US" dirty="0"/>
        </a:p>
      </dgm:t>
    </dgm:pt>
    <dgm:pt modelId="{ACC44C59-05C3-4A20-BAF2-0A33DA942184}" type="parTrans" cxnId="{4B9875F7-7821-493B-A1A2-534CADC786C4}">
      <dgm:prSet/>
      <dgm:spPr/>
      <dgm:t>
        <a:bodyPr/>
        <a:lstStyle/>
        <a:p>
          <a:endParaRPr lang="en-US"/>
        </a:p>
      </dgm:t>
    </dgm:pt>
    <dgm:pt modelId="{904B455B-00FB-4259-8B03-2675C353FC1A}" type="sibTrans" cxnId="{4B9875F7-7821-493B-A1A2-534CADC786C4}">
      <dgm:prSet/>
      <dgm:spPr/>
      <dgm:t>
        <a:bodyPr/>
        <a:lstStyle/>
        <a:p>
          <a:endParaRPr lang="en-US"/>
        </a:p>
      </dgm:t>
    </dgm:pt>
    <dgm:pt modelId="{EC3C26D2-F1F8-4A4A-B39E-3F6ACA408F87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Filtration</a:t>
          </a:r>
          <a:endParaRPr lang="en-US" dirty="0"/>
        </a:p>
      </dgm:t>
    </dgm:pt>
    <dgm:pt modelId="{6D1E87E1-2A23-45C7-AC59-2DE63D8765F8}" type="parTrans" cxnId="{9EA28578-914E-4824-AC21-F9E0FBAD74C7}">
      <dgm:prSet/>
      <dgm:spPr/>
      <dgm:t>
        <a:bodyPr/>
        <a:lstStyle/>
        <a:p>
          <a:endParaRPr lang="en-US"/>
        </a:p>
      </dgm:t>
    </dgm:pt>
    <dgm:pt modelId="{4481F612-6D72-4229-BD32-32968B64B373}" type="sibTrans" cxnId="{9EA28578-914E-4824-AC21-F9E0FBAD74C7}">
      <dgm:prSet/>
      <dgm:spPr/>
      <dgm:t>
        <a:bodyPr/>
        <a:lstStyle/>
        <a:p>
          <a:endParaRPr lang="en-US"/>
        </a:p>
      </dgm:t>
    </dgm:pt>
    <dgm:pt modelId="{AC6613F3-1D8E-4003-B506-A8AFD7077B67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endParaRPr lang="en-US" dirty="0"/>
        </a:p>
      </dgm:t>
    </dgm:pt>
    <dgm:pt modelId="{7818B2C5-BBE7-4210-83D6-E8F29BD46A1D}" type="parTrans" cxnId="{EFFBF87A-2669-4E1A-91F0-FC35A267E00F}">
      <dgm:prSet/>
      <dgm:spPr/>
      <dgm:t>
        <a:bodyPr/>
        <a:lstStyle/>
        <a:p>
          <a:endParaRPr lang="en-US"/>
        </a:p>
      </dgm:t>
    </dgm:pt>
    <dgm:pt modelId="{F40B80C9-A158-47FF-B0AC-6E42470671F1}" type="sibTrans" cxnId="{EFFBF87A-2669-4E1A-91F0-FC35A267E00F}">
      <dgm:prSet/>
      <dgm:spPr/>
      <dgm:t>
        <a:bodyPr/>
        <a:lstStyle/>
        <a:p>
          <a:endParaRPr lang="en-US"/>
        </a:p>
      </dgm:t>
    </dgm:pt>
    <dgm:pt modelId="{A1FCA2CF-BDC7-4D5C-9554-7A613974CA15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endParaRPr lang="en-US" dirty="0"/>
        </a:p>
      </dgm:t>
    </dgm:pt>
    <dgm:pt modelId="{6FB34C37-A15A-4E45-ACB5-842554AC2FEE}" type="sibTrans" cxnId="{7101D106-418F-4529-84FB-817284A978CB}">
      <dgm:prSet/>
      <dgm:spPr/>
      <dgm:t>
        <a:bodyPr/>
        <a:lstStyle/>
        <a:p>
          <a:endParaRPr lang="en-US"/>
        </a:p>
      </dgm:t>
    </dgm:pt>
    <dgm:pt modelId="{CE7B1566-B772-4B15-AB55-E1DB631DBAE5}" type="parTrans" cxnId="{7101D106-418F-4529-84FB-817284A978CB}">
      <dgm:prSet/>
      <dgm:spPr/>
      <dgm:t>
        <a:bodyPr/>
        <a:lstStyle/>
        <a:p>
          <a:endParaRPr lang="en-US"/>
        </a:p>
      </dgm:t>
    </dgm:pt>
    <dgm:pt modelId="{D0FF2046-4C5D-475D-801B-078BF81AA6DA}" type="pres">
      <dgm:prSet presAssocID="{A68B832B-5CD3-4FD7-A159-EA3573D506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E7562-772C-4455-97B6-4739C941AEE0}" type="pres">
      <dgm:prSet presAssocID="{FC6B7262-DB24-4573-A430-E370B259BFC9}" presName="composite" presStyleCnt="0"/>
      <dgm:spPr/>
    </dgm:pt>
    <dgm:pt modelId="{6FC9BC60-F248-409A-9C53-B0DD853D5FCB}" type="pres">
      <dgm:prSet presAssocID="{FC6B7262-DB24-4573-A430-E370B259BFC9}" presName="parTx" presStyleLbl="alignNode1" presStyleIdx="0" presStyleCnt="1" custLinFactNeighborY="-8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F489-1883-4CC0-86E8-8BD7B661BF25}" type="pres">
      <dgm:prSet presAssocID="{FC6B7262-DB24-4573-A430-E370B259BFC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E6DE7-D3E8-C94E-A729-CCA987538574}" type="presOf" srcId="{FC6B7262-DB24-4573-A430-E370B259BFC9}" destId="{6FC9BC60-F248-409A-9C53-B0DD853D5FCB}" srcOrd="0" destOrd="0" presId="urn:microsoft.com/office/officeart/2005/8/layout/hList1"/>
    <dgm:cxn modelId="{D56AFCAF-EDD0-6B4E-8E70-373CBAD98F0E}" type="presOf" srcId="{A68B832B-5CD3-4FD7-A159-EA3573D506D9}" destId="{D0FF2046-4C5D-475D-801B-078BF81AA6DA}" srcOrd="0" destOrd="0" presId="urn:microsoft.com/office/officeart/2005/8/layout/hList1"/>
    <dgm:cxn modelId="{D242FE0D-4297-4303-B22C-401D29AEDA46}" srcId="{A68B832B-5CD3-4FD7-A159-EA3573D506D9}" destId="{FC6B7262-DB24-4573-A430-E370B259BFC9}" srcOrd="0" destOrd="0" parTransId="{22C81E74-C349-4714-84BD-22D316B6EDAB}" sibTransId="{4F1D5FA8-E2B2-46CF-9007-F57E449C6EC3}"/>
    <dgm:cxn modelId="{ECE35181-BBC2-6B42-91A8-B8CEC019D8CF}" type="presOf" srcId="{AC6613F3-1D8E-4003-B506-A8AFD7077B67}" destId="{FF4CF489-1883-4CC0-86E8-8BD7B661BF25}" srcOrd="0" destOrd="4" presId="urn:microsoft.com/office/officeart/2005/8/layout/hList1"/>
    <dgm:cxn modelId="{77CA657D-5F3A-CF40-8F38-55E0651C7D0C}" type="presOf" srcId="{DD682B6D-08AD-42E6-A09E-A5EF46D909A6}" destId="{FF4CF489-1883-4CC0-86E8-8BD7B661BF25}" srcOrd="0" destOrd="0" presId="urn:microsoft.com/office/officeart/2005/8/layout/hList1"/>
    <dgm:cxn modelId="{CFD1EE69-1912-4DE0-A5BB-96506E33E6F9}" srcId="{FC6B7262-DB24-4573-A430-E370B259BFC9}" destId="{DD682B6D-08AD-42E6-A09E-A5EF46D909A6}" srcOrd="0" destOrd="0" parTransId="{88D14C55-7EF6-418C-A251-EE017AE6CDD2}" sibTransId="{4F660970-3DE0-43EF-B4F8-2E69845A9474}"/>
    <dgm:cxn modelId="{EFFBF87A-2669-4E1A-91F0-FC35A267E00F}" srcId="{FC6B7262-DB24-4573-A430-E370B259BFC9}" destId="{AC6613F3-1D8E-4003-B506-A8AFD7077B67}" srcOrd="4" destOrd="0" parTransId="{7818B2C5-BBE7-4210-83D6-E8F29BD46A1D}" sibTransId="{F40B80C9-A158-47FF-B0AC-6E42470671F1}"/>
    <dgm:cxn modelId="{9EA28578-914E-4824-AC21-F9E0FBAD74C7}" srcId="{FC6B7262-DB24-4573-A430-E370B259BFC9}" destId="{EC3C26D2-F1F8-4A4A-B39E-3F6ACA408F87}" srcOrd="2" destOrd="0" parTransId="{6D1E87E1-2A23-45C7-AC59-2DE63D8765F8}" sibTransId="{4481F612-6D72-4229-BD32-32968B64B373}"/>
    <dgm:cxn modelId="{4B9875F7-7821-493B-A1A2-534CADC786C4}" srcId="{FC6B7262-DB24-4573-A430-E370B259BFC9}" destId="{B3103AF5-50A8-46BD-9729-F69C311A5986}" srcOrd="1" destOrd="0" parTransId="{ACC44C59-05C3-4A20-BAF2-0A33DA942184}" sibTransId="{904B455B-00FB-4259-8B03-2675C353FC1A}"/>
    <dgm:cxn modelId="{61F7884C-3099-8440-A63A-F996274BA790}" type="presOf" srcId="{EC3C26D2-F1F8-4A4A-B39E-3F6ACA408F87}" destId="{FF4CF489-1883-4CC0-86E8-8BD7B661BF25}" srcOrd="0" destOrd="2" presId="urn:microsoft.com/office/officeart/2005/8/layout/hList1"/>
    <dgm:cxn modelId="{7101D106-418F-4529-84FB-817284A978CB}" srcId="{FC6B7262-DB24-4573-A430-E370B259BFC9}" destId="{A1FCA2CF-BDC7-4D5C-9554-7A613974CA15}" srcOrd="3" destOrd="0" parTransId="{CE7B1566-B772-4B15-AB55-E1DB631DBAE5}" sibTransId="{6FB34C37-A15A-4E45-ACB5-842554AC2FEE}"/>
    <dgm:cxn modelId="{2F9292A8-438F-7A44-BA51-A0F6634A171F}" type="presOf" srcId="{A1FCA2CF-BDC7-4D5C-9554-7A613974CA15}" destId="{FF4CF489-1883-4CC0-86E8-8BD7B661BF25}" srcOrd="0" destOrd="3" presId="urn:microsoft.com/office/officeart/2005/8/layout/hList1"/>
    <dgm:cxn modelId="{E72A94B7-8EA1-284E-8FD1-5FB95AC9FF1E}" type="presOf" srcId="{B3103AF5-50A8-46BD-9729-F69C311A5986}" destId="{FF4CF489-1883-4CC0-86E8-8BD7B661BF25}" srcOrd="0" destOrd="1" presId="urn:microsoft.com/office/officeart/2005/8/layout/hList1"/>
    <dgm:cxn modelId="{284021FA-2056-224C-92D0-B6DE18ADA59E}" type="presParOf" srcId="{D0FF2046-4C5D-475D-801B-078BF81AA6DA}" destId="{F45E7562-772C-4455-97B6-4739C941AEE0}" srcOrd="0" destOrd="0" presId="urn:microsoft.com/office/officeart/2005/8/layout/hList1"/>
    <dgm:cxn modelId="{E5B4D124-5286-C242-BF93-E229A1858A4B}" type="presParOf" srcId="{F45E7562-772C-4455-97B6-4739C941AEE0}" destId="{6FC9BC60-F248-409A-9C53-B0DD853D5FCB}" srcOrd="0" destOrd="0" presId="urn:microsoft.com/office/officeart/2005/8/layout/hList1"/>
    <dgm:cxn modelId="{6BAE77EB-014E-D54C-AC90-5BA8AD9EFC90}" type="presParOf" srcId="{F45E7562-772C-4455-97B6-4739C941AEE0}" destId="{FF4CF489-1883-4CC0-86E8-8BD7B661BF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B832B-5CD3-4FD7-A159-EA3573D506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B7262-DB24-4573-A430-E370B259BFC9}">
      <dgm:prSet phldrT="[Text]" custT="1"/>
      <dgm:spPr>
        <a:scene3d>
          <a:camera prst="orthographicFront"/>
          <a:lightRig rig="threePt" dir="t"/>
        </a:scene3d>
        <a:sp3d>
          <a:bevelT w="127000" h="127000"/>
          <a:bevelB/>
        </a:sp3d>
      </dgm:spPr>
      <dgm:t>
        <a:bodyPr/>
        <a:lstStyle/>
        <a:p>
          <a:r>
            <a:rPr lang="en-US" sz="1600" dirty="0" smtClean="0">
              <a:solidFill>
                <a:srgbClr val="F2F2F2"/>
              </a:solidFill>
            </a:rPr>
            <a:t>Control Layer </a:t>
          </a:r>
          <a:r>
            <a:rPr lang="en-US" sz="1600" dirty="0" smtClean="0">
              <a:solidFill>
                <a:srgbClr val="000000"/>
              </a:solidFill>
            </a:rPr>
            <a:t> </a:t>
          </a:r>
          <a:endParaRPr lang="en-US" sz="1600" dirty="0">
            <a:solidFill>
              <a:srgbClr val="000000"/>
            </a:solidFill>
          </a:endParaRPr>
        </a:p>
      </dgm:t>
    </dgm:pt>
    <dgm:pt modelId="{22C81E74-C349-4714-84BD-22D316B6EDAB}" type="parTrans" cxnId="{D242FE0D-4297-4303-B22C-401D29AEDA46}">
      <dgm:prSet/>
      <dgm:spPr/>
      <dgm:t>
        <a:bodyPr/>
        <a:lstStyle/>
        <a:p>
          <a:endParaRPr lang="en-US"/>
        </a:p>
      </dgm:t>
    </dgm:pt>
    <dgm:pt modelId="{4F1D5FA8-E2B2-46CF-9007-F57E449C6EC3}" type="sibTrans" cxnId="{D242FE0D-4297-4303-B22C-401D29AEDA46}">
      <dgm:prSet/>
      <dgm:spPr/>
      <dgm:t>
        <a:bodyPr/>
        <a:lstStyle/>
        <a:p>
          <a:endParaRPr lang="en-US"/>
        </a:p>
      </dgm:t>
    </dgm:pt>
    <dgm:pt modelId="{DD682B6D-08AD-42E6-A09E-A5EF46D909A6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Data flow control</a:t>
          </a:r>
          <a:endParaRPr lang="en-US" dirty="0"/>
        </a:p>
      </dgm:t>
    </dgm:pt>
    <dgm:pt modelId="{88D14C55-7EF6-418C-A251-EE017AE6CDD2}" type="parTrans" cxnId="{CFD1EE69-1912-4DE0-A5BB-96506E33E6F9}">
      <dgm:prSet/>
      <dgm:spPr/>
      <dgm:t>
        <a:bodyPr/>
        <a:lstStyle/>
        <a:p>
          <a:endParaRPr lang="en-US"/>
        </a:p>
      </dgm:t>
    </dgm:pt>
    <dgm:pt modelId="{4F660970-3DE0-43EF-B4F8-2E69845A9474}" type="sibTrans" cxnId="{CFD1EE69-1912-4DE0-A5BB-96506E33E6F9}">
      <dgm:prSet/>
      <dgm:spPr/>
      <dgm:t>
        <a:bodyPr/>
        <a:lstStyle/>
        <a:p>
          <a:endParaRPr lang="en-US"/>
        </a:p>
      </dgm:t>
    </dgm:pt>
    <dgm:pt modelId="{B3103AF5-50A8-46BD-9729-F69C311A5986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ACC44C59-05C3-4A20-BAF2-0A33DA942184}" type="parTrans" cxnId="{4B9875F7-7821-493B-A1A2-534CADC786C4}">
      <dgm:prSet/>
      <dgm:spPr/>
      <dgm:t>
        <a:bodyPr/>
        <a:lstStyle/>
        <a:p>
          <a:endParaRPr lang="en-US"/>
        </a:p>
      </dgm:t>
    </dgm:pt>
    <dgm:pt modelId="{904B455B-00FB-4259-8B03-2675C353FC1A}" type="sibTrans" cxnId="{4B9875F7-7821-493B-A1A2-534CADC786C4}">
      <dgm:prSet/>
      <dgm:spPr/>
      <dgm:t>
        <a:bodyPr/>
        <a:lstStyle/>
        <a:p>
          <a:endParaRPr lang="en-US"/>
        </a:p>
      </dgm:t>
    </dgm:pt>
    <dgm:pt modelId="{EC3C26D2-F1F8-4A4A-B39E-3F6ACA408F87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Error recovery</a:t>
          </a:r>
          <a:endParaRPr lang="en-US" dirty="0"/>
        </a:p>
      </dgm:t>
    </dgm:pt>
    <dgm:pt modelId="{6D1E87E1-2A23-45C7-AC59-2DE63D8765F8}" type="parTrans" cxnId="{9EA28578-914E-4824-AC21-F9E0FBAD74C7}">
      <dgm:prSet/>
      <dgm:spPr/>
      <dgm:t>
        <a:bodyPr/>
        <a:lstStyle/>
        <a:p>
          <a:endParaRPr lang="en-US"/>
        </a:p>
      </dgm:t>
    </dgm:pt>
    <dgm:pt modelId="{4481F612-6D72-4229-BD32-32968B64B373}" type="sibTrans" cxnId="{9EA28578-914E-4824-AC21-F9E0FBAD74C7}">
      <dgm:prSet/>
      <dgm:spPr/>
      <dgm:t>
        <a:bodyPr/>
        <a:lstStyle/>
        <a:p>
          <a:endParaRPr lang="en-US"/>
        </a:p>
      </dgm:t>
    </dgm:pt>
    <dgm:pt modelId="{EEDA09DC-1A93-451C-ACDF-F1A3F0CAF914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endParaRPr lang="en-US" dirty="0"/>
        </a:p>
      </dgm:t>
    </dgm:pt>
    <dgm:pt modelId="{7DFE4048-A071-4DCB-A60C-A3515626267A}" type="parTrans" cxnId="{AD2D1ED6-8B15-4FFB-A8DB-EA208E0FC2A0}">
      <dgm:prSet/>
      <dgm:spPr/>
      <dgm:t>
        <a:bodyPr/>
        <a:lstStyle/>
        <a:p>
          <a:endParaRPr lang="en-US"/>
        </a:p>
      </dgm:t>
    </dgm:pt>
    <dgm:pt modelId="{0E7B7C4E-E37A-40A7-BB46-3F8011CC0ACE}" type="sibTrans" cxnId="{AD2D1ED6-8B15-4FFB-A8DB-EA208E0FC2A0}">
      <dgm:prSet/>
      <dgm:spPr/>
      <dgm:t>
        <a:bodyPr/>
        <a:lstStyle/>
        <a:p>
          <a:endParaRPr lang="en-US"/>
        </a:p>
      </dgm:t>
    </dgm:pt>
    <dgm:pt modelId="{FECE6DE6-9E0A-457C-BFBB-529F0F58C454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Security, validation and auditing</a:t>
          </a:r>
          <a:endParaRPr lang="en-US" dirty="0"/>
        </a:p>
      </dgm:t>
    </dgm:pt>
    <dgm:pt modelId="{68AE742F-7667-4241-8D7D-57DCD8FBD303}" type="parTrans" cxnId="{E862F23F-9A4D-44EC-9CD8-86A1B0AFD639}">
      <dgm:prSet/>
      <dgm:spPr/>
      <dgm:t>
        <a:bodyPr/>
        <a:lstStyle/>
        <a:p>
          <a:endParaRPr lang="en-US"/>
        </a:p>
      </dgm:t>
    </dgm:pt>
    <dgm:pt modelId="{E34260EF-0D48-4C0E-92E7-2DC7E1A3518F}" type="sibTrans" cxnId="{E862F23F-9A4D-44EC-9CD8-86A1B0AFD639}">
      <dgm:prSet/>
      <dgm:spPr/>
      <dgm:t>
        <a:bodyPr/>
        <a:lstStyle/>
        <a:p>
          <a:endParaRPr lang="en-US"/>
        </a:p>
      </dgm:t>
    </dgm:pt>
    <dgm:pt modelId="{2A3469F1-9C92-9C4C-A6A0-10177CFBA7B5}">
      <dgm:prSet phldrT="[Text]"/>
      <dgm:spPr>
        <a:scene3d>
          <a:camera prst="orthographicFront"/>
          <a:lightRig rig="threePt" dir="t"/>
        </a:scene3d>
        <a:sp3d>
          <a:bevelT w="127000" h="127000"/>
        </a:sp3d>
      </dgm:spPr>
      <dgm:t>
        <a:bodyPr/>
        <a:lstStyle/>
        <a:p>
          <a:r>
            <a:rPr lang="en-US" dirty="0" smtClean="0"/>
            <a:t>Managing errors and exceptions</a:t>
          </a:r>
          <a:endParaRPr lang="en-US" dirty="0"/>
        </a:p>
      </dgm:t>
    </dgm:pt>
    <dgm:pt modelId="{640CAE57-11FD-D84E-A997-1B2E1B749AAF}" type="parTrans" cxnId="{914980F3-1AA7-1342-939B-1A6FDBA54F04}">
      <dgm:prSet/>
      <dgm:spPr/>
      <dgm:t>
        <a:bodyPr/>
        <a:lstStyle/>
        <a:p>
          <a:endParaRPr lang="en-US"/>
        </a:p>
      </dgm:t>
    </dgm:pt>
    <dgm:pt modelId="{03AFC5E4-F171-0744-BE70-BC8DC943EC18}" type="sibTrans" cxnId="{914980F3-1AA7-1342-939B-1A6FDBA54F04}">
      <dgm:prSet/>
      <dgm:spPr/>
      <dgm:t>
        <a:bodyPr/>
        <a:lstStyle/>
        <a:p>
          <a:endParaRPr lang="en-US"/>
        </a:p>
      </dgm:t>
    </dgm:pt>
    <dgm:pt modelId="{D0FF2046-4C5D-475D-801B-078BF81AA6DA}" type="pres">
      <dgm:prSet presAssocID="{A68B832B-5CD3-4FD7-A159-EA3573D506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E7562-772C-4455-97B6-4739C941AEE0}" type="pres">
      <dgm:prSet presAssocID="{FC6B7262-DB24-4573-A430-E370B259BFC9}" presName="composite" presStyleCnt="0"/>
      <dgm:spPr/>
    </dgm:pt>
    <dgm:pt modelId="{6FC9BC60-F248-409A-9C53-B0DD853D5FCB}" type="pres">
      <dgm:prSet presAssocID="{FC6B7262-DB24-4573-A430-E370B259BFC9}" presName="parTx" presStyleLbl="alignNode1" presStyleIdx="0" presStyleCnt="1" custLinFactNeighborY="-15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F489-1883-4CC0-86E8-8BD7B661BF25}" type="pres">
      <dgm:prSet presAssocID="{FC6B7262-DB24-4573-A430-E370B259BFC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FDA70-1F0B-FE47-A8F0-FB8273309392}" type="presOf" srcId="{B3103AF5-50A8-46BD-9729-F69C311A5986}" destId="{FF4CF489-1883-4CC0-86E8-8BD7B661BF25}" srcOrd="0" destOrd="1" presId="urn:microsoft.com/office/officeart/2005/8/layout/hList1"/>
    <dgm:cxn modelId="{E862F23F-9A4D-44EC-9CD8-86A1B0AFD639}" srcId="{FC6B7262-DB24-4573-A430-E370B259BFC9}" destId="{FECE6DE6-9E0A-457C-BFBB-529F0F58C454}" srcOrd="4" destOrd="0" parTransId="{68AE742F-7667-4241-8D7D-57DCD8FBD303}" sibTransId="{E34260EF-0D48-4C0E-92E7-2DC7E1A3518F}"/>
    <dgm:cxn modelId="{3C3B96FB-FABC-7145-A284-569187137055}" type="presOf" srcId="{FECE6DE6-9E0A-457C-BFBB-529F0F58C454}" destId="{FF4CF489-1883-4CC0-86E8-8BD7B661BF25}" srcOrd="0" destOrd="4" presId="urn:microsoft.com/office/officeart/2005/8/layout/hList1"/>
    <dgm:cxn modelId="{41347221-C32E-0A4B-92DB-2C0A945A1DA8}" type="presOf" srcId="{DD682B6D-08AD-42E6-A09E-A5EF46D909A6}" destId="{FF4CF489-1883-4CC0-86E8-8BD7B661BF25}" srcOrd="0" destOrd="0" presId="urn:microsoft.com/office/officeart/2005/8/layout/hList1"/>
    <dgm:cxn modelId="{9EA28578-914E-4824-AC21-F9E0FBAD74C7}" srcId="{FC6B7262-DB24-4573-A430-E370B259BFC9}" destId="{EC3C26D2-F1F8-4A4A-B39E-3F6ACA408F87}" srcOrd="2" destOrd="0" parTransId="{6D1E87E1-2A23-45C7-AC59-2DE63D8765F8}" sibTransId="{4481F612-6D72-4229-BD32-32968B64B373}"/>
    <dgm:cxn modelId="{CFD1EE69-1912-4DE0-A5BB-96506E33E6F9}" srcId="{FC6B7262-DB24-4573-A430-E370B259BFC9}" destId="{DD682B6D-08AD-42E6-A09E-A5EF46D909A6}" srcOrd="0" destOrd="0" parTransId="{88D14C55-7EF6-418C-A251-EE017AE6CDD2}" sibTransId="{4F660970-3DE0-43EF-B4F8-2E69845A9474}"/>
    <dgm:cxn modelId="{CF3E201A-3D65-9F4C-BE52-8852192F8774}" type="presOf" srcId="{EC3C26D2-F1F8-4A4A-B39E-3F6ACA408F87}" destId="{FF4CF489-1883-4CC0-86E8-8BD7B661BF25}" srcOrd="0" destOrd="2" presId="urn:microsoft.com/office/officeart/2005/8/layout/hList1"/>
    <dgm:cxn modelId="{4B9875F7-7821-493B-A1A2-534CADC786C4}" srcId="{FC6B7262-DB24-4573-A430-E370B259BFC9}" destId="{B3103AF5-50A8-46BD-9729-F69C311A5986}" srcOrd="1" destOrd="0" parTransId="{ACC44C59-05C3-4A20-BAF2-0A33DA942184}" sibTransId="{904B455B-00FB-4259-8B03-2675C353FC1A}"/>
    <dgm:cxn modelId="{CD7ACDFA-DAF3-024C-9F7C-0CB9B60A4BAB}" type="presOf" srcId="{2A3469F1-9C92-9C4C-A6A0-10177CFBA7B5}" destId="{FF4CF489-1883-4CC0-86E8-8BD7B661BF25}" srcOrd="0" destOrd="3" presId="urn:microsoft.com/office/officeart/2005/8/layout/hList1"/>
    <dgm:cxn modelId="{914980F3-1AA7-1342-939B-1A6FDBA54F04}" srcId="{FC6B7262-DB24-4573-A430-E370B259BFC9}" destId="{2A3469F1-9C92-9C4C-A6A0-10177CFBA7B5}" srcOrd="3" destOrd="0" parTransId="{640CAE57-11FD-D84E-A997-1B2E1B749AAF}" sibTransId="{03AFC5E4-F171-0744-BE70-BC8DC943EC18}"/>
    <dgm:cxn modelId="{D242FE0D-4297-4303-B22C-401D29AEDA46}" srcId="{A68B832B-5CD3-4FD7-A159-EA3573D506D9}" destId="{FC6B7262-DB24-4573-A430-E370B259BFC9}" srcOrd="0" destOrd="0" parTransId="{22C81E74-C349-4714-84BD-22D316B6EDAB}" sibTransId="{4F1D5FA8-E2B2-46CF-9007-F57E449C6EC3}"/>
    <dgm:cxn modelId="{AD2D1ED6-8B15-4FFB-A8DB-EA208E0FC2A0}" srcId="{FC6B7262-DB24-4573-A430-E370B259BFC9}" destId="{EEDA09DC-1A93-451C-ACDF-F1A3F0CAF914}" srcOrd="5" destOrd="0" parTransId="{7DFE4048-A071-4DCB-A60C-A3515626267A}" sibTransId="{0E7B7C4E-E37A-40A7-BB46-3F8011CC0ACE}"/>
    <dgm:cxn modelId="{2509E6BE-B73A-724D-A523-7FF69B7C0F63}" type="presOf" srcId="{A68B832B-5CD3-4FD7-A159-EA3573D506D9}" destId="{D0FF2046-4C5D-475D-801B-078BF81AA6DA}" srcOrd="0" destOrd="0" presId="urn:microsoft.com/office/officeart/2005/8/layout/hList1"/>
    <dgm:cxn modelId="{6B1123D3-3B66-E941-A0B0-F2B6C1714466}" type="presOf" srcId="{FC6B7262-DB24-4573-A430-E370B259BFC9}" destId="{6FC9BC60-F248-409A-9C53-B0DD853D5FCB}" srcOrd="0" destOrd="0" presId="urn:microsoft.com/office/officeart/2005/8/layout/hList1"/>
    <dgm:cxn modelId="{62C31252-9C81-9043-97BB-EDE00D312B07}" type="presOf" srcId="{EEDA09DC-1A93-451C-ACDF-F1A3F0CAF914}" destId="{FF4CF489-1883-4CC0-86E8-8BD7B661BF25}" srcOrd="0" destOrd="5" presId="urn:microsoft.com/office/officeart/2005/8/layout/hList1"/>
    <dgm:cxn modelId="{080AE41F-4215-EE47-A5A1-2A89513077EF}" type="presParOf" srcId="{D0FF2046-4C5D-475D-801B-078BF81AA6DA}" destId="{F45E7562-772C-4455-97B6-4739C941AEE0}" srcOrd="0" destOrd="0" presId="urn:microsoft.com/office/officeart/2005/8/layout/hList1"/>
    <dgm:cxn modelId="{5DDB0145-1255-894F-A769-F6A7C09148F9}" type="presParOf" srcId="{F45E7562-772C-4455-97B6-4739C941AEE0}" destId="{6FC9BC60-F248-409A-9C53-B0DD853D5FCB}" srcOrd="0" destOrd="0" presId="urn:microsoft.com/office/officeart/2005/8/layout/hList1"/>
    <dgm:cxn modelId="{B06039D3-1294-5240-946C-2AAAF9CCE731}" type="presParOf" srcId="{F45E7562-772C-4455-97B6-4739C941AEE0}" destId="{FF4CF489-1883-4CC0-86E8-8BD7B661BF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4FCA7-B21D-4A36-AF9F-ED8A681FBD3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6E3AF-ED0C-4381-8C15-310BAC03F294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Cloud Controller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75F4EAD1-CC50-4E41-B220-77776024D3D5}" type="parTrans" cxnId="{15240AA8-0407-4B56-8229-B50EA5860141}">
      <dgm:prSet/>
      <dgm:spPr/>
      <dgm:t>
        <a:bodyPr/>
        <a:lstStyle/>
        <a:p>
          <a:endParaRPr lang="en-US"/>
        </a:p>
      </dgm:t>
    </dgm:pt>
    <dgm:pt modelId="{896B0548-07CC-4397-835C-92EEE626D9A3}" type="sibTrans" cxnId="{15240AA8-0407-4B56-8229-B50EA5860141}">
      <dgm:prSet/>
      <dgm:spPr/>
      <dgm:t>
        <a:bodyPr/>
        <a:lstStyle/>
        <a:p>
          <a:endParaRPr lang="en-US"/>
        </a:p>
      </dgm:t>
    </dgm:pt>
    <dgm:pt modelId="{54CEEF3D-3944-4AEC-9150-A6104E26AC26}">
      <dgm:prSet phldrT="[Text]"/>
      <dgm:spPr/>
      <dgm:t>
        <a:bodyPr/>
        <a:lstStyle/>
        <a:p>
          <a:r>
            <a:rPr lang="en-US" b="1" dirty="0" smtClean="0"/>
            <a:t>Service Bus (pub-sub server)</a:t>
          </a:r>
          <a:endParaRPr lang="en-US" b="1" dirty="0"/>
        </a:p>
      </dgm:t>
    </dgm:pt>
    <dgm:pt modelId="{6110613B-40C0-48C8-AB4E-A15BA3C5D551}" type="parTrans" cxnId="{6E421BBE-BCA3-4A4A-99B5-8D3D510FCDEA}">
      <dgm:prSet/>
      <dgm:spPr/>
      <dgm:t>
        <a:bodyPr/>
        <a:lstStyle/>
        <a:p>
          <a:endParaRPr lang="en-US"/>
        </a:p>
      </dgm:t>
    </dgm:pt>
    <dgm:pt modelId="{B270EBE2-A629-41A7-B2AD-3E58448D2BF3}" type="sibTrans" cxnId="{6E421BBE-BCA3-4A4A-99B5-8D3D510FCDEA}">
      <dgm:prSet/>
      <dgm:spPr/>
      <dgm:t>
        <a:bodyPr/>
        <a:lstStyle/>
        <a:p>
          <a:endParaRPr lang="en-US"/>
        </a:p>
      </dgm:t>
    </dgm:pt>
    <dgm:pt modelId="{419CBF63-E90C-40E6-A4C2-4EBAB2B8844F}">
      <dgm:prSet phldrT="[Text]"/>
      <dgm:spPr/>
      <dgm:t>
        <a:bodyPr/>
        <a:lstStyle/>
        <a:p>
          <a:r>
            <a:rPr lang="en-US" b="1" dirty="0" smtClean="0"/>
            <a:t>Registration</a:t>
          </a:r>
          <a:endParaRPr lang="en-US" b="1" dirty="0"/>
        </a:p>
      </dgm:t>
    </dgm:pt>
    <dgm:pt modelId="{552D4529-1BDF-43EA-9B4A-3709559F55BE}" type="parTrans" cxnId="{0EAE807A-6704-4032-B9D6-CF4B5377F692}">
      <dgm:prSet/>
      <dgm:spPr/>
      <dgm:t>
        <a:bodyPr/>
        <a:lstStyle/>
        <a:p>
          <a:endParaRPr lang="en-US"/>
        </a:p>
      </dgm:t>
    </dgm:pt>
    <dgm:pt modelId="{940960BD-A3AA-4A8C-8DB3-A7D614D501AF}" type="sibTrans" cxnId="{0EAE807A-6704-4032-B9D6-CF4B5377F692}">
      <dgm:prSet/>
      <dgm:spPr/>
      <dgm:t>
        <a:bodyPr/>
        <a:lstStyle/>
        <a:p>
          <a:endParaRPr lang="en-US"/>
        </a:p>
      </dgm:t>
    </dgm:pt>
    <dgm:pt modelId="{7C87FED8-C04F-43DF-BB30-1F0E5A0C5D36}">
      <dgm:prSet phldrT="[Text]"/>
      <dgm:spPr/>
      <dgm:t>
        <a:bodyPr/>
        <a:lstStyle/>
        <a:p>
          <a:r>
            <a:rPr lang="en-US" b="1" dirty="0" smtClean="0"/>
            <a:t>Discovery</a:t>
          </a:r>
          <a:endParaRPr lang="en-US" b="1" dirty="0"/>
        </a:p>
      </dgm:t>
    </dgm:pt>
    <dgm:pt modelId="{6FB5AEED-0C0D-457C-BEB8-3A1D0C2E29C0}" type="parTrans" cxnId="{C6030C3F-CF12-49C0-A4F9-1AD7DA936E32}">
      <dgm:prSet/>
      <dgm:spPr/>
      <dgm:t>
        <a:bodyPr/>
        <a:lstStyle/>
        <a:p>
          <a:endParaRPr lang="en-US"/>
        </a:p>
      </dgm:t>
    </dgm:pt>
    <dgm:pt modelId="{D075BD23-9A16-426C-9997-11457EA40E90}" type="sibTrans" cxnId="{C6030C3F-CF12-49C0-A4F9-1AD7DA936E32}">
      <dgm:prSet/>
      <dgm:spPr/>
      <dgm:t>
        <a:bodyPr/>
        <a:lstStyle/>
        <a:p>
          <a:endParaRPr lang="en-US"/>
        </a:p>
      </dgm:t>
    </dgm:pt>
    <dgm:pt modelId="{15D8DF61-97C1-45E6-ABE4-D4DCA0679EA0}">
      <dgm:prSet phldrT="[Text]"/>
      <dgm:spPr/>
      <dgm:t>
        <a:bodyPr/>
        <a:lstStyle/>
        <a:p>
          <a:r>
            <a:rPr lang="en-US" b="1" dirty="0" smtClean="0"/>
            <a:t>Administration</a:t>
          </a:r>
          <a:endParaRPr lang="en-US" b="1" dirty="0"/>
        </a:p>
      </dgm:t>
    </dgm:pt>
    <dgm:pt modelId="{945B529C-D14E-447F-802B-1AED80AF83C5}" type="parTrans" cxnId="{29CF5600-538E-4243-A4AA-BEAA32271ADE}">
      <dgm:prSet/>
      <dgm:spPr/>
      <dgm:t>
        <a:bodyPr/>
        <a:lstStyle/>
        <a:p>
          <a:endParaRPr lang="en-US"/>
        </a:p>
      </dgm:t>
    </dgm:pt>
    <dgm:pt modelId="{73073C29-95BC-4AB8-B8F1-D519F105ACD8}" type="sibTrans" cxnId="{29CF5600-538E-4243-A4AA-BEAA32271ADE}">
      <dgm:prSet/>
      <dgm:spPr/>
      <dgm:t>
        <a:bodyPr/>
        <a:lstStyle/>
        <a:p>
          <a:endParaRPr lang="en-US"/>
        </a:p>
      </dgm:t>
    </dgm:pt>
    <dgm:pt modelId="{24F2B948-F3AE-4FB0-9BDD-0303340B3C3F}">
      <dgm:prSet phldrT="[Text]"/>
      <dgm:spPr/>
      <dgm:t>
        <a:bodyPr/>
        <a:lstStyle/>
        <a:p>
          <a:r>
            <a:rPr lang="en-US" b="1" dirty="0" smtClean="0"/>
            <a:t>Governing</a:t>
          </a:r>
          <a:endParaRPr lang="en-US" b="1" dirty="0"/>
        </a:p>
      </dgm:t>
    </dgm:pt>
    <dgm:pt modelId="{241B43F0-818D-4482-8B7C-8392B4B25B95}" type="parTrans" cxnId="{23B920BD-5A93-4773-80CE-3C9C0FD5802A}">
      <dgm:prSet/>
      <dgm:spPr/>
      <dgm:t>
        <a:bodyPr/>
        <a:lstStyle/>
        <a:p>
          <a:endParaRPr lang="en-US"/>
        </a:p>
      </dgm:t>
    </dgm:pt>
    <dgm:pt modelId="{4CA0CE0D-9C62-4324-B8BF-82487AA512EA}" type="sibTrans" cxnId="{23B920BD-5A93-4773-80CE-3C9C0FD5802A}">
      <dgm:prSet/>
      <dgm:spPr/>
      <dgm:t>
        <a:bodyPr/>
        <a:lstStyle/>
        <a:p>
          <a:endParaRPr lang="en-US"/>
        </a:p>
      </dgm:t>
    </dgm:pt>
    <dgm:pt modelId="{A84A2171-44F9-4D38-B7FC-18D15E88EFB4}" type="pres">
      <dgm:prSet presAssocID="{9314FCA7-B21D-4A36-AF9F-ED8A681FBD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BE61F-9827-478D-AF25-E72A33F66087}" type="pres">
      <dgm:prSet presAssocID="{0446E3AF-ED0C-4381-8C15-310BAC03F294}" presName="composite" presStyleCnt="0"/>
      <dgm:spPr/>
    </dgm:pt>
    <dgm:pt modelId="{E2B0DFEE-CCF8-42C4-A505-DAE8C76B2C2A}" type="pres">
      <dgm:prSet presAssocID="{0446E3AF-ED0C-4381-8C15-310BAC03F29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68F4E-C36B-49FE-AA18-881DF4E0D260}" type="pres">
      <dgm:prSet presAssocID="{0446E3AF-ED0C-4381-8C15-310BAC03F29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E6A1A-1790-284F-A102-F3F482A7EFE5}" type="presOf" srcId="{9314FCA7-B21D-4A36-AF9F-ED8A681FBD33}" destId="{A84A2171-44F9-4D38-B7FC-18D15E88EFB4}" srcOrd="0" destOrd="0" presId="urn:microsoft.com/office/officeart/2005/8/layout/hList1"/>
    <dgm:cxn modelId="{7D6EF4F3-1867-284A-B13C-4192124B4357}" type="presOf" srcId="{15D8DF61-97C1-45E6-ABE4-D4DCA0679EA0}" destId="{C3868F4E-C36B-49FE-AA18-881DF4E0D260}" srcOrd="0" destOrd="3" presId="urn:microsoft.com/office/officeart/2005/8/layout/hList1"/>
    <dgm:cxn modelId="{C6030C3F-CF12-49C0-A4F9-1AD7DA936E32}" srcId="{0446E3AF-ED0C-4381-8C15-310BAC03F294}" destId="{7C87FED8-C04F-43DF-BB30-1F0E5A0C5D36}" srcOrd="2" destOrd="0" parTransId="{6FB5AEED-0C0D-457C-BEB8-3A1D0C2E29C0}" sibTransId="{D075BD23-9A16-426C-9997-11457EA40E90}"/>
    <dgm:cxn modelId="{7921F1D9-ED04-2149-AC56-9672B5303AB6}" type="presOf" srcId="{54CEEF3D-3944-4AEC-9150-A6104E26AC26}" destId="{C3868F4E-C36B-49FE-AA18-881DF4E0D260}" srcOrd="0" destOrd="0" presId="urn:microsoft.com/office/officeart/2005/8/layout/hList1"/>
    <dgm:cxn modelId="{81A54AEE-47C1-AB46-B352-F7DA5CC49512}" type="presOf" srcId="{24F2B948-F3AE-4FB0-9BDD-0303340B3C3F}" destId="{C3868F4E-C36B-49FE-AA18-881DF4E0D260}" srcOrd="0" destOrd="4" presId="urn:microsoft.com/office/officeart/2005/8/layout/hList1"/>
    <dgm:cxn modelId="{623DDFBD-6B8D-C04A-A572-4BDFE7B37157}" type="presOf" srcId="{0446E3AF-ED0C-4381-8C15-310BAC03F294}" destId="{E2B0DFEE-CCF8-42C4-A505-DAE8C76B2C2A}" srcOrd="0" destOrd="0" presId="urn:microsoft.com/office/officeart/2005/8/layout/hList1"/>
    <dgm:cxn modelId="{0EAE807A-6704-4032-B9D6-CF4B5377F692}" srcId="{0446E3AF-ED0C-4381-8C15-310BAC03F294}" destId="{419CBF63-E90C-40E6-A4C2-4EBAB2B8844F}" srcOrd="1" destOrd="0" parTransId="{552D4529-1BDF-43EA-9B4A-3709559F55BE}" sibTransId="{940960BD-A3AA-4A8C-8DB3-A7D614D501AF}"/>
    <dgm:cxn modelId="{23B920BD-5A93-4773-80CE-3C9C0FD5802A}" srcId="{0446E3AF-ED0C-4381-8C15-310BAC03F294}" destId="{24F2B948-F3AE-4FB0-9BDD-0303340B3C3F}" srcOrd="4" destOrd="0" parTransId="{241B43F0-818D-4482-8B7C-8392B4B25B95}" sibTransId="{4CA0CE0D-9C62-4324-B8BF-82487AA512EA}"/>
    <dgm:cxn modelId="{29CF5600-538E-4243-A4AA-BEAA32271ADE}" srcId="{0446E3AF-ED0C-4381-8C15-310BAC03F294}" destId="{15D8DF61-97C1-45E6-ABE4-D4DCA0679EA0}" srcOrd="3" destOrd="0" parTransId="{945B529C-D14E-447F-802B-1AED80AF83C5}" sibTransId="{73073C29-95BC-4AB8-B8F1-D519F105ACD8}"/>
    <dgm:cxn modelId="{938F773D-BB66-4644-A45C-AAA5A728D0DA}" type="presOf" srcId="{419CBF63-E90C-40E6-A4C2-4EBAB2B8844F}" destId="{C3868F4E-C36B-49FE-AA18-881DF4E0D260}" srcOrd="0" destOrd="1" presId="urn:microsoft.com/office/officeart/2005/8/layout/hList1"/>
    <dgm:cxn modelId="{6E421BBE-BCA3-4A4A-99B5-8D3D510FCDEA}" srcId="{0446E3AF-ED0C-4381-8C15-310BAC03F294}" destId="{54CEEF3D-3944-4AEC-9150-A6104E26AC26}" srcOrd="0" destOrd="0" parTransId="{6110613B-40C0-48C8-AB4E-A15BA3C5D551}" sibTransId="{B270EBE2-A629-41A7-B2AD-3E58448D2BF3}"/>
    <dgm:cxn modelId="{15240AA8-0407-4B56-8229-B50EA5860141}" srcId="{9314FCA7-B21D-4A36-AF9F-ED8A681FBD33}" destId="{0446E3AF-ED0C-4381-8C15-310BAC03F294}" srcOrd="0" destOrd="0" parTransId="{75F4EAD1-CC50-4E41-B220-77776024D3D5}" sibTransId="{896B0548-07CC-4397-835C-92EEE626D9A3}"/>
    <dgm:cxn modelId="{FAE77CF5-2823-C048-A52F-2E796BE070FD}" type="presOf" srcId="{7C87FED8-C04F-43DF-BB30-1F0E5A0C5D36}" destId="{C3868F4E-C36B-49FE-AA18-881DF4E0D260}" srcOrd="0" destOrd="2" presId="urn:microsoft.com/office/officeart/2005/8/layout/hList1"/>
    <dgm:cxn modelId="{3F29903D-510A-2041-A5B5-4B9D679175F8}" type="presParOf" srcId="{A84A2171-44F9-4D38-B7FC-18D15E88EFB4}" destId="{7D3BE61F-9827-478D-AF25-E72A33F66087}" srcOrd="0" destOrd="0" presId="urn:microsoft.com/office/officeart/2005/8/layout/hList1"/>
    <dgm:cxn modelId="{B8576177-F525-C748-8FE5-9BE4AA575DC6}" type="presParOf" srcId="{7D3BE61F-9827-478D-AF25-E72A33F66087}" destId="{E2B0DFEE-CCF8-42C4-A505-DAE8C76B2C2A}" srcOrd="0" destOrd="0" presId="urn:microsoft.com/office/officeart/2005/8/layout/hList1"/>
    <dgm:cxn modelId="{8F90288E-9A11-6743-AAB9-AB5B939B5464}" type="presParOf" srcId="{7D3BE61F-9827-478D-AF25-E72A33F66087}" destId="{C3868F4E-C36B-49FE-AA18-881DF4E0D2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7CA19-0970-4F9A-AA5E-EBB5B07FA826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7D5548-BE0B-42A6-8F18-0E4BE167EF82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2F2F2"/>
              </a:solidFill>
            </a:rPr>
            <a:t>DPE</a:t>
          </a:r>
          <a:endParaRPr lang="en-US" sz="1800" dirty="0">
            <a:solidFill>
              <a:srgbClr val="F2F2F2"/>
            </a:solidFill>
          </a:endParaRPr>
        </a:p>
      </dgm:t>
    </dgm:pt>
    <dgm:pt modelId="{DCEE8740-1154-4299-A418-2975C13E4C52}" type="parTrans" cxnId="{B6F1C460-550B-45DC-AE2F-6B6B7F9EEF81}">
      <dgm:prSet/>
      <dgm:spPr/>
      <dgm:t>
        <a:bodyPr/>
        <a:lstStyle/>
        <a:p>
          <a:endParaRPr lang="en-US"/>
        </a:p>
      </dgm:t>
    </dgm:pt>
    <dgm:pt modelId="{1A135058-47A0-433F-8F48-2AC44ADDC722}" type="sibTrans" cxnId="{B6F1C460-550B-45DC-AE2F-6B6B7F9EEF81}">
      <dgm:prSet/>
      <dgm:spPr/>
      <dgm:t>
        <a:bodyPr/>
        <a:lstStyle/>
        <a:p>
          <a:endParaRPr lang="en-US"/>
        </a:p>
      </dgm:t>
    </dgm:pt>
    <dgm:pt modelId="{B042857A-69C6-43FE-B6E2-5821CDE9FA41}">
      <dgm:prSet phldrT="[Text]" custT="1"/>
      <dgm:spPr/>
      <dgm:t>
        <a:bodyPr/>
        <a:lstStyle/>
        <a:p>
          <a:r>
            <a:rPr lang="en-US" sz="900" b="1" dirty="0" smtClean="0"/>
            <a:t>Service deployment</a:t>
          </a:r>
          <a:endParaRPr lang="en-US" sz="900" b="1" dirty="0"/>
        </a:p>
      </dgm:t>
    </dgm:pt>
    <dgm:pt modelId="{D897AE5A-41B9-4A8D-A4D6-660CF8926660}" type="parTrans" cxnId="{2D8C9AB6-2A65-4D8C-957A-14FF985C57AB}">
      <dgm:prSet/>
      <dgm:spPr/>
      <dgm:t>
        <a:bodyPr/>
        <a:lstStyle/>
        <a:p>
          <a:endParaRPr lang="en-US"/>
        </a:p>
      </dgm:t>
    </dgm:pt>
    <dgm:pt modelId="{0D7F1224-7E3F-435C-A634-50B6B4842979}" type="sibTrans" cxnId="{2D8C9AB6-2A65-4D8C-957A-14FF985C57AB}">
      <dgm:prSet/>
      <dgm:spPr/>
      <dgm:t>
        <a:bodyPr/>
        <a:lstStyle/>
        <a:p>
          <a:endParaRPr lang="en-US"/>
        </a:p>
      </dgm:t>
    </dgm:pt>
    <dgm:pt modelId="{2FF2734C-5FEC-4A96-8649-646E6ABAD282}">
      <dgm:prSet phldrT="[Text]" custT="1"/>
      <dgm:spPr/>
      <dgm:t>
        <a:bodyPr/>
        <a:lstStyle/>
        <a:p>
          <a:r>
            <a:rPr lang="en-US" sz="900" b="1" dirty="0" smtClean="0"/>
            <a:t>Service removal</a:t>
          </a:r>
          <a:endParaRPr lang="en-US" sz="900" b="1" dirty="0"/>
        </a:p>
      </dgm:t>
    </dgm:pt>
    <dgm:pt modelId="{0F597769-1A2C-4F7D-99E9-5327CF6B8B66}" type="parTrans" cxnId="{BA30AC3C-F5C0-4AB8-BD44-652F09EE9DD1}">
      <dgm:prSet/>
      <dgm:spPr/>
      <dgm:t>
        <a:bodyPr/>
        <a:lstStyle/>
        <a:p>
          <a:endParaRPr lang="en-US"/>
        </a:p>
      </dgm:t>
    </dgm:pt>
    <dgm:pt modelId="{5FFE39C0-BE06-43C4-8CCE-B83240E30F1A}" type="sibTrans" cxnId="{BA30AC3C-F5C0-4AB8-BD44-652F09EE9DD1}">
      <dgm:prSet/>
      <dgm:spPr/>
      <dgm:t>
        <a:bodyPr/>
        <a:lstStyle/>
        <a:p>
          <a:endParaRPr lang="en-US"/>
        </a:p>
      </dgm:t>
    </dgm:pt>
    <dgm:pt modelId="{32CA49D5-DDFA-459B-AF61-75538737317B}">
      <dgm:prSet phldrT="[Text]" custT="1"/>
      <dgm:spPr/>
      <dgm:t>
        <a:bodyPr/>
        <a:lstStyle/>
        <a:p>
          <a:r>
            <a:rPr lang="en-US" sz="1050" b="1" dirty="0" smtClean="0"/>
            <a:t>Monitoring</a:t>
          </a:r>
          <a:endParaRPr lang="en-US" sz="1050" b="1" dirty="0"/>
        </a:p>
      </dgm:t>
    </dgm:pt>
    <dgm:pt modelId="{8555FC3F-63CF-40D3-8EC7-A9A3DA9FAB3E}" type="parTrans" cxnId="{04FED5E8-21DE-4487-94BA-EC67FB58BA18}">
      <dgm:prSet/>
      <dgm:spPr/>
      <dgm:t>
        <a:bodyPr/>
        <a:lstStyle/>
        <a:p>
          <a:endParaRPr lang="en-US"/>
        </a:p>
      </dgm:t>
    </dgm:pt>
    <dgm:pt modelId="{1BBCF7C4-E168-4592-8C4F-D580E2134A69}" type="sibTrans" cxnId="{04FED5E8-21DE-4487-94BA-EC67FB58BA18}">
      <dgm:prSet/>
      <dgm:spPr/>
      <dgm:t>
        <a:bodyPr/>
        <a:lstStyle/>
        <a:p>
          <a:endParaRPr lang="en-US"/>
        </a:p>
      </dgm:t>
    </dgm:pt>
    <dgm:pt modelId="{06A46D0F-E799-4511-9B0B-F4AB83430535}">
      <dgm:prSet phldrT="[Text]" custT="1"/>
      <dgm:spPr/>
      <dgm:t>
        <a:bodyPr/>
        <a:lstStyle/>
        <a:p>
          <a:r>
            <a:rPr lang="en-US" sz="900" b="1" dirty="0" smtClean="0"/>
            <a:t>Service recovery</a:t>
          </a:r>
          <a:endParaRPr lang="en-US" sz="900" b="1" dirty="0"/>
        </a:p>
      </dgm:t>
    </dgm:pt>
    <dgm:pt modelId="{BD74BDED-7DA7-4133-9842-E6489BBEEACE}" type="parTrans" cxnId="{EEDC56EF-3406-4AFF-B96A-A09D0C3F3BD7}">
      <dgm:prSet/>
      <dgm:spPr/>
      <dgm:t>
        <a:bodyPr/>
        <a:lstStyle/>
        <a:p>
          <a:endParaRPr lang="en-US"/>
        </a:p>
      </dgm:t>
    </dgm:pt>
    <dgm:pt modelId="{9C79196C-350B-4373-AD41-58095DA93A26}" type="sibTrans" cxnId="{EEDC56EF-3406-4AFF-B96A-A09D0C3F3BD7}">
      <dgm:prSet/>
      <dgm:spPr/>
      <dgm:t>
        <a:bodyPr/>
        <a:lstStyle/>
        <a:p>
          <a:endParaRPr lang="en-US"/>
        </a:p>
      </dgm:t>
    </dgm:pt>
    <dgm:pt modelId="{614F4091-49EF-A846-8761-D04BED2F00DA}">
      <dgm:prSet phldrT="[Text]" custT="1"/>
      <dgm:spPr/>
      <dgm:t>
        <a:bodyPr/>
        <a:lstStyle/>
        <a:p>
          <a:r>
            <a:rPr lang="en-US" sz="1050" b="1" dirty="0" smtClean="0"/>
            <a:t>Administration </a:t>
          </a:r>
          <a:endParaRPr lang="en-US" sz="2000" b="1" dirty="0"/>
        </a:p>
      </dgm:t>
    </dgm:pt>
    <dgm:pt modelId="{ACC98447-8D46-A044-95A2-A06C09693AD7}" type="parTrans" cxnId="{7FE0574A-C9C6-F04B-BAC2-6A97C318B2D7}">
      <dgm:prSet/>
      <dgm:spPr/>
      <dgm:t>
        <a:bodyPr/>
        <a:lstStyle/>
        <a:p>
          <a:endParaRPr lang="en-US"/>
        </a:p>
      </dgm:t>
    </dgm:pt>
    <dgm:pt modelId="{658EC530-52AA-184E-8960-FF37FC6E0887}" type="sibTrans" cxnId="{7FE0574A-C9C6-F04B-BAC2-6A97C318B2D7}">
      <dgm:prSet/>
      <dgm:spPr/>
      <dgm:t>
        <a:bodyPr/>
        <a:lstStyle/>
        <a:p>
          <a:endParaRPr lang="en-US"/>
        </a:p>
      </dgm:t>
    </dgm:pt>
    <dgm:pt modelId="{47C51583-52FF-405F-BFAF-7F659A8F52EC}">
      <dgm:prSet phldrT="[Text]" custT="1"/>
      <dgm:spPr/>
      <dgm:t>
        <a:bodyPr/>
        <a:lstStyle/>
        <a:p>
          <a:r>
            <a:rPr lang="en-US" sz="1000" b="1" dirty="0" smtClean="0"/>
            <a:t>Service Bus</a:t>
          </a:r>
          <a:br>
            <a:rPr lang="en-US" sz="1000" b="1" dirty="0" smtClean="0"/>
          </a:br>
          <a:r>
            <a:rPr lang="en-US" sz="1000" b="1" dirty="0" smtClean="0"/>
            <a:t>Pub-sub server</a:t>
          </a:r>
          <a:endParaRPr lang="en-US" sz="1000" b="1" dirty="0" smtClean="0"/>
        </a:p>
      </dgm:t>
    </dgm:pt>
    <dgm:pt modelId="{0A6B8003-EBCB-42EC-BA54-8DB2744F0B12}" type="sibTrans" cxnId="{10944174-65BA-46E9-8C9B-EFC8810BC03A}">
      <dgm:prSet/>
      <dgm:spPr/>
      <dgm:t>
        <a:bodyPr/>
        <a:lstStyle/>
        <a:p>
          <a:endParaRPr lang="en-US"/>
        </a:p>
      </dgm:t>
    </dgm:pt>
    <dgm:pt modelId="{01CCCD97-A072-4BBD-B377-9CE270ECE723}" type="parTrans" cxnId="{10944174-65BA-46E9-8C9B-EFC8810BC03A}">
      <dgm:prSet/>
      <dgm:spPr/>
      <dgm:t>
        <a:bodyPr/>
        <a:lstStyle/>
        <a:p>
          <a:endParaRPr lang="en-US"/>
        </a:p>
      </dgm:t>
    </dgm:pt>
    <dgm:pt modelId="{72AE99B2-A320-462E-B132-0D46F0C5DFE0}" type="pres">
      <dgm:prSet presAssocID="{E237CA19-0970-4F9A-AA5E-EBB5B07FA82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092B4C-4A98-4DD2-990E-040EED695491}" type="pres">
      <dgm:prSet presAssocID="{737D5548-BE0B-42A6-8F18-0E4BE167EF82}" presName="posSpace" presStyleCnt="0"/>
      <dgm:spPr/>
    </dgm:pt>
    <dgm:pt modelId="{85CA3DBC-57D8-4254-B6E0-09175850FDC4}" type="pres">
      <dgm:prSet presAssocID="{737D5548-BE0B-42A6-8F18-0E4BE167EF82}" presName="vertFlow" presStyleCnt="0"/>
      <dgm:spPr/>
    </dgm:pt>
    <dgm:pt modelId="{9C81B07A-5015-4E0D-9CBA-2D1C7CE0A2F2}" type="pres">
      <dgm:prSet presAssocID="{737D5548-BE0B-42A6-8F18-0E4BE167EF82}" presName="topSpace" presStyleCnt="0"/>
      <dgm:spPr/>
    </dgm:pt>
    <dgm:pt modelId="{B226AF6A-CB37-4ADE-A506-788E9CA02364}" type="pres">
      <dgm:prSet presAssocID="{737D5548-BE0B-42A6-8F18-0E4BE167EF82}" presName="firstComp" presStyleCnt="0"/>
      <dgm:spPr/>
    </dgm:pt>
    <dgm:pt modelId="{CC41AF2D-C766-4D88-8A1A-6CABA1B255CE}" type="pres">
      <dgm:prSet presAssocID="{737D5548-BE0B-42A6-8F18-0E4BE167EF82}" presName="firstChild" presStyleLbl="bgAccFollowNode1" presStyleIdx="0" presStyleCnt="3" custScaleX="119268"/>
      <dgm:spPr/>
      <dgm:t>
        <a:bodyPr/>
        <a:lstStyle/>
        <a:p>
          <a:endParaRPr lang="en-US"/>
        </a:p>
      </dgm:t>
    </dgm:pt>
    <dgm:pt modelId="{AF6EF2A1-5E58-431C-883E-374DA1B7797D}" type="pres">
      <dgm:prSet presAssocID="{737D5548-BE0B-42A6-8F18-0E4BE167EF8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EE3EC-2CF1-5640-8F31-29EA9549F73E}" type="pres">
      <dgm:prSet presAssocID="{614F4091-49EF-A846-8761-D04BED2F00DA}" presName="comp" presStyleCnt="0"/>
      <dgm:spPr/>
    </dgm:pt>
    <dgm:pt modelId="{1C7C65BD-E0DE-6446-A145-C8D4F35C0255}" type="pres">
      <dgm:prSet presAssocID="{614F4091-49EF-A846-8761-D04BED2F00DA}" presName="child" presStyleLbl="bgAccFollowNode1" presStyleIdx="1" presStyleCnt="3" custScaleX="117994"/>
      <dgm:spPr/>
      <dgm:t>
        <a:bodyPr/>
        <a:lstStyle/>
        <a:p>
          <a:endParaRPr lang="en-US"/>
        </a:p>
      </dgm:t>
    </dgm:pt>
    <dgm:pt modelId="{A91B89D2-E45E-D744-9EB8-409304BD9A73}" type="pres">
      <dgm:prSet presAssocID="{614F4091-49EF-A846-8761-D04BED2F00DA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66EC5-23B6-4542-919D-899A76FFD151}" type="pres">
      <dgm:prSet presAssocID="{32CA49D5-DDFA-459B-AF61-75538737317B}" presName="comp" presStyleCnt="0"/>
      <dgm:spPr/>
    </dgm:pt>
    <dgm:pt modelId="{69238CFE-9080-4834-BA90-46BCB0C3C73F}" type="pres">
      <dgm:prSet presAssocID="{32CA49D5-DDFA-459B-AF61-75538737317B}" presName="child" presStyleLbl="bgAccFollowNode1" presStyleIdx="2" presStyleCnt="3" custScaleX="116943"/>
      <dgm:spPr/>
      <dgm:t>
        <a:bodyPr/>
        <a:lstStyle/>
        <a:p>
          <a:endParaRPr lang="en-US"/>
        </a:p>
      </dgm:t>
    </dgm:pt>
    <dgm:pt modelId="{9A33C6FD-D7A6-483E-BD60-35D721B290A1}" type="pres">
      <dgm:prSet presAssocID="{32CA49D5-DDFA-459B-AF61-75538737317B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81AFA-28D8-4957-8540-28506C109F2A}" type="pres">
      <dgm:prSet presAssocID="{737D5548-BE0B-42A6-8F18-0E4BE167EF82}" presName="negSpace" presStyleCnt="0"/>
      <dgm:spPr/>
    </dgm:pt>
    <dgm:pt modelId="{72DE2250-11D8-43CA-9817-493738866D91}" type="pres">
      <dgm:prSet presAssocID="{737D5548-BE0B-42A6-8F18-0E4BE167EF82}" presName="circle" presStyleLbl="node1" presStyleIdx="0" presStyleCnt="1" custScaleX="94974" custScaleY="86783" custLinFactX="-3018" custLinFactNeighborX="-100000" custLinFactNeighborY="-47"/>
      <dgm:spPr/>
      <dgm:t>
        <a:bodyPr/>
        <a:lstStyle/>
        <a:p>
          <a:endParaRPr lang="en-US"/>
        </a:p>
      </dgm:t>
    </dgm:pt>
  </dgm:ptLst>
  <dgm:cxnLst>
    <dgm:cxn modelId="{C335435A-9A1B-3148-9889-D00719A5EE74}" type="presOf" srcId="{47C51583-52FF-405F-BFAF-7F659A8F52EC}" destId="{CC41AF2D-C766-4D88-8A1A-6CABA1B255CE}" srcOrd="0" destOrd="0" presId="urn:microsoft.com/office/officeart/2005/8/layout/hList9"/>
    <dgm:cxn modelId="{7D9E7F05-8B21-1E42-9B7B-2218F3A18B91}" type="presOf" srcId="{2FF2734C-5FEC-4A96-8649-646E6ABAD282}" destId="{A91B89D2-E45E-D744-9EB8-409304BD9A73}" srcOrd="1" destOrd="2" presId="urn:microsoft.com/office/officeart/2005/8/layout/hList9"/>
    <dgm:cxn modelId="{4A313F25-3DC8-A74C-B607-37AE8CB9715B}" type="presOf" srcId="{06A46D0F-E799-4511-9B0B-F4AB83430535}" destId="{A91B89D2-E45E-D744-9EB8-409304BD9A73}" srcOrd="1" destOrd="3" presId="urn:microsoft.com/office/officeart/2005/8/layout/hList9"/>
    <dgm:cxn modelId="{04FED5E8-21DE-4487-94BA-EC67FB58BA18}" srcId="{737D5548-BE0B-42A6-8F18-0E4BE167EF82}" destId="{32CA49D5-DDFA-459B-AF61-75538737317B}" srcOrd="2" destOrd="0" parTransId="{8555FC3F-63CF-40D3-8EC7-A9A3DA9FAB3E}" sibTransId="{1BBCF7C4-E168-4592-8C4F-D580E2134A69}"/>
    <dgm:cxn modelId="{7F5458B8-EA56-AD45-9262-B42FB428451D}" type="presOf" srcId="{2FF2734C-5FEC-4A96-8649-646E6ABAD282}" destId="{1C7C65BD-E0DE-6446-A145-C8D4F35C0255}" srcOrd="0" destOrd="2" presId="urn:microsoft.com/office/officeart/2005/8/layout/hList9"/>
    <dgm:cxn modelId="{BA30AC3C-F5C0-4AB8-BD44-652F09EE9DD1}" srcId="{614F4091-49EF-A846-8761-D04BED2F00DA}" destId="{2FF2734C-5FEC-4A96-8649-646E6ABAD282}" srcOrd="1" destOrd="0" parTransId="{0F597769-1A2C-4F7D-99E9-5327CF6B8B66}" sibTransId="{5FFE39C0-BE06-43C4-8CCE-B83240E30F1A}"/>
    <dgm:cxn modelId="{3DAD8C30-1702-1148-8695-6D3F7E0EE473}" type="presOf" srcId="{32CA49D5-DDFA-459B-AF61-75538737317B}" destId="{9A33C6FD-D7A6-483E-BD60-35D721B290A1}" srcOrd="1" destOrd="0" presId="urn:microsoft.com/office/officeart/2005/8/layout/hList9"/>
    <dgm:cxn modelId="{B6F1C460-550B-45DC-AE2F-6B6B7F9EEF81}" srcId="{E237CA19-0970-4F9A-AA5E-EBB5B07FA826}" destId="{737D5548-BE0B-42A6-8F18-0E4BE167EF82}" srcOrd="0" destOrd="0" parTransId="{DCEE8740-1154-4299-A418-2975C13E4C52}" sibTransId="{1A135058-47A0-433F-8F48-2AC44ADDC722}"/>
    <dgm:cxn modelId="{ED3E7E94-AD50-4A47-87D1-08DC62135CFB}" type="presOf" srcId="{614F4091-49EF-A846-8761-D04BED2F00DA}" destId="{A91B89D2-E45E-D744-9EB8-409304BD9A73}" srcOrd="1" destOrd="0" presId="urn:microsoft.com/office/officeart/2005/8/layout/hList9"/>
    <dgm:cxn modelId="{2D8C9AB6-2A65-4D8C-957A-14FF985C57AB}" srcId="{614F4091-49EF-A846-8761-D04BED2F00DA}" destId="{B042857A-69C6-43FE-B6E2-5821CDE9FA41}" srcOrd="0" destOrd="0" parTransId="{D897AE5A-41B9-4A8D-A4D6-660CF8926660}" sibTransId="{0D7F1224-7E3F-435C-A634-50B6B4842979}"/>
    <dgm:cxn modelId="{6FB1A880-6343-0A40-A170-92726B281988}" type="presOf" srcId="{B042857A-69C6-43FE-B6E2-5821CDE9FA41}" destId="{A91B89D2-E45E-D744-9EB8-409304BD9A73}" srcOrd="1" destOrd="1" presId="urn:microsoft.com/office/officeart/2005/8/layout/hList9"/>
    <dgm:cxn modelId="{33D8D9A5-56C0-AE4A-B2EE-252E20E3A126}" type="presOf" srcId="{737D5548-BE0B-42A6-8F18-0E4BE167EF82}" destId="{72DE2250-11D8-43CA-9817-493738866D91}" srcOrd="0" destOrd="0" presId="urn:microsoft.com/office/officeart/2005/8/layout/hList9"/>
    <dgm:cxn modelId="{7FE0574A-C9C6-F04B-BAC2-6A97C318B2D7}" srcId="{737D5548-BE0B-42A6-8F18-0E4BE167EF82}" destId="{614F4091-49EF-A846-8761-D04BED2F00DA}" srcOrd="1" destOrd="0" parTransId="{ACC98447-8D46-A044-95A2-A06C09693AD7}" sibTransId="{658EC530-52AA-184E-8960-FF37FC6E0887}"/>
    <dgm:cxn modelId="{10944174-65BA-46E9-8C9B-EFC8810BC03A}" srcId="{737D5548-BE0B-42A6-8F18-0E4BE167EF82}" destId="{47C51583-52FF-405F-BFAF-7F659A8F52EC}" srcOrd="0" destOrd="0" parTransId="{01CCCD97-A072-4BBD-B377-9CE270ECE723}" sibTransId="{0A6B8003-EBCB-42EC-BA54-8DB2744F0B12}"/>
    <dgm:cxn modelId="{D7417366-A104-1B48-90D4-5123A2664C85}" type="presOf" srcId="{E237CA19-0970-4F9A-AA5E-EBB5B07FA826}" destId="{72AE99B2-A320-462E-B132-0D46F0C5DFE0}" srcOrd="0" destOrd="0" presId="urn:microsoft.com/office/officeart/2005/8/layout/hList9"/>
    <dgm:cxn modelId="{0627BF33-21DA-D340-A8B1-3A4D9059BCA7}" type="presOf" srcId="{614F4091-49EF-A846-8761-D04BED2F00DA}" destId="{1C7C65BD-E0DE-6446-A145-C8D4F35C0255}" srcOrd="0" destOrd="0" presId="urn:microsoft.com/office/officeart/2005/8/layout/hList9"/>
    <dgm:cxn modelId="{B493C455-A1C2-0B45-8935-9C5D5244BEA3}" type="presOf" srcId="{47C51583-52FF-405F-BFAF-7F659A8F52EC}" destId="{AF6EF2A1-5E58-431C-883E-374DA1B7797D}" srcOrd="1" destOrd="0" presId="urn:microsoft.com/office/officeart/2005/8/layout/hList9"/>
    <dgm:cxn modelId="{EEDC56EF-3406-4AFF-B96A-A09D0C3F3BD7}" srcId="{614F4091-49EF-A846-8761-D04BED2F00DA}" destId="{06A46D0F-E799-4511-9B0B-F4AB83430535}" srcOrd="2" destOrd="0" parTransId="{BD74BDED-7DA7-4133-9842-E6489BBEEACE}" sibTransId="{9C79196C-350B-4373-AD41-58095DA93A26}"/>
    <dgm:cxn modelId="{D03751B1-C4DF-E047-80EE-9F14A8664BB3}" type="presOf" srcId="{32CA49D5-DDFA-459B-AF61-75538737317B}" destId="{69238CFE-9080-4834-BA90-46BCB0C3C73F}" srcOrd="0" destOrd="0" presId="urn:microsoft.com/office/officeart/2005/8/layout/hList9"/>
    <dgm:cxn modelId="{780E58A5-CCB2-B041-B280-3127B968400B}" type="presOf" srcId="{06A46D0F-E799-4511-9B0B-F4AB83430535}" destId="{1C7C65BD-E0DE-6446-A145-C8D4F35C0255}" srcOrd="0" destOrd="3" presId="urn:microsoft.com/office/officeart/2005/8/layout/hList9"/>
    <dgm:cxn modelId="{5CED9A7E-C576-B04F-A9F0-CA1376A5FE60}" type="presOf" srcId="{B042857A-69C6-43FE-B6E2-5821CDE9FA41}" destId="{1C7C65BD-E0DE-6446-A145-C8D4F35C0255}" srcOrd="0" destOrd="1" presId="urn:microsoft.com/office/officeart/2005/8/layout/hList9"/>
    <dgm:cxn modelId="{DBD46AA6-2F9E-BD40-89FD-D2265CE0B354}" type="presParOf" srcId="{72AE99B2-A320-462E-B132-0D46F0C5DFE0}" destId="{A6092B4C-4A98-4DD2-990E-040EED695491}" srcOrd="0" destOrd="0" presId="urn:microsoft.com/office/officeart/2005/8/layout/hList9"/>
    <dgm:cxn modelId="{5529414B-9750-6D42-AA12-E01CADE9B318}" type="presParOf" srcId="{72AE99B2-A320-462E-B132-0D46F0C5DFE0}" destId="{85CA3DBC-57D8-4254-B6E0-09175850FDC4}" srcOrd="1" destOrd="0" presId="urn:microsoft.com/office/officeart/2005/8/layout/hList9"/>
    <dgm:cxn modelId="{0E69D4D2-FA32-7647-9657-38267013394D}" type="presParOf" srcId="{85CA3DBC-57D8-4254-B6E0-09175850FDC4}" destId="{9C81B07A-5015-4E0D-9CBA-2D1C7CE0A2F2}" srcOrd="0" destOrd="0" presId="urn:microsoft.com/office/officeart/2005/8/layout/hList9"/>
    <dgm:cxn modelId="{3A2362B6-4DEE-2F40-8EEF-17817C01A106}" type="presParOf" srcId="{85CA3DBC-57D8-4254-B6E0-09175850FDC4}" destId="{B226AF6A-CB37-4ADE-A506-788E9CA02364}" srcOrd="1" destOrd="0" presId="urn:microsoft.com/office/officeart/2005/8/layout/hList9"/>
    <dgm:cxn modelId="{C8A48D6F-FCE0-1940-9F50-B3100247E1B8}" type="presParOf" srcId="{B226AF6A-CB37-4ADE-A506-788E9CA02364}" destId="{CC41AF2D-C766-4D88-8A1A-6CABA1B255CE}" srcOrd="0" destOrd="0" presId="urn:microsoft.com/office/officeart/2005/8/layout/hList9"/>
    <dgm:cxn modelId="{C98CD7E3-7F3F-D949-962A-53336EFF8ED8}" type="presParOf" srcId="{B226AF6A-CB37-4ADE-A506-788E9CA02364}" destId="{AF6EF2A1-5E58-431C-883E-374DA1B7797D}" srcOrd="1" destOrd="0" presId="urn:microsoft.com/office/officeart/2005/8/layout/hList9"/>
    <dgm:cxn modelId="{7B6C1B4C-0C29-2B4C-AC40-EEC5CCBB3CC9}" type="presParOf" srcId="{85CA3DBC-57D8-4254-B6E0-09175850FDC4}" destId="{880EE3EC-2CF1-5640-8F31-29EA9549F73E}" srcOrd="2" destOrd="0" presId="urn:microsoft.com/office/officeart/2005/8/layout/hList9"/>
    <dgm:cxn modelId="{A03BC672-2BCA-864C-A85D-189596BBEE7B}" type="presParOf" srcId="{880EE3EC-2CF1-5640-8F31-29EA9549F73E}" destId="{1C7C65BD-E0DE-6446-A145-C8D4F35C0255}" srcOrd="0" destOrd="0" presId="urn:microsoft.com/office/officeart/2005/8/layout/hList9"/>
    <dgm:cxn modelId="{CB461FA1-A86D-6C44-9DC2-7A0EA7ADEA2E}" type="presParOf" srcId="{880EE3EC-2CF1-5640-8F31-29EA9549F73E}" destId="{A91B89D2-E45E-D744-9EB8-409304BD9A73}" srcOrd="1" destOrd="0" presId="urn:microsoft.com/office/officeart/2005/8/layout/hList9"/>
    <dgm:cxn modelId="{BBD8CA82-F507-5C40-900B-48EF4D8DDD24}" type="presParOf" srcId="{85CA3DBC-57D8-4254-B6E0-09175850FDC4}" destId="{6EC66EC5-23B6-4542-919D-899A76FFD151}" srcOrd="3" destOrd="0" presId="urn:microsoft.com/office/officeart/2005/8/layout/hList9"/>
    <dgm:cxn modelId="{0B05AB20-64BC-1344-B274-DFA7EB52FF18}" type="presParOf" srcId="{6EC66EC5-23B6-4542-919D-899A76FFD151}" destId="{69238CFE-9080-4834-BA90-46BCB0C3C73F}" srcOrd="0" destOrd="0" presId="urn:microsoft.com/office/officeart/2005/8/layout/hList9"/>
    <dgm:cxn modelId="{EA124CE7-C111-B642-BDA0-1451ABAE3AC1}" type="presParOf" srcId="{6EC66EC5-23B6-4542-919D-899A76FFD151}" destId="{9A33C6FD-D7A6-483E-BD60-35D721B290A1}" srcOrd="1" destOrd="0" presId="urn:microsoft.com/office/officeart/2005/8/layout/hList9"/>
    <dgm:cxn modelId="{81A99BAA-77B1-704A-B916-BE4B1715FDC1}" type="presParOf" srcId="{72AE99B2-A320-462E-B132-0D46F0C5DFE0}" destId="{D6181AFA-28D8-4957-8540-28506C109F2A}" srcOrd="2" destOrd="0" presId="urn:microsoft.com/office/officeart/2005/8/layout/hList9"/>
    <dgm:cxn modelId="{E64C646B-1EB1-6447-807A-62C1F68EFCAC}" type="presParOf" srcId="{72AE99B2-A320-462E-B132-0D46F0C5DFE0}" destId="{72DE2250-11D8-43CA-9817-493738866D9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9BC60-F248-409A-9C53-B0DD853D5FCB}">
      <dsp:nvSpPr>
        <dsp:cNvPr id="0" name=""/>
        <dsp:cNvSpPr/>
      </dsp:nvSpPr>
      <dsp:spPr>
        <a:xfrm>
          <a:off x="0" y="0"/>
          <a:ext cx="43434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0" h="127000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>
                  <a:lumMod val="95000"/>
                </a:schemeClr>
              </a:solidFill>
            </a:rPr>
            <a:t>Orchestration Layer</a:t>
          </a:r>
          <a:endParaRPr lang="en-US" sz="16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0"/>
        <a:ext cx="4343400" cy="374400"/>
      </dsp:txXfrm>
    </dsp:sp>
    <dsp:sp modelId="{FF4CF489-1883-4CC0-86E8-8BD7B661BF25}">
      <dsp:nvSpPr>
        <dsp:cNvPr id="0" name=""/>
        <dsp:cNvSpPr/>
      </dsp:nvSpPr>
      <dsp:spPr>
        <a:xfrm>
          <a:off x="0" y="406055"/>
          <a:ext cx="4343400" cy="1213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Rule invocation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Identification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Filtration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0" y="406055"/>
        <a:ext cx="4343400" cy="1213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9BC60-F248-409A-9C53-B0DD853D5FCB}">
      <dsp:nvSpPr>
        <dsp:cNvPr id="0" name=""/>
        <dsp:cNvSpPr/>
      </dsp:nvSpPr>
      <dsp:spPr>
        <a:xfrm>
          <a:off x="0" y="0"/>
          <a:ext cx="2895600" cy="369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0" h="127000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2F2F2"/>
              </a:solidFill>
            </a:rPr>
            <a:t>Control Layer </a:t>
          </a:r>
          <a:r>
            <a:rPr lang="en-US" sz="1600" kern="1200" dirty="0" smtClean="0">
              <a:solidFill>
                <a:srgbClr val="000000"/>
              </a:solidFill>
            </a:rPr>
            <a:t> 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0" y="0"/>
        <a:ext cx="2895600" cy="369390"/>
      </dsp:txXfrm>
    </dsp:sp>
    <dsp:sp modelId="{FF4CF489-1883-4CC0-86E8-8BD7B661BF25}">
      <dsp:nvSpPr>
        <dsp:cNvPr id="0" name=""/>
        <dsp:cNvSpPr/>
      </dsp:nvSpPr>
      <dsp:spPr>
        <a:xfrm>
          <a:off x="0" y="406295"/>
          <a:ext cx="2895600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flow control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Load balancing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Error recovery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Managing errors and exceptions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Security, validation and auditing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406295"/>
        <a:ext cx="2895600" cy="1207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DFEE-CCF8-42C4-A505-DAE8C76B2C2A}">
      <dsp:nvSpPr>
        <dsp:cNvPr id="0" name=""/>
        <dsp:cNvSpPr/>
      </dsp:nvSpPr>
      <dsp:spPr>
        <a:xfrm>
          <a:off x="0" y="59489"/>
          <a:ext cx="3276600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>
                  <a:lumMod val="95000"/>
                </a:schemeClr>
              </a:solidFill>
            </a:rPr>
            <a:t>Cloud Controller</a:t>
          </a:r>
          <a:endParaRPr lang="en-US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59489"/>
        <a:ext cx="3276600" cy="403200"/>
      </dsp:txXfrm>
    </dsp:sp>
    <dsp:sp modelId="{C3868F4E-C36B-49FE-AA18-881DF4E0D260}">
      <dsp:nvSpPr>
        <dsp:cNvPr id="0" name=""/>
        <dsp:cNvSpPr/>
      </dsp:nvSpPr>
      <dsp:spPr>
        <a:xfrm>
          <a:off x="0" y="462689"/>
          <a:ext cx="3276600" cy="1306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Service Bus (pub-sub server)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Registration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Discovery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Administration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Governing</a:t>
          </a:r>
          <a:endParaRPr lang="en-US" sz="1400" b="1" kern="1200" dirty="0"/>
        </a:p>
      </dsp:txBody>
      <dsp:txXfrm>
        <a:off x="0" y="462689"/>
        <a:ext cx="3276600" cy="1306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1AF2D-C766-4D88-8A1A-6CABA1B255CE}">
      <dsp:nvSpPr>
        <dsp:cNvPr id="0" name=""/>
        <dsp:cNvSpPr/>
      </dsp:nvSpPr>
      <dsp:spPr>
        <a:xfrm>
          <a:off x="1120844" y="311479"/>
          <a:ext cx="1655672" cy="776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Service Bus</a:t>
          </a:r>
          <a:br>
            <a:rPr lang="en-US" sz="1000" b="1" kern="1200" dirty="0" smtClean="0"/>
          </a:br>
          <a:r>
            <a:rPr lang="en-US" sz="1000" b="1" kern="1200" dirty="0" smtClean="0"/>
            <a:t>Pub-sub server</a:t>
          </a:r>
          <a:endParaRPr lang="en-US" sz="1000" b="1" kern="1200" dirty="0" smtClean="0"/>
        </a:p>
      </dsp:txBody>
      <dsp:txXfrm>
        <a:off x="1385752" y="311479"/>
        <a:ext cx="1390764" cy="776340"/>
      </dsp:txXfrm>
    </dsp:sp>
    <dsp:sp modelId="{1C7C65BD-E0DE-6446-A145-C8D4F35C0255}">
      <dsp:nvSpPr>
        <dsp:cNvPr id="0" name=""/>
        <dsp:cNvSpPr/>
      </dsp:nvSpPr>
      <dsp:spPr>
        <a:xfrm>
          <a:off x="1129687" y="1087820"/>
          <a:ext cx="1637986" cy="776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Administration </a:t>
          </a:r>
          <a:endParaRPr lang="en-US" sz="20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Service deployment</a:t>
          </a:r>
          <a:endParaRPr lang="en-US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Service removal</a:t>
          </a:r>
          <a:endParaRPr lang="en-US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Service recovery</a:t>
          </a:r>
          <a:endParaRPr lang="en-US" sz="900" b="1" kern="1200" dirty="0"/>
        </a:p>
      </dsp:txBody>
      <dsp:txXfrm>
        <a:off x="1391765" y="1087820"/>
        <a:ext cx="1375908" cy="776340"/>
      </dsp:txXfrm>
    </dsp:sp>
    <dsp:sp modelId="{69238CFE-9080-4834-BA90-46BCB0C3C73F}">
      <dsp:nvSpPr>
        <dsp:cNvPr id="0" name=""/>
        <dsp:cNvSpPr/>
      </dsp:nvSpPr>
      <dsp:spPr>
        <a:xfrm>
          <a:off x="1136982" y="1864160"/>
          <a:ext cx="1623396" cy="776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Monitoring</a:t>
          </a:r>
          <a:endParaRPr lang="en-US" sz="1050" b="1" kern="1200" dirty="0"/>
        </a:p>
      </dsp:txBody>
      <dsp:txXfrm>
        <a:off x="1396726" y="1864160"/>
        <a:ext cx="1363653" cy="776340"/>
      </dsp:txXfrm>
    </dsp:sp>
    <dsp:sp modelId="{72DE2250-11D8-43CA-9817-493738866D91}">
      <dsp:nvSpPr>
        <dsp:cNvPr id="0" name=""/>
        <dsp:cNvSpPr/>
      </dsp:nvSpPr>
      <dsp:spPr>
        <a:xfrm>
          <a:off x="0" y="733"/>
          <a:ext cx="736953" cy="673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2F2F2"/>
              </a:solidFill>
            </a:rPr>
            <a:t>DPE</a:t>
          </a:r>
          <a:endParaRPr lang="en-US" sz="1800" kern="1200" dirty="0">
            <a:solidFill>
              <a:srgbClr val="F2F2F2"/>
            </a:solidFill>
          </a:endParaRPr>
        </a:p>
      </dsp:txBody>
      <dsp:txXfrm>
        <a:off x="107924" y="99349"/>
        <a:ext cx="521105" cy="47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7C09-0B95-D14D-9417-C8E5C4BB5011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023DC-0881-684A-A51D-E215E98E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4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E5F0-3EF7-8645-8C1B-E0D18DA59802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8AED-A6EE-094E-8F06-84B2773E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8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Services and information bound to those services can be further abstracted to process layers and composite applications for developing various analyses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EA2F-A969-3D4E-9987-3EF4CFE6F2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B22E-AC04-E443-92F2-85332A6EA8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15CA77-7FE4-B344-8B36-9951728DB379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FAB11-C1DC-9C44-84BF-88A498B15846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DB4D6C-B830-4A42-B0B2-3AFAF7A174A3}" type="datetime1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608A73-4CB3-2348-8D0F-B06FF370F4B5}" type="datetime1">
              <a:rPr lang="en-US" smtClean="0"/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0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xmlns:p14="http://schemas.microsoft.com/office/powerpoint/2010/main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web.jlab.org/wiki/index.php/CLAS12_Software" TargetMode="External"/><Relationship Id="rId4" Type="http://schemas.openxmlformats.org/officeDocument/2006/relationships/hyperlink" Target="https://clasweb.jlab.org/wiki/index.php/CLARA" TargetMode="External"/><Relationship Id="rId5" Type="http://schemas.openxmlformats.org/officeDocument/2006/relationships/hyperlink" Target="https://clas12svn.jlab.org/repos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Cla</a:t>
            </a:r>
            <a:r>
              <a:rPr lang="en-US" sz="3600" dirty="0" smtClean="0">
                <a:solidFill>
                  <a:srgbClr val="1F497D"/>
                </a:solidFill>
              </a:rPr>
              <a:t>s12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R</a:t>
            </a:r>
            <a:r>
              <a:rPr lang="en-US" sz="3600" dirty="0" smtClean="0">
                <a:solidFill>
                  <a:srgbClr val="1F497D"/>
                </a:solidFill>
              </a:rPr>
              <a:t>econstruction and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A</a:t>
            </a:r>
            <a:r>
              <a:rPr lang="en-US" sz="3600" dirty="0" smtClean="0">
                <a:solidFill>
                  <a:srgbClr val="1F497D"/>
                </a:solidFill>
              </a:rPr>
              <a:t>nalysis Framework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V. </a:t>
            </a:r>
            <a:r>
              <a:rPr lang="en-US" sz="2400" dirty="0" smtClean="0"/>
              <a:t>Gyurjyan </a:t>
            </a:r>
            <a:r>
              <a:rPr lang="en-US" dirty="0" smtClean="0"/>
              <a:t>S. </a:t>
            </a:r>
            <a:r>
              <a:rPr lang="en-US" dirty="0" err="1" smtClean="0"/>
              <a:t>Mancilla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7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Data Processing Environment (DPE)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3560"/>
            <a:ext cx="8686800" cy="1913140"/>
          </a:xfrm>
        </p:spPr>
        <p:txBody>
          <a:bodyPr/>
          <a:lstStyle/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Main ClaRA processes.</a:t>
            </a:r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Each node acts as a </a:t>
            </a:r>
            <a:r>
              <a:rPr lang="en" sz="1800" b="0" dirty="0" smtClean="0"/>
              <a:t>DPE.</a:t>
            </a:r>
            <a:endParaRPr lang="en" sz="1800" b="0" dirty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All services are deployed and executed by threads inside the DPE process.</a:t>
            </a:r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Global memory to share data between services</a:t>
            </a:r>
            <a:r>
              <a:rPr lang="en" sz="1800" b="0" dirty="0" smtClean="0"/>
              <a:t>.</a:t>
            </a:r>
            <a:endParaRPr lang="en" sz="1800" b="0" dirty="0"/>
          </a:p>
        </p:txBody>
      </p:sp>
      <p:sp>
        <p:nvSpPr>
          <p:cNvPr id="4" name="Rounded Rectangle 3"/>
          <p:cNvSpPr/>
          <p:nvPr/>
        </p:nvSpPr>
        <p:spPr>
          <a:xfrm>
            <a:off x="3336605" y="2902246"/>
            <a:ext cx="3200400" cy="3505200"/>
          </a:xfrm>
          <a:prstGeom prst="roundRect">
            <a:avLst/>
          </a:prstGeom>
          <a:solidFill>
            <a:schemeClr val="tx2">
              <a:lumMod val="7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8930091"/>
              </p:ext>
            </p:extLst>
          </p:nvPr>
        </p:nvGraphicFramePr>
        <p:xfrm>
          <a:off x="3412805" y="3125646"/>
          <a:ext cx="32766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7552" y="5945387"/>
            <a:ext cx="1895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Computing Node 1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0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Service Container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921"/>
            <a:ext cx="5111675" cy="4501384"/>
          </a:xfrm>
        </p:spPr>
        <p:txBody>
          <a:bodyPr/>
          <a:lstStyle/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Group and manage services in a </a:t>
            </a:r>
            <a:r>
              <a:rPr lang="en" sz="2000" b="0" dirty="0" smtClean="0"/>
              <a:t>DPE</a:t>
            </a:r>
            <a:endParaRPr lang="en" sz="2000" b="0" dirty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Can be used as namespaces to separate services.</a:t>
            </a:r>
          </a:p>
          <a:p>
            <a:pPr marL="914400" lvl="1" indent="-38100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-US" sz="1800" b="0" dirty="0" smtClean="0"/>
              <a:t>The </a:t>
            </a:r>
            <a:r>
              <a:rPr lang="en-US" sz="1800" b="0" dirty="0"/>
              <a:t>s</a:t>
            </a:r>
            <a:r>
              <a:rPr lang="en" sz="1800" b="0" dirty="0" smtClean="0"/>
              <a:t>ame </a:t>
            </a:r>
            <a:r>
              <a:rPr lang="en" sz="1800" b="0" dirty="0"/>
              <a:t>service engine can be deployed in different containers in the same DPE</a:t>
            </a:r>
            <a:r>
              <a:rPr lang="en" sz="1800" b="0" dirty="0" smtClean="0"/>
              <a:t>.</a:t>
            </a:r>
            <a:endParaRPr lang="en" sz="1800" b="0" dirty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Handle service execution and its output</a:t>
            </a:r>
            <a:r>
              <a:rPr lang="en" sz="2000" b="0" dirty="0" smtClean="0"/>
              <a:t>.</a:t>
            </a:r>
            <a:endParaRPr lang="en-US" sz="2000" b="0" dirty="0" smtClean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2000" b="0" dirty="0" smtClean="0"/>
              <a:t>Service container presents a user engine as an SOA service (</a:t>
            </a:r>
            <a:r>
              <a:rPr lang="en-US" sz="2000" b="0" dirty="0" err="1" smtClean="0"/>
              <a:t>SaaS</a:t>
            </a:r>
            <a:r>
              <a:rPr lang="en-US" sz="2000" b="0" dirty="0" smtClean="0"/>
              <a:t> implementation).</a:t>
            </a:r>
            <a:endParaRPr lang="en" sz="2000" b="0" dirty="0"/>
          </a:p>
        </p:txBody>
      </p:sp>
      <p:sp>
        <p:nvSpPr>
          <p:cNvPr id="4" name="Oval 3"/>
          <p:cNvSpPr/>
          <p:nvPr/>
        </p:nvSpPr>
        <p:spPr>
          <a:xfrm>
            <a:off x="5042769" y="1524341"/>
            <a:ext cx="3679577" cy="3690838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37985" y="2535541"/>
            <a:ext cx="457200" cy="1947032"/>
          </a:xfrm>
          <a:prstGeom prst="rect">
            <a:avLst/>
          </a:prstGeom>
          <a:solidFill>
            <a:srgbClr val="FFC000">
              <a:alpha val="80000"/>
            </a:srgbClr>
          </a:solidFill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1385" y="2535541"/>
            <a:ext cx="609600" cy="1947032"/>
          </a:xfrm>
          <a:prstGeom prst="rect">
            <a:avLst/>
          </a:prstGeom>
          <a:solidFill>
            <a:srgbClr val="C00000">
              <a:alpha val="61000"/>
            </a:srgbClr>
          </a:solidFill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19661" y="3414249"/>
            <a:ext cx="129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Engine interface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179656" y="340108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Message processing</a:t>
            </a:r>
            <a:endParaRPr lang="en-US" sz="1200" dirty="0"/>
          </a:p>
        </p:txBody>
      </p:sp>
      <p:pic>
        <p:nvPicPr>
          <p:cNvPr id="13" name="Picture 4" descr="C:\Users\gurjyan\AppData\Local\Microsoft\Windows\Temporary Internet Files\Content.IE5\XEMW3J27\MCj042423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708" y="1240152"/>
            <a:ext cx="588962" cy="568377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8803751" y="1808529"/>
            <a:ext cx="0" cy="1379189"/>
          </a:xfrm>
          <a:prstGeom prst="straightConnector1">
            <a:avLst/>
          </a:prstGeom>
          <a:ln w="31750" cmpd="sng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680785" y="3326460"/>
            <a:ext cx="457200" cy="158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80785" y="4012260"/>
            <a:ext cx="457200" cy="158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gurjyan\AppData\Local\Microsoft\Windows\Temporary Internet Files\Content.IE5\XEMW3J27\MCj042423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6780" y="4771207"/>
            <a:ext cx="588962" cy="568377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8781261" y="4054918"/>
            <a:ext cx="0" cy="716289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80985" y="4054918"/>
            <a:ext cx="500276" cy="0"/>
          </a:xfrm>
          <a:prstGeom prst="straightConnector1">
            <a:avLst/>
          </a:prstGeom>
          <a:ln w="317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80985" y="3186130"/>
            <a:ext cx="533400" cy="1588"/>
          </a:xfrm>
          <a:prstGeom prst="straightConnector1">
            <a:avLst/>
          </a:prstGeom>
          <a:ln w="317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28616" y="2535541"/>
            <a:ext cx="1003045" cy="1214577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81016" y="2687941"/>
            <a:ext cx="1003045" cy="1214577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33416" y="2840341"/>
            <a:ext cx="1003045" cy="1214577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785816" y="2992741"/>
            <a:ext cx="1003045" cy="1214577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Service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297396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Transient Data Envelope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hape 112"/>
          <p:cNvSpPr/>
          <p:nvPr/>
        </p:nvSpPr>
        <p:spPr>
          <a:xfrm>
            <a:off x="785283" y="982912"/>
            <a:ext cx="7648444" cy="48990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5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Transient Data Object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42925"/>
            <a:ext cx="8686800" cy="2108500"/>
          </a:xfrm>
        </p:spPr>
        <p:txBody>
          <a:bodyPr/>
          <a:lstStyle/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EVIO 4.1 is the default event format.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Data is just a byte buffer (avoid serialization).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Complete </a:t>
            </a:r>
            <a:r>
              <a:rPr lang="en" sz="2000" b="0" dirty="0" smtClean="0"/>
              <a:t>API</a:t>
            </a:r>
            <a:r>
              <a:rPr lang="en-US" sz="2000" b="0" dirty="0" smtClean="0"/>
              <a:t> (Java, C++,Python)</a:t>
            </a:r>
            <a:r>
              <a:rPr lang="en" sz="2000" b="0" dirty="0" smtClean="0"/>
              <a:t> </a:t>
            </a:r>
            <a:r>
              <a:rPr lang="en" sz="2000" b="0" dirty="0"/>
              <a:t>to get data from the buffer.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A set of wrappers to work with the common CLAS12 bank format.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99938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316370" y="1037505"/>
            <a:ext cx="4959874" cy="52075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16200000" scaled="0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57200" y="4129645"/>
            <a:ext cx="4658074" cy="1739796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57200" y="1260764"/>
            <a:ext cx="4658074" cy="27661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16200000" scaled="0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457200" y="73078"/>
            <a:ext cx="8229600" cy="92389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1F497D"/>
                </a:solidFill>
              </a:rPr>
              <a:t>Service Communication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5294" y="1603384"/>
            <a:ext cx="4141697" cy="3484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Transient Data Storage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5294" y="5136707"/>
            <a:ext cx="4141697" cy="3484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Transient Data Storage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5294" y="3275609"/>
            <a:ext cx="4141697" cy="5280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Service Bus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96471" y="2339480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978943" y="2366664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839020" y="2366664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82494" y="4173398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64966" y="4200582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825043" y="4200582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1108904" y="1951861"/>
            <a:ext cx="268286" cy="38761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2038953" y="1951861"/>
            <a:ext cx="268283" cy="41480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>
            <a:off x="2377121" y="1955228"/>
            <a:ext cx="268286" cy="38761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4051452" y="1940004"/>
            <a:ext cx="268283" cy="41480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4122996" y="2931743"/>
            <a:ext cx="268283" cy="41480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80"/>
          <p:cNvSpPr/>
          <p:nvPr/>
        </p:nvSpPr>
        <p:spPr>
          <a:xfrm>
            <a:off x="4140878" y="3785779"/>
            <a:ext cx="268283" cy="41480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>
            <a:off x="4140878" y="4735916"/>
            <a:ext cx="268283" cy="41480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Up Arrow 87"/>
          <p:cNvSpPr/>
          <p:nvPr/>
        </p:nvSpPr>
        <p:spPr>
          <a:xfrm>
            <a:off x="2325122" y="4750437"/>
            <a:ext cx="268286" cy="38761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2003178" y="4750437"/>
            <a:ext cx="268283" cy="41480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Up Arrow 91"/>
          <p:cNvSpPr/>
          <p:nvPr/>
        </p:nvSpPr>
        <p:spPr>
          <a:xfrm>
            <a:off x="1091019" y="4735916"/>
            <a:ext cx="268286" cy="38761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Up Arrow 92"/>
          <p:cNvSpPr/>
          <p:nvPr/>
        </p:nvSpPr>
        <p:spPr>
          <a:xfrm>
            <a:off x="974761" y="3785779"/>
            <a:ext cx="268286" cy="38761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43047" y="2931743"/>
            <a:ext cx="0" cy="3438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325495" y="2940335"/>
            <a:ext cx="0" cy="3438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016053" y="2964230"/>
            <a:ext cx="0" cy="3438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377933" y="3821555"/>
            <a:ext cx="0" cy="3438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323463" y="3821555"/>
            <a:ext cx="0" cy="3438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16729" y="1279364"/>
            <a:ext cx="754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Java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DPE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2012" y="5621889"/>
            <a:ext cx="726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C++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DPE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5560" y="5939505"/>
            <a:ext cx="1161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Computing Node 1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472985" y="2931743"/>
            <a:ext cx="3502941" cy="12336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16200000" scaled="0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651840" y="3274994"/>
            <a:ext cx="3190310" cy="5280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Service Bus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495089" y="3916479"/>
            <a:ext cx="1161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Computing Node 2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472985" y="1075325"/>
            <a:ext cx="3502941" cy="12913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16200000" scaled="0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651840" y="1472240"/>
            <a:ext cx="3190310" cy="5280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Service Bus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95089" y="2095837"/>
            <a:ext cx="1161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Computing Node 1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72985" y="4765661"/>
            <a:ext cx="3502941" cy="12309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16200000" scaled="0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651840" y="5126800"/>
            <a:ext cx="3190310" cy="5280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Service Bus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495089" y="5750397"/>
            <a:ext cx="1179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Computing Node N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846991" y="3526047"/>
            <a:ext cx="804849" cy="313396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46991" y="3435986"/>
            <a:ext cx="80484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7154230" y="2060061"/>
            <a:ext cx="375597" cy="118836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Up-Down Arrow 135"/>
          <p:cNvSpPr/>
          <p:nvPr/>
        </p:nvSpPr>
        <p:spPr>
          <a:xfrm>
            <a:off x="7154230" y="3898047"/>
            <a:ext cx="375597" cy="118836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96441" y="2000298"/>
            <a:ext cx="0" cy="12839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996441" y="3852804"/>
            <a:ext cx="0" cy="12839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92671" y="3785779"/>
            <a:ext cx="0" cy="3438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3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986805"/>
            <a:ext cx="8229600" cy="50205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The fundamental unit </a:t>
            </a:r>
            <a:r>
              <a:rPr lang="en" sz="2000" b="0" dirty="0" smtClean="0"/>
              <a:t>of</a:t>
            </a:r>
            <a:r>
              <a:rPr lang="en-US" sz="2000" b="0" dirty="0" smtClean="0"/>
              <a:t> </a:t>
            </a:r>
            <a:r>
              <a:rPr lang="en" sz="2000" b="0" dirty="0" smtClean="0"/>
              <a:t>ClaRA</a:t>
            </a:r>
            <a:r>
              <a:rPr lang="en-US" sz="2000" b="0" dirty="0"/>
              <a:t> </a:t>
            </a:r>
            <a:r>
              <a:rPr lang="en-US" sz="2000" b="0" dirty="0" smtClean="0"/>
              <a:t>based application.</a:t>
            </a:r>
            <a:endParaRPr lang="en" sz="2000" b="0" dirty="0"/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 smtClean="0"/>
              <a:t>Receive</a:t>
            </a:r>
            <a:r>
              <a:rPr lang="en-US" sz="2000" b="0" dirty="0" smtClean="0"/>
              <a:t>s an</a:t>
            </a:r>
            <a:r>
              <a:rPr lang="en" sz="2000" b="0" dirty="0" smtClean="0"/>
              <a:t> </a:t>
            </a:r>
            <a:r>
              <a:rPr lang="en" sz="2000" b="0" dirty="0"/>
              <a:t>input </a:t>
            </a:r>
            <a:r>
              <a:rPr lang="en" sz="2000" b="0" dirty="0" smtClean="0"/>
              <a:t>data</a:t>
            </a:r>
            <a:r>
              <a:rPr lang="en-US" sz="2000" b="0" dirty="0" smtClean="0"/>
              <a:t> in an envelope</a:t>
            </a:r>
            <a:r>
              <a:rPr lang="en" sz="2000" b="0" dirty="0" smtClean="0"/>
              <a:t>, </a:t>
            </a:r>
            <a:r>
              <a:rPr lang="en" sz="2000" b="0" dirty="0"/>
              <a:t>and </a:t>
            </a:r>
            <a:r>
              <a:rPr lang="en" sz="2000" b="0" dirty="0" smtClean="0"/>
              <a:t>generate</a:t>
            </a:r>
            <a:r>
              <a:rPr lang="en-US" sz="2000" b="0" dirty="0" smtClean="0"/>
              <a:t>s an</a:t>
            </a:r>
            <a:r>
              <a:rPr lang="en" sz="2000" b="0" dirty="0" smtClean="0"/>
              <a:t> </a:t>
            </a:r>
            <a:r>
              <a:rPr lang="en" sz="2000" b="0" dirty="0"/>
              <a:t>output data.</a:t>
            </a:r>
          </a:p>
          <a:p>
            <a:pPr marL="914400" lvl="1" indent="-381000" rtl="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The data envelope is the same for all services</a:t>
            </a:r>
            <a:r>
              <a:rPr lang="en" sz="2000" b="0" dirty="0" smtClean="0"/>
              <a:t>.</a:t>
            </a:r>
            <a:endParaRPr lang="en-US" sz="2000" b="0" dirty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2000" b="0" dirty="0"/>
              <a:t>I</a:t>
            </a:r>
            <a:r>
              <a:rPr lang="en" sz="2000" b="0" dirty="0" smtClean="0"/>
              <a:t>mplement</a:t>
            </a:r>
            <a:r>
              <a:rPr lang="en-US" sz="2000" b="0" dirty="0" smtClean="0"/>
              <a:t>s</a:t>
            </a:r>
            <a:r>
              <a:rPr lang="en" sz="2000" b="0" dirty="0" smtClean="0"/>
              <a:t> </a:t>
            </a:r>
            <a:r>
              <a:rPr lang="en-US" sz="2000" b="0" dirty="0" err="1" smtClean="0"/>
              <a:t>ClaRA</a:t>
            </a:r>
            <a:r>
              <a:rPr lang="en" sz="2000" b="0" dirty="0" smtClean="0"/>
              <a:t> </a:t>
            </a:r>
            <a:r>
              <a:rPr lang="en" sz="2000" b="0" dirty="0"/>
              <a:t>standard interface</a:t>
            </a:r>
          </a:p>
          <a:p>
            <a:pPr marL="914400" lvl="1" indent="-38100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A configure method</a:t>
            </a:r>
          </a:p>
          <a:p>
            <a:pPr marL="914400" lvl="1" indent="-38100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An execute method.</a:t>
            </a:r>
          </a:p>
          <a:p>
            <a:pPr marL="914400" lvl="1" indent="-38100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Several description/identification methods</a:t>
            </a:r>
            <a:r>
              <a:rPr lang="en" sz="2000" b="0" dirty="0" smtClean="0"/>
              <a:t>.</a:t>
            </a:r>
            <a:endParaRPr lang="en" sz="2000" b="0" dirty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Must be </a:t>
            </a:r>
            <a:r>
              <a:rPr lang="en" sz="2000" b="0" i="1" dirty="0"/>
              <a:t>thread-safe</a:t>
            </a:r>
            <a:r>
              <a:rPr lang="en" sz="2000" b="0" dirty="0"/>
              <a:t>.</a:t>
            </a:r>
          </a:p>
          <a:p>
            <a:pPr marL="914400" lvl="1" indent="-38100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The same service engine can be executed in parallel multiple times.</a:t>
            </a:r>
          </a:p>
          <a:p>
            <a:pPr marL="914400" lvl="1" indent="-381000" rtl="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endParaRPr lang="en" sz="2000" b="0" dirty="0"/>
          </a:p>
          <a:p>
            <a:pPr marL="38100" lvl="0" indent="0" rtl="0">
              <a:buClr>
                <a:schemeClr val="dk2"/>
              </a:buClr>
              <a:buSzPct val="166666"/>
              <a:buNone/>
            </a:pPr>
            <a:endParaRPr lang="en" sz="2000" b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Service Engine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248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003086"/>
            <a:ext cx="8229600" cy="58549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2000" b="0" dirty="0" smtClean="0"/>
              <a:t>Design and control</a:t>
            </a:r>
            <a:r>
              <a:rPr lang="en" sz="2000" b="0" dirty="0" smtClean="0"/>
              <a:t> </a:t>
            </a:r>
            <a:r>
              <a:rPr lang="en" sz="2000" b="0" dirty="0"/>
              <a:t>ClaRA applications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Coordinate services </a:t>
            </a:r>
            <a:r>
              <a:rPr lang="en" sz="2000" b="0" dirty="0" smtClean="0"/>
              <a:t>execution</a:t>
            </a:r>
            <a:r>
              <a:rPr lang="en-US" sz="2000" b="0" dirty="0" smtClean="0"/>
              <a:t> and data flow</a:t>
            </a:r>
            <a:r>
              <a:rPr lang="en" sz="2000" b="0" dirty="0" smtClean="0"/>
              <a:t>.</a:t>
            </a:r>
            <a:endParaRPr lang="en" sz="2000" b="0" dirty="0"/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Usually run outside of the DPE.</a:t>
            </a:r>
          </a:p>
          <a:p>
            <a:pPr marL="457200" lvl="0" indent="-41910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Deploy services to DPEs.</a:t>
            </a:r>
          </a:p>
          <a:p>
            <a:pPr marL="914400" lvl="1" indent="-381000">
              <a:lnSpc>
                <a:spcPct val="150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Each deployed service is identified by the following canonical name:</a:t>
            </a:r>
            <a:r>
              <a:rPr lang="en" sz="2000" b="0" i="1" dirty="0"/>
              <a:t>dpe_name/container_name/service_engine_name</a:t>
            </a:r>
          </a:p>
          <a:p>
            <a:pPr marL="457200" lvl="0" indent="-41910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Link services together.</a:t>
            </a:r>
          </a:p>
          <a:p>
            <a:pPr marL="914400" lvl="1" indent="-381000">
              <a:lnSpc>
                <a:spcPct val="150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The output of a service is sent as the input to its linked service</a:t>
            </a:r>
            <a:r>
              <a:rPr lang="en" sz="2000" b="0" dirty="0" smtClean="0"/>
              <a:t>.</a:t>
            </a:r>
            <a:endParaRPr lang="en" sz="2000" b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Orchestrator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747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410088"/>
            <a:ext cx="8229600" cy="37995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Request services execution.</a:t>
            </a:r>
          </a:p>
          <a:p>
            <a:pPr marL="914400" lvl="1" indent="-381000" rtl="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i="1" dirty="0"/>
              <a:t>Async requests:</a:t>
            </a:r>
            <a:r>
              <a:rPr lang="en" sz="2000" b="0" dirty="0"/>
              <a:t> service output is sent to all its linked services.</a:t>
            </a:r>
          </a:p>
          <a:p>
            <a:pPr marL="914400" lvl="1" indent="-381000" rtl="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i="1" dirty="0"/>
              <a:t>Sync request: </a:t>
            </a:r>
            <a:r>
              <a:rPr lang="en" sz="2000" b="0" dirty="0"/>
              <a:t>service output is returned to the requester.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Monitor services execution.</a:t>
            </a:r>
          </a:p>
          <a:p>
            <a:pPr marL="914400" lvl="1" indent="-381000" rtl="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Data, done, warning and error monitoring.</a:t>
            </a:r>
          </a:p>
          <a:p>
            <a:pPr marL="914400" lvl="1" indent="-381000" rtl="0">
              <a:lnSpc>
                <a:spcPct val="115000"/>
              </a:lnSpc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Run custom callback code when a notification is received.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Orchestrator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170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-Clara Application Desig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41276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Application </a:t>
            </a:r>
            <a:r>
              <a:rPr lang="en-US" dirty="0">
                <a:solidFill>
                  <a:schemeClr val="tx2"/>
                </a:solidFill>
              </a:rPr>
              <a:t>G</a:t>
            </a:r>
            <a:r>
              <a:rPr lang="en-US" dirty="0" smtClean="0">
                <a:solidFill>
                  <a:schemeClr val="tx2"/>
                </a:solidFill>
              </a:rPr>
              <a:t>raphical Designer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5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61100" y="3635861"/>
            <a:ext cx="8229600" cy="244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Read EVIO </a:t>
            </a:r>
            <a:r>
              <a:rPr lang="en" sz="2000" b="0" dirty="0" smtClean="0"/>
              <a:t>events </a:t>
            </a:r>
            <a:r>
              <a:rPr lang="en" sz="2000" b="0" dirty="0"/>
              <a:t>from input file.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Events pass from service to service in the chain.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b="0" dirty="0"/>
              <a:t>Services add more banks to the event.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b="0" dirty="0"/>
              <a:t>Write events to output file.</a:t>
            </a:r>
          </a:p>
        </p:txBody>
      </p:sp>
      <p:sp>
        <p:nvSpPr>
          <p:cNvPr id="167" name="Shape 167"/>
          <p:cNvSpPr/>
          <p:nvPr/>
        </p:nvSpPr>
        <p:spPr>
          <a:xfrm>
            <a:off x="914400" y="2286000"/>
            <a:ext cx="914400" cy="91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R</a:t>
            </a:r>
          </a:p>
        </p:txBody>
      </p:sp>
      <p:sp>
        <p:nvSpPr>
          <p:cNvPr id="168" name="Shape 168"/>
          <p:cNvSpPr/>
          <p:nvPr/>
        </p:nvSpPr>
        <p:spPr>
          <a:xfrm>
            <a:off x="2438400" y="2286000"/>
            <a:ext cx="914400" cy="91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169" name="Shape 169"/>
          <p:cNvSpPr/>
          <p:nvPr/>
        </p:nvSpPr>
        <p:spPr>
          <a:xfrm>
            <a:off x="4038600" y="2286000"/>
            <a:ext cx="914400" cy="91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sp>
        <p:nvSpPr>
          <p:cNvPr id="170" name="Shape 170"/>
          <p:cNvSpPr/>
          <p:nvPr/>
        </p:nvSpPr>
        <p:spPr>
          <a:xfrm>
            <a:off x="5638800" y="2286000"/>
            <a:ext cx="914400" cy="91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171" name="Shape 171"/>
          <p:cNvSpPr/>
          <p:nvPr/>
        </p:nvSpPr>
        <p:spPr>
          <a:xfrm>
            <a:off x="7239000" y="2286000"/>
            <a:ext cx="914400" cy="91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W</a:t>
            </a:r>
          </a:p>
        </p:txBody>
      </p:sp>
      <p:cxnSp>
        <p:nvCxnSpPr>
          <p:cNvPr id="172" name="Shape 172"/>
          <p:cNvCxnSpPr/>
          <p:nvPr/>
        </p:nvCxnSpPr>
        <p:spPr>
          <a:xfrm>
            <a:off x="3352800" y="2743200"/>
            <a:ext cx="685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3" name="Shape 173"/>
          <p:cNvCxnSpPr/>
          <p:nvPr/>
        </p:nvCxnSpPr>
        <p:spPr>
          <a:xfrm>
            <a:off x="1828800" y="2743200"/>
            <a:ext cx="6095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4953000" y="2743200"/>
            <a:ext cx="685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/>
          <p:nvPr/>
        </p:nvCxnSpPr>
        <p:spPr>
          <a:xfrm>
            <a:off x="6553200" y="2743200"/>
            <a:ext cx="685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endCxn id="167" idx="1"/>
          </p:cNvCxnSpPr>
          <p:nvPr/>
        </p:nvCxnSpPr>
        <p:spPr>
          <a:xfrm>
            <a:off x="457199" y="2743200"/>
            <a:ext cx="457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/>
          <p:nvPr/>
        </p:nvCxnSpPr>
        <p:spPr>
          <a:xfrm>
            <a:off x="8153400" y="2743200"/>
            <a:ext cx="457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Single Event Reconstruction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6748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endParaRPr lang="en-US" dirty="0"/>
          </a:p>
        </p:txBody>
      </p:sp>
      <p:pic>
        <p:nvPicPr>
          <p:cNvPr id="4" name="Content Placeholder 3" descr="220px-Jlab_aerial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5" r="-8865"/>
          <a:stretch>
            <a:fillRect/>
          </a:stretch>
        </p:blipFill>
        <p:spPr>
          <a:xfrm>
            <a:off x="5340275" y="1001003"/>
            <a:ext cx="3999102" cy="277923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041476"/>
            <a:ext cx="4720923" cy="504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4572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rgbClr val="333399"/>
                </a:solidFill>
                <a:latin typeface="+mn-lt"/>
                <a:ea typeface="ＭＳ Ｐゴシック" pitchFamily="-110" charset="-128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>
                <a:solidFill>
                  <a:srgbClr val="008000"/>
                </a:solidFill>
                <a:latin typeface="+mn-lt"/>
                <a:ea typeface="ＭＳ Ｐゴシック" pitchFamily="-110" charset="-128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CC0000"/>
                </a:solidFill>
                <a:latin typeface="+mn-lt"/>
                <a:ea typeface="ＭＳ Ｐゴシック" pitchFamily="-110" charset="-128"/>
              </a:defRPr>
            </a:lvl4pPr>
            <a:lvl5pPr marL="1487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>
                <a:solidFill>
                  <a:schemeClr val="hlink"/>
                </a:solidFill>
                <a:latin typeface="+mn-lt"/>
                <a:ea typeface="ＭＳ Ｐゴシック" pitchFamily="-110" charset="-128"/>
              </a:defRPr>
            </a:lvl5pPr>
            <a:lvl6pPr marL="194468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6pPr>
            <a:lvl7pPr marL="240188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7pPr>
            <a:lvl8pPr marL="285908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8pPr>
            <a:lvl9pPr marL="3316288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>
                <a:solidFill>
                  <a:schemeClr val="hlink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Thomas Jefferson National Accelerator Facility (TJNAF), commonly called Jefferson Lab or </a:t>
            </a:r>
            <a:r>
              <a:rPr lang="en-US" sz="1800" b="0" dirty="0" err="1" smtClean="0"/>
              <a:t>JLab</a:t>
            </a:r>
            <a:r>
              <a:rPr lang="en-US" sz="1800" b="0" dirty="0" smtClean="0"/>
              <a:t>, is a U.S. national laboratory located in Newport News, Virginia  </a:t>
            </a:r>
          </a:p>
          <a:p>
            <a:r>
              <a:rPr lang="en-US" sz="1800" b="0" dirty="0" smtClean="0"/>
              <a:t>Superconducting RF technology based accelerator will provide a 12 </a:t>
            </a:r>
            <a:r>
              <a:rPr lang="en-US" sz="1800" b="0" dirty="0" err="1" smtClean="0"/>
              <a:t>GeV</a:t>
            </a:r>
            <a:r>
              <a:rPr lang="en-US" sz="1800" b="0" dirty="0" smtClean="0"/>
              <a:t> continuous electron beam with a bunch length of less than 1 picosecond.</a:t>
            </a:r>
          </a:p>
          <a:p>
            <a:r>
              <a:rPr lang="en-US" sz="1800" b="0" dirty="0" smtClean="0"/>
              <a:t>Nuclear physics experiments in 4 end- stations (A,B,C,D)</a:t>
            </a:r>
          </a:p>
          <a:p>
            <a:r>
              <a:rPr lang="en-US" sz="1800" b="0" dirty="0" smtClean="0"/>
              <a:t>CLAS is a large acceptance spectrometer installed in Hall B to study</a:t>
            </a:r>
          </a:p>
          <a:p>
            <a:pPr lvl="1"/>
            <a:r>
              <a:rPr lang="en-US" sz="1400" b="0" dirty="0" smtClean="0"/>
              <a:t>Quark-gluon interactions with nuclei</a:t>
            </a:r>
          </a:p>
          <a:p>
            <a:pPr lvl="1"/>
            <a:r>
              <a:rPr lang="en-US" sz="1400" b="0" dirty="0" smtClean="0"/>
              <a:t>Nucleon-nucleon correlations</a:t>
            </a:r>
          </a:p>
          <a:p>
            <a:pPr lvl="1"/>
            <a:r>
              <a:rPr lang="en-US" sz="1400" b="0" dirty="0" smtClean="0"/>
              <a:t>Nucleon quark structure imaging,</a:t>
            </a:r>
          </a:p>
          <a:p>
            <a:pPr lvl="1"/>
            <a:r>
              <a:rPr lang="en-US" sz="1400" b="0" dirty="0"/>
              <a:t>e</a:t>
            </a:r>
            <a:r>
              <a:rPr lang="en-US" sz="1400" b="0" dirty="0" smtClean="0"/>
              <a:t>tc. </a:t>
            </a:r>
          </a:p>
          <a:p>
            <a:pPr marL="0" indent="0">
              <a:buNone/>
            </a:pPr>
            <a:endParaRPr lang="en-US" sz="1800" b="0" dirty="0" smtClean="0"/>
          </a:p>
        </p:txBody>
      </p:sp>
      <p:pic>
        <p:nvPicPr>
          <p:cNvPr id="6" name="Picture 5" descr="Hall.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23" y="3926757"/>
            <a:ext cx="3478604" cy="23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295400" y="1766718"/>
            <a:ext cx="6927299" cy="4121700"/>
          </a:xfrm>
          <a:prstGeom prst="roundRect">
            <a:avLst>
              <a:gd name="adj" fmla="val 8887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0" y="51542"/>
            <a:ext cx="9144000" cy="639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1F497D"/>
                </a:solidFill>
              </a:rPr>
              <a:t>Multi-Core Reconstruction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1507836" y="3137855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R</a:t>
            </a:r>
          </a:p>
        </p:txBody>
      </p:sp>
      <p:sp>
        <p:nvSpPr>
          <p:cNvPr id="185" name="Shape 185"/>
          <p:cNvSpPr/>
          <p:nvPr/>
        </p:nvSpPr>
        <p:spPr>
          <a:xfrm>
            <a:off x="2920931" y="3147149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186" name="Shape 186"/>
          <p:cNvSpPr/>
          <p:nvPr/>
        </p:nvSpPr>
        <p:spPr>
          <a:xfrm>
            <a:off x="4286148" y="3147149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sp>
        <p:nvSpPr>
          <p:cNvPr id="187" name="Shape 187"/>
          <p:cNvSpPr/>
          <p:nvPr/>
        </p:nvSpPr>
        <p:spPr>
          <a:xfrm>
            <a:off x="5651366" y="3147149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188" name="Shape 188"/>
          <p:cNvSpPr/>
          <p:nvPr/>
        </p:nvSpPr>
        <p:spPr>
          <a:xfrm>
            <a:off x="7130700" y="3137855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W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3714747" y="3555714"/>
            <a:ext cx="571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>
            <a:stCxn id="184" idx="3"/>
          </p:cNvCxnSpPr>
          <p:nvPr/>
        </p:nvCxnSpPr>
        <p:spPr>
          <a:xfrm>
            <a:off x="2301936" y="3546455"/>
            <a:ext cx="619499" cy="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5079965" y="3555714"/>
            <a:ext cx="571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2" name="Shape 192"/>
          <p:cNvCxnSpPr>
            <a:endCxn id="188" idx="1"/>
          </p:cNvCxnSpPr>
          <p:nvPr/>
        </p:nvCxnSpPr>
        <p:spPr>
          <a:xfrm rot="10800000" flipH="1">
            <a:off x="6445200" y="3546455"/>
            <a:ext cx="685499" cy="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3" name="Shape 193"/>
          <p:cNvSpPr/>
          <p:nvPr/>
        </p:nvSpPr>
        <p:spPr>
          <a:xfrm>
            <a:off x="2920931" y="4626656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194" name="Shape 194"/>
          <p:cNvSpPr/>
          <p:nvPr/>
        </p:nvSpPr>
        <p:spPr>
          <a:xfrm>
            <a:off x="4286148" y="4626656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sp>
        <p:nvSpPr>
          <p:cNvPr id="195" name="Shape 195"/>
          <p:cNvSpPr/>
          <p:nvPr/>
        </p:nvSpPr>
        <p:spPr>
          <a:xfrm>
            <a:off x="5651366" y="4626656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cxnSp>
        <p:nvCxnSpPr>
          <p:cNvPr id="196" name="Shape 196"/>
          <p:cNvCxnSpPr/>
          <p:nvPr/>
        </p:nvCxnSpPr>
        <p:spPr>
          <a:xfrm>
            <a:off x="3714747" y="5035221"/>
            <a:ext cx="571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97"/>
          <p:cNvCxnSpPr/>
          <p:nvPr/>
        </p:nvCxnSpPr>
        <p:spPr>
          <a:xfrm>
            <a:off x="5079965" y="5035221"/>
            <a:ext cx="571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8" name="Shape 198"/>
          <p:cNvCxnSpPr>
            <a:stCxn id="195" idx="3"/>
            <a:endCxn id="188" idx="1"/>
          </p:cNvCxnSpPr>
          <p:nvPr/>
        </p:nvCxnSpPr>
        <p:spPr>
          <a:xfrm rot="10800000" flipH="1">
            <a:off x="6445466" y="3546455"/>
            <a:ext cx="685233" cy="148880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" name="Shape 199"/>
          <p:cNvSpPr/>
          <p:nvPr/>
        </p:nvSpPr>
        <p:spPr>
          <a:xfrm>
            <a:off x="2920887" y="1899783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00" name="Shape 200"/>
          <p:cNvSpPr/>
          <p:nvPr/>
        </p:nvSpPr>
        <p:spPr>
          <a:xfrm>
            <a:off x="4286105" y="1899783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sp>
        <p:nvSpPr>
          <p:cNvPr id="201" name="Shape 201"/>
          <p:cNvSpPr/>
          <p:nvPr/>
        </p:nvSpPr>
        <p:spPr>
          <a:xfrm>
            <a:off x="5651323" y="1899783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3714703" y="2308348"/>
            <a:ext cx="571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3" name="Shape 203"/>
          <p:cNvCxnSpPr/>
          <p:nvPr/>
        </p:nvCxnSpPr>
        <p:spPr>
          <a:xfrm>
            <a:off x="5079921" y="2308348"/>
            <a:ext cx="571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>
            <a:stCxn id="201" idx="3"/>
            <a:endCxn id="188" idx="1"/>
          </p:cNvCxnSpPr>
          <p:nvPr/>
        </p:nvCxnSpPr>
        <p:spPr>
          <a:xfrm>
            <a:off x="6445423" y="2308383"/>
            <a:ext cx="685276" cy="123807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" name="Shape 205"/>
          <p:cNvCxnSpPr>
            <a:stCxn id="184" idx="3"/>
            <a:endCxn id="193" idx="1"/>
          </p:cNvCxnSpPr>
          <p:nvPr/>
        </p:nvCxnSpPr>
        <p:spPr>
          <a:xfrm>
            <a:off x="2301936" y="3546455"/>
            <a:ext cx="618995" cy="148880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6" name="Shape 206"/>
          <p:cNvCxnSpPr>
            <a:stCxn id="184" idx="3"/>
            <a:endCxn id="199" idx="1"/>
          </p:cNvCxnSpPr>
          <p:nvPr/>
        </p:nvCxnSpPr>
        <p:spPr>
          <a:xfrm rot="10800000" flipH="1">
            <a:off x="2301936" y="2308383"/>
            <a:ext cx="618951" cy="123807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>
            <a:off x="7527607" y="3954841"/>
            <a:ext cx="0" cy="170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1904744" y="3954841"/>
            <a:ext cx="0" cy="170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 rot="10800000">
            <a:off x="1904707" y="5657341"/>
            <a:ext cx="5622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0" name="Shape 210"/>
          <p:cNvSpPr/>
          <p:nvPr/>
        </p:nvSpPr>
        <p:spPr>
          <a:xfrm>
            <a:off x="196500" y="1392618"/>
            <a:ext cx="794099" cy="817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O</a:t>
            </a:r>
          </a:p>
        </p:txBody>
      </p:sp>
      <p:cxnSp>
        <p:nvCxnSpPr>
          <p:cNvPr id="211" name="Shape 211"/>
          <p:cNvCxnSpPr>
            <a:stCxn id="210" idx="2"/>
            <a:endCxn id="184" idx="1"/>
          </p:cNvCxnSpPr>
          <p:nvPr/>
        </p:nvCxnSpPr>
        <p:spPr>
          <a:xfrm>
            <a:off x="593549" y="2209817"/>
            <a:ext cx="914286" cy="133663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2" name="Shape 212"/>
          <p:cNvCxnSpPr>
            <a:stCxn id="184" idx="0"/>
            <a:endCxn id="210" idx="3"/>
          </p:cNvCxnSpPr>
          <p:nvPr/>
        </p:nvCxnSpPr>
        <p:spPr>
          <a:xfrm rot="10800000">
            <a:off x="990599" y="1801217"/>
            <a:ext cx="914286" cy="133663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 rot="10800000">
            <a:off x="990600" y="1621218"/>
            <a:ext cx="6476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14" name="Shape 214"/>
          <p:cNvCxnSpPr/>
          <p:nvPr/>
        </p:nvCxnSpPr>
        <p:spPr>
          <a:xfrm rot="10800000" flipH="1">
            <a:off x="7467600" y="1621217"/>
            <a:ext cx="299" cy="1524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15" name="Shape 215"/>
          <p:cNvSpPr txBox="1"/>
          <p:nvPr/>
        </p:nvSpPr>
        <p:spPr>
          <a:xfrm>
            <a:off x="1524000" y="1778718"/>
            <a:ext cx="687600" cy="299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DPE</a:t>
            </a:r>
          </a:p>
        </p:txBody>
      </p:sp>
    </p:spTree>
    <p:extLst>
      <p:ext uri="{BB962C8B-B14F-4D97-AF65-F5344CB8AC3E}">
        <p14:creationId xmlns:p14="http://schemas.microsoft.com/office/powerpoint/2010/main" val="7379943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1F497D"/>
                </a:solidFill>
              </a:rPr>
              <a:t>Multi-Core Reconstruction</a:t>
            </a:r>
          </a:p>
        </p:txBody>
      </p:sp>
      <p:pic>
        <p:nvPicPr>
          <p:cNvPr id="2" name="Picture 1" descr="sca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29" y="1090919"/>
            <a:ext cx="6339219" cy="48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7510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184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tx2"/>
                </a:solidFill>
              </a:rPr>
              <a:t>Multi-Core Reconstruction</a:t>
            </a:r>
          </a:p>
        </p:txBody>
      </p:sp>
      <p:sp>
        <p:nvSpPr>
          <p:cNvPr id="221" name="Shape 221"/>
          <p:cNvSpPr/>
          <p:nvPr/>
        </p:nvSpPr>
        <p:spPr>
          <a:xfrm>
            <a:off x="609600" y="1193693"/>
            <a:ext cx="7923071" cy="4730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63904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0217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1F497D"/>
                </a:solidFill>
              </a:rPr>
              <a:t>Multi-Core Reconstruction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609600" y="1129434"/>
            <a:ext cx="7858125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03436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Shape 232"/>
          <p:cNvCxnSpPr>
            <a:endCxn id="233" idx="3"/>
          </p:cNvCxnSpPr>
          <p:nvPr/>
        </p:nvCxnSpPr>
        <p:spPr>
          <a:xfrm flipH="1">
            <a:off x="990600" y="4851479"/>
            <a:ext cx="6324600" cy="7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234" name="Shape 234"/>
          <p:cNvSpPr/>
          <p:nvPr/>
        </p:nvSpPr>
        <p:spPr>
          <a:xfrm>
            <a:off x="455468" y="3251280"/>
            <a:ext cx="7926599" cy="917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2555890" y="4482870"/>
            <a:ext cx="3839699" cy="1327800"/>
          </a:xfrm>
          <a:prstGeom prst="roundRect">
            <a:avLst>
              <a:gd name="adj" fmla="val 10756"/>
            </a:avLst>
          </a:prstGeom>
          <a:solidFill>
            <a:srgbClr val="F3F3F3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9084" y="113966"/>
            <a:ext cx="9144000" cy="639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1F497D"/>
                </a:solidFill>
              </a:rPr>
              <a:t>Multi-Node Reconstruction</a:t>
            </a:r>
          </a:p>
        </p:txBody>
      </p:sp>
      <p:sp>
        <p:nvSpPr>
          <p:cNvPr id="237" name="Shape 237"/>
          <p:cNvSpPr/>
          <p:nvPr/>
        </p:nvSpPr>
        <p:spPr>
          <a:xfrm>
            <a:off x="1064400" y="3403680"/>
            <a:ext cx="611999" cy="613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R</a:t>
            </a:r>
          </a:p>
        </p:txBody>
      </p:sp>
      <p:sp>
        <p:nvSpPr>
          <p:cNvPr id="238" name="Shape 238"/>
          <p:cNvSpPr/>
          <p:nvPr/>
        </p:nvSpPr>
        <p:spPr>
          <a:xfrm>
            <a:off x="3023273" y="498734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39" name="Shape 239"/>
          <p:cNvSpPr/>
          <p:nvPr/>
        </p:nvSpPr>
        <p:spPr>
          <a:xfrm>
            <a:off x="5509401" y="498734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cxnSp>
        <p:nvCxnSpPr>
          <p:cNvPr id="240" name="Shape 240"/>
          <p:cNvCxnSpPr>
            <a:stCxn id="241" idx="3"/>
            <a:endCxn id="239" idx="1"/>
          </p:cNvCxnSpPr>
          <p:nvPr/>
        </p:nvCxnSpPr>
        <p:spPr>
          <a:xfrm>
            <a:off x="4992693" y="5299949"/>
            <a:ext cx="516707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endCxn id="243" idx="2"/>
          </p:cNvCxnSpPr>
          <p:nvPr/>
        </p:nvCxnSpPr>
        <p:spPr>
          <a:xfrm rot="10800000">
            <a:off x="7618799" y="4016880"/>
            <a:ext cx="1199" cy="2053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4" name="Shape 244"/>
          <p:cNvCxnSpPr/>
          <p:nvPr/>
        </p:nvCxnSpPr>
        <p:spPr>
          <a:xfrm>
            <a:off x="1371600" y="4013279"/>
            <a:ext cx="0" cy="2057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/>
          <p:nvPr/>
        </p:nvCxnSpPr>
        <p:spPr>
          <a:xfrm rot="10800000">
            <a:off x="1371600" y="6070680"/>
            <a:ext cx="6248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3" name="Shape 233"/>
          <p:cNvSpPr/>
          <p:nvPr/>
        </p:nvSpPr>
        <p:spPr>
          <a:xfrm>
            <a:off x="276600" y="4546680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DO</a:t>
            </a:r>
          </a:p>
        </p:txBody>
      </p:sp>
      <p:cxnSp>
        <p:nvCxnSpPr>
          <p:cNvPr id="246" name="Shape 246"/>
          <p:cNvCxnSpPr>
            <a:stCxn id="233" idx="0"/>
            <a:endCxn id="237" idx="1"/>
          </p:cNvCxnSpPr>
          <p:nvPr/>
        </p:nvCxnSpPr>
        <p:spPr>
          <a:xfrm rot="10800000" flipH="1">
            <a:off x="633600" y="3710280"/>
            <a:ext cx="430799" cy="836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1" name="Shape 241"/>
          <p:cNvSpPr/>
          <p:nvPr/>
        </p:nvSpPr>
        <p:spPr>
          <a:xfrm>
            <a:off x="4278693" y="498734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47" name="Shape 247"/>
          <p:cNvCxnSpPr>
            <a:stCxn id="238" idx="3"/>
            <a:endCxn id="241" idx="1"/>
          </p:cNvCxnSpPr>
          <p:nvPr/>
        </p:nvCxnSpPr>
        <p:spPr>
          <a:xfrm>
            <a:off x="3737273" y="5299949"/>
            <a:ext cx="54142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8" name="Shape 248"/>
          <p:cNvSpPr/>
          <p:nvPr/>
        </p:nvSpPr>
        <p:spPr>
          <a:xfrm>
            <a:off x="2924711" y="4868274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49" name="Shape 249"/>
          <p:cNvSpPr/>
          <p:nvPr/>
        </p:nvSpPr>
        <p:spPr>
          <a:xfrm>
            <a:off x="5410839" y="4868274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250" name="Shape 250"/>
          <p:cNvSpPr/>
          <p:nvPr/>
        </p:nvSpPr>
        <p:spPr>
          <a:xfrm>
            <a:off x="4180132" y="4868274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3638481" y="5177172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4893902" y="5177172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3" name="Shape 253"/>
          <p:cNvSpPr/>
          <p:nvPr/>
        </p:nvSpPr>
        <p:spPr>
          <a:xfrm>
            <a:off x="2826441" y="4741725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54" name="Shape 254"/>
          <p:cNvSpPr/>
          <p:nvPr/>
        </p:nvSpPr>
        <p:spPr>
          <a:xfrm>
            <a:off x="5312569" y="4741725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255" name="Shape 255"/>
          <p:cNvSpPr/>
          <p:nvPr/>
        </p:nvSpPr>
        <p:spPr>
          <a:xfrm>
            <a:off x="4081862" y="4741725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3540210" y="5050624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/>
          <p:nvPr/>
        </p:nvCxnSpPr>
        <p:spPr>
          <a:xfrm>
            <a:off x="4795631" y="5050624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2629318" y="4544429"/>
            <a:ext cx="665399" cy="189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200"/>
              <a:t>DPEn</a:t>
            </a:r>
          </a:p>
        </p:txBody>
      </p:sp>
      <p:sp>
        <p:nvSpPr>
          <p:cNvPr id="259" name="Shape 259"/>
          <p:cNvSpPr/>
          <p:nvPr/>
        </p:nvSpPr>
        <p:spPr>
          <a:xfrm>
            <a:off x="2561100" y="3095818"/>
            <a:ext cx="3839699" cy="1222200"/>
          </a:xfrm>
          <a:prstGeom prst="roundRect">
            <a:avLst>
              <a:gd name="adj" fmla="val 10756"/>
            </a:avLst>
          </a:prstGeom>
          <a:solidFill>
            <a:srgbClr val="F3F3F3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3022853" y="3530323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61" name="Shape 261"/>
          <p:cNvSpPr/>
          <p:nvPr/>
        </p:nvSpPr>
        <p:spPr>
          <a:xfrm>
            <a:off x="5508981" y="3530323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cxnSp>
        <p:nvCxnSpPr>
          <p:cNvPr id="262" name="Shape 262"/>
          <p:cNvCxnSpPr>
            <a:stCxn id="263" idx="3"/>
            <a:endCxn id="261" idx="1"/>
          </p:cNvCxnSpPr>
          <p:nvPr/>
        </p:nvCxnSpPr>
        <p:spPr>
          <a:xfrm>
            <a:off x="4992274" y="3842923"/>
            <a:ext cx="516707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3" name="Shape 263"/>
          <p:cNvSpPr/>
          <p:nvPr/>
        </p:nvSpPr>
        <p:spPr>
          <a:xfrm>
            <a:off x="4278274" y="3530323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64" name="Shape 264"/>
          <p:cNvCxnSpPr>
            <a:stCxn id="260" idx="3"/>
            <a:endCxn id="263" idx="1"/>
          </p:cNvCxnSpPr>
          <p:nvPr/>
        </p:nvCxnSpPr>
        <p:spPr>
          <a:xfrm>
            <a:off x="3736853" y="3842923"/>
            <a:ext cx="54142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/>
          <p:nvPr/>
        </p:nvSpPr>
        <p:spPr>
          <a:xfrm>
            <a:off x="2924292" y="3411248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66" name="Shape 266"/>
          <p:cNvSpPr/>
          <p:nvPr/>
        </p:nvSpPr>
        <p:spPr>
          <a:xfrm>
            <a:off x="5410420" y="3411248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267" name="Shape 267"/>
          <p:cNvSpPr/>
          <p:nvPr/>
        </p:nvSpPr>
        <p:spPr>
          <a:xfrm>
            <a:off x="4179712" y="3411248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3638062" y="3720146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9" name="Shape 269"/>
          <p:cNvCxnSpPr/>
          <p:nvPr/>
        </p:nvCxnSpPr>
        <p:spPr>
          <a:xfrm>
            <a:off x="4893482" y="3720146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0" name="Shape 270"/>
          <p:cNvSpPr/>
          <p:nvPr/>
        </p:nvSpPr>
        <p:spPr>
          <a:xfrm>
            <a:off x="2826021" y="328469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71" name="Shape 271"/>
          <p:cNvSpPr/>
          <p:nvPr/>
        </p:nvSpPr>
        <p:spPr>
          <a:xfrm>
            <a:off x="5312150" y="328469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272" name="Shape 272"/>
          <p:cNvSpPr/>
          <p:nvPr/>
        </p:nvSpPr>
        <p:spPr>
          <a:xfrm>
            <a:off x="4081442" y="328469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73" name="Shape 273"/>
          <p:cNvCxnSpPr/>
          <p:nvPr/>
        </p:nvCxnSpPr>
        <p:spPr>
          <a:xfrm>
            <a:off x="3539791" y="3593598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4" name="Shape 274"/>
          <p:cNvCxnSpPr/>
          <p:nvPr/>
        </p:nvCxnSpPr>
        <p:spPr>
          <a:xfrm>
            <a:off x="4795212" y="3593598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5" name="Shape 275"/>
          <p:cNvSpPr txBox="1"/>
          <p:nvPr/>
        </p:nvSpPr>
        <p:spPr>
          <a:xfrm>
            <a:off x="2628899" y="3087403"/>
            <a:ext cx="665399" cy="189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200"/>
              <a:t>DPE2</a:t>
            </a:r>
          </a:p>
        </p:txBody>
      </p:sp>
      <p:sp>
        <p:nvSpPr>
          <p:cNvPr id="276" name="Shape 276"/>
          <p:cNvSpPr/>
          <p:nvPr/>
        </p:nvSpPr>
        <p:spPr>
          <a:xfrm>
            <a:off x="2555470" y="1570534"/>
            <a:ext cx="3839699" cy="1327800"/>
          </a:xfrm>
          <a:prstGeom prst="roundRect">
            <a:avLst>
              <a:gd name="adj" fmla="val 10756"/>
            </a:avLst>
          </a:prstGeom>
          <a:solidFill>
            <a:srgbClr val="F3F3F3"/>
          </a:solidFill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022853" y="2075013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78" name="Shape 278"/>
          <p:cNvSpPr/>
          <p:nvPr/>
        </p:nvSpPr>
        <p:spPr>
          <a:xfrm>
            <a:off x="5508981" y="2075013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cxnSp>
        <p:nvCxnSpPr>
          <p:cNvPr id="279" name="Shape 279"/>
          <p:cNvCxnSpPr>
            <a:stCxn id="280" idx="3"/>
            <a:endCxn id="278" idx="1"/>
          </p:cNvCxnSpPr>
          <p:nvPr/>
        </p:nvCxnSpPr>
        <p:spPr>
          <a:xfrm>
            <a:off x="4992274" y="2387613"/>
            <a:ext cx="516707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0" name="Shape 280"/>
          <p:cNvSpPr/>
          <p:nvPr/>
        </p:nvSpPr>
        <p:spPr>
          <a:xfrm>
            <a:off x="4278274" y="2075013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81" name="Shape 281"/>
          <p:cNvCxnSpPr>
            <a:stCxn id="277" idx="3"/>
            <a:endCxn id="280" idx="1"/>
          </p:cNvCxnSpPr>
          <p:nvPr/>
        </p:nvCxnSpPr>
        <p:spPr>
          <a:xfrm>
            <a:off x="3736853" y="2387613"/>
            <a:ext cx="54142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2" name="Shape 282"/>
          <p:cNvSpPr/>
          <p:nvPr/>
        </p:nvSpPr>
        <p:spPr>
          <a:xfrm>
            <a:off x="2924292" y="1955938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83" name="Shape 283"/>
          <p:cNvSpPr/>
          <p:nvPr/>
        </p:nvSpPr>
        <p:spPr>
          <a:xfrm>
            <a:off x="5410420" y="1955938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284" name="Shape 284"/>
          <p:cNvSpPr/>
          <p:nvPr/>
        </p:nvSpPr>
        <p:spPr>
          <a:xfrm>
            <a:off x="4179712" y="1955938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85" name="Shape 285"/>
          <p:cNvCxnSpPr/>
          <p:nvPr/>
        </p:nvCxnSpPr>
        <p:spPr>
          <a:xfrm>
            <a:off x="3638062" y="2264836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4893482" y="2264836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/>
          <p:nvPr/>
        </p:nvSpPr>
        <p:spPr>
          <a:xfrm>
            <a:off x="2826021" y="182938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S1</a:t>
            </a:r>
          </a:p>
        </p:txBody>
      </p:sp>
      <p:sp>
        <p:nvSpPr>
          <p:cNvPr id="288" name="Shape 288"/>
          <p:cNvSpPr/>
          <p:nvPr/>
        </p:nvSpPr>
        <p:spPr>
          <a:xfrm>
            <a:off x="5312150" y="182938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SN</a:t>
            </a:r>
          </a:p>
        </p:txBody>
      </p:sp>
      <p:sp>
        <p:nvSpPr>
          <p:cNvPr id="289" name="Shape 289"/>
          <p:cNvSpPr/>
          <p:nvPr/>
        </p:nvSpPr>
        <p:spPr>
          <a:xfrm>
            <a:off x="4081442" y="1829389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S2</a:t>
            </a:r>
          </a:p>
        </p:txBody>
      </p:sp>
      <p:cxnSp>
        <p:nvCxnSpPr>
          <p:cNvPr id="290" name="Shape 290"/>
          <p:cNvCxnSpPr/>
          <p:nvPr/>
        </p:nvCxnSpPr>
        <p:spPr>
          <a:xfrm>
            <a:off x="3539791" y="2138288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1" name="Shape 291"/>
          <p:cNvCxnSpPr/>
          <p:nvPr/>
        </p:nvCxnSpPr>
        <p:spPr>
          <a:xfrm>
            <a:off x="4795212" y="2138288"/>
            <a:ext cx="541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2" name="Shape 292"/>
          <p:cNvSpPr txBox="1"/>
          <p:nvPr/>
        </p:nvSpPr>
        <p:spPr>
          <a:xfrm>
            <a:off x="2667000" y="1614480"/>
            <a:ext cx="634200" cy="1890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200"/>
              <a:t>DPE1</a:t>
            </a:r>
          </a:p>
        </p:txBody>
      </p:sp>
      <p:sp>
        <p:nvSpPr>
          <p:cNvPr id="243" name="Shape 243"/>
          <p:cNvSpPr/>
          <p:nvPr/>
        </p:nvSpPr>
        <p:spPr>
          <a:xfrm>
            <a:off x="7312800" y="3403680"/>
            <a:ext cx="611999" cy="613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W</a:t>
            </a:r>
          </a:p>
        </p:txBody>
      </p:sp>
      <p:cxnSp>
        <p:nvCxnSpPr>
          <p:cNvPr id="293" name="Shape 293"/>
          <p:cNvCxnSpPr>
            <a:stCxn id="237" idx="3"/>
            <a:endCxn id="276" idx="1"/>
          </p:cNvCxnSpPr>
          <p:nvPr/>
        </p:nvCxnSpPr>
        <p:spPr>
          <a:xfrm rot="10800000" flipH="1">
            <a:off x="1676399" y="2234434"/>
            <a:ext cx="879070" cy="147584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4" name="Shape 294"/>
          <p:cNvCxnSpPr>
            <a:stCxn id="237" idx="3"/>
            <a:endCxn id="259" idx="1"/>
          </p:cNvCxnSpPr>
          <p:nvPr/>
        </p:nvCxnSpPr>
        <p:spPr>
          <a:xfrm rot="10800000" flipH="1">
            <a:off x="1676399" y="3706918"/>
            <a:ext cx="884700" cy="33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>
            <a:stCxn id="237" idx="3"/>
            <a:endCxn id="235" idx="1"/>
          </p:cNvCxnSpPr>
          <p:nvPr/>
        </p:nvCxnSpPr>
        <p:spPr>
          <a:xfrm>
            <a:off x="1676399" y="3710280"/>
            <a:ext cx="879490" cy="143649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6" name="Shape 296"/>
          <p:cNvCxnSpPr>
            <a:stCxn id="276" idx="3"/>
            <a:endCxn id="243" idx="1"/>
          </p:cNvCxnSpPr>
          <p:nvPr/>
        </p:nvCxnSpPr>
        <p:spPr>
          <a:xfrm>
            <a:off x="6395170" y="2234434"/>
            <a:ext cx="917629" cy="147584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7" name="Shape 297"/>
          <p:cNvCxnSpPr>
            <a:stCxn id="259" idx="3"/>
            <a:endCxn id="243" idx="1"/>
          </p:cNvCxnSpPr>
          <p:nvPr/>
        </p:nvCxnSpPr>
        <p:spPr>
          <a:xfrm>
            <a:off x="6400799" y="3706918"/>
            <a:ext cx="912000" cy="33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8" name="Shape 298"/>
          <p:cNvCxnSpPr>
            <a:stCxn id="235" idx="3"/>
            <a:endCxn id="243" idx="1"/>
          </p:cNvCxnSpPr>
          <p:nvPr/>
        </p:nvCxnSpPr>
        <p:spPr>
          <a:xfrm rot="10800000" flipH="1">
            <a:off x="6395590" y="3710280"/>
            <a:ext cx="917209" cy="143649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9" name="Shape 299"/>
          <p:cNvSpPr txBox="1"/>
          <p:nvPr/>
        </p:nvSpPr>
        <p:spPr>
          <a:xfrm>
            <a:off x="460500" y="3327480"/>
            <a:ext cx="682500" cy="1908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200"/>
              <a:t>DPEio</a:t>
            </a:r>
          </a:p>
        </p:txBody>
      </p:sp>
      <p:sp>
        <p:nvSpPr>
          <p:cNvPr id="300" name="Shape 300"/>
          <p:cNvSpPr/>
          <p:nvPr/>
        </p:nvSpPr>
        <p:spPr>
          <a:xfrm>
            <a:off x="1191000" y="1422480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MO</a:t>
            </a:r>
          </a:p>
        </p:txBody>
      </p:sp>
      <p:cxnSp>
        <p:nvCxnSpPr>
          <p:cNvPr id="301" name="Shape 301"/>
          <p:cNvCxnSpPr>
            <a:stCxn id="287" idx="1"/>
            <a:endCxn id="300" idx="3"/>
          </p:cNvCxnSpPr>
          <p:nvPr/>
        </p:nvCxnSpPr>
        <p:spPr>
          <a:xfrm rot="10800000">
            <a:off x="1905000" y="1735079"/>
            <a:ext cx="921021" cy="40690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02" name="Shape 302"/>
          <p:cNvSpPr/>
          <p:nvPr/>
        </p:nvSpPr>
        <p:spPr>
          <a:xfrm>
            <a:off x="6781800" y="5216880"/>
            <a:ext cx="714000" cy="625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MO</a:t>
            </a:r>
          </a:p>
        </p:txBody>
      </p:sp>
      <p:cxnSp>
        <p:nvCxnSpPr>
          <p:cNvPr id="303" name="Shape 303"/>
          <p:cNvCxnSpPr>
            <a:stCxn id="254" idx="3"/>
            <a:endCxn id="302" idx="1"/>
          </p:cNvCxnSpPr>
          <p:nvPr/>
        </p:nvCxnSpPr>
        <p:spPr>
          <a:xfrm>
            <a:off x="6026569" y="5054325"/>
            <a:ext cx="755230" cy="47515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04" name="Shape 304"/>
          <p:cNvCxnSpPr>
            <a:endCxn id="233" idx="3"/>
          </p:cNvCxnSpPr>
          <p:nvPr/>
        </p:nvCxnSpPr>
        <p:spPr>
          <a:xfrm flipH="1">
            <a:off x="990600" y="4013279"/>
            <a:ext cx="228600" cy="846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05" name="Shape 305"/>
          <p:cNvCxnSpPr/>
          <p:nvPr/>
        </p:nvCxnSpPr>
        <p:spPr>
          <a:xfrm flipH="1">
            <a:off x="7315200" y="4013280"/>
            <a:ext cx="152399" cy="838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42354524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0" y="65120"/>
            <a:ext cx="9144000" cy="639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rgbClr val="1F497D"/>
                </a:solidFill>
              </a:rPr>
              <a:t>Multi-Node Reconstruction</a:t>
            </a:r>
          </a:p>
        </p:txBody>
      </p:sp>
      <p:sp>
        <p:nvSpPr>
          <p:cNvPr id="311" name="Shape 311"/>
          <p:cNvSpPr/>
          <p:nvPr/>
        </p:nvSpPr>
        <p:spPr>
          <a:xfrm>
            <a:off x="647273" y="1151934"/>
            <a:ext cx="7849453" cy="47746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312" name="Shape 312"/>
          <p:cNvCxnSpPr/>
          <p:nvPr/>
        </p:nvCxnSpPr>
        <p:spPr>
          <a:xfrm>
            <a:off x="1575950" y="4346875"/>
            <a:ext cx="5507100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5481199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13970" y="38281"/>
            <a:ext cx="9144000" cy="6397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1F497D"/>
                </a:solidFill>
              </a:rPr>
              <a:t>Batch Deployment</a:t>
            </a:r>
          </a:p>
        </p:txBody>
      </p:sp>
      <p:sp>
        <p:nvSpPr>
          <p:cNvPr id="324" name="Shape 324"/>
          <p:cNvSpPr/>
          <p:nvPr/>
        </p:nvSpPr>
        <p:spPr>
          <a:xfrm>
            <a:off x="657225" y="1341924"/>
            <a:ext cx="7829550" cy="4286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0038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0" y="287467"/>
            <a:ext cx="9143999" cy="121587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7222699" y="82849"/>
            <a:ext cx="1768832" cy="3120383"/>
          </a:xfrm>
          <a:prstGeom prst="rect">
            <a:avLst/>
          </a:prstGeom>
          <a:solidFill>
            <a:schemeClr val="accent6">
              <a:lumMod val="75000"/>
              <a:alpha val="12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7716648" y="462429"/>
            <a:ext cx="320076" cy="12346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136898" y="3262080"/>
            <a:ext cx="6612364" cy="3120383"/>
          </a:xfrm>
          <a:prstGeom prst="rect">
            <a:avLst/>
          </a:prstGeom>
          <a:solidFill>
            <a:schemeClr val="accent6">
              <a:lumMod val="75000"/>
              <a:alpha val="12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8009" y="3333111"/>
            <a:ext cx="5558959" cy="26429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571367" y="4478442"/>
            <a:ext cx="2320205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770" y="82849"/>
            <a:ext cx="6612364" cy="31203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16200000" scaled="0"/>
            <a:tileRect/>
          </a:gra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0625" y="439830"/>
            <a:ext cx="5558959" cy="26429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/>
          <p:cNvSpPr/>
          <p:nvPr/>
        </p:nvSpPr>
        <p:spPr>
          <a:xfrm>
            <a:off x="535259" y="711913"/>
            <a:ext cx="723987" cy="565079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Clas12 Detector</a:t>
            </a:r>
          </a:p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Electronics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1367" y="711913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Trigger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1367" y="1417246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Slow Controls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37660" y="1276992"/>
            <a:ext cx="4733" cy="315165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2393" y="1592157"/>
            <a:ext cx="63370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551211" y="845599"/>
            <a:ext cx="1020895" cy="9952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ET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Online Transient Data Storage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>
            <a:stCxn id="7" idx="3"/>
          </p:cNvCxnSpPr>
          <p:nvPr/>
        </p:nvCxnSpPr>
        <p:spPr>
          <a:xfrm flipV="1">
            <a:off x="2273603" y="1537019"/>
            <a:ext cx="350530" cy="162767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854962" y="2128540"/>
            <a:ext cx="702236" cy="14595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Permanent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Data Storage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21508" y="1412553"/>
            <a:ext cx="723151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Online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EB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>
            <a:stCxn id="37" idx="1"/>
          </p:cNvCxnSpPr>
          <p:nvPr/>
        </p:nvCxnSpPr>
        <p:spPr>
          <a:xfrm flipH="1" flipV="1">
            <a:off x="3480060" y="1586307"/>
            <a:ext cx="341448" cy="108786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821509" y="711913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Online Monitoring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Services</a:t>
            </a:r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>
            <a:endCxn id="25" idx="6"/>
          </p:cNvCxnSpPr>
          <p:nvPr/>
        </p:nvCxnSpPr>
        <p:spPr>
          <a:xfrm flipH="1">
            <a:off x="3572106" y="1343221"/>
            <a:ext cx="1134866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894733" y="1417246"/>
            <a:ext cx="78320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Visualization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Services</a:t>
            </a:r>
          </a:p>
          <a:p>
            <a:pPr algn="ctr"/>
            <a:endParaRPr lang="en-US" sz="400" dirty="0" smtClean="0">
              <a:solidFill>
                <a:schemeClr val="tx1"/>
              </a:solidFill>
            </a:endParaRP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>
            <a:stCxn id="25" idx="4"/>
            <a:endCxn id="65" idx="0"/>
          </p:cNvCxnSpPr>
          <p:nvPr/>
        </p:nvCxnSpPr>
        <p:spPr>
          <a:xfrm flipH="1">
            <a:off x="3018758" y="1840843"/>
            <a:ext cx="42901" cy="287697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624133" y="2128540"/>
            <a:ext cx="789249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Online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>
            <a:endCxn id="56" idx="1"/>
          </p:cNvCxnSpPr>
          <p:nvPr/>
        </p:nvCxnSpPr>
        <p:spPr>
          <a:xfrm flipV="1">
            <a:off x="3528490" y="994453"/>
            <a:ext cx="293019" cy="184057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3"/>
          </p:cNvCxnSpPr>
          <p:nvPr/>
        </p:nvCxnSpPr>
        <p:spPr>
          <a:xfrm>
            <a:off x="3413382" y="2411080"/>
            <a:ext cx="219789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651342" y="2865686"/>
            <a:ext cx="740917" cy="72241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4706972" y="1343221"/>
            <a:ext cx="0" cy="243086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706972" y="1586307"/>
            <a:ext cx="187761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523745" y="1742371"/>
            <a:ext cx="370988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4124717" y="2693619"/>
            <a:ext cx="0" cy="172067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887060" y="2850951"/>
            <a:ext cx="757569" cy="73714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Conditions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1322199" y="1800045"/>
            <a:ext cx="0" cy="328495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322199" y="1801566"/>
            <a:ext cx="24916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509638" y="2411080"/>
            <a:ext cx="428022" cy="0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09638" y="601500"/>
            <a:ext cx="0" cy="180958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09638" y="601500"/>
            <a:ext cx="1412847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5" idx="0"/>
          </p:cNvCxnSpPr>
          <p:nvPr/>
        </p:nvCxnSpPr>
        <p:spPr>
          <a:xfrm>
            <a:off x="1922485" y="601500"/>
            <a:ext cx="0" cy="11041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1259247" y="900046"/>
            <a:ext cx="312120" cy="18337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303571" y="910851"/>
            <a:ext cx="319278" cy="18337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7858833">
            <a:off x="2386167" y="1830856"/>
            <a:ext cx="441215" cy="18606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647873" y="2128540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 Geometry 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Calibration 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Services</a:t>
            </a:r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000858" y="1982325"/>
            <a:ext cx="1603" cy="150908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42392" y="2132885"/>
            <a:ext cx="815871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Run Conditions  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891572" y="2697964"/>
            <a:ext cx="0" cy="167722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173355" y="2678884"/>
            <a:ext cx="0" cy="172067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88483" y="2693619"/>
            <a:ext cx="0" cy="167722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289476" y="439830"/>
            <a:ext cx="320993" cy="26429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03311" y="1670751"/>
            <a:ext cx="83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Cloud Control</a:t>
            </a:r>
            <a:endParaRPr lang="en-US" sz="900" dirty="0"/>
          </a:p>
        </p:txBody>
      </p:sp>
      <p:sp>
        <p:nvSpPr>
          <p:cNvPr id="53" name="Rectangle 52"/>
          <p:cNvSpPr/>
          <p:nvPr/>
        </p:nvSpPr>
        <p:spPr>
          <a:xfrm>
            <a:off x="5898222" y="1741539"/>
            <a:ext cx="319204" cy="13395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893604" y="460452"/>
            <a:ext cx="320076" cy="12346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480201" y="980663"/>
            <a:ext cx="1112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Registration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88570" y="2283261"/>
            <a:ext cx="895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Control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60625" y="142941"/>
            <a:ext cx="890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Online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Farm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4706972" y="2383643"/>
            <a:ext cx="889997" cy="40608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Online Application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Orchestrator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89476" y="3334387"/>
            <a:ext cx="320993" cy="26429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6003311" y="4565308"/>
            <a:ext cx="83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Cloud Control</a:t>
            </a:r>
            <a:endParaRPr lang="en-US" sz="900" dirty="0"/>
          </a:p>
        </p:txBody>
      </p:sp>
      <p:sp>
        <p:nvSpPr>
          <p:cNvPr id="108" name="Rectangle 107"/>
          <p:cNvSpPr/>
          <p:nvPr/>
        </p:nvSpPr>
        <p:spPr>
          <a:xfrm>
            <a:off x="5898222" y="4636096"/>
            <a:ext cx="319204" cy="13395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5893604" y="3355009"/>
            <a:ext cx="320076" cy="12346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5480201" y="3875220"/>
            <a:ext cx="1112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Registration</a:t>
            </a:r>
            <a:endParaRPr lang="en-US" sz="900" dirty="0"/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5588570" y="5177818"/>
            <a:ext cx="895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Control</a:t>
            </a:r>
            <a:endParaRPr lang="en-US" sz="900" dirty="0"/>
          </a:p>
        </p:txBody>
      </p:sp>
      <p:sp>
        <p:nvSpPr>
          <p:cNvPr id="115" name="Round Diagonal Corner Rectangle 114"/>
          <p:cNvSpPr/>
          <p:nvPr/>
        </p:nvSpPr>
        <p:spPr>
          <a:xfrm>
            <a:off x="1922485" y="3798714"/>
            <a:ext cx="1195277" cy="58556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Physics Data Processing 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 Application Orchestrator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8" name="Hexagon 117"/>
          <p:cNvSpPr/>
          <p:nvPr/>
        </p:nvSpPr>
        <p:spPr>
          <a:xfrm>
            <a:off x="429860" y="4585397"/>
            <a:ext cx="669265" cy="506189"/>
          </a:xfrm>
          <a:prstGeom prst="hex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 smtClean="0">
                <a:solidFill>
                  <a:schemeClr val="tx1"/>
                </a:solidFill>
              </a:rPr>
              <a:t>Geant</a:t>
            </a:r>
            <a:r>
              <a:rPr lang="en-US" sz="600" dirty="0" smtClean="0">
                <a:solidFill>
                  <a:schemeClr val="tx1"/>
                </a:solidFill>
              </a:rPr>
              <a:t> 4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35848" y="5316085"/>
            <a:ext cx="780951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GEMC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Simulation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758264" y="4585397"/>
            <a:ext cx="728995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EB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696477" y="5054981"/>
            <a:ext cx="782052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DST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Histogram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Visualization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282053" y="5288516"/>
            <a:ext cx="70223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Analysis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2601666" y="4585397"/>
            <a:ext cx="81171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887060" y="3809663"/>
            <a:ext cx="757569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Run Conditions  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651343" y="3819195"/>
            <a:ext cx="740916" cy="56507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Geometry Calibration Services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28" name="Straight Connector 127"/>
          <p:cNvCxnSpPr>
            <a:stCxn id="126" idx="0"/>
          </p:cNvCxnSpPr>
          <p:nvPr/>
        </p:nvCxnSpPr>
        <p:spPr>
          <a:xfrm flipH="1" flipV="1">
            <a:off x="1259247" y="3588097"/>
            <a:ext cx="6598" cy="221566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4136541" y="3608578"/>
            <a:ext cx="396" cy="22156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891572" y="3608578"/>
            <a:ext cx="0" cy="221566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6" idx="3"/>
            <a:endCxn id="115" idx="2"/>
          </p:cNvCxnSpPr>
          <p:nvPr/>
        </p:nvCxnSpPr>
        <p:spPr>
          <a:xfrm flipV="1">
            <a:off x="1644629" y="4091494"/>
            <a:ext cx="277856" cy="709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ight Arrow 133"/>
          <p:cNvSpPr/>
          <p:nvPr/>
        </p:nvSpPr>
        <p:spPr>
          <a:xfrm rot="5400000">
            <a:off x="2097881" y="3607191"/>
            <a:ext cx="221566" cy="18337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5400000">
            <a:off x="2039036" y="4406203"/>
            <a:ext cx="221566" cy="18337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 rot="5400000">
            <a:off x="2802588" y="4382925"/>
            <a:ext cx="221566" cy="18337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1571367" y="4478442"/>
            <a:ext cx="0" cy="27950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576100" y="4747000"/>
            <a:ext cx="18216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3891572" y="4368603"/>
            <a:ext cx="0" cy="10485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3117762" y="4092203"/>
            <a:ext cx="515409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413382" y="4845438"/>
            <a:ext cx="711335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4132274" y="4387109"/>
            <a:ext cx="0" cy="45832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ight Arrow 164"/>
          <p:cNvSpPr/>
          <p:nvPr/>
        </p:nvSpPr>
        <p:spPr>
          <a:xfrm rot="5400000">
            <a:off x="647821" y="5114928"/>
            <a:ext cx="221566" cy="18337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1116799" y="5480564"/>
            <a:ext cx="213712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1330511" y="5009769"/>
            <a:ext cx="0" cy="470795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1322199" y="5009769"/>
            <a:ext cx="43606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/>
        </p:nvSpPr>
        <p:spPr>
          <a:xfrm>
            <a:off x="1391313" y="5375240"/>
            <a:ext cx="768476" cy="53726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Permanent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Data Storage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2186768" y="5150476"/>
            <a:ext cx="0" cy="428627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2186768" y="5579103"/>
            <a:ext cx="1095285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285954" y="4374742"/>
            <a:ext cx="396" cy="492594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1289355" y="4870728"/>
            <a:ext cx="46891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2303571" y="5238068"/>
            <a:ext cx="2403401" cy="0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2300353" y="5150476"/>
            <a:ext cx="3218" cy="8759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984289" y="5480564"/>
            <a:ext cx="72268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Rounded Rectangle 208"/>
          <p:cNvSpPr/>
          <p:nvPr/>
        </p:nvSpPr>
        <p:spPr>
          <a:xfrm>
            <a:off x="4734050" y="4217017"/>
            <a:ext cx="712993" cy="53726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Permanent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Data Storage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cxnSp>
        <p:nvCxnSpPr>
          <p:cNvPr id="211" name="Straight Arrow Connector 210"/>
          <p:cNvCxnSpPr>
            <a:stCxn id="121" idx="0"/>
            <a:endCxn id="209" idx="2"/>
          </p:cNvCxnSpPr>
          <p:nvPr/>
        </p:nvCxnSpPr>
        <p:spPr>
          <a:xfrm flipV="1">
            <a:off x="5087503" y="4754282"/>
            <a:ext cx="3044" cy="30069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Right Arrow 211"/>
          <p:cNvSpPr/>
          <p:nvPr/>
        </p:nvSpPr>
        <p:spPr>
          <a:xfrm>
            <a:off x="1133295" y="5579103"/>
            <a:ext cx="258018" cy="16192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815401" y="439831"/>
            <a:ext cx="320993" cy="554051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7720994" y="1763879"/>
            <a:ext cx="319204" cy="13395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 rot="16200000">
            <a:off x="7398447" y="2314703"/>
            <a:ext cx="895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Control</a:t>
            </a:r>
            <a:endParaRPr lang="en-US" sz="900" dirty="0"/>
          </a:p>
        </p:txBody>
      </p:sp>
      <p:sp>
        <p:nvSpPr>
          <p:cNvPr id="222" name="TextBox 221"/>
          <p:cNvSpPr txBox="1"/>
          <p:nvPr/>
        </p:nvSpPr>
        <p:spPr>
          <a:xfrm rot="16200000">
            <a:off x="7275494" y="980663"/>
            <a:ext cx="1112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Registration</a:t>
            </a:r>
            <a:endParaRPr lang="en-US" sz="900" dirty="0"/>
          </a:p>
        </p:txBody>
      </p:sp>
      <p:sp>
        <p:nvSpPr>
          <p:cNvPr id="225" name="Rectangle 224"/>
          <p:cNvSpPr/>
          <p:nvPr/>
        </p:nvSpPr>
        <p:spPr>
          <a:xfrm>
            <a:off x="7315051" y="460452"/>
            <a:ext cx="320993" cy="26429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 rot="16200000">
            <a:off x="7015358" y="1655810"/>
            <a:ext cx="83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Cloud Control</a:t>
            </a:r>
            <a:endParaRPr lang="en-US" sz="900" dirty="0"/>
          </a:p>
        </p:txBody>
      </p:sp>
      <p:sp>
        <p:nvSpPr>
          <p:cNvPr id="227" name="Rounded Rectangle 226"/>
          <p:cNvSpPr/>
          <p:nvPr/>
        </p:nvSpPr>
        <p:spPr>
          <a:xfrm>
            <a:off x="8148185" y="1481432"/>
            <a:ext cx="769670" cy="51658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Permanent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Data Storage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8148184" y="2128540"/>
            <a:ext cx="769671" cy="3841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8148185" y="994454"/>
            <a:ext cx="769670" cy="36857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Conditions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215062" y="3262859"/>
            <a:ext cx="1768832" cy="3120383"/>
          </a:xfrm>
          <a:prstGeom prst="rect">
            <a:avLst/>
          </a:prstGeom>
          <a:solidFill>
            <a:schemeClr val="accent6">
              <a:lumMod val="75000"/>
              <a:alpha val="12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709011" y="3328678"/>
            <a:ext cx="320076" cy="12346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7713357" y="4630128"/>
            <a:ext cx="319204" cy="13395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TextBox 242"/>
          <p:cNvSpPr txBox="1"/>
          <p:nvPr/>
        </p:nvSpPr>
        <p:spPr>
          <a:xfrm rot="16200000">
            <a:off x="7390810" y="5151070"/>
            <a:ext cx="895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Control</a:t>
            </a:r>
            <a:endParaRPr lang="en-US" sz="900" dirty="0"/>
          </a:p>
        </p:txBody>
      </p:sp>
      <p:sp>
        <p:nvSpPr>
          <p:cNvPr id="244" name="TextBox 243"/>
          <p:cNvSpPr txBox="1"/>
          <p:nvPr/>
        </p:nvSpPr>
        <p:spPr>
          <a:xfrm rot="16200000">
            <a:off x="7267857" y="3846912"/>
            <a:ext cx="1112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Service Registration</a:t>
            </a:r>
            <a:endParaRPr lang="en-US" sz="900" dirty="0"/>
          </a:p>
        </p:txBody>
      </p:sp>
      <p:sp>
        <p:nvSpPr>
          <p:cNvPr id="245" name="Rectangle 244"/>
          <p:cNvSpPr/>
          <p:nvPr/>
        </p:nvSpPr>
        <p:spPr>
          <a:xfrm>
            <a:off x="7307414" y="3326701"/>
            <a:ext cx="320993" cy="26429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2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2000"/>
                </a:schemeClr>
              </a:gs>
            </a:gsLst>
            <a:lin ang="16200000" scaled="0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7007721" y="4507118"/>
            <a:ext cx="83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Cloud Control</a:t>
            </a:r>
            <a:endParaRPr lang="en-US" sz="900" dirty="0"/>
          </a:p>
        </p:txBody>
      </p:sp>
      <p:sp>
        <p:nvSpPr>
          <p:cNvPr id="247" name="Rounded Rectangle 246"/>
          <p:cNvSpPr/>
          <p:nvPr/>
        </p:nvSpPr>
        <p:spPr>
          <a:xfrm>
            <a:off x="8140548" y="4392504"/>
            <a:ext cx="777308" cy="51658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 smtClean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Permanent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Data Storage</a:t>
            </a:r>
          </a:p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8140548" y="5069494"/>
            <a:ext cx="777308" cy="3841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8140548" y="3860703"/>
            <a:ext cx="777308" cy="36857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Conditions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307414" y="157882"/>
            <a:ext cx="1512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Offline University Cloud 1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315051" y="6074893"/>
            <a:ext cx="1514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Offline University Cloud n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 rot="16200000">
            <a:off x="6479570" y="3147443"/>
            <a:ext cx="9462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Cloud Scheduler</a:t>
            </a:r>
            <a:endParaRPr lang="en-US" sz="900" dirty="0"/>
          </a:p>
        </p:txBody>
      </p:sp>
      <p:sp>
        <p:nvSpPr>
          <p:cNvPr id="255" name="TextBox 254"/>
          <p:cNvSpPr txBox="1"/>
          <p:nvPr/>
        </p:nvSpPr>
        <p:spPr>
          <a:xfrm>
            <a:off x="260625" y="6074893"/>
            <a:ext cx="1229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Offline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JLAB Farm 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1953860" y="5149848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6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248"/>
            <a:ext cx="9144000" cy="6397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Challenges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1400" dirty="0" smtClean="0">
                <a:solidFill>
                  <a:srgbClr val="1F497D"/>
                </a:solidFill>
              </a:rPr>
              <a:t> 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1896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0" dirty="0"/>
          </a:p>
          <a:p>
            <a:r>
              <a:rPr lang="en-US" sz="2000" b="0" dirty="0" smtClean="0"/>
              <a:t>Increases author and user pools.</a:t>
            </a:r>
          </a:p>
          <a:p>
            <a:pPr lvl="1"/>
            <a:r>
              <a:rPr lang="en-US" sz="1800" b="0" dirty="0" smtClean="0"/>
              <a:t>Management </a:t>
            </a:r>
            <a:r>
              <a:rPr lang="en-US" sz="1800" b="0" dirty="0"/>
              <a:t>and administration. Strict service canonization </a:t>
            </a:r>
            <a:r>
              <a:rPr lang="en-US" sz="1800" b="0" dirty="0" smtClean="0"/>
              <a:t>rules</a:t>
            </a:r>
            <a:endParaRPr lang="en-US" sz="1800" b="0" dirty="0"/>
          </a:p>
          <a:p>
            <a:r>
              <a:rPr lang="en-US" sz="2000" b="0" dirty="0"/>
              <a:t>W</a:t>
            </a:r>
            <a:r>
              <a:rPr lang="en-US" sz="2000" b="0" dirty="0" smtClean="0"/>
              <a:t>orkloads </a:t>
            </a:r>
            <a:r>
              <a:rPr lang="en-US" sz="2000" b="0" dirty="0"/>
              <a:t>of different clients may </a:t>
            </a:r>
            <a:r>
              <a:rPr lang="en-US" sz="2000" b="0" dirty="0" smtClean="0"/>
              <a:t>overwhelm</a:t>
            </a:r>
            <a:r>
              <a:rPr lang="en-US" sz="2000" b="0" dirty="0" smtClean="0"/>
              <a:t> </a:t>
            </a:r>
            <a:r>
              <a:rPr lang="en-US" sz="2000" b="0" dirty="0" smtClean="0"/>
              <a:t>a single service.</a:t>
            </a:r>
          </a:p>
          <a:p>
            <a:pPr lvl="1"/>
            <a:r>
              <a:rPr lang="en-US" sz="1800" b="0" dirty="0" smtClean="0"/>
              <a:t>Service and Cloud governance</a:t>
            </a:r>
            <a:endParaRPr lang="en-US" sz="1800" b="0" dirty="0"/>
          </a:p>
          <a:p>
            <a:r>
              <a:rPr lang="en-US" sz="2000" b="0" dirty="0"/>
              <a:t>Network </a:t>
            </a:r>
            <a:r>
              <a:rPr lang="en-US" sz="2000" b="0" dirty="0" smtClean="0"/>
              <a:t>security</a:t>
            </a:r>
          </a:p>
          <a:p>
            <a:pPr lvl="1"/>
            <a:r>
              <a:rPr lang="en-US" sz="1800" b="0" dirty="0" smtClean="0"/>
              <a:t>Client </a:t>
            </a:r>
            <a:r>
              <a:rPr lang="en-US" sz="1800" b="0" dirty="0"/>
              <a:t>authentication and message </a:t>
            </a:r>
            <a:r>
              <a:rPr lang="en-US" sz="1800" b="0" dirty="0" smtClean="0"/>
              <a:t>encryption</a:t>
            </a:r>
          </a:p>
          <a:p>
            <a:pPr marL="0" indent="0">
              <a:buNone/>
            </a:pPr>
            <a:endParaRPr lang="en-US" sz="2000" b="0" dirty="0"/>
          </a:p>
          <a:p>
            <a:pPr marL="457200" lvl="1" indent="0"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74500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92027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Summary and Conclusion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993"/>
            <a:ext cx="8229600" cy="5131828"/>
          </a:xfrm>
        </p:spPr>
        <p:txBody>
          <a:bodyPr>
            <a:noAutofit/>
          </a:bodyPr>
          <a:lstStyle/>
          <a:p>
            <a:r>
              <a:rPr lang="en-US" sz="1800" b="0" dirty="0"/>
              <a:t>A</a:t>
            </a:r>
            <a:r>
              <a:rPr lang="en-US" sz="1800" b="0" dirty="0" smtClean="0"/>
              <a:t> multi-treaded analyses framework, based on SOA </a:t>
            </a:r>
          </a:p>
          <a:p>
            <a:r>
              <a:rPr lang="en-US" sz="1800" b="0" dirty="0" smtClean="0"/>
              <a:t>PDP application based on specialized services</a:t>
            </a:r>
          </a:p>
          <a:p>
            <a:pPr lvl="1"/>
            <a:r>
              <a:rPr lang="en-US" sz="1600" b="0" dirty="0" smtClean="0"/>
              <a:t>Small, independent</a:t>
            </a:r>
          </a:p>
          <a:p>
            <a:pPr lvl="1"/>
            <a:r>
              <a:rPr lang="en-US" sz="1600" b="0" dirty="0" smtClean="0"/>
              <a:t>Easy to test, update and maintain</a:t>
            </a:r>
          </a:p>
          <a:p>
            <a:pPr lvl="1"/>
            <a:r>
              <a:rPr lang="en-US" sz="1600" b="0" dirty="0" smtClean="0"/>
              <a:t>Building and running PDP application does not require CS skills. </a:t>
            </a:r>
          </a:p>
          <a:p>
            <a:r>
              <a:rPr lang="en-US" sz="1800" b="0" dirty="0"/>
              <a:t>List of applications has been developed using the </a:t>
            </a:r>
            <a:r>
              <a:rPr lang="en-US" sz="1800" b="0" dirty="0" smtClean="0"/>
              <a:t>framework</a:t>
            </a:r>
          </a:p>
          <a:p>
            <a:pPr lvl="1"/>
            <a:r>
              <a:rPr lang="en-US" sz="1600" b="0" dirty="0" smtClean="0"/>
              <a:t>Charge particle tracking (central, forward)</a:t>
            </a:r>
            <a:endParaRPr lang="en-US" sz="1400" b="0" dirty="0" smtClean="0"/>
          </a:p>
          <a:p>
            <a:pPr lvl="1"/>
            <a:r>
              <a:rPr lang="en-US" sz="1600" b="0" dirty="0" smtClean="0"/>
              <a:t>EC reconstruction </a:t>
            </a:r>
          </a:p>
          <a:p>
            <a:pPr lvl="1"/>
            <a:r>
              <a:rPr lang="en-US" sz="1600" b="0" dirty="0" smtClean="0"/>
              <a:t>FTOF reconstruction</a:t>
            </a:r>
          </a:p>
          <a:p>
            <a:pPr lvl="1"/>
            <a:r>
              <a:rPr lang="en-US" sz="1600" b="0" dirty="0" smtClean="0"/>
              <a:t>PID </a:t>
            </a:r>
          </a:p>
          <a:p>
            <a:pPr lvl="1"/>
            <a:r>
              <a:rPr lang="en-US" sz="1600" b="0" dirty="0" smtClean="0"/>
              <a:t>HTCC</a:t>
            </a:r>
          </a:p>
          <a:p>
            <a:pPr lvl="1"/>
            <a:r>
              <a:rPr lang="en-US" sz="1600" b="0" dirty="0" smtClean="0"/>
              <a:t>PCAL</a:t>
            </a:r>
            <a:endParaRPr lang="en-US" sz="1600" b="0" dirty="0"/>
          </a:p>
          <a:p>
            <a:pPr lvl="1"/>
            <a:r>
              <a:rPr lang="en-US" sz="1600" b="0" dirty="0" smtClean="0"/>
              <a:t>Detector calibration</a:t>
            </a:r>
          </a:p>
          <a:p>
            <a:pPr lvl="1"/>
            <a:r>
              <a:rPr lang="en-US" sz="1600" b="0" dirty="0" smtClean="0"/>
              <a:t>Event Building</a:t>
            </a:r>
          </a:p>
          <a:p>
            <a:pPr lvl="1"/>
            <a:r>
              <a:rPr lang="en-US" sz="1600" b="0" dirty="0" smtClean="0"/>
              <a:t>Histogram services</a:t>
            </a:r>
          </a:p>
          <a:p>
            <a:pPr lvl="1"/>
            <a:r>
              <a:rPr lang="en-US" sz="1600" b="0" dirty="0" smtClean="0"/>
              <a:t>Database application</a:t>
            </a:r>
            <a:endParaRPr lang="en-US" sz="1400" b="0" dirty="0" smtClean="0"/>
          </a:p>
          <a:p>
            <a:pPr lvl="2"/>
            <a:r>
              <a:rPr lang="en-US" sz="1400" b="0" dirty="0" smtClean="0"/>
              <a:t>Geometry, calibration constants and run conditions services</a:t>
            </a:r>
            <a:endParaRPr lang="en-US" sz="2800" b="0" dirty="0">
              <a:solidFill>
                <a:srgbClr val="800000"/>
              </a:solidFill>
            </a:endParaRPr>
          </a:p>
          <a:p>
            <a:endParaRPr lang="en-US" sz="20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18217" y="3434375"/>
            <a:ext cx="6125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ClaRA</a:t>
            </a:r>
            <a:r>
              <a:rPr lang="en-US" dirty="0">
                <a:solidFill>
                  <a:srgbClr val="800000"/>
                </a:solidFill>
              </a:rPr>
              <a:t> supports both traditional and cloud computing 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models and </a:t>
            </a:r>
            <a:r>
              <a:rPr lang="en-US" dirty="0">
                <a:solidFill>
                  <a:srgbClr val="800000"/>
                </a:solidFill>
              </a:rPr>
              <a:t>if need be we are ready for cloud deployment.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780"/>
            <a:ext cx="91440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CLAS12 Computing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446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0" dirty="0"/>
          </a:p>
          <a:p>
            <a:r>
              <a:rPr lang="en-US" sz="2000" b="0" dirty="0" smtClean="0"/>
              <a:t>Enhance utilization, accessibility, contribution and collaboration</a:t>
            </a:r>
          </a:p>
          <a:p>
            <a:pPr lvl="1"/>
            <a:r>
              <a:rPr lang="en-US" sz="1800" b="0" dirty="0" smtClean="0"/>
              <a:t>Reusability of components  </a:t>
            </a:r>
          </a:p>
          <a:p>
            <a:pPr lvl="1"/>
            <a:r>
              <a:rPr lang="en-US" sz="1800" b="0" dirty="0" smtClean="0"/>
              <a:t>On-demand data processing.</a:t>
            </a:r>
          </a:p>
          <a:p>
            <a:pPr lvl="1"/>
            <a:r>
              <a:rPr lang="en-US" sz="1800" b="0" dirty="0" smtClean="0"/>
              <a:t>Location independent resource pooling.</a:t>
            </a:r>
          </a:p>
          <a:p>
            <a:pPr lvl="1"/>
            <a:r>
              <a:rPr lang="en-US" sz="1800" b="0" dirty="0" smtClean="0"/>
              <a:t>Software agility</a:t>
            </a:r>
          </a:p>
          <a:p>
            <a:r>
              <a:rPr lang="en-US" sz="2000" b="0" dirty="0" smtClean="0"/>
              <a:t>Utilization of multicore processor systems</a:t>
            </a:r>
            <a:r>
              <a:rPr lang="en-US" sz="2000" b="0" dirty="0" smtClean="0"/>
              <a:t> </a:t>
            </a:r>
          </a:p>
          <a:p>
            <a:pPr lvl="1"/>
            <a:r>
              <a:rPr lang="en-US" sz="1800" b="0" dirty="0" smtClean="0"/>
              <a:t>Multi-threading</a:t>
            </a:r>
            <a:r>
              <a:rPr lang="en-US" sz="1800" b="0" dirty="0" smtClean="0"/>
              <a:t> </a:t>
            </a:r>
            <a:endParaRPr lang="en-US" sz="2000" b="0" dirty="0" smtClean="0"/>
          </a:p>
          <a:p>
            <a:r>
              <a:rPr lang="en-US" sz="2000" b="0" dirty="0"/>
              <a:t>Ability to expand computing power with minimal capital </a:t>
            </a:r>
            <a:r>
              <a:rPr lang="en-US" sz="2000" b="0" dirty="0" smtClean="0"/>
              <a:t>expenditure</a:t>
            </a:r>
            <a:endParaRPr lang="en-US" sz="2000" b="0" dirty="0" smtClean="0"/>
          </a:p>
          <a:p>
            <a:pPr lvl="1"/>
            <a:r>
              <a:rPr lang="en-US" sz="1800" b="0" dirty="0" smtClean="0"/>
              <a:t>Dynamic elasticity.</a:t>
            </a:r>
            <a:endParaRPr lang="en-US" sz="2000" b="0" dirty="0" smtClean="0"/>
          </a:p>
          <a:p>
            <a:pPr lvl="1"/>
            <a:r>
              <a:rPr lang="en-US" sz="1800" b="0" dirty="0" smtClean="0"/>
              <a:t>Utilization of IT resources of collaborating Universities.</a:t>
            </a:r>
          </a:p>
          <a:p>
            <a:pPr lvl="1"/>
            <a:r>
              <a:rPr lang="en-US" sz="1800" b="0" dirty="0"/>
              <a:t>T</a:t>
            </a:r>
            <a:r>
              <a:rPr lang="en-US" sz="1800" b="0" dirty="0" smtClean="0"/>
              <a:t>ake advantage of available commercial computing resources.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7769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20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https://clasweb.jlab.org/wiki/index.php/CLAS12_Software</a:t>
            </a:r>
          </a:p>
          <a:p>
            <a:pPr marL="457200" lvl="0" indent="-368300" rtl="0">
              <a:lnSpc>
                <a:spcPct val="20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https://clasweb.jlab.org/wiki/index.php/CLARA</a:t>
            </a:r>
          </a:p>
          <a:p>
            <a:pPr marL="457200" lvl="0" indent="-368300" rtl="0">
              <a:lnSpc>
                <a:spcPct val="20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u="sng">
                <a:solidFill>
                  <a:schemeClr val="hlink"/>
                </a:solidFill>
                <a:hlinkClick r:id="rId5"/>
              </a:rPr>
              <a:t>https://clas12svn.jlab.org/repos/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3740"/>
            <a:ext cx="8229600" cy="7737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Links</a:t>
            </a:r>
            <a:endParaRPr lang="en-US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502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624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Service Bus Performance measurements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611" b="10611"/>
          <a:stretch>
            <a:fillRect/>
          </a:stretch>
        </p:blipFill>
        <p:spPr bwMode="auto">
          <a:xfrm>
            <a:off x="228600" y="951948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1285467" y="1364964"/>
            <a:ext cx="3112373" cy="4474053"/>
          </a:xfrm>
          <a:prstGeom prst="rect">
            <a:avLst/>
          </a:prstGeom>
          <a:solidFill>
            <a:schemeClr val="accent5">
              <a:lumMod val="75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Control messages only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</a:rPr>
              <a:t>&lt;0.03ms/message</a:t>
            </a:r>
            <a:endParaRPr lang="en-US" sz="1600" dirty="0"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624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Service Bus Performance measurements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cMsgRate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0611"/>
          <a:stretch>
            <a:fillRect/>
          </a:stretch>
        </p:blipFill>
        <p:spPr>
          <a:xfrm>
            <a:off x="228600" y="951948"/>
            <a:ext cx="8686800" cy="5287963"/>
          </a:xfrm>
        </p:spPr>
      </p:pic>
    </p:spTree>
    <p:extLst>
      <p:ext uri="{BB962C8B-B14F-4D97-AF65-F5344CB8AC3E}">
        <p14:creationId xmlns:p14="http://schemas.microsoft.com/office/powerpoint/2010/main" val="367047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780"/>
            <a:ext cx="9144000" cy="639763"/>
          </a:xfrm>
        </p:spPr>
        <p:txBody>
          <a:bodyPr>
            <a:normAutofit/>
          </a:bodyPr>
          <a:lstStyle/>
          <a:p>
            <a:r>
              <a:rPr lang="en-US" dirty="0" smtClean="0"/>
              <a:t>Ideas Adopted </a:t>
            </a:r>
            <a:r>
              <a:rPr lang="en-US" dirty="0"/>
              <a:t>F</a:t>
            </a:r>
            <a:r>
              <a:rPr lang="en-US" dirty="0" smtClean="0"/>
              <a:t>rom GAUDI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09" y="1434976"/>
            <a:ext cx="8229600" cy="3530458"/>
          </a:xfrm>
        </p:spPr>
        <p:txBody>
          <a:bodyPr>
            <a:normAutofit/>
          </a:bodyPr>
          <a:lstStyle/>
          <a:p>
            <a:r>
              <a:rPr lang="en-US" sz="2000" b="0" dirty="0"/>
              <a:t>Clear separation between data and algorithms</a:t>
            </a:r>
          </a:p>
          <a:p>
            <a:r>
              <a:rPr lang="en-US" sz="2000" b="0" dirty="0"/>
              <a:t>Services encapsulate algorithms</a:t>
            </a:r>
          </a:p>
          <a:p>
            <a:r>
              <a:rPr lang="en-US" sz="2000" b="0" dirty="0"/>
              <a:t>Services communicate data </a:t>
            </a:r>
            <a:r>
              <a:rPr lang="en-US" sz="2000" b="0" dirty="0" smtClean="0"/>
              <a:t> </a:t>
            </a:r>
            <a:endParaRPr lang="en-US" sz="2000" b="0" dirty="0"/>
          </a:p>
          <a:p>
            <a:r>
              <a:rPr lang="en-US" sz="2000" b="0" dirty="0"/>
              <a:t>Three basic types of data: event, detector, statistics</a:t>
            </a:r>
          </a:p>
          <a:p>
            <a:r>
              <a:rPr lang="en-US" sz="2000" b="0" dirty="0"/>
              <a:t>Clear separation between persistent and transient </a:t>
            </a:r>
            <a:r>
              <a:rPr lang="en-US" sz="2000" b="0" dirty="0" smtClean="0"/>
              <a:t>data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0" dirty="0" smtClean="0"/>
              <a:t>   </a:t>
            </a:r>
            <a:r>
              <a:rPr lang="en-US" b="0" dirty="0" smtClean="0"/>
              <a:t>  </a:t>
            </a:r>
            <a:r>
              <a:rPr lang="en-US" sz="1600" b="0" dirty="0" smtClean="0">
                <a:solidFill>
                  <a:srgbClr val="008000"/>
                </a:solidFill>
              </a:rPr>
              <a:t>No code or algorithmic solution was borrowed.</a:t>
            </a:r>
            <a:endParaRPr lang="en-US" sz="1600" b="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0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780"/>
            <a:ext cx="9144000" cy="6397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Computing Model and Architecture Choice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038600"/>
          </a:xfrm>
        </p:spPr>
        <p:txBody>
          <a:bodyPr>
            <a:normAutofit/>
          </a:bodyPr>
          <a:lstStyle/>
          <a:p>
            <a:r>
              <a:rPr lang="en-US" sz="2000" b="0" dirty="0" err="1" smtClean="0"/>
              <a:t>ClaRA</a:t>
            </a:r>
            <a:r>
              <a:rPr lang="en-US" sz="2000" b="0" dirty="0" smtClean="0"/>
              <a:t> is an implementation of the SOA </a:t>
            </a:r>
            <a:endParaRPr lang="en-US" sz="2000" b="0" dirty="0"/>
          </a:p>
          <a:p>
            <a:r>
              <a:rPr lang="en-US" sz="2000" b="0" dirty="0"/>
              <a:t>Data processing major components as services</a:t>
            </a:r>
          </a:p>
          <a:p>
            <a:pPr lvl="1"/>
            <a:r>
              <a:rPr lang="en-US" sz="1800" b="0" dirty="0"/>
              <a:t>Multilingual support</a:t>
            </a:r>
          </a:p>
          <a:p>
            <a:pPr lvl="2"/>
            <a:r>
              <a:rPr lang="en-US" sz="1600" b="0" dirty="0"/>
              <a:t>Services can be written in C++, Java and Python</a:t>
            </a:r>
          </a:p>
          <a:p>
            <a:r>
              <a:rPr lang="en-US" sz="2000" b="0" dirty="0"/>
              <a:t>Physics application design/composition based on services</a:t>
            </a:r>
          </a:p>
          <a:p>
            <a:r>
              <a:rPr lang="en-US" sz="2000" b="0" dirty="0"/>
              <a:t>Supports both traditional and cloud computing models</a:t>
            </a:r>
          </a:p>
          <a:p>
            <a:pPr lvl="1"/>
            <a:r>
              <a:rPr lang="en-US" sz="1800" b="0" dirty="0"/>
              <a:t>Single process as well as distributed application design modes</a:t>
            </a:r>
          </a:p>
          <a:p>
            <a:pPr lvl="1"/>
            <a:r>
              <a:rPr lang="en-US" sz="1800" b="0" dirty="0"/>
              <a:t>Centralized batch processing</a:t>
            </a:r>
          </a:p>
          <a:p>
            <a:pPr lvl="1"/>
            <a:r>
              <a:rPr lang="en-US" sz="1800" b="0" dirty="0"/>
              <a:t>Distributed cloud processing</a:t>
            </a:r>
            <a:endParaRPr lang="en-US" sz="2000" b="0" dirty="0"/>
          </a:p>
          <a:p>
            <a:r>
              <a:rPr lang="en-US" sz="2000" b="0" dirty="0"/>
              <a:t>Multi-Threaded</a:t>
            </a:r>
          </a:p>
          <a:p>
            <a:pPr marL="0" indent="0">
              <a:buNone/>
            </a:pPr>
            <a:endParaRPr lang="en-US" sz="2400" b="0" dirty="0" smtClean="0"/>
          </a:p>
          <a:p>
            <a:pPr marL="457200" lvl="1" indent="0">
              <a:buNone/>
            </a:pPr>
            <a:endParaRPr lang="en-US" sz="2600" b="0" dirty="0" smtClean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08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780"/>
            <a:ext cx="9144000" cy="6397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Attributes of </a:t>
            </a:r>
            <a:r>
              <a:rPr lang="en-US" sz="3200" dirty="0" err="1" smtClean="0">
                <a:solidFill>
                  <a:srgbClr val="1F497D"/>
                </a:solidFill>
              </a:rPr>
              <a:t>ClaRA</a:t>
            </a:r>
            <a:r>
              <a:rPr lang="en-US" sz="3200" dirty="0" smtClean="0">
                <a:solidFill>
                  <a:srgbClr val="1F497D"/>
                </a:solidFill>
              </a:rPr>
              <a:t> Services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1783"/>
            <a:ext cx="8686800" cy="45635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0" dirty="0"/>
              <a:t>C</a:t>
            </a:r>
            <a:r>
              <a:rPr lang="en-US" sz="2000" b="0" dirty="0" smtClean="0"/>
              <a:t>ommunicate data through shared memory and /or pub-sub messaging system</a:t>
            </a:r>
          </a:p>
          <a:p>
            <a:pPr lvl="1">
              <a:lnSpc>
                <a:spcPct val="80000"/>
              </a:lnSpc>
            </a:pPr>
            <a:r>
              <a:rPr lang="en-US" sz="1800" b="0" dirty="0" smtClean="0"/>
              <a:t>Well </a:t>
            </a:r>
            <a:r>
              <a:rPr lang="en-US" sz="1800" b="0" dirty="0"/>
              <a:t>defined, easy-to-use, </a:t>
            </a:r>
            <a:r>
              <a:rPr lang="en-US" sz="1800" b="0" dirty="0" smtClean="0"/>
              <a:t>data-centric </a:t>
            </a:r>
            <a:r>
              <a:rPr lang="en-US" sz="1800" b="0" dirty="0"/>
              <a:t>interface</a:t>
            </a:r>
          </a:p>
          <a:p>
            <a:pPr>
              <a:lnSpc>
                <a:spcPct val="80000"/>
              </a:lnSpc>
            </a:pPr>
            <a:r>
              <a:rPr lang="en-US" sz="2000" b="0" dirty="0" smtClean="0"/>
              <a:t>Self</a:t>
            </a:r>
            <a:r>
              <a:rPr lang="en-US" sz="2000" b="0" dirty="0"/>
              <a:t>-contained with no </a:t>
            </a:r>
            <a:r>
              <a:rPr lang="en-US" sz="2000" b="0" dirty="0" smtClean="0"/>
              <a:t>dependencies on </a:t>
            </a:r>
            <a:r>
              <a:rPr lang="en-US" sz="2000" b="0" dirty="0"/>
              <a:t>other </a:t>
            </a:r>
            <a:r>
              <a:rPr lang="en-US" sz="2000" b="0" dirty="0" smtClean="0"/>
              <a:t>services</a:t>
            </a:r>
          </a:p>
          <a:p>
            <a:pPr lvl="1">
              <a:lnSpc>
                <a:spcPct val="80000"/>
              </a:lnSpc>
            </a:pPr>
            <a:r>
              <a:rPr lang="en-US" sz="1800" b="0" dirty="0" smtClean="0"/>
              <a:t>Loose coupling. Coupled through communicating data.</a:t>
            </a:r>
            <a:endParaRPr lang="en-US" sz="1800" b="0" dirty="0"/>
          </a:p>
          <a:p>
            <a:pPr>
              <a:lnSpc>
                <a:spcPct val="80000"/>
              </a:lnSpc>
            </a:pPr>
            <a:r>
              <a:rPr lang="en-US" sz="2000" b="0" dirty="0"/>
              <a:t>A</a:t>
            </a:r>
            <a:r>
              <a:rPr lang="en-US" sz="2000" b="0" dirty="0" smtClean="0"/>
              <a:t>lways </a:t>
            </a:r>
            <a:r>
              <a:rPr lang="en-US" sz="2000" b="0" dirty="0"/>
              <a:t>available but idle until requests </a:t>
            </a:r>
            <a:r>
              <a:rPr lang="en-US" sz="2000" b="0" dirty="0" smtClean="0"/>
              <a:t>arrival</a:t>
            </a:r>
            <a:endParaRPr lang="en-US" sz="2000" b="0" dirty="0"/>
          </a:p>
          <a:p>
            <a:pPr>
              <a:lnSpc>
                <a:spcPct val="80000"/>
              </a:lnSpc>
            </a:pPr>
            <a:r>
              <a:rPr lang="en-US" sz="2000" b="0" dirty="0"/>
              <a:t>Location </a:t>
            </a:r>
            <a:r>
              <a:rPr lang="en-US" sz="2000" b="0" dirty="0" smtClean="0"/>
              <a:t>transparent</a:t>
            </a:r>
          </a:p>
          <a:p>
            <a:pPr lvl="1">
              <a:lnSpc>
                <a:spcPct val="80000"/>
              </a:lnSpc>
            </a:pPr>
            <a:r>
              <a:rPr lang="en-US" sz="1800" b="0" dirty="0" smtClean="0"/>
              <a:t>Services are defined by unique names, and are discovered through discovery services</a:t>
            </a:r>
            <a:endParaRPr lang="en-US" sz="1800" b="0" dirty="0"/>
          </a:p>
          <a:p>
            <a:pPr>
              <a:lnSpc>
                <a:spcPct val="80000"/>
              </a:lnSpc>
            </a:pPr>
            <a:r>
              <a:rPr lang="en-US" sz="2000" b="0" dirty="0" smtClean="0"/>
              <a:t>Combine existing services into composite services or applications</a:t>
            </a:r>
          </a:p>
          <a:p>
            <a:pPr lvl="1">
              <a:lnSpc>
                <a:spcPct val="80000"/>
              </a:lnSpc>
            </a:pPr>
            <a:r>
              <a:rPr lang="en-US" sz="1800" b="0" dirty="0" smtClean="0"/>
              <a:t>Services can </a:t>
            </a:r>
            <a:r>
              <a:rPr lang="en-US" sz="1800" b="0" dirty="0" smtClean="0"/>
              <a:t>also be </a:t>
            </a:r>
            <a:r>
              <a:rPr lang="en-US" sz="1800" b="0" dirty="0" smtClean="0"/>
              <a:t>combined in a single process (run-time environment), communicating data through shared memory (traditional computing model).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8899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66"/>
            <a:ext cx="7772400" cy="8683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1F497D"/>
                </a:solidFill>
              </a:rPr>
              <a:t>ClaRA</a:t>
            </a:r>
            <a:r>
              <a:rPr lang="en-US" sz="3200" dirty="0" smtClean="0">
                <a:solidFill>
                  <a:srgbClr val="1F497D"/>
                </a:solidFill>
              </a:rPr>
              <a:t> Design Architecture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6096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PDP Service Bus (pub-sub and/or shared-memory)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657600"/>
            <a:ext cx="8153400" cy="1066800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343400"/>
            <a:ext cx="11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Service layer</a:t>
            </a:r>
            <a:endParaRPr lang="en-US" sz="16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80221543"/>
              </p:ext>
            </p:extLst>
          </p:nvPr>
        </p:nvGraphicFramePr>
        <p:xfrm>
          <a:off x="609600" y="1854200"/>
          <a:ext cx="43434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30193233"/>
              </p:ext>
            </p:extLst>
          </p:nvPr>
        </p:nvGraphicFramePr>
        <p:xfrm>
          <a:off x="5638800" y="1828800"/>
          <a:ext cx="28956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Up Arrow 30"/>
          <p:cNvSpPr/>
          <p:nvPr/>
        </p:nvSpPr>
        <p:spPr>
          <a:xfrm>
            <a:off x="9906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16764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21336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35814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0386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44958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4953000" y="2514600"/>
            <a:ext cx="685800" cy="381000"/>
          </a:xfrm>
          <a:prstGeom prst="leftRight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6705600" y="3276600"/>
            <a:ext cx="304800" cy="457200"/>
          </a:xfrm>
          <a:prstGeom prst="upArrow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7137402" y="3305628"/>
            <a:ext cx="304800" cy="4572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88900" h="889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10200" y="3962400"/>
            <a:ext cx="1600200" cy="609600"/>
          </a:xfrm>
          <a:prstGeom prst="round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Administration </a:t>
            </a:r>
            <a:r>
              <a:rPr lang="en-US" sz="1200" dirty="0" err="1" smtClean="0">
                <a:solidFill>
                  <a:schemeClr val="tx1"/>
                </a:solidFill>
              </a:rPr>
              <a:t>SaaS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IaaS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D</a:t>
            </a:r>
            <a:r>
              <a:rPr lang="en-US" sz="1200" dirty="0" err="1" smtClean="0">
                <a:solidFill>
                  <a:schemeClr val="tx1"/>
                </a:solidFill>
              </a:rPr>
              <a:t>aaS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86600" y="3962400"/>
            <a:ext cx="1447800" cy="609600"/>
          </a:xfrm>
          <a:prstGeom prst="roundRect">
            <a:avLst/>
          </a:prstGeom>
          <a:solidFill>
            <a:schemeClr val="bg1"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Registration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4600" y="3962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pperplate Gothic Light" pitchFamily="34" charset="0"/>
              </a:rPr>
              <a:t>Service Inventory</a:t>
            </a:r>
            <a:endParaRPr lang="en-US" sz="1400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4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F497D"/>
                </a:solidFill>
              </a:rPr>
              <a:t>ClaRA</a:t>
            </a:r>
            <a:r>
              <a:rPr lang="en-US" dirty="0" smtClean="0">
                <a:solidFill>
                  <a:srgbClr val="1F497D"/>
                </a:solidFill>
              </a:rPr>
              <a:t> Components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hape 42"/>
          <p:cNvSpPr/>
          <p:nvPr/>
        </p:nvSpPr>
        <p:spPr>
          <a:xfrm>
            <a:off x="805125" y="3157406"/>
            <a:ext cx="1896600" cy="2009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DPE</a:t>
            </a:r>
          </a:p>
        </p:txBody>
      </p:sp>
      <p:sp>
        <p:nvSpPr>
          <p:cNvPr id="5" name="Shape 43"/>
          <p:cNvSpPr/>
          <p:nvPr/>
        </p:nvSpPr>
        <p:spPr>
          <a:xfrm>
            <a:off x="1160325" y="1406515"/>
            <a:ext cx="1541400" cy="10131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dirty="0" smtClean="0"/>
              <a:t>Platform</a:t>
            </a:r>
            <a:endParaRPr lang="en-US" dirty="0" smtClean="0"/>
          </a:p>
          <a:p>
            <a:pPr algn="ctr">
              <a:buNone/>
            </a:pPr>
            <a:r>
              <a:rPr lang="en-US" sz="1200" dirty="0" smtClean="0"/>
              <a:t>(cloud controller)</a:t>
            </a:r>
            <a:endParaRPr lang="en" sz="1200" dirty="0"/>
          </a:p>
        </p:txBody>
      </p:sp>
      <p:sp>
        <p:nvSpPr>
          <p:cNvPr id="6" name="Shape 44"/>
          <p:cNvSpPr/>
          <p:nvPr/>
        </p:nvSpPr>
        <p:spPr>
          <a:xfrm>
            <a:off x="1177625" y="3650965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45"/>
          <p:cNvSpPr/>
          <p:nvPr/>
        </p:nvSpPr>
        <p:spPr>
          <a:xfrm>
            <a:off x="1330025" y="3803365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Shape 46"/>
          <p:cNvSpPr/>
          <p:nvPr/>
        </p:nvSpPr>
        <p:spPr>
          <a:xfrm>
            <a:off x="1482425" y="3955765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</a:t>
            </a:r>
          </a:p>
        </p:txBody>
      </p:sp>
      <p:sp>
        <p:nvSpPr>
          <p:cNvPr id="9" name="Shape 47"/>
          <p:cNvSpPr/>
          <p:nvPr/>
        </p:nvSpPr>
        <p:spPr>
          <a:xfrm>
            <a:off x="1783775" y="4135890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Shape 48"/>
          <p:cNvSpPr/>
          <p:nvPr/>
        </p:nvSpPr>
        <p:spPr>
          <a:xfrm>
            <a:off x="1936175" y="4288290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49"/>
          <p:cNvSpPr/>
          <p:nvPr/>
        </p:nvSpPr>
        <p:spPr>
          <a:xfrm>
            <a:off x="1528275" y="4322965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50"/>
          <p:cNvSpPr/>
          <p:nvPr/>
        </p:nvSpPr>
        <p:spPr>
          <a:xfrm>
            <a:off x="2105525" y="4063165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</a:t>
            </a:r>
          </a:p>
        </p:txBody>
      </p:sp>
      <p:sp>
        <p:nvSpPr>
          <p:cNvPr id="13" name="Shape 51"/>
          <p:cNvSpPr/>
          <p:nvPr/>
        </p:nvSpPr>
        <p:spPr>
          <a:xfrm>
            <a:off x="4337925" y="1406515"/>
            <a:ext cx="1896600" cy="2009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DPE</a:t>
            </a:r>
          </a:p>
        </p:txBody>
      </p:sp>
      <p:sp>
        <p:nvSpPr>
          <p:cNvPr id="14" name="Shape 52"/>
          <p:cNvSpPr/>
          <p:nvPr/>
        </p:nvSpPr>
        <p:spPr>
          <a:xfrm>
            <a:off x="4710425" y="1900074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53"/>
          <p:cNvSpPr/>
          <p:nvPr/>
        </p:nvSpPr>
        <p:spPr>
          <a:xfrm>
            <a:off x="4862825" y="2052474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54"/>
          <p:cNvSpPr/>
          <p:nvPr/>
        </p:nvSpPr>
        <p:spPr>
          <a:xfrm>
            <a:off x="5015225" y="2204874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</a:t>
            </a:r>
          </a:p>
        </p:txBody>
      </p:sp>
      <p:sp>
        <p:nvSpPr>
          <p:cNvPr id="17" name="Shape 55"/>
          <p:cNvSpPr/>
          <p:nvPr/>
        </p:nvSpPr>
        <p:spPr>
          <a:xfrm>
            <a:off x="5316575" y="2384999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56"/>
          <p:cNvSpPr/>
          <p:nvPr/>
        </p:nvSpPr>
        <p:spPr>
          <a:xfrm>
            <a:off x="5468975" y="2537398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57"/>
          <p:cNvSpPr/>
          <p:nvPr/>
        </p:nvSpPr>
        <p:spPr>
          <a:xfrm>
            <a:off x="5061075" y="2572073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58"/>
          <p:cNvSpPr/>
          <p:nvPr/>
        </p:nvSpPr>
        <p:spPr>
          <a:xfrm>
            <a:off x="5638325" y="2312274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</a:t>
            </a:r>
          </a:p>
        </p:txBody>
      </p:sp>
      <p:sp>
        <p:nvSpPr>
          <p:cNvPr id="21" name="Shape 59"/>
          <p:cNvSpPr/>
          <p:nvPr/>
        </p:nvSpPr>
        <p:spPr>
          <a:xfrm>
            <a:off x="3419975" y="3803365"/>
            <a:ext cx="1896600" cy="2009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DPE</a:t>
            </a:r>
          </a:p>
        </p:txBody>
      </p:sp>
      <p:sp>
        <p:nvSpPr>
          <p:cNvPr id="22" name="Shape 60"/>
          <p:cNvSpPr/>
          <p:nvPr/>
        </p:nvSpPr>
        <p:spPr>
          <a:xfrm>
            <a:off x="3792475" y="4296923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Shape 61"/>
          <p:cNvSpPr/>
          <p:nvPr/>
        </p:nvSpPr>
        <p:spPr>
          <a:xfrm>
            <a:off x="3944875" y="4449323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Shape 62"/>
          <p:cNvSpPr/>
          <p:nvPr/>
        </p:nvSpPr>
        <p:spPr>
          <a:xfrm>
            <a:off x="4097275" y="4601723"/>
            <a:ext cx="1073400" cy="96990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</a:t>
            </a:r>
          </a:p>
        </p:txBody>
      </p:sp>
      <p:sp>
        <p:nvSpPr>
          <p:cNvPr id="25" name="Shape 63"/>
          <p:cNvSpPr/>
          <p:nvPr/>
        </p:nvSpPr>
        <p:spPr>
          <a:xfrm>
            <a:off x="4398625" y="4781848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Shape 64"/>
          <p:cNvSpPr/>
          <p:nvPr/>
        </p:nvSpPr>
        <p:spPr>
          <a:xfrm>
            <a:off x="4551025" y="4934248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Shape 65"/>
          <p:cNvSpPr/>
          <p:nvPr/>
        </p:nvSpPr>
        <p:spPr>
          <a:xfrm>
            <a:off x="4143125" y="4968923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Shape 66"/>
          <p:cNvSpPr/>
          <p:nvPr/>
        </p:nvSpPr>
        <p:spPr>
          <a:xfrm>
            <a:off x="4720375" y="4709123"/>
            <a:ext cx="450299" cy="450299"/>
          </a:xfrm>
          <a:prstGeom prst="ellipse">
            <a:avLst/>
          </a:prstGeom>
          <a:solidFill>
            <a:srgbClr val="E6B8A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</a:t>
            </a:r>
          </a:p>
        </p:txBody>
      </p:sp>
      <p:cxnSp>
        <p:nvCxnSpPr>
          <p:cNvPr id="29" name="Shape 67"/>
          <p:cNvCxnSpPr>
            <a:stCxn id="5" idx="2"/>
            <a:endCxn id="4" idx="0"/>
          </p:cNvCxnSpPr>
          <p:nvPr/>
        </p:nvCxnSpPr>
        <p:spPr>
          <a:xfrm flipH="1">
            <a:off x="1753425" y="2419615"/>
            <a:ext cx="177600" cy="73779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68"/>
          <p:cNvCxnSpPr>
            <a:stCxn id="5" idx="3"/>
            <a:endCxn id="13" idx="1"/>
          </p:cNvCxnSpPr>
          <p:nvPr/>
        </p:nvCxnSpPr>
        <p:spPr>
          <a:xfrm>
            <a:off x="2701725" y="1913065"/>
            <a:ext cx="1636199" cy="49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69"/>
          <p:cNvCxnSpPr>
            <a:endCxn id="21" idx="0"/>
          </p:cNvCxnSpPr>
          <p:nvPr/>
        </p:nvCxnSpPr>
        <p:spPr>
          <a:xfrm>
            <a:off x="2649575" y="2369365"/>
            <a:ext cx="1718699" cy="1433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70"/>
          <p:cNvCxnSpPr>
            <a:stCxn id="4" idx="3"/>
            <a:endCxn id="13" idx="1"/>
          </p:cNvCxnSpPr>
          <p:nvPr/>
        </p:nvCxnSpPr>
        <p:spPr>
          <a:xfrm rot="10800000" flipH="1">
            <a:off x="2701725" y="2411065"/>
            <a:ext cx="1636199" cy="175089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" name="Shape 71"/>
          <p:cNvCxnSpPr>
            <a:stCxn id="4" idx="3"/>
            <a:endCxn id="21" idx="1"/>
          </p:cNvCxnSpPr>
          <p:nvPr/>
        </p:nvCxnSpPr>
        <p:spPr>
          <a:xfrm>
            <a:off x="2701725" y="4161956"/>
            <a:ext cx="718249" cy="64595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" name="Shape 72"/>
          <p:cNvCxnSpPr>
            <a:stCxn id="21" idx="0"/>
            <a:endCxn id="13" idx="2"/>
          </p:cNvCxnSpPr>
          <p:nvPr/>
        </p:nvCxnSpPr>
        <p:spPr>
          <a:xfrm rot="10800000" flipH="1">
            <a:off x="4368275" y="3415615"/>
            <a:ext cx="917950" cy="3877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" name="Shape 73"/>
          <p:cNvSpPr/>
          <p:nvPr/>
        </p:nvSpPr>
        <p:spPr>
          <a:xfrm>
            <a:off x="6454500" y="4012140"/>
            <a:ext cx="1775100" cy="5453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Shape 74"/>
          <p:cNvSpPr/>
          <p:nvPr/>
        </p:nvSpPr>
        <p:spPr>
          <a:xfrm>
            <a:off x="6606900" y="4164540"/>
            <a:ext cx="1775100" cy="5453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75"/>
          <p:cNvSpPr/>
          <p:nvPr/>
        </p:nvSpPr>
        <p:spPr>
          <a:xfrm>
            <a:off x="6759300" y="4316940"/>
            <a:ext cx="1775100" cy="5453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Shape 76"/>
          <p:cNvSpPr/>
          <p:nvPr/>
        </p:nvSpPr>
        <p:spPr>
          <a:xfrm>
            <a:off x="6911700" y="4469340"/>
            <a:ext cx="1775100" cy="5453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/>
              <a:t>Orchestrator</a:t>
            </a:r>
          </a:p>
        </p:txBody>
      </p:sp>
    </p:spTree>
    <p:extLst>
      <p:ext uri="{BB962C8B-B14F-4D97-AF65-F5344CB8AC3E}">
        <p14:creationId xmlns:p14="http://schemas.microsoft.com/office/powerpoint/2010/main" val="271134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Platform (Cloud Controller)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4721"/>
            <a:ext cx="8686800" cy="2189902"/>
          </a:xfrm>
        </p:spPr>
        <p:txBody>
          <a:bodyPr/>
          <a:lstStyle/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ClaRA </a:t>
            </a:r>
            <a:r>
              <a:rPr lang="en-US" sz="1800" b="0" dirty="0" smtClean="0"/>
              <a:t>administration</a:t>
            </a:r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1800" b="0" dirty="0"/>
              <a:t>S</a:t>
            </a:r>
            <a:r>
              <a:rPr lang="en-US" sz="1800" b="0" dirty="0" smtClean="0"/>
              <a:t>ervice registration and discovery</a:t>
            </a:r>
            <a:r>
              <a:rPr lang="en" sz="1800" b="0" dirty="0" smtClean="0"/>
              <a:t>.</a:t>
            </a:r>
            <a:endParaRPr lang="en" sz="1800" b="0" dirty="0"/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Keeps an inventory of all running DPEs and all deployed services.</a:t>
            </a:r>
          </a:p>
          <a:p>
            <a:pPr marL="457200" lvl="0" indent="-419100">
              <a:lnSpc>
                <a:spcPct val="115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b="0" dirty="0"/>
              <a:t>Used by orchestrators to </a:t>
            </a:r>
            <a:r>
              <a:rPr lang="en" sz="1800" b="0" dirty="0" smtClean="0"/>
              <a:t>discover </a:t>
            </a:r>
            <a:r>
              <a:rPr lang="en" sz="1800" b="0" dirty="0"/>
              <a:t>and check services </a:t>
            </a:r>
            <a:r>
              <a:rPr lang="en" sz="1800" b="0" dirty="0" smtClean="0"/>
              <a:t>availability </a:t>
            </a:r>
            <a:r>
              <a:rPr lang="en" sz="1800" b="0" dirty="0"/>
              <a:t>and distribution.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Rounded Rectangle 3"/>
          <p:cNvSpPr/>
          <p:nvPr/>
        </p:nvSpPr>
        <p:spPr>
          <a:xfrm>
            <a:off x="2737288" y="2992243"/>
            <a:ext cx="3962400" cy="2743200"/>
          </a:xfrm>
          <a:prstGeom prst="roundRect">
            <a:avLst/>
          </a:prstGeom>
          <a:solidFill>
            <a:schemeClr val="tx2">
              <a:lumMod val="7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73763"/>
              </p:ext>
            </p:extLst>
          </p:nvPr>
        </p:nvGraphicFramePr>
        <p:xfrm>
          <a:off x="3042088" y="3491889"/>
          <a:ext cx="32766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3265" y="3068443"/>
            <a:ext cx="948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Platform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888" y="5354443"/>
            <a:ext cx="198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Cloud Control Node 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7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5335</TotalTime>
  <Words>1315</Words>
  <Application>Microsoft Macintosh PowerPoint</Application>
  <PresentationFormat>On-screen Show (4:3)</PresentationFormat>
  <Paragraphs>382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1_Powerpoint Template Lehman Review June 07</vt:lpstr>
      <vt:lpstr>Clas12 Reconstruction and Analysis Framework</vt:lpstr>
      <vt:lpstr>JLab</vt:lpstr>
      <vt:lpstr>CLAS12 Computing Requirements</vt:lpstr>
      <vt:lpstr>Ideas Adopted From GAUDI</vt:lpstr>
      <vt:lpstr>Computing Model and Architecture Choice</vt:lpstr>
      <vt:lpstr>Attributes of ClaRA Services</vt:lpstr>
      <vt:lpstr>ClaRA Design Architecture</vt:lpstr>
      <vt:lpstr>ClaRA Components</vt:lpstr>
      <vt:lpstr>Platform (Cloud Controller)</vt:lpstr>
      <vt:lpstr>Data Processing Environment (DPE)</vt:lpstr>
      <vt:lpstr>Service Container</vt:lpstr>
      <vt:lpstr>Transient Data Envelope</vt:lpstr>
      <vt:lpstr>Transient Data Object</vt:lpstr>
      <vt:lpstr>PowerPoint Presentation</vt:lpstr>
      <vt:lpstr>Service Engine</vt:lpstr>
      <vt:lpstr>Orchestrator</vt:lpstr>
      <vt:lpstr>Orchestrator</vt:lpstr>
      <vt:lpstr>Application Graphical Designer</vt:lpstr>
      <vt:lpstr>Single Event Reconstruction</vt:lpstr>
      <vt:lpstr>Multi-Core Reconstruction</vt:lpstr>
      <vt:lpstr>Multi-Core Reconstruction</vt:lpstr>
      <vt:lpstr>Multi-Core Reconstruction</vt:lpstr>
      <vt:lpstr>Multi-Core Reconstruction</vt:lpstr>
      <vt:lpstr>Multi-Node Reconstruction</vt:lpstr>
      <vt:lpstr>Multi-Node Reconstruction</vt:lpstr>
      <vt:lpstr>Batch Deployment</vt:lpstr>
      <vt:lpstr>PowerPoint Presentation</vt:lpstr>
      <vt:lpstr>Challenges  </vt:lpstr>
      <vt:lpstr>Summary and Conclusion</vt:lpstr>
      <vt:lpstr>Links</vt:lpstr>
      <vt:lpstr>Service Bus Performance measurements</vt:lpstr>
      <vt:lpstr>Service Bus Performance measurements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Volker Burkert</dc:creator>
  <cp:lastModifiedBy>Vardan Gyurjyan</cp:lastModifiedBy>
  <cp:revision>148</cp:revision>
  <cp:lastPrinted>2012-06-04T15:11:11Z</cp:lastPrinted>
  <dcterms:created xsi:type="dcterms:W3CDTF">2012-04-22T17:49:58Z</dcterms:created>
  <dcterms:modified xsi:type="dcterms:W3CDTF">2013-05-22T13:56:33Z</dcterms:modified>
</cp:coreProperties>
</file>