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7"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3"/>
    <p:restoredTop sz="94678"/>
  </p:normalViewPr>
  <p:slideViewPr>
    <p:cSldViewPr snapToGrid="0" snapToObjects="1">
      <p:cViewPr varScale="1">
        <p:scale>
          <a:sx n="134" d="100"/>
          <a:sy n="134" d="100"/>
        </p:scale>
        <p:origin x="1544"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365452-3461-DA40-B07E-B18048621D25}" type="datetimeFigureOut">
              <a:rPr lang="en-US" smtClean="0"/>
              <a:pPr/>
              <a:t>7/17/17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D4C6D0-2A8D-3749-AB7A-71DF7AD8D61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b="1">
                <a:latin typeface="Arial" panose="020B0604020202020204" pitchFamily="34" charset="0"/>
                <a:cs typeface="Arial" panose="020B0604020202020204" pitchFamily="34" charset="0"/>
              </a:defRPr>
            </a:lvl1pPr>
          </a:lstStyle>
          <a:p>
            <a:endParaRPr lang="en-US" dirty="0"/>
          </a:p>
        </p:txBody>
      </p:sp>
      <p:sp>
        <p:nvSpPr>
          <p:cNvPr id="3" name="Content Placeholder 2"/>
          <p:cNvSpPr>
            <a:spLocks noGrp="1"/>
          </p:cNvSpPr>
          <p:nvPr>
            <p:ph idx="1"/>
          </p:nvPr>
        </p:nvSpPr>
        <p:spPr>
          <a:xfrm>
            <a:off x="457200" y="1290918"/>
            <a:ext cx="8229600" cy="4835245"/>
          </a:xfrm>
        </p:spPr>
        <p:txBody>
          <a:bodyPr/>
          <a:lstStyle>
            <a:lvl1pPr>
              <a:defRPr sz="1800">
                <a:latin typeface="Arial" panose="020B0604020202020204" pitchFamily="34" charset="0"/>
                <a:cs typeface="Arial" panose="020B0604020202020204" pitchFamily="34" charset="0"/>
              </a:defRPr>
            </a:lvl1pPr>
            <a:lvl2pPr>
              <a:defRPr sz="18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3880251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94726"/>
            <a:ext cx="9144000" cy="397933"/>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200150"/>
            <a:ext cx="8229600" cy="492601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3" name="Picture 1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6423098"/>
            <a:ext cx="9144000" cy="420624"/>
          </a:xfrm>
          <a:prstGeom prst="rect">
            <a:avLst/>
          </a:prstGeom>
        </p:spPr>
      </p:pic>
      <p:sp>
        <p:nvSpPr>
          <p:cNvPr id="16" name="Slide Number Placeholder 4"/>
          <p:cNvSpPr txBox="1">
            <a:spLocks/>
          </p:cNvSpPr>
          <p:nvPr userDrawn="1"/>
        </p:nvSpPr>
        <p:spPr>
          <a:xfrm>
            <a:off x="3505200" y="6550362"/>
            <a:ext cx="2133600" cy="190125"/>
          </a:xfrm>
          <a:prstGeom prst="rect">
            <a:avLst/>
          </a:prstGeom>
        </p:spPr>
        <p:txBody>
          <a:bodyPr vert="horz" lIns="91440" tIns="45720" rIns="91440" bIns="45720" rtlCol="0" anchor="ctr"/>
          <a:lstStyle>
            <a:defPPr>
              <a:defRPr lang="en-US"/>
            </a:defPPr>
            <a:lvl1pPr marL="0" algn="ctr" defTabSz="457200" rtl="0" eaLnBrk="1" latinLnBrk="0" hangingPunct="1">
              <a:defRPr sz="1000" kern="1200">
                <a:solidFill>
                  <a:schemeClr val="bg1"/>
                </a:solidFill>
                <a:latin typeface="Minion Pro"/>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58F48A6-A3E1-4848-9AC3-B43F560BE4FE}" type="slidenum">
              <a:rPr lang="en-US" sz="1200" smtClean="0">
                <a:solidFill>
                  <a:prstClr val="white"/>
                </a:solidFill>
              </a:rPr>
              <a:pPr/>
              <a:t>‹#›</a:t>
            </a:fld>
            <a:endParaRPr lang="en-US" sz="1200" dirty="0">
              <a:solidFill>
                <a:prstClr val="white"/>
              </a:solidFill>
            </a:endParaRPr>
          </a:p>
        </p:txBody>
      </p:sp>
      <p:sp>
        <p:nvSpPr>
          <p:cNvPr id="7" name="TextBox 6"/>
          <p:cNvSpPr txBox="1"/>
          <p:nvPr userDrawn="1"/>
        </p:nvSpPr>
        <p:spPr>
          <a:xfrm>
            <a:off x="5345043" y="6520200"/>
            <a:ext cx="2142435" cy="246221"/>
          </a:xfrm>
          <a:prstGeom prst="rect">
            <a:avLst/>
          </a:prstGeom>
          <a:noFill/>
        </p:spPr>
        <p:txBody>
          <a:bodyPr wrap="square" rtlCol="0">
            <a:spAutoFit/>
          </a:bodyPr>
          <a:lstStyle/>
          <a:p>
            <a:r>
              <a:rPr lang="en-US" sz="1000" dirty="0">
                <a:solidFill>
                  <a:prstClr val="white"/>
                </a:solidFill>
                <a:latin typeface="Arial" panose="020B0604020202020204" pitchFamily="34" charset="0"/>
                <a:cs typeface="Arial" panose="020B0604020202020204" pitchFamily="34" charset="0"/>
              </a:rPr>
              <a:t>Hall B</a:t>
            </a:r>
            <a:r>
              <a:rPr lang="en-US" sz="1000" dirty="0" smtClean="0">
                <a:solidFill>
                  <a:prstClr val="white"/>
                </a:solidFill>
                <a:latin typeface="Arial" panose="020B0604020202020204" pitchFamily="34" charset="0"/>
                <a:cs typeface="Arial" panose="020B0604020202020204" pitchFamily="34" charset="0"/>
              </a:rPr>
              <a:t> Ready for Science  </a:t>
            </a:r>
            <a:r>
              <a:rPr lang="en-US" sz="1000" dirty="0">
                <a:solidFill>
                  <a:prstClr val="white"/>
                </a:solidFill>
                <a:latin typeface="Arial" panose="020B0604020202020204" pitchFamily="34" charset="0"/>
                <a:cs typeface="Arial" panose="020B0604020202020204" pitchFamily="34" charset="0"/>
              </a:rPr>
              <a:t>Review</a:t>
            </a:r>
          </a:p>
        </p:txBody>
      </p:sp>
    </p:spTree>
    <p:extLst>
      <p:ext uri="{BB962C8B-B14F-4D97-AF65-F5344CB8AC3E}">
        <p14:creationId xmlns:p14="http://schemas.microsoft.com/office/powerpoint/2010/main" val="1180643709"/>
      </p:ext>
    </p:extLst>
  </p:cSld>
  <p:clrMap bg1="lt1" tx1="dk1" bg2="lt2" tx2="dk2" accent1="accent1" accent2="accent2" accent3="accent3" accent4="accent4" accent5="accent5" accent6="accent6" hlink="hlink" folHlink="folHlink"/>
  <p:sldLayoutIdLst>
    <p:sldLayoutId id="2147483661" r:id="rId1"/>
  </p:sldLayoutIdLst>
  <p:hf hdr="0"/>
  <p:txStyles>
    <p:titleStyle>
      <a:lvl1pPr algn="ctr" defTabSz="457200" rtl="0" eaLnBrk="1" latinLnBrk="0" hangingPunct="1">
        <a:spcBef>
          <a:spcPct val="0"/>
        </a:spcBef>
        <a:buNone/>
        <a:defRPr sz="32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457200" rtl="0" eaLnBrk="1" latinLnBrk="0" hangingPunct="1">
        <a:spcBef>
          <a:spcPct val="20000"/>
        </a:spcBef>
        <a:buFont typeface="Arial"/>
        <a:buChar char="•"/>
        <a:defRPr sz="18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5059"/>
          </a:xfrm>
        </p:spPr>
        <p:txBody>
          <a:bodyPr/>
          <a:lstStyle/>
          <a:p>
            <a:r>
              <a:rPr lang="en-US" dirty="0" smtClean="0"/>
              <a:t>CLAS12 “Ready for Science”  </a:t>
            </a:r>
            <a:r>
              <a:rPr lang="en-US" smtClean="0"/>
              <a:t>09/25-26, </a:t>
            </a:r>
            <a:r>
              <a:rPr lang="en-US" dirty="0" smtClean="0"/>
              <a:t>2017 </a:t>
            </a:r>
            <a:endParaRPr lang="en-US" dirty="0"/>
          </a:p>
        </p:txBody>
      </p:sp>
      <p:sp>
        <p:nvSpPr>
          <p:cNvPr id="5" name="TextBox 4"/>
          <p:cNvSpPr txBox="1"/>
          <p:nvPr/>
        </p:nvSpPr>
        <p:spPr>
          <a:xfrm>
            <a:off x="457200" y="1301352"/>
            <a:ext cx="7758335" cy="3816429"/>
          </a:xfrm>
          <a:prstGeom prst="rect">
            <a:avLst/>
          </a:prstGeom>
          <a:noFill/>
        </p:spPr>
        <p:txBody>
          <a:bodyPr wrap="square" rtlCol="0">
            <a:spAutoFit/>
          </a:bodyPr>
          <a:lstStyle/>
          <a:p>
            <a:pPr defTabSz="914400"/>
            <a:r>
              <a:rPr lang="en-US" u="sng" dirty="0">
                <a:solidFill>
                  <a:srgbClr val="000090"/>
                </a:solidFill>
              </a:rPr>
              <a:t>The scope of the meeting is to:</a:t>
            </a:r>
          </a:p>
          <a:p>
            <a:pPr defTabSz="914400"/>
            <a:endParaRPr lang="en-US" sz="1600" i="1" dirty="0">
              <a:solidFill>
                <a:srgbClr val="000090"/>
              </a:solidFill>
            </a:endParaRPr>
          </a:p>
          <a:p>
            <a:pPr defTabSz="914400"/>
            <a:r>
              <a:rPr lang="en-US" sz="1600" i="1" dirty="0">
                <a:solidFill>
                  <a:srgbClr val="000090"/>
                </a:solidFill>
              </a:rPr>
              <a:t>(1) Review the readiness of the “CLAS12 First experiment” effort to coordinate the CLAS collaboration in the task of producing first rate science in course of and following the data taking period, and be ready for expedient analysis and result publications (this includes both understanding the detector and having the simulations and reconstruction software in place for physics.) </a:t>
            </a:r>
          </a:p>
          <a:p>
            <a:pPr defTabSz="914400"/>
            <a:endParaRPr lang="en-US" sz="1600" i="1" dirty="0">
              <a:solidFill>
                <a:srgbClr val="000090"/>
              </a:solidFill>
            </a:endParaRPr>
          </a:p>
          <a:p>
            <a:pPr defTabSz="914400"/>
            <a:r>
              <a:rPr lang="en-US" sz="1600" i="1" dirty="0">
                <a:solidFill>
                  <a:srgbClr val="000090"/>
                </a:solidFill>
              </a:rPr>
              <a:t>(2) Review the readiness of the effort to operate and commission all systems, providing the on-line monitoring and controls, trigger system, and the readout of all detector and ancillary systems. </a:t>
            </a:r>
          </a:p>
          <a:p>
            <a:pPr defTabSz="914400"/>
            <a:endParaRPr lang="en-US" sz="1600" i="1" dirty="0">
              <a:solidFill>
                <a:srgbClr val="000090"/>
              </a:solidFill>
            </a:endParaRPr>
          </a:p>
          <a:p>
            <a:pPr defTabSz="914400"/>
            <a:r>
              <a:rPr lang="en-US" sz="1600" i="1" dirty="0">
                <a:solidFill>
                  <a:srgbClr val="000090"/>
                </a:solidFill>
              </a:rPr>
              <a:t>(3) Review the readiness of the calibration effort to use the scheduled engineering run for optimizing the detector responses. This effort must be prioritized to support the CLAS12 First experiment effort in the physics run immediately following the engineering run</a:t>
            </a:r>
            <a:r>
              <a:rPr lang="en-US" sz="1600" dirty="0">
                <a:solidFill>
                  <a:prstClr val="black"/>
                </a:solidFill>
              </a:rPr>
              <a:t>.</a:t>
            </a:r>
          </a:p>
        </p:txBody>
      </p:sp>
      <p:sp>
        <p:nvSpPr>
          <p:cNvPr id="4" name="TextBox 3"/>
          <p:cNvSpPr txBox="1"/>
          <p:nvPr/>
        </p:nvSpPr>
        <p:spPr>
          <a:xfrm>
            <a:off x="2851371" y="5543305"/>
            <a:ext cx="3605787" cy="369332"/>
          </a:xfrm>
          <a:prstGeom prst="rect">
            <a:avLst/>
          </a:prstGeom>
          <a:noFill/>
          <a:ln w="3175" cap="flat" cmpd="sng" algn="ctr">
            <a:solidFill>
              <a:schemeClr val="tx1"/>
            </a:solidFill>
            <a:prstDash val="solid"/>
            <a:round/>
            <a:headEnd type="none" w="med" len="med"/>
            <a:tailEnd type="none" w="med" len="med"/>
          </a:ln>
        </p:spPr>
        <p:txBody>
          <a:bodyPr wrap="none" rtlCol="0">
            <a:spAutoFit/>
          </a:bodyPr>
          <a:lstStyle/>
          <a:p>
            <a:r>
              <a:rPr lang="en-US" dirty="0" smtClean="0"/>
              <a:t>Detailed charge items to be defined</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JLabPowerpoint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786</TotalTime>
  <Words>168</Words>
  <Application>Microsoft Macintosh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Minion Pro</vt:lpstr>
      <vt:lpstr>Arial</vt:lpstr>
      <vt:lpstr>JLabPowerpointMain</vt:lpstr>
      <vt:lpstr>CLAS12 “Ready for Science”  09/25-26, 2017 </vt:lpstr>
    </vt:vector>
  </TitlesOfParts>
  <Company>Jefferson Lab</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CLAS12 “Ready for Science”  09/18-19, 2017 </dc:title>
  <dc:creator>Volker Burkert</dc:creator>
  <cp:lastModifiedBy>latifa Elouadrhiri</cp:lastModifiedBy>
  <cp:revision>5</cp:revision>
  <dcterms:created xsi:type="dcterms:W3CDTF">2017-07-12T11:56:14Z</dcterms:created>
  <dcterms:modified xsi:type="dcterms:W3CDTF">2017-07-17T11:45:14Z</dcterms:modified>
</cp:coreProperties>
</file>