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6"/>
  </p:notesMasterIdLst>
  <p:sldIdLst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/>
    <p:restoredTop sz="94686"/>
  </p:normalViewPr>
  <p:slideViewPr>
    <p:cSldViewPr snapToGrid="0" snapToObjects="1">
      <p:cViewPr varScale="1">
        <p:scale>
          <a:sx n="89" d="100"/>
          <a:sy n="89" d="100"/>
        </p:scale>
        <p:origin x="176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BE1D3D-3683-BA4A-B3A8-96B18577BF24}" type="datetimeFigureOut">
              <a:rPr lang="en-US" smtClean="0"/>
              <a:pPr/>
              <a:t>3/14/19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BEA27-885A-3042-A4C2-A9F2D36B23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2BF11-2D50-794C-9E34-15BA560029F6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14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E97C-2A7A-D142-987E-7EA28CC1B3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CB850-ED91-FB40-B1CA-573479B83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E97C-2A7A-D142-987E-7EA28CC1B3F2}" type="datetimeFigureOut">
              <a:rPr lang="en-US" smtClean="0"/>
              <a:pPr/>
              <a:t>3/14/19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CB850-ED91-FB40-B1CA-573479B830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0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E97C-2A7A-D142-987E-7EA28CC1B3F2}" type="datetimeFigureOut">
              <a:rPr lang="en-US" smtClean="0"/>
              <a:pPr/>
              <a:t>3/14/19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CB850-ED91-FB40-B1CA-573479B830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54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E97C-2A7A-D142-987E-7EA28CC1B3F2}" type="datetimeFigureOut">
              <a:rPr lang="en-US" smtClean="0"/>
              <a:pPr/>
              <a:t>3/14/19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CB850-ED91-FB40-B1CA-573479B830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371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E97C-2A7A-D142-987E-7EA28CC1B3F2}" type="datetimeFigureOut">
              <a:rPr lang="en-US" smtClean="0"/>
              <a:pPr/>
              <a:t>3/14/19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CB850-ED91-FB40-B1CA-573479B830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96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E97C-2A7A-D142-987E-7EA28CC1B3F2}" type="datetimeFigureOut">
              <a:rPr lang="en-US" smtClean="0"/>
              <a:pPr/>
              <a:t>3/14/19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CB850-ED91-FB40-B1CA-573479B830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32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E97C-2A7A-D142-987E-7EA28CC1B3F2}" type="datetimeFigureOut">
              <a:rPr lang="en-US" smtClean="0"/>
              <a:pPr/>
              <a:t>3/14/19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CB850-ED91-FB40-B1CA-573479B830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194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E97C-2A7A-D142-987E-7EA28CC1B3F2}" type="datetimeFigureOut">
              <a:rPr lang="en-US" smtClean="0"/>
              <a:pPr/>
              <a:t>3/14/19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CB850-ED91-FB40-B1CA-573479B830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5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E97C-2A7A-D142-987E-7EA28CC1B3F2}" type="datetimeFigureOut">
              <a:rPr lang="en-US" smtClean="0"/>
              <a:pPr/>
              <a:t>3/14/19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CB850-ED91-FB40-B1CA-573479B830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86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E97C-2A7A-D142-987E-7EA28CC1B3F2}" type="datetimeFigureOut">
              <a:rPr lang="en-US" smtClean="0"/>
              <a:pPr/>
              <a:t>3/14/19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CB850-ED91-FB40-B1CA-573479B830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38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E97C-2A7A-D142-987E-7EA28CC1B3F2}" type="datetimeFigureOut">
              <a:rPr lang="en-US" smtClean="0"/>
              <a:pPr/>
              <a:t>3/14/19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CB850-ED91-FB40-B1CA-573479B830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00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E97C-2A7A-D142-987E-7EA28CC1B3F2}" type="datetimeFigureOut">
              <a:rPr lang="en-US" smtClean="0"/>
              <a:pPr/>
              <a:t>3/14/19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CB850-ED91-FB40-B1CA-573479B830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629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6E97C-2A7A-D142-987E-7EA28CC1B3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CB850-ED91-FB40-B1CA-573479B83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6E97C-2A7A-D142-987E-7EA28CC1B3F2}" type="datetimeFigureOut">
              <a:rPr lang="en-US" smtClean="0"/>
              <a:pPr/>
              <a:t>3/14/19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CB850-ED91-FB40-B1CA-573479B830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58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JeffersonLab/clas12Nim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62959" y="58399"/>
            <a:ext cx="7672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NIM draft articles for the CLAS12 system Status </a:t>
            </a:r>
            <a:r>
              <a:rPr lang="mr-IN" sz="2400" dirty="0">
                <a:solidFill>
                  <a:prstClr val="black"/>
                </a:solidFill>
              </a:rPr>
              <a:t>–</a:t>
            </a:r>
            <a:r>
              <a:rPr lang="en-US" sz="2400" dirty="0">
                <a:solidFill>
                  <a:prstClr val="black"/>
                </a:solidFill>
              </a:rPr>
              <a:t> 03/14/19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705029"/>
              </p:ext>
            </p:extLst>
          </p:nvPr>
        </p:nvGraphicFramePr>
        <p:xfrm>
          <a:off x="437317" y="513854"/>
          <a:ext cx="8558119" cy="5978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9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4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51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68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9818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F700"/>
                          </a:solidFill>
                        </a:rPr>
                        <a:t>Components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F700"/>
                          </a:solidFill>
                        </a:rPr>
                        <a:t>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F700"/>
                          </a:solidFill>
                        </a:rPr>
                        <a:t>available in</a:t>
                      </a:r>
                      <a:r>
                        <a:rPr lang="en-US" sz="1200" baseline="0" dirty="0">
                          <a:solidFill>
                            <a:srgbClr val="FFF700"/>
                          </a:solidFill>
                        </a:rPr>
                        <a:t> binder</a:t>
                      </a:r>
                      <a:endParaRPr lang="en-US" sz="1200" dirty="0">
                        <a:solidFill>
                          <a:srgbClr val="FFF700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rgbClr val="FFF700"/>
                          </a:solidFill>
                        </a:rPr>
                        <a:t>description/performance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F700"/>
                          </a:solidFill>
                        </a:rPr>
                        <a:t>Completion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FFF700"/>
                          </a:solidFill>
                        </a:rPr>
                        <a:t>Status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F700"/>
                          </a:solidFill>
                        </a:rPr>
                        <a:t>Reviewer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77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Silicon Vertex Tracker 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Y.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Gotra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/L.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tx1"/>
                          </a:solidFill>
                        </a:rPr>
                        <a:t>Elouadrhiri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100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Carman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77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Micro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Megas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Tracker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F.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Bossu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/M.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Defurne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777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Central Time-of-Flight Detector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D. Carman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100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/>
                        <a:t>Gothe</a:t>
                      </a:r>
                      <a:r>
                        <a:rPr lang="en-US" sz="1200" b="0" dirty="0"/>
                        <a:t> ?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77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Central Neutron Detector  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S.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Niccolai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528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High Threshold Cherenkov Counter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Y.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Sharabian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25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77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Drift chambers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M.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Mestayer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2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Low Threshold Cherenkov Counters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M.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Ungaro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100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Carman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77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 Ring Image Cherenkov Detector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P. Rossi/M </a:t>
                      </a:r>
                      <a:r>
                        <a:rPr lang="en-US" sz="1200" dirty="0" err="1"/>
                        <a:t>Contalbrigo</a:t>
                      </a:r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soon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77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Forward Time-of-Flight  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D. Carman/R. </a:t>
                      </a:r>
                      <a:r>
                        <a:rPr lang="en-US" sz="1200" dirty="0" err="1"/>
                        <a:t>Gothe</a:t>
                      </a:r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/>
                        <a:t>YES</a:t>
                      </a:r>
                      <a:endParaRPr lang="en-US" sz="1200" b="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100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/>
                        <a:t>Gothe</a:t>
                      </a:r>
                      <a:r>
                        <a:rPr lang="en-US" sz="1200" b="0" dirty="0"/>
                        <a:t>, </a:t>
                      </a:r>
                      <a:r>
                        <a:rPr lang="en-US" sz="1200" b="0" dirty="0" err="1"/>
                        <a:t>Mestayer</a:t>
                      </a:r>
                      <a:endParaRPr lang="en-US" sz="1200" b="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7777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Electromagnetic Calorimeter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S. </a:t>
                      </a:r>
                      <a:r>
                        <a:rPr lang="en-US" sz="1200" dirty="0" err="1"/>
                        <a:t>Stepanyan</a:t>
                      </a:r>
                      <a:r>
                        <a:rPr lang="en-US" sz="1200" dirty="0"/>
                        <a:t>/C. Smith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/>
                        <a:t>YES</a:t>
                      </a:r>
                      <a:endParaRPr lang="en-US" sz="1200" b="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25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777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Forward Tagger 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M. </a:t>
                      </a:r>
                      <a:r>
                        <a:rPr lang="en-US" sz="1200" dirty="0" err="1"/>
                        <a:t>Battaglieri</a:t>
                      </a:r>
                      <a:r>
                        <a:rPr lang="en-US" sz="1200" dirty="0"/>
                        <a:t>/R. De Vita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soon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7777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/>
                        <a:t>Beamline</a:t>
                      </a:r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S. </a:t>
                      </a:r>
                      <a:r>
                        <a:rPr lang="en-US" sz="1200" dirty="0" err="1"/>
                        <a:t>Stepanyan</a:t>
                      </a:r>
                      <a:r>
                        <a:rPr lang="en-US" sz="1200" dirty="0"/>
                        <a:t>/ B. </a:t>
                      </a:r>
                      <a:r>
                        <a:rPr lang="en-US" sz="1200" dirty="0" err="1"/>
                        <a:t>Raue</a:t>
                      </a:r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soon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75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777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Data Acquisition/Trigger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S. </a:t>
                      </a:r>
                      <a:r>
                        <a:rPr lang="en-US" sz="1200" dirty="0" err="1"/>
                        <a:t>Boiarinov</a:t>
                      </a:r>
                      <a:r>
                        <a:rPr lang="en-US" sz="1200" dirty="0"/>
                        <a:t>/V.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err="1"/>
                        <a:t>Koubarovski</a:t>
                      </a:r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/>
                        <a:t>YES/YES</a:t>
                      </a:r>
                      <a:endParaRPr lang="en-US" sz="1200" b="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75/75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7777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Simulations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M. </a:t>
                      </a:r>
                      <a:r>
                        <a:rPr lang="en-US" sz="1200" dirty="0" err="1"/>
                        <a:t>Ungaro</a:t>
                      </a:r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/>
                        <a:t>YES</a:t>
                      </a:r>
                      <a:endParaRPr lang="en-US" sz="1200" b="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100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7777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Offline event</a:t>
                      </a:r>
                      <a:r>
                        <a:rPr lang="en-US" sz="1200" baseline="0" dirty="0"/>
                        <a:t> reconstruction</a:t>
                      </a:r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V. Ziegler/R. De Vita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7777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Torus &amp; Solenoid magnets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R. Fair, D. </a:t>
                      </a:r>
                      <a:r>
                        <a:rPr lang="en-US" sz="1200" dirty="0" err="1"/>
                        <a:t>Kashy</a:t>
                      </a:r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/>
                        <a:t>YES</a:t>
                      </a:r>
                      <a:endParaRPr lang="en-US" sz="1200" b="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100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Burkert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7777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Slow Control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N. </a:t>
                      </a:r>
                      <a:r>
                        <a:rPr lang="en-US" sz="1200" dirty="0" err="1"/>
                        <a:t>Baltzell</a:t>
                      </a:r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04998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Overview paper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V .Burkert , L. </a:t>
                      </a:r>
                      <a:r>
                        <a:rPr lang="en-US" sz="1200" dirty="0" err="1"/>
                        <a:t>Elouadrhiri</a:t>
                      </a:r>
                      <a:r>
                        <a:rPr lang="en-US" sz="1200" dirty="0"/>
                        <a:t> 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/>
                        <a:t>YES</a:t>
                      </a:r>
                      <a:endParaRPr lang="en-US" sz="1200" b="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75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4998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OVERALL `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45%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07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720" y="74865"/>
            <a:ext cx="8229600" cy="580778"/>
          </a:xfrm>
        </p:spPr>
        <p:txBody>
          <a:bodyPr>
            <a:normAutofit fontScale="90000"/>
          </a:bodyPr>
          <a:lstStyle/>
          <a:p>
            <a:r>
              <a:rPr lang="en-US" dirty="0"/>
              <a:t>Proposed Time Line (updated)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41732"/>
              </p:ext>
            </p:extLst>
          </p:nvPr>
        </p:nvGraphicFramePr>
        <p:xfrm>
          <a:off x="354720" y="1072092"/>
          <a:ext cx="8229599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8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0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510">
                  <a:extLst>
                    <a:ext uri="{9D8B030D-6E8A-4147-A177-3AD203B41FA5}">
                      <a16:colId xmlns:a16="http://schemas.microsoft.com/office/drawing/2014/main" val="3056784708"/>
                    </a:ext>
                  </a:extLst>
                </a:gridCol>
              </a:tblGrid>
              <a:tr h="319533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8/2/2018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Kickoff 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9/6/2018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Detailed outline of each article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10/4/2018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Detailed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</a:rPr>
                        <a:t> outline of the complete Document on </a:t>
                      </a:r>
                      <a:r>
                        <a:rPr lang="en-US" baseline="0" dirty="0" err="1">
                          <a:solidFill>
                            <a:srgbClr val="FF0000"/>
                          </a:solidFill>
                        </a:rPr>
                        <a:t>github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</a:rPr>
                        <a:t>- list of drawings needed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12/6/2018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First draft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4/4/2019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4/4/2019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Second draft (preliminary data)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6/27/2019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6/27/2019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 draft (submitted for internal review)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8/29/2019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9/27/2019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</a:t>
                      </a:r>
                      <a:r>
                        <a:rPr lang="en-US" baseline="0" dirty="0"/>
                        <a:t> document submitted to NIM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11/07/2019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63378" y="4720678"/>
            <a:ext cx="54145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Regular progress meetings – 1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Thursday of months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Agenda will be send out two weeks before the meeting.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49264" y="5386779"/>
            <a:ext cx="5416868" cy="369332"/>
          </a:xfrm>
          <a:prstGeom prst="rect">
            <a:avLst/>
          </a:prstGeom>
          <a:noFill/>
          <a:ln w="28575" cap="flat" cmpd="sng" algn="ctr">
            <a:solidFill>
              <a:srgbClr val="5B9BD5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Leads need to organize themselves within their groups</a:t>
            </a:r>
          </a:p>
        </p:txBody>
      </p:sp>
      <p:sp>
        <p:nvSpPr>
          <p:cNvPr id="7" name="Rectangle 6"/>
          <p:cNvSpPr/>
          <p:nvPr/>
        </p:nvSpPr>
        <p:spPr>
          <a:xfrm>
            <a:off x="354720" y="599771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Repository: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2"/>
              </a:rPr>
              <a:t>https://github.com/JeffersonLab/clas12Nim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105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779"/>
            <a:ext cx="8229600" cy="960356"/>
          </a:xfrm>
        </p:spPr>
        <p:txBody>
          <a:bodyPr/>
          <a:lstStyle/>
          <a:p>
            <a:r>
              <a:rPr lang="en-US" dirty="0"/>
              <a:t>Generic Outline (15-30 pages)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63153"/>
            <a:ext cx="8488355" cy="438073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Overview of system</a:t>
            </a:r>
          </a:p>
          <a:p>
            <a:r>
              <a:rPr lang="en-US" dirty="0"/>
              <a:t>Requirements/specs (include table from portfolio: https://www.jlab.org/Hall-B/clas12-web/)</a:t>
            </a:r>
          </a:p>
          <a:p>
            <a:r>
              <a:rPr lang="en-US" dirty="0"/>
              <a:t>Design</a:t>
            </a:r>
          </a:p>
          <a:p>
            <a:r>
              <a:rPr lang="en-US" dirty="0"/>
              <a:t>Hardware components &amp; construction</a:t>
            </a:r>
          </a:p>
          <a:p>
            <a:r>
              <a:rPr lang="en-US" dirty="0"/>
              <a:t>Electronics</a:t>
            </a:r>
          </a:p>
          <a:p>
            <a:r>
              <a:rPr lang="en-US" dirty="0"/>
              <a:t>Signal readout</a:t>
            </a:r>
          </a:p>
          <a:p>
            <a:r>
              <a:rPr lang="en-US" dirty="0"/>
              <a:t>Calibration</a:t>
            </a:r>
          </a:p>
          <a:p>
            <a:r>
              <a:rPr lang="en-US" dirty="0"/>
              <a:t>Event reconstruction</a:t>
            </a:r>
          </a:p>
          <a:p>
            <a:r>
              <a:rPr lang="en-US" dirty="0"/>
              <a:t>Simulation</a:t>
            </a:r>
          </a:p>
          <a:p>
            <a:r>
              <a:rPr lang="en-US" dirty="0"/>
              <a:t>Performance &amp; specs in table form</a:t>
            </a:r>
          </a:p>
          <a:p>
            <a:r>
              <a:rPr lang="en-US" dirty="0"/>
              <a:t>Conclusions </a:t>
            </a:r>
          </a:p>
        </p:txBody>
      </p:sp>
    </p:spTree>
    <p:extLst>
      <p:ext uri="{BB962C8B-B14F-4D97-AF65-F5344CB8AC3E}">
        <p14:creationId xmlns:p14="http://schemas.microsoft.com/office/powerpoint/2010/main" val="38182477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</TotalTime>
  <Words>362</Words>
  <Application>Microsoft Macintosh PowerPoint</Application>
  <PresentationFormat>On-screen Show (4:3)</PresentationFormat>
  <Paragraphs>114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1_Office Theme</vt:lpstr>
      <vt:lpstr>Office Theme</vt:lpstr>
      <vt:lpstr>PowerPoint Presentation</vt:lpstr>
      <vt:lpstr>Proposed Time Line (updated)</vt:lpstr>
      <vt:lpstr>Generic Outline (15-30 pages)</vt:lpstr>
    </vt:vector>
  </TitlesOfParts>
  <Company>Jefferson 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Volker Burkert</dc:creator>
  <cp:lastModifiedBy>Volker Burkert</cp:lastModifiedBy>
  <cp:revision>25</cp:revision>
  <dcterms:created xsi:type="dcterms:W3CDTF">2019-02-09T15:38:33Z</dcterms:created>
  <dcterms:modified xsi:type="dcterms:W3CDTF">2019-03-14T14:51:52Z</dcterms:modified>
</cp:coreProperties>
</file>