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32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596" y="-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11502-5815-4D43-B3CE-4734D5D1DEF9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5CAB-8DB5-4774-BD46-3A0EAA487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432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11502-5815-4D43-B3CE-4734D5D1DEF9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5CAB-8DB5-4774-BD46-3A0EAA487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32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11502-5815-4D43-B3CE-4734D5D1DEF9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5CAB-8DB5-4774-BD46-3A0EAA487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229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11502-5815-4D43-B3CE-4734D5D1DEF9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5CAB-8DB5-4774-BD46-3A0EAA487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385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11502-5815-4D43-B3CE-4734D5D1DEF9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5CAB-8DB5-4774-BD46-3A0EAA487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933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11502-5815-4D43-B3CE-4734D5D1DEF9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5CAB-8DB5-4774-BD46-3A0EAA487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83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11502-5815-4D43-B3CE-4734D5D1DEF9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5CAB-8DB5-4774-BD46-3A0EAA487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79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11502-5815-4D43-B3CE-4734D5D1DEF9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5CAB-8DB5-4774-BD46-3A0EAA487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773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11502-5815-4D43-B3CE-4734D5D1DEF9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5CAB-8DB5-4774-BD46-3A0EAA487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848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11502-5815-4D43-B3CE-4734D5D1DEF9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5CAB-8DB5-4774-BD46-3A0EAA487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513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11502-5815-4D43-B3CE-4734D5D1DEF9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5CAB-8DB5-4774-BD46-3A0EAA487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035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11502-5815-4D43-B3CE-4734D5D1DEF9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15CAB-8DB5-4774-BD46-3A0EAA487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269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mailto:latifa@jlab.org" TargetMode="External"/><Relationship Id="rId7" Type="http://schemas.openxmlformats.org/officeDocument/2006/relationships/image" Target="../media/image3.png"/><Relationship Id="rId2" Type="http://schemas.openxmlformats.org/officeDocument/2006/relationships/hyperlink" Target="mailto:kashy@jlab.or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mailto:burkert@jlab.org" TargetMode="External"/><Relationship Id="rId4" Type="http://schemas.openxmlformats.org/officeDocument/2006/relationships/hyperlink" Target="mailto:young@jlab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45545" y="26076"/>
            <a:ext cx="5848405" cy="643533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 algn="r"/>
            <a:r>
              <a:rPr lang="en-US" sz="3600" b="1" i="1" dirty="0">
                <a:latin typeface="Trajan Pro"/>
              </a:rPr>
              <a:t>CLAS12</a:t>
            </a:r>
            <a:r>
              <a:rPr lang="en-US" sz="3600" b="1" dirty="0">
                <a:latin typeface="Trajan Pro"/>
              </a:rPr>
              <a:t> - TORUS Magnet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839744"/>
              </p:ext>
            </p:extLst>
          </p:nvPr>
        </p:nvGraphicFramePr>
        <p:xfrm>
          <a:off x="533400" y="3914958"/>
          <a:ext cx="5805362" cy="3965781"/>
        </p:xfrm>
        <a:graphic>
          <a:graphicData uri="http://schemas.openxmlformats.org/drawingml/2006/table">
            <a:tbl>
              <a:tblPr firstRow="1" firstCol="1" lastCol="1" bandRow="1"/>
              <a:tblGrid>
                <a:gridCol w="2414641"/>
                <a:gridCol w="3390721"/>
              </a:tblGrid>
              <a:tr h="2406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Trajan Pro"/>
                          <a:ea typeface="MS Mincho"/>
                          <a:cs typeface="Times New Roman"/>
                        </a:rPr>
                        <a:t>PARAMETER</a:t>
                      </a:r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Trajan Pro"/>
                          <a:ea typeface="MS Mincho"/>
                          <a:cs typeface="Times New Roman"/>
                        </a:rPr>
                        <a:t>DESIGN VALUE</a:t>
                      </a:r>
                      <a:endParaRPr lang="en-US" sz="1300" b="1" dirty="0">
                        <a:effectLst/>
                        <a:latin typeface="Trajan Pro"/>
                        <a:ea typeface="MS Mincho"/>
                        <a:cs typeface="Times New Roman"/>
                      </a:endParaRPr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1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rajan Pro"/>
                          <a:ea typeface="MS Mincho"/>
                          <a:cs typeface="Times New Roman"/>
                        </a:rPr>
                        <a:t>Magnet Type</a:t>
                      </a:r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rajan Pro"/>
                          <a:ea typeface="MS Mincho"/>
                          <a:cs typeface="Times New Roman"/>
                        </a:rPr>
                        <a:t>Toroidal Field Geometry</a:t>
                      </a:r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1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rajan Pro"/>
                          <a:ea typeface="MS Mincho"/>
                          <a:cs typeface="Times New Roman"/>
                        </a:rPr>
                        <a:t>Number of Coils</a:t>
                      </a:r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rajan Pro"/>
                          <a:ea typeface="MS Mincho"/>
                          <a:cs typeface="Times New Roman"/>
                        </a:rPr>
                        <a:t>6</a:t>
                      </a:r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1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rajan Pro"/>
                          <a:ea typeface="MS Mincho"/>
                          <a:cs typeface="Times New Roman"/>
                        </a:rPr>
                        <a:t>Coil </a:t>
                      </a:r>
                      <a:r>
                        <a:rPr lang="en-US" sz="1100" dirty="0">
                          <a:effectLst/>
                          <a:latin typeface="Trajan Pro"/>
                          <a:ea typeface="MS Mincho"/>
                          <a:cs typeface="Times New Roman"/>
                        </a:rPr>
                        <a:t>structure </a:t>
                      </a:r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rajan Pro"/>
                          <a:ea typeface="MS Mincho"/>
                          <a:cs typeface="Times New Roman"/>
                        </a:rPr>
                        <a:t>Double pancake</a:t>
                      </a:r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1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rajan Pro"/>
                          <a:ea typeface="MS Mincho"/>
                          <a:cs typeface="Times New Roman"/>
                        </a:rPr>
                        <a:t>Number of turns per pancake</a:t>
                      </a:r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rajan Pro"/>
                          <a:ea typeface="MS Mincho"/>
                          <a:cs typeface="Times New Roman"/>
                        </a:rPr>
                        <a:t>117</a:t>
                      </a:r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1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rajan Pro"/>
                          <a:ea typeface="MS Mincho"/>
                          <a:cs typeface="Times New Roman"/>
                        </a:rPr>
                        <a:t>Number of turns per coil</a:t>
                      </a:r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rajan Pro"/>
                          <a:ea typeface="MS Mincho"/>
                          <a:cs typeface="Times New Roman"/>
                        </a:rPr>
                        <a:t>234</a:t>
                      </a:r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1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rajan Pro"/>
                          <a:ea typeface="MS Mincho"/>
                          <a:cs typeface="Times New Roman"/>
                        </a:rPr>
                        <a:t>S.C. cable</a:t>
                      </a:r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rajan Pro"/>
                          <a:ea typeface="MS Mincho"/>
                          <a:cs typeface="Times New Roman"/>
                        </a:rPr>
                        <a:t>SSC 36 strands</a:t>
                      </a:r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6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rajan Pro"/>
                          <a:ea typeface="MS Mincho"/>
                          <a:cs typeface="Times New Roman"/>
                        </a:rPr>
                        <a:t>Nominal </a:t>
                      </a:r>
                      <a:r>
                        <a:rPr lang="en-US" sz="1100" dirty="0" smtClean="0">
                          <a:effectLst/>
                          <a:latin typeface="Trajan Pro"/>
                          <a:ea typeface="MS Mincho"/>
                          <a:cs typeface="Times New Roman"/>
                        </a:rPr>
                        <a:t>current (A)</a:t>
                      </a:r>
                      <a:endParaRPr lang="en-US" sz="1100" dirty="0">
                        <a:effectLst/>
                        <a:latin typeface="Trajan Pro"/>
                        <a:ea typeface="MS Mincho"/>
                        <a:cs typeface="Times New Roman"/>
                      </a:endParaRPr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rajan Pro"/>
                          <a:ea typeface="MS Mincho"/>
                          <a:cs typeface="Times New Roman"/>
                        </a:rPr>
                        <a:t>3770</a:t>
                      </a:r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1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rajan Pro"/>
                          <a:ea typeface="MS Mincho"/>
                          <a:cs typeface="Times New Roman"/>
                        </a:rPr>
                        <a:t>Ampere turns</a:t>
                      </a:r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rajan Pro"/>
                          <a:ea typeface="MS Mincho"/>
                          <a:cs typeface="Times New Roman"/>
                        </a:rPr>
                        <a:t>882,180</a:t>
                      </a:r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1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rajan Pro"/>
                          <a:ea typeface="MS Mincho"/>
                          <a:cs typeface="Times New Roman"/>
                        </a:rPr>
                        <a:t>Peak Field (T)</a:t>
                      </a:r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rajan Pro"/>
                          <a:ea typeface="MS Mincho"/>
                          <a:cs typeface="Times New Roman"/>
                        </a:rPr>
                        <a:t>3.58 </a:t>
                      </a:r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1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rajan Pro"/>
                          <a:ea typeface="MS Mincho"/>
                          <a:cs typeface="Times New Roman"/>
                        </a:rPr>
                        <a:t>Peak Field Location</a:t>
                      </a:r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rajan Pro"/>
                          <a:ea typeface="MS Mincho"/>
                          <a:cs typeface="Times New Roman"/>
                        </a:rPr>
                        <a:t>Inner turn near warm bore adjacent to cooling tube</a:t>
                      </a:r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1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rajan Pro"/>
                          <a:ea typeface="MS Mincho"/>
                          <a:cs typeface="Times New Roman"/>
                        </a:rPr>
                        <a:t>B-Symmetry</a:t>
                      </a:r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rajan Pro"/>
                          <a:ea typeface="MS Mincho"/>
                          <a:cs typeface="Times New Roman"/>
                        </a:rPr>
                        <a:t>Yes</a:t>
                      </a:r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02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rajan Pro"/>
                          <a:ea typeface="MS Mincho"/>
                          <a:cs typeface="Times New Roman"/>
                          <a:sym typeface="Symbol"/>
                        </a:rPr>
                        <a:t></a:t>
                      </a:r>
                      <a:r>
                        <a:rPr lang="en-US" sz="1100">
                          <a:effectLst/>
                          <a:latin typeface="Trajan Pro"/>
                          <a:ea typeface="MS Mincho"/>
                          <a:cs typeface="Times New Roman"/>
                        </a:rPr>
                        <a:t>Bdl @ nominal current</a:t>
                      </a:r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rajan Pro"/>
                          <a:ea typeface="MS Mincho"/>
                          <a:cs typeface="Times New Roman"/>
                        </a:rPr>
                        <a:t>2.78 T @ 5 degree </a:t>
                      </a:r>
                      <a:r>
                        <a:rPr lang="en-US" sz="1100" dirty="0" smtClean="0">
                          <a:effectLst/>
                          <a:latin typeface="Trajan Pro"/>
                          <a:ea typeface="MS Mincho"/>
                          <a:cs typeface="Times New Roman"/>
                        </a:rPr>
                        <a:t>,</a:t>
                      </a:r>
                      <a:r>
                        <a:rPr lang="en-US" sz="1100" baseline="0" dirty="0" smtClean="0">
                          <a:effectLst/>
                          <a:latin typeface="Trajan Pro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100" dirty="0" smtClean="0">
                          <a:effectLst/>
                          <a:latin typeface="Trajan Pro"/>
                          <a:ea typeface="MS Mincho"/>
                          <a:cs typeface="Times New Roman"/>
                        </a:rPr>
                        <a:t>0.54 </a:t>
                      </a:r>
                      <a:r>
                        <a:rPr lang="en-US" sz="1100" dirty="0">
                          <a:effectLst/>
                          <a:latin typeface="Trajan Pro"/>
                          <a:ea typeface="MS Mincho"/>
                          <a:cs typeface="Times New Roman"/>
                        </a:rPr>
                        <a:t>T @ 40 degree</a:t>
                      </a:r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1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rajan Pro"/>
                          <a:ea typeface="MS Mincho"/>
                          <a:cs typeface="Times New Roman"/>
                        </a:rPr>
                        <a:t>Inductance (H)</a:t>
                      </a:r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rajan Pro"/>
                          <a:ea typeface="MS Mincho"/>
                          <a:cs typeface="Times New Roman"/>
                        </a:rPr>
                        <a:t>2.00</a:t>
                      </a:r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1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rajan Pro"/>
                          <a:ea typeface="MS Mincho"/>
                          <a:cs typeface="Times New Roman"/>
                        </a:rPr>
                        <a:t>Stored Energy (MJ)</a:t>
                      </a:r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rajan Pro"/>
                          <a:ea typeface="MS Mincho"/>
                          <a:cs typeface="Times New Roman"/>
                        </a:rPr>
                        <a:t>14.2</a:t>
                      </a:r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1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rajan Pro"/>
                          <a:ea typeface="MS Mincho"/>
                          <a:cs typeface="Times New Roman"/>
                        </a:rPr>
                        <a:t>Warm bore </a:t>
                      </a:r>
                      <a:r>
                        <a:rPr lang="en-US" sz="1100">
                          <a:effectLst/>
                          <a:latin typeface="Trajan Pro"/>
                          <a:ea typeface="MS Mincho"/>
                          <a:cs typeface="Times New Roman"/>
                          <a:sym typeface="Symbol"/>
                        </a:rPr>
                        <a:t></a:t>
                      </a:r>
                      <a:r>
                        <a:rPr lang="en-US" sz="1100">
                          <a:effectLst/>
                          <a:latin typeface="Trajan Pro"/>
                          <a:ea typeface="MS Mincho"/>
                          <a:cs typeface="Times New Roman"/>
                        </a:rPr>
                        <a:t> (mm)</a:t>
                      </a:r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rajan Pro"/>
                          <a:ea typeface="MS Mincho"/>
                          <a:cs typeface="Times New Roman"/>
                        </a:rPr>
                        <a:t>124</a:t>
                      </a:r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1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rajan Pro"/>
                          <a:ea typeface="MS Mincho"/>
                          <a:cs typeface="Times New Roman"/>
                        </a:rPr>
                        <a:t>Total weight (KG)</a:t>
                      </a:r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rajan Pro"/>
                          <a:ea typeface="MS Mincho"/>
                          <a:cs typeface="Times New Roman"/>
                        </a:rPr>
                        <a:t>28,000</a:t>
                      </a:r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1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rajan Pro"/>
                          <a:ea typeface="MS Mincho"/>
                          <a:cs typeface="Times New Roman"/>
                        </a:rPr>
                        <a:t>Cooling mode</a:t>
                      </a:r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rajan Pro"/>
                          <a:ea typeface="MS Mincho"/>
                          <a:cs typeface="Times New Roman"/>
                        </a:rPr>
                        <a:t>Supercritical He-Gas conduction</a:t>
                      </a:r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1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rajan Pro"/>
                          <a:ea typeface="MS Mincho"/>
                          <a:cs typeface="Times New Roman"/>
                        </a:rPr>
                        <a:t>Supply temperature</a:t>
                      </a:r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rajan Pro"/>
                          <a:ea typeface="MS Mincho"/>
                          <a:cs typeface="Times New Roman"/>
                        </a:rPr>
                        <a:t>4.6K</a:t>
                      </a:r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1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rajan Pro"/>
                          <a:ea typeface="MS Mincho"/>
                          <a:cs typeface="Times New Roman"/>
                        </a:rPr>
                        <a:t>Temperature margin</a:t>
                      </a:r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rajan Pro"/>
                          <a:ea typeface="MS Mincho"/>
                          <a:cs typeface="Times New Roman"/>
                        </a:rPr>
                        <a:t>Min 1.62 (@5.3 K) to Sharing temperature 7.391K </a:t>
                      </a:r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1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rajan Pro"/>
                          <a:ea typeface="MS Mincho"/>
                          <a:cs typeface="Times New Roman"/>
                        </a:rPr>
                        <a:t>Conductor Used</a:t>
                      </a:r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rajan Pro"/>
                          <a:ea typeface="MS Mincho"/>
                          <a:cs typeface="Times New Roman"/>
                        </a:rPr>
                        <a:t>SSC outer dipole w 20x2.5mm copper channel</a:t>
                      </a:r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1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rajan Pro"/>
                          <a:ea typeface="MS Mincho"/>
                          <a:cs typeface="Times New Roman"/>
                        </a:rPr>
                        <a:t>Turn to Turn Insulation</a:t>
                      </a:r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rajan Pro"/>
                          <a:ea typeface="MS Mincho"/>
                          <a:cs typeface="Times New Roman"/>
                        </a:rPr>
                        <a:t>0.003” E-Glass Tape ½ Lap</a:t>
                      </a:r>
                    </a:p>
                  </a:txBody>
                  <a:tcPr marL="60512" marR="605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540751" y="3488842"/>
            <a:ext cx="4167007" cy="359858"/>
          </a:xfrm>
          <a:prstGeom prst="rect">
            <a:avLst/>
          </a:prstGeom>
        </p:spPr>
        <p:txBody>
          <a:bodyPr wrap="none" lIns="82058" tIns="41029" rIns="82058" bIns="41029">
            <a:spAutoFit/>
          </a:bodyPr>
          <a:lstStyle/>
          <a:p>
            <a:r>
              <a:rPr lang="en-US" b="1" dirty="0">
                <a:latin typeface="Trajan Pro"/>
                <a:ea typeface="MS Mincho"/>
                <a:cs typeface="Times New Roman"/>
              </a:rPr>
              <a:t>TORUS - TECHNICAL PARAMETERS</a:t>
            </a:r>
            <a:endParaRPr lang="en-US" dirty="0">
              <a:latin typeface="Trajan Pro"/>
            </a:endParaRPr>
          </a:p>
        </p:txBody>
      </p:sp>
      <p:pic>
        <p:nvPicPr>
          <p:cNvPr id="7" name="Picture 6" descr="M:\hallb_eng\JTFiles\CLAS12\CLAS12_composite_2013\Images from 2013 composite\Torus 4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85039" y="838200"/>
            <a:ext cx="2508911" cy="2560631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463161" y="848686"/>
            <a:ext cx="3651639" cy="24835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82058" tIns="41029" rIns="82058" bIns="41029" rtlCol="0">
            <a:spAutoFit/>
          </a:bodyPr>
          <a:lstStyle/>
          <a:p>
            <a:r>
              <a:rPr lang="en-US" sz="1200" b="1" i="1" dirty="0">
                <a:latin typeface="Arial" pitchFamily="34" charset="0"/>
                <a:cs typeface="Arial" pitchFamily="34" charset="0"/>
              </a:rPr>
              <a:t>The CLAS12 Toroid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is based on six super-conducting coils around the beam line to produce a field primary in the f direction. The choice of this configuration leads to an approximate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toroidal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field distribution around the beam</a:t>
            </a:r>
          </a:p>
          <a:p>
            <a:r>
              <a:rPr lang="en-US" sz="1200" dirty="0">
                <a:latin typeface="Arial" pitchFamily="34" charset="0"/>
                <a:cs typeface="Arial" pitchFamily="34" charset="0"/>
              </a:rPr>
              <a:t>axis. It has been driven by the following physics</a:t>
            </a:r>
          </a:p>
          <a:p>
            <a:r>
              <a:rPr lang="en-US" sz="1200" dirty="0">
                <a:latin typeface="Arial" pitchFamily="34" charset="0"/>
                <a:cs typeface="Arial" pitchFamily="34" charset="0"/>
              </a:rPr>
              <a:t>requirements:</a:t>
            </a:r>
          </a:p>
          <a:p>
            <a:pPr marL="256432" indent="-256432">
              <a:buFont typeface="Arial" pitchFamily="34" charset="0"/>
              <a:buChar char="•"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Uniform coverage</a:t>
            </a:r>
          </a:p>
          <a:p>
            <a:pPr marL="256432" indent="-256432">
              <a:buFont typeface="Arial" pitchFamily="34" charset="0"/>
              <a:buChar char="•"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Good Momentum resolution</a:t>
            </a:r>
          </a:p>
          <a:p>
            <a:pPr marL="256432" indent="-256432">
              <a:buFont typeface="Arial" pitchFamily="34" charset="0"/>
              <a:buChar char="•"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Low background from electromagnetic processes</a:t>
            </a:r>
          </a:p>
          <a:p>
            <a:pPr marL="256432" indent="-256432">
              <a:buFont typeface="Arial" pitchFamily="34" charset="0"/>
              <a:buChar char="•"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Symmetry around the beam axis</a:t>
            </a:r>
          </a:p>
          <a:p>
            <a:pPr marL="256432" indent="-256432">
              <a:buFont typeface="Arial" pitchFamily="34" charset="0"/>
              <a:buChar char="•"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Compatibility with operation of polarized target 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69609"/>
            <a:ext cx="68580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0" y="8839200"/>
            <a:ext cx="68580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730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6925" y="8229600"/>
            <a:ext cx="6572475" cy="729190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 algn="just"/>
            <a:r>
              <a:rPr lang="en-US" sz="1200" b="1" dirty="0" smtClean="0">
                <a:latin typeface="Times New Roman"/>
              </a:rPr>
              <a:t>Contact:    </a:t>
            </a:r>
            <a:r>
              <a:rPr lang="en-US" sz="1000" dirty="0" smtClean="0">
                <a:latin typeface="Times New Roman"/>
              </a:rPr>
              <a:t>D. </a:t>
            </a:r>
            <a:r>
              <a:rPr lang="en-US" sz="1000" dirty="0" err="1">
                <a:latin typeface="Times New Roman"/>
              </a:rPr>
              <a:t>Kashy</a:t>
            </a:r>
            <a:r>
              <a:rPr lang="en-US" sz="1000" dirty="0">
                <a:latin typeface="Times New Roman"/>
              </a:rPr>
              <a:t> Lead Engineer (</a:t>
            </a:r>
            <a:r>
              <a:rPr lang="en-US" sz="1000" dirty="0">
                <a:latin typeface="Times New Roman"/>
                <a:hlinkClick r:id="rId2"/>
              </a:rPr>
              <a:t>kashy@jlab.org</a:t>
            </a:r>
            <a:r>
              <a:rPr lang="en-US" sz="1000" dirty="0">
                <a:latin typeface="Times New Roman"/>
              </a:rPr>
              <a:t>) 757-269-7275,</a:t>
            </a:r>
          </a:p>
          <a:p>
            <a:pPr algn="just"/>
            <a:r>
              <a:rPr lang="en-US" sz="1000" dirty="0">
                <a:latin typeface="Times New Roman"/>
              </a:rPr>
              <a:t>                </a:t>
            </a:r>
            <a:r>
              <a:rPr lang="en-US" sz="1000" dirty="0" smtClean="0">
                <a:latin typeface="Times New Roman"/>
              </a:rPr>
              <a:t>       </a:t>
            </a:r>
            <a:r>
              <a:rPr lang="en-US" sz="1000" dirty="0">
                <a:latin typeface="Times New Roman"/>
              </a:rPr>
              <a:t>L. </a:t>
            </a:r>
            <a:r>
              <a:rPr lang="en-US" sz="1000" dirty="0" err="1">
                <a:latin typeface="Times New Roman"/>
              </a:rPr>
              <a:t>Elouadrhiir</a:t>
            </a:r>
            <a:r>
              <a:rPr lang="en-US" sz="1000" dirty="0">
                <a:latin typeface="Times New Roman"/>
              </a:rPr>
              <a:t> Control </a:t>
            </a:r>
            <a:r>
              <a:rPr lang="en-US" sz="1000" dirty="0" smtClean="0">
                <a:latin typeface="Times New Roman"/>
              </a:rPr>
              <a:t>Account </a:t>
            </a:r>
            <a:r>
              <a:rPr lang="en-US" sz="1000" dirty="0">
                <a:latin typeface="Times New Roman"/>
              </a:rPr>
              <a:t>Manager  </a:t>
            </a:r>
            <a:r>
              <a:rPr lang="en-US" sz="1000" dirty="0" smtClean="0">
                <a:latin typeface="Times New Roman"/>
              </a:rPr>
              <a:t>(</a:t>
            </a:r>
            <a:r>
              <a:rPr lang="en-US" sz="1000" dirty="0" smtClean="0">
                <a:latin typeface="Times New Roman"/>
                <a:hlinkClick r:id="rId3"/>
              </a:rPr>
              <a:t>latifa@jlab.org</a:t>
            </a:r>
            <a:r>
              <a:rPr lang="en-US" sz="1000" dirty="0" smtClean="0">
                <a:latin typeface="Times New Roman"/>
              </a:rPr>
              <a:t>) 757-269-7303</a:t>
            </a:r>
          </a:p>
          <a:p>
            <a:pPr algn="just"/>
            <a:r>
              <a:rPr lang="en-US" sz="1000" dirty="0">
                <a:latin typeface="Times New Roman"/>
              </a:rPr>
              <a:t> </a:t>
            </a:r>
            <a:r>
              <a:rPr lang="en-US" sz="1000" dirty="0" smtClean="0">
                <a:latin typeface="Times New Roman"/>
              </a:rPr>
              <a:t>                      G. Young Associate Project Manager for Physics (</a:t>
            </a:r>
            <a:r>
              <a:rPr lang="en-US" sz="1000" dirty="0" smtClean="0">
                <a:latin typeface="Times New Roman"/>
                <a:hlinkClick r:id="rId4"/>
              </a:rPr>
              <a:t>young@jlab.org</a:t>
            </a:r>
            <a:r>
              <a:rPr lang="en-US" sz="1000" dirty="0" smtClean="0">
                <a:latin typeface="Times New Roman"/>
              </a:rPr>
              <a:t>) 757-269-6904	</a:t>
            </a:r>
          </a:p>
          <a:p>
            <a:pPr algn="just"/>
            <a:r>
              <a:rPr lang="en-US" sz="1000" dirty="0" smtClean="0">
                <a:latin typeface="Times New Roman"/>
              </a:rPr>
              <a:t>                       V. D. </a:t>
            </a:r>
            <a:r>
              <a:rPr lang="en-US" sz="1000" dirty="0" err="1" smtClean="0">
                <a:latin typeface="Times New Roman"/>
              </a:rPr>
              <a:t>Burkert</a:t>
            </a:r>
            <a:r>
              <a:rPr lang="en-US" sz="1000" dirty="0" smtClean="0">
                <a:latin typeface="Times New Roman"/>
              </a:rPr>
              <a:t> Hall B leader  (</a:t>
            </a:r>
            <a:r>
              <a:rPr lang="en-US" sz="1000" dirty="0" smtClean="0">
                <a:latin typeface="Times New Roman"/>
                <a:hlinkClick r:id="rId5"/>
              </a:rPr>
              <a:t>burkert@jlab.org</a:t>
            </a:r>
            <a:r>
              <a:rPr lang="en-US" sz="900" dirty="0" smtClean="0">
                <a:latin typeface="Times New Roman"/>
              </a:rPr>
              <a:t>)  757-269-7540	</a:t>
            </a:r>
            <a:endParaRPr lang="en-US" sz="900" dirty="0">
              <a:latin typeface="Times New Roman"/>
            </a:endParaRPr>
          </a:p>
        </p:txBody>
      </p:sp>
      <p:pic>
        <p:nvPicPr>
          <p:cNvPr id="8" name="Picture 7" descr="JLab_sm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02372" y="7805922"/>
            <a:ext cx="1183302" cy="307342"/>
          </a:xfrm>
          <a:prstGeom prst="rect">
            <a:avLst/>
          </a:prstGeom>
        </p:spPr>
      </p:pic>
      <p:pic>
        <p:nvPicPr>
          <p:cNvPr id="9" name="Picture 8" descr="jsaLogo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23972" y="7835374"/>
            <a:ext cx="513910" cy="355602"/>
          </a:xfrm>
          <a:prstGeom prst="rect">
            <a:avLst/>
          </a:prstGeom>
        </p:spPr>
      </p:pic>
      <p:pic>
        <p:nvPicPr>
          <p:cNvPr id="10" name="Picture 9" descr="New_DOE_Logo_Color_042808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98049" y="7818444"/>
            <a:ext cx="1023581" cy="2651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0843" y="497058"/>
            <a:ext cx="6270786" cy="3529957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 marL="256432" indent="-256432">
              <a:buFont typeface="Arial" pitchFamily="34" charset="0"/>
              <a:buChar char="•"/>
            </a:pPr>
            <a:r>
              <a:rPr lang="en-US" sz="1600" b="1" dirty="0">
                <a:latin typeface="Arial" pitchFamily="34" charset="0"/>
                <a:cs typeface="Arial" pitchFamily="34" charset="0"/>
              </a:rPr>
              <a:t>Construction Strategy and Project Leadership:  </a:t>
            </a:r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pPr marL="256432" indent="-256432">
              <a:buFont typeface="Arial" pitchFamily="34" charset="0"/>
              <a:buChar char="•"/>
            </a:pPr>
            <a:endParaRPr lang="en-US" sz="1600" b="1" dirty="0">
              <a:latin typeface="Arial" pitchFamily="34" charset="0"/>
              <a:cs typeface="Arial" pitchFamily="34" charset="0"/>
            </a:endParaRPr>
          </a:p>
          <a:p>
            <a:pPr marL="256432" indent="-256432">
              <a:buFont typeface="Arial" pitchFamily="34" charset="0"/>
              <a:buChar char="•"/>
            </a:pPr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pPr marL="256432" indent="-256432">
              <a:buFont typeface="Arial" pitchFamily="34" charset="0"/>
              <a:buChar char="•"/>
            </a:pPr>
            <a:endParaRPr lang="en-US" sz="1600" b="1" dirty="0">
              <a:latin typeface="Arial" pitchFamily="34" charset="0"/>
              <a:cs typeface="Arial" pitchFamily="34" charset="0"/>
            </a:endParaRPr>
          </a:p>
          <a:p>
            <a:pPr marL="256432" indent="-256432">
              <a:buFont typeface="Arial" pitchFamily="34" charset="0"/>
              <a:buChar char="•"/>
            </a:pPr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pPr marL="256432" indent="-256432">
              <a:buFont typeface="Arial" pitchFamily="34" charset="0"/>
              <a:buChar char="•"/>
            </a:pPr>
            <a:endParaRPr lang="en-US" sz="1600" b="1" dirty="0">
              <a:latin typeface="Arial" pitchFamily="34" charset="0"/>
              <a:cs typeface="Arial" pitchFamily="34" charset="0"/>
            </a:endParaRPr>
          </a:p>
          <a:p>
            <a:pPr marL="256432" indent="-256432">
              <a:buFont typeface="Arial" pitchFamily="34" charset="0"/>
              <a:buChar char="•"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Significant dates</a:t>
            </a:r>
          </a:p>
          <a:p>
            <a:pPr marL="256432" indent="-256432">
              <a:buFont typeface="Arial" pitchFamily="34" charset="0"/>
              <a:buChar char="•"/>
            </a:pPr>
            <a:endParaRPr lang="en-US" sz="1600" b="1" dirty="0"/>
          </a:p>
          <a:p>
            <a:pPr marL="256432" indent="-256432">
              <a:buFont typeface="Arial" pitchFamily="34" charset="0"/>
              <a:buChar char="•"/>
            </a:pPr>
            <a:endParaRPr lang="en-US" sz="1600" b="1" dirty="0" smtClean="0"/>
          </a:p>
          <a:p>
            <a:pPr marL="256432" indent="-256432">
              <a:buFont typeface="Arial" pitchFamily="34" charset="0"/>
              <a:buChar char="•"/>
            </a:pPr>
            <a:endParaRPr lang="en-US" sz="1600" b="1" dirty="0"/>
          </a:p>
          <a:p>
            <a:pPr marL="256432" indent="-256432">
              <a:buFont typeface="Arial" pitchFamily="34" charset="0"/>
              <a:buChar char="•"/>
            </a:pPr>
            <a:endParaRPr lang="en-US" sz="1600" b="1" dirty="0" smtClean="0"/>
          </a:p>
          <a:p>
            <a:pPr marL="256432" indent="-256432">
              <a:buFont typeface="Arial" pitchFamily="34" charset="0"/>
              <a:buChar char="•"/>
            </a:pPr>
            <a:endParaRPr lang="en-US" sz="1600" b="1" dirty="0"/>
          </a:p>
          <a:p>
            <a:pPr marL="256432" indent="-256432">
              <a:buFont typeface="Arial" pitchFamily="34" charset="0"/>
              <a:buChar char="•"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Project Status</a:t>
            </a:r>
          </a:p>
          <a:p>
            <a:endParaRPr lang="en-US" sz="1600" dirty="0">
              <a:solidFill>
                <a:srgbClr val="C00000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-76200" y="8229600"/>
            <a:ext cx="69342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821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267</Words>
  <Application>Microsoft Office PowerPoint</Application>
  <PresentationFormat>On-screen Show (4:3)</PresentationFormat>
  <Paragraphs>71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Jefferson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latifa</dc:creator>
  <cp:lastModifiedBy>latifa</cp:lastModifiedBy>
  <cp:revision>4</cp:revision>
  <dcterms:created xsi:type="dcterms:W3CDTF">2013-04-29T21:24:01Z</dcterms:created>
  <dcterms:modified xsi:type="dcterms:W3CDTF">2013-04-30T16:26:46Z</dcterms:modified>
</cp:coreProperties>
</file>