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9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3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3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3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7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4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1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3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11502-5815-4D43-B3CE-4734D5D1DEF9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5CAB-8DB5-4774-BD46-3A0EAA487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6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latifa@jlab.org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kashy@jlab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burkert@jlab.org" TargetMode="External"/><Relationship Id="rId4" Type="http://schemas.openxmlformats.org/officeDocument/2006/relationships/hyperlink" Target="mailto:young@jlab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545" y="26076"/>
            <a:ext cx="5848405" cy="643533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r"/>
            <a:r>
              <a:rPr lang="en-US" sz="3600" b="1" i="1" dirty="0">
                <a:latin typeface="Trajan Pro"/>
              </a:rPr>
              <a:t>CLAS12</a:t>
            </a:r>
            <a:r>
              <a:rPr lang="en-US" sz="3600" b="1" dirty="0">
                <a:latin typeface="Trajan Pro"/>
              </a:rPr>
              <a:t> - TORUS Magnet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839744"/>
              </p:ext>
            </p:extLst>
          </p:nvPr>
        </p:nvGraphicFramePr>
        <p:xfrm>
          <a:off x="533400" y="3914958"/>
          <a:ext cx="5805362" cy="3965781"/>
        </p:xfrm>
        <a:graphic>
          <a:graphicData uri="http://schemas.openxmlformats.org/drawingml/2006/table">
            <a:tbl>
              <a:tblPr firstRow="1" firstCol="1" lastCol="1" bandRow="1"/>
              <a:tblGrid>
                <a:gridCol w="2414641"/>
                <a:gridCol w="3390721"/>
              </a:tblGrid>
              <a:tr h="240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PARAMETER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DESIGN VALUE</a:t>
                      </a:r>
                      <a:endParaRPr lang="en-US" sz="1300" b="1" dirty="0">
                        <a:effectLst/>
                        <a:latin typeface="Trajan Pro"/>
                        <a:ea typeface="MS Mincho"/>
                        <a:cs typeface="Times New Roman"/>
                      </a:endParaRP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Magnet Type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Toroidal Field Geometry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Number of Coils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6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Coil </a:t>
                      </a: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structure 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Double pancake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Number of turns per pancake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117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Number of turns per coil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234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S.C. cable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SSC 36 strands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Nominal </a:t>
                      </a:r>
                      <a:r>
                        <a:rPr lang="en-US" sz="1100" dirty="0" smtClean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current (A)</a:t>
                      </a:r>
                      <a:endParaRPr lang="en-US" sz="1100" dirty="0">
                        <a:effectLst/>
                        <a:latin typeface="Trajan Pro"/>
                        <a:ea typeface="MS Mincho"/>
                        <a:cs typeface="Times New Roman"/>
                      </a:endParaRP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3770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Ampere turns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882,180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Peak Field (T)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3.58 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Peak Field Location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Inner turn near warm bore adjacent to cooling tube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B-Symmetry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Yes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  <a:sym typeface="Symbol"/>
                        </a:rPr>
                        <a:t></a:t>
                      </a: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Bdl @ nominal current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2.78 T @ 5 degree </a:t>
                      </a:r>
                      <a:r>
                        <a:rPr lang="en-US" sz="1100" dirty="0" smtClean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,</a:t>
                      </a:r>
                      <a:r>
                        <a:rPr lang="en-US" sz="1100" baseline="0" dirty="0" smtClean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0.54 </a:t>
                      </a: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T @ 40 degree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Inductance (H)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2.00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Stored Energy (MJ)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14.2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Warm bore </a:t>
                      </a: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  <a:sym typeface="Symbol"/>
                        </a:rPr>
                        <a:t></a:t>
                      </a: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 (mm)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124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Total weight (KG)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28,000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Cooling mode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Supercritical He-Gas conduction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Supply temperature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4.6K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Temperature margin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Min 1.62 (@5.3 K) to Sharing temperature 7.391K 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Conductor Used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SSC outer dipole w 20x2.5mm copper channel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Turn to Turn Insulation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rajan Pro"/>
                          <a:ea typeface="MS Mincho"/>
                          <a:cs typeface="Times New Roman"/>
                        </a:rPr>
                        <a:t>0.003” E-Glass Tape ½ Lap</a:t>
                      </a:r>
                    </a:p>
                  </a:txBody>
                  <a:tcPr marL="60512" marR="605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40751" y="3488842"/>
            <a:ext cx="4167007" cy="359858"/>
          </a:xfrm>
          <a:prstGeom prst="rect">
            <a:avLst/>
          </a:prstGeom>
        </p:spPr>
        <p:txBody>
          <a:bodyPr wrap="none" lIns="82058" tIns="41029" rIns="82058" bIns="41029">
            <a:spAutoFit/>
          </a:bodyPr>
          <a:lstStyle/>
          <a:p>
            <a:r>
              <a:rPr lang="en-US" b="1" dirty="0">
                <a:latin typeface="Trajan Pro"/>
                <a:ea typeface="MS Mincho"/>
                <a:cs typeface="Times New Roman"/>
              </a:rPr>
              <a:t>TORUS - TECHNICAL PARAMETERS</a:t>
            </a:r>
            <a:endParaRPr lang="en-US" dirty="0">
              <a:latin typeface="Trajan Pro"/>
            </a:endParaRPr>
          </a:p>
        </p:txBody>
      </p:sp>
      <p:pic>
        <p:nvPicPr>
          <p:cNvPr id="7" name="Picture 6" descr="M:\hallb_eng\JTFiles\CLAS12\CLAS12_composite_2013\Images from 2013 composite\Torus 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5039" y="838200"/>
            <a:ext cx="2508911" cy="256063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63161" y="848686"/>
            <a:ext cx="3651639" cy="24835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200" b="1" i="1" dirty="0">
                <a:latin typeface="Arial" pitchFamily="34" charset="0"/>
                <a:cs typeface="Arial" pitchFamily="34" charset="0"/>
              </a:rPr>
              <a:t>The CLAS12 Toroid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is based on six super-conducting coils around the beam line to produce a field primary in the f direction. The choice of this configuration leads to an approximate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toroidal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field distribution around the beam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axis. It has been driven by the following physics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requirements:</a:t>
            </a:r>
          </a:p>
          <a:p>
            <a:pPr marL="256432" indent="-256432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Uniform coverage</a:t>
            </a:r>
          </a:p>
          <a:p>
            <a:pPr marL="256432" indent="-256432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Good Momentum resolution</a:t>
            </a:r>
          </a:p>
          <a:p>
            <a:pPr marL="256432" indent="-256432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Low background from electromagnetic processes</a:t>
            </a:r>
          </a:p>
          <a:p>
            <a:pPr marL="256432" indent="-256432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Symmetry around the beam axis</a:t>
            </a:r>
          </a:p>
          <a:p>
            <a:pPr marL="256432" indent="-256432">
              <a:buFont typeface="Arial" pitchFamily="34" charset="0"/>
              <a:buChar char="•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Compatibility with operation of polarized target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69609"/>
            <a:ext cx="6858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8839200"/>
            <a:ext cx="6858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30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925" y="8229600"/>
            <a:ext cx="6572475" cy="729190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just"/>
            <a:r>
              <a:rPr lang="en-US" sz="1200" b="1" dirty="0" smtClean="0">
                <a:latin typeface="Times New Roman"/>
              </a:rPr>
              <a:t>Contact:    </a:t>
            </a:r>
            <a:r>
              <a:rPr lang="en-US" sz="1000" dirty="0" smtClean="0">
                <a:latin typeface="Times New Roman"/>
              </a:rPr>
              <a:t>D. </a:t>
            </a:r>
            <a:r>
              <a:rPr lang="en-US" sz="1000" dirty="0" err="1">
                <a:latin typeface="Times New Roman"/>
              </a:rPr>
              <a:t>Kashy</a:t>
            </a:r>
            <a:r>
              <a:rPr lang="en-US" sz="1000" dirty="0">
                <a:latin typeface="Times New Roman"/>
              </a:rPr>
              <a:t> Lead Engineer (</a:t>
            </a:r>
            <a:r>
              <a:rPr lang="en-US" sz="1000" dirty="0">
                <a:latin typeface="Times New Roman"/>
                <a:hlinkClick r:id="rId2"/>
              </a:rPr>
              <a:t>kashy@jlab.org</a:t>
            </a:r>
            <a:r>
              <a:rPr lang="en-US" sz="1000" dirty="0">
                <a:latin typeface="Times New Roman"/>
              </a:rPr>
              <a:t>) 757-269-7275,</a:t>
            </a:r>
          </a:p>
          <a:p>
            <a:pPr algn="just"/>
            <a:r>
              <a:rPr lang="en-US" sz="1000" dirty="0">
                <a:latin typeface="Times New Roman"/>
              </a:rPr>
              <a:t>                </a:t>
            </a:r>
            <a:r>
              <a:rPr lang="en-US" sz="1000" dirty="0" smtClean="0">
                <a:latin typeface="Times New Roman"/>
              </a:rPr>
              <a:t>       </a:t>
            </a:r>
            <a:r>
              <a:rPr lang="en-US" sz="1000" dirty="0">
                <a:latin typeface="Times New Roman"/>
              </a:rPr>
              <a:t>L. </a:t>
            </a:r>
            <a:r>
              <a:rPr lang="en-US" sz="1000" dirty="0" err="1">
                <a:latin typeface="Times New Roman"/>
              </a:rPr>
              <a:t>Elouadrhiir</a:t>
            </a:r>
            <a:r>
              <a:rPr lang="en-US" sz="1000" dirty="0">
                <a:latin typeface="Times New Roman"/>
              </a:rPr>
              <a:t> Control </a:t>
            </a:r>
            <a:r>
              <a:rPr lang="en-US" sz="1000" dirty="0" smtClean="0">
                <a:latin typeface="Times New Roman"/>
              </a:rPr>
              <a:t>Account </a:t>
            </a:r>
            <a:r>
              <a:rPr lang="en-US" sz="1000" dirty="0">
                <a:latin typeface="Times New Roman"/>
              </a:rPr>
              <a:t>Manager  </a:t>
            </a:r>
            <a:r>
              <a:rPr lang="en-US" sz="1000" dirty="0" smtClean="0">
                <a:latin typeface="Times New Roman"/>
              </a:rPr>
              <a:t>(</a:t>
            </a:r>
            <a:r>
              <a:rPr lang="en-US" sz="1000" dirty="0" smtClean="0">
                <a:latin typeface="Times New Roman"/>
                <a:hlinkClick r:id="rId3"/>
              </a:rPr>
              <a:t>latifa@jlab.org</a:t>
            </a:r>
            <a:r>
              <a:rPr lang="en-US" sz="1000" dirty="0" smtClean="0">
                <a:latin typeface="Times New Roman"/>
              </a:rPr>
              <a:t>) 757-269-7303</a:t>
            </a:r>
          </a:p>
          <a:p>
            <a:pPr algn="just"/>
            <a:r>
              <a:rPr lang="en-US" sz="1000" dirty="0">
                <a:latin typeface="Times New Roman"/>
              </a:rPr>
              <a:t> </a:t>
            </a:r>
            <a:r>
              <a:rPr lang="en-US" sz="1000" dirty="0" smtClean="0">
                <a:latin typeface="Times New Roman"/>
              </a:rPr>
              <a:t>                      G. Young Associate Project Manager for Physics (</a:t>
            </a:r>
            <a:r>
              <a:rPr lang="en-US" sz="1000" dirty="0" smtClean="0">
                <a:latin typeface="Times New Roman"/>
                <a:hlinkClick r:id="rId4"/>
              </a:rPr>
              <a:t>young@jlab.org</a:t>
            </a:r>
            <a:r>
              <a:rPr lang="en-US" sz="1000" dirty="0" smtClean="0">
                <a:latin typeface="Times New Roman"/>
              </a:rPr>
              <a:t>) 757-269-6904	</a:t>
            </a:r>
          </a:p>
          <a:p>
            <a:pPr algn="just"/>
            <a:r>
              <a:rPr lang="en-US" sz="1000" dirty="0" smtClean="0">
                <a:latin typeface="Times New Roman"/>
              </a:rPr>
              <a:t>                       V. D. </a:t>
            </a:r>
            <a:r>
              <a:rPr lang="en-US" sz="1000" dirty="0" err="1" smtClean="0">
                <a:latin typeface="Times New Roman"/>
              </a:rPr>
              <a:t>Burkert</a:t>
            </a:r>
            <a:r>
              <a:rPr lang="en-US" sz="1000" dirty="0" smtClean="0">
                <a:latin typeface="Times New Roman"/>
              </a:rPr>
              <a:t> Hall B leader  (</a:t>
            </a:r>
            <a:r>
              <a:rPr lang="en-US" sz="1000" dirty="0" smtClean="0">
                <a:latin typeface="Times New Roman"/>
                <a:hlinkClick r:id="rId5"/>
              </a:rPr>
              <a:t>burkert@jlab.org</a:t>
            </a:r>
            <a:r>
              <a:rPr lang="en-US" sz="900" dirty="0" smtClean="0">
                <a:latin typeface="Times New Roman"/>
              </a:rPr>
              <a:t>)  757-269-7540	</a:t>
            </a:r>
            <a:endParaRPr lang="en-US" sz="900" dirty="0">
              <a:latin typeface="Times New Roman"/>
            </a:endParaRPr>
          </a:p>
        </p:txBody>
      </p:sp>
      <p:pic>
        <p:nvPicPr>
          <p:cNvPr id="8" name="Picture 7" descr="JLab_s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2372" y="7805922"/>
            <a:ext cx="1183302" cy="307342"/>
          </a:xfrm>
          <a:prstGeom prst="rect">
            <a:avLst/>
          </a:prstGeom>
        </p:spPr>
      </p:pic>
      <p:pic>
        <p:nvPicPr>
          <p:cNvPr id="9" name="Picture 8" descr="jsaLog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3972" y="7835374"/>
            <a:ext cx="513910" cy="355602"/>
          </a:xfrm>
          <a:prstGeom prst="rect">
            <a:avLst/>
          </a:prstGeom>
        </p:spPr>
      </p:pic>
      <p:pic>
        <p:nvPicPr>
          <p:cNvPr id="10" name="Picture 9" descr="New_DOE_Logo_Color_042808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8049" y="7818444"/>
            <a:ext cx="1023581" cy="265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843" y="497058"/>
            <a:ext cx="6270786" cy="352995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56432" indent="-256432">
              <a:buFont typeface="Arial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Construction Strategy and Project Leadership: 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256432" indent="-256432">
              <a:buFont typeface="Arial" pitchFamily="34" charset="0"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Significant dates</a:t>
            </a:r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 smtClean="0"/>
          </a:p>
          <a:p>
            <a:pPr marL="256432" indent="-256432">
              <a:buFont typeface="Arial" pitchFamily="34" charset="0"/>
              <a:buChar char="•"/>
            </a:pPr>
            <a:endParaRPr lang="en-US" sz="1600" b="1" dirty="0"/>
          </a:p>
          <a:p>
            <a:pPr marL="256432" indent="-256432">
              <a:buFont typeface="Arial" pitchFamily="34" charset="0"/>
              <a:buChar char="•"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Project Status</a:t>
            </a:r>
          </a:p>
          <a:p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-76200" y="8229600"/>
            <a:ext cx="6934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267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latifa</dc:creator>
  <cp:lastModifiedBy>latifa</cp:lastModifiedBy>
  <cp:revision>4</cp:revision>
  <dcterms:created xsi:type="dcterms:W3CDTF">2013-04-29T21:24:01Z</dcterms:created>
  <dcterms:modified xsi:type="dcterms:W3CDTF">2013-04-30T16:26:46Z</dcterms:modified>
</cp:coreProperties>
</file>