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3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7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4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1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3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6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oung@jlab.org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latifa@jlab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burkert@jla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545" y="26076"/>
            <a:ext cx="5848405" cy="64353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r"/>
            <a:r>
              <a:rPr lang="en-US" sz="3600" b="1" i="1" dirty="0">
                <a:latin typeface="Trajan Pro"/>
              </a:rPr>
              <a:t>CLAS12</a:t>
            </a:r>
            <a:r>
              <a:rPr lang="en-US" sz="3600" b="1" dirty="0">
                <a:latin typeface="Trajan Pro"/>
              </a:rPr>
              <a:t> </a:t>
            </a:r>
            <a:r>
              <a:rPr lang="en-US" sz="3600" b="1" dirty="0" smtClean="0">
                <a:latin typeface="Trajan Pro"/>
              </a:rPr>
              <a:t>– </a:t>
            </a:r>
            <a:r>
              <a:rPr lang="en-US" sz="3600" b="1" dirty="0" smtClean="0">
                <a:latin typeface="Trajan Pro"/>
              </a:rPr>
              <a:t>System Name</a:t>
            </a:r>
            <a:endParaRPr lang="en-US" sz="3600" b="1" dirty="0">
              <a:latin typeface="Trajan Pro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30154"/>
              </p:ext>
            </p:extLst>
          </p:nvPr>
        </p:nvGraphicFramePr>
        <p:xfrm>
          <a:off x="888589" y="3914958"/>
          <a:ext cx="5436012" cy="4880891"/>
        </p:xfrm>
        <a:graphic>
          <a:graphicData uri="http://schemas.openxmlformats.org/drawingml/2006/table">
            <a:tbl>
              <a:tblPr firstRow="1" firstCol="1" lastCol="1" bandRow="1"/>
              <a:tblGrid>
                <a:gridCol w="2261016"/>
                <a:gridCol w="3174996"/>
              </a:tblGrid>
              <a:tr h="211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PARAMETER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DESIGN VALUE</a:t>
                      </a:r>
                      <a:endParaRPr lang="en-US" sz="1300" b="1" dirty="0">
                        <a:effectLst/>
                        <a:latin typeface="Trajan Pro"/>
                        <a:ea typeface="MS Mincho"/>
                        <a:cs typeface="Times New Roman"/>
                      </a:endParaRP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40751" y="3488842"/>
            <a:ext cx="4299414" cy="359858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r>
              <a:rPr lang="en-US" b="1" dirty="0" smtClean="0">
                <a:latin typeface="Trajan Pro"/>
                <a:ea typeface="MS Mincho"/>
                <a:cs typeface="Times New Roman"/>
              </a:rPr>
              <a:t>Detector - TECHNICAL </a:t>
            </a:r>
            <a:r>
              <a:rPr lang="en-US" b="1" dirty="0">
                <a:latin typeface="Trajan Pro"/>
                <a:ea typeface="MS Mincho"/>
                <a:cs typeface="Times New Roman"/>
              </a:rPr>
              <a:t>PARAMETERS</a:t>
            </a:r>
            <a:endParaRPr lang="en-US" dirty="0">
              <a:latin typeface="Trajan Pr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161" y="848686"/>
            <a:ext cx="3651639" cy="267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System goal and physics requirements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69609"/>
            <a:ext cx="6858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8839200"/>
            <a:ext cx="6858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09025" y="848686"/>
            <a:ext cx="2121950" cy="2351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 System</a:t>
            </a:r>
          </a:p>
          <a:p>
            <a:pPr algn="ctr"/>
            <a:r>
              <a:rPr lang="en-US" dirty="0" smtClean="0"/>
              <a:t>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925" y="8229600"/>
            <a:ext cx="6572475" cy="72919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just"/>
            <a:r>
              <a:rPr lang="en-US" sz="1200" b="1" dirty="0" smtClean="0">
                <a:latin typeface="Times New Roman"/>
              </a:rPr>
              <a:t>Contact:    </a:t>
            </a:r>
            <a:r>
              <a:rPr lang="en-US" sz="1000" dirty="0" smtClean="0">
                <a:latin typeface="Times New Roman"/>
              </a:rPr>
              <a:t>Detector Lead  name and contact</a:t>
            </a:r>
          </a:p>
          <a:p>
            <a:pPr algn="just"/>
            <a:r>
              <a:rPr lang="en-US" sz="1000" dirty="0" smtClean="0">
                <a:latin typeface="Times New Roman"/>
              </a:rPr>
              <a:t>                       </a:t>
            </a:r>
            <a:r>
              <a:rPr lang="en-US" sz="1000" dirty="0">
                <a:latin typeface="Times New Roman"/>
              </a:rPr>
              <a:t>L. </a:t>
            </a:r>
            <a:r>
              <a:rPr lang="en-US" sz="1000" dirty="0" err="1">
                <a:latin typeface="Times New Roman"/>
              </a:rPr>
              <a:t>Elouadrhiir</a:t>
            </a:r>
            <a:r>
              <a:rPr lang="en-US" sz="1000" dirty="0">
                <a:latin typeface="Times New Roman"/>
              </a:rPr>
              <a:t> Control </a:t>
            </a:r>
            <a:r>
              <a:rPr lang="en-US" sz="1000" dirty="0" smtClean="0">
                <a:latin typeface="Times New Roman"/>
              </a:rPr>
              <a:t>Account </a:t>
            </a:r>
            <a:r>
              <a:rPr lang="en-US" sz="1000" dirty="0">
                <a:latin typeface="Times New Roman"/>
              </a:rPr>
              <a:t>Manager  </a:t>
            </a:r>
            <a:r>
              <a:rPr lang="en-US" sz="1000" dirty="0" smtClean="0">
                <a:latin typeface="Times New Roman"/>
              </a:rPr>
              <a:t>(</a:t>
            </a:r>
            <a:r>
              <a:rPr lang="en-US" sz="1000" dirty="0" smtClean="0">
                <a:latin typeface="Times New Roman"/>
                <a:hlinkClick r:id="rId2"/>
              </a:rPr>
              <a:t>latifa@jlab.org</a:t>
            </a:r>
            <a:r>
              <a:rPr lang="en-US" sz="1000" dirty="0" smtClean="0">
                <a:latin typeface="Times New Roman"/>
              </a:rPr>
              <a:t>) 757-269-7303</a:t>
            </a:r>
          </a:p>
          <a:p>
            <a:pPr algn="just"/>
            <a:r>
              <a:rPr lang="en-US" sz="1000" dirty="0">
                <a:latin typeface="Times New Roman"/>
              </a:rPr>
              <a:t> </a:t>
            </a:r>
            <a:r>
              <a:rPr lang="en-US" sz="1000" dirty="0" smtClean="0">
                <a:latin typeface="Times New Roman"/>
              </a:rPr>
              <a:t>                      G. Young Associate Project Manager for Physics (</a:t>
            </a:r>
            <a:r>
              <a:rPr lang="en-US" sz="1000" dirty="0" smtClean="0">
                <a:latin typeface="Times New Roman"/>
                <a:hlinkClick r:id="rId3"/>
              </a:rPr>
              <a:t>young@jlab.org</a:t>
            </a:r>
            <a:r>
              <a:rPr lang="en-US" sz="1000" dirty="0" smtClean="0">
                <a:latin typeface="Times New Roman"/>
              </a:rPr>
              <a:t>) 757-269-6904	</a:t>
            </a:r>
          </a:p>
          <a:p>
            <a:pPr algn="just"/>
            <a:r>
              <a:rPr lang="en-US" sz="1000" dirty="0" smtClean="0">
                <a:latin typeface="Times New Roman"/>
              </a:rPr>
              <a:t>                       V. D. </a:t>
            </a:r>
            <a:r>
              <a:rPr lang="en-US" sz="1000" dirty="0" err="1" smtClean="0">
                <a:latin typeface="Times New Roman"/>
              </a:rPr>
              <a:t>Burkert</a:t>
            </a:r>
            <a:r>
              <a:rPr lang="en-US" sz="1000" dirty="0" smtClean="0">
                <a:latin typeface="Times New Roman"/>
              </a:rPr>
              <a:t> Hall B leader  (</a:t>
            </a:r>
            <a:r>
              <a:rPr lang="en-US" sz="1000" dirty="0" smtClean="0">
                <a:latin typeface="Times New Roman"/>
                <a:hlinkClick r:id="rId4"/>
              </a:rPr>
              <a:t>burkert@jlab.org</a:t>
            </a:r>
            <a:r>
              <a:rPr lang="en-US" sz="900" dirty="0" smtClean="0">
                <a:latin typeface="Times New Roman"/>
              </a:rPr>
              <a:t>)  757-269-7540	</a:t>
            </a:r>
            <a:endParaRPr lang="en-US" sz="900" dirty="0">
              <a:latin typeface="Times New Roman"/>
            </a:endParaRPr>
          </a:p>
        </p:txBody>
      </p:sp>
      <p:pic>
        <p:nvPicPr>
          <p:cNvPr id="8" name="Picture 7" descr="JLab_s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2372" y="7805922"/>
            <a:ext cx="1183302" cy="307342"/>
          </a:xfrm>
          <a:prstGeom prst="rect">
            <a:avLst/>
          </a:prstGeom>
        </p:spPr>
      </p:pic>
      <p:pic>
        <p:nvPicPr>
          <p:cNvPr id="9" name="Picture 8" descr="jsaLog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3972" y="7835374"/>
            <a:ext cx="513910" cy="355602"/>
          </a:xfrm>
          <a:prstGeom prst="rect">
            <a:avLst/>
          </a:prstGeom>
        </p:spPr>
      </p:pic>
      <p:pic>
        <p:nvPicPr>
          <p:cNvPr id="10" name="Picture 9" descr="New_DOE_Logo_Color_042808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8049" y="7818444"/>
            <a:ext cx="1023581" cy="265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843" y="497058"/>
            <a:ext cx="6270786" cy="352995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marL="256432" indent="-256432"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Construction Strategy and Project Leadership:  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Significant dates</a:t>
            </a: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Project Status</a:t>
            </a:r>
          </a:p>
          <a:p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-76200" y="8229600"/>
            <a:ext cx="6934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latifa</dc:creator>
  <cp:lastModifiedBy>latifa</cp:lastModifiedBy>
  <cp:revision>6</cp:revision>
  <dcterms:created xsi:type="dcterms:W3CDTF">2013-04-29T21:24:01Z</dcterms:created>
  <dcterms:modified xsi:type="dcterms:W3CDTF">2013-04-30T16:16:06Z</dcterms:modified>
</cp:coreProperties>
</file>