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2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2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84186-9AEF-4F22-A813-893D0C47E20A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52254-A095-4452-8000-D1B01EE5B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871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84186-9AEF-4F22-A813-893D0C47E20A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52254-A095-4452-8000-D1B01EE5B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392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84186-9AEF-4F22-A813-893D0C47E20A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52254-A095-4452-8000-D1B01EE5B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556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84186-9AEF-4F22-A813-893D0C47E20A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52254-A095-4452-8000-D1B01EE5B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757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84186-9AEF-4F22-A813-893D0C47E20A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52254-A095-4452-8000-D1B01EE5B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284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84186-9AEF-4F22-A813-893D0C47E20A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52254-A095-4452-8000-D1B01EE5B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443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84186-9AEF-4F22-A813-893D0C47E20A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52254-A095-4452-8000-D1B01EE5B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489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84186-9AEF-4F22-A813-893D0C47E20A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52254-A095-4452-8000-D1B01EE5B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894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84186-9AEF-4F22-A813-893D0C47E20A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52254-A095-4452-8000-D1B01EE5B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332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84186-9AEF-4F22-A813-893D0C47E20A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52254-A095-4452-8000-D1B01EE5B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031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84186-9AEF-4F22-A813-893D0C47E20A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52254-A095-4452-8000-D1B01EE5B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119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84186-9AEF-4F22-A813-893D0C47E20A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52254-A095-4452-8000-D1B01EE5B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635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 rot="16200000">
            <a:off x="3953008" y="2098434"/>
            <a:ext cx="1742785" cy="276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                                    </a:t>
            </a:r>
            <a:endParaRPr lang="en-US" sz="12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/>
          <a:srcRect r="50000"/>
          <a:stretch/>
        </p:blipFill>
        <p:spPr>
          <a:xfrm>
            <a:off x="4053169" y="955008"/>
            <a:ext cx="4178300" cy="4146550"/>
          </a:xfrm>
          <a:prstGeom prst="rect">
            <a:avLst/>
          </a:prstGeom>
        </p:spPr>
      </p:pic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89018" y="-6359"/>
            <a:ext cx="9054982" cy="685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en-US" sz="2000" kern="0" dirty="0" smtClean="0">
                <a:solidFill>
                  <a:srgbClr val="0000FF"/>
                </a:solidFill>
                <a:ea typeface="MS PGothic" pitchFamily="34" charset="-128"/>
              </a:rPr>
              <a:t>Meson-Baryon Cloud and Quark Core in the N* Structure</a:t>
            </a:r>
            <a:endParaRPr lang="en-US" sz="2000" kern="0" dirty="0">
              <a:solidFill>
                <a:srgbClr val="0000FF"/>
              </a:solidFill>
              <a:ea typeface="MS PGothic" pitchFamily="34" charset="-128"/>
            </a:endParaRPr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0" y="702928"/>
            <a:ext cx="9144000" cy="0"/>
          </a:xfrm>
          <a:prstGeom prst="line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337" y="878615"/>
            <a:ext cx="3801832" cy="36370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261" y="4604516"/>
            <a:ext cx="2833685" cy="1129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63337" y="5665710"/>
            <a:ext cx="890692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9388" indent="-179388">
              <a:buFont typeface="Arial" panose="020B0604020202020204" pitchFamily="34" charset="0"/>
              <a:buChar char="•"/>
            </a:pPr>
            <a:r>
              <a:rPr lang="en-US" sz="1400" b="1" dirty="0" smtClean="0"/>
              <a:t>CLAS data in the range of Q</a:t>
            </a:r>
            <a:r>
              <a:rPr lang="en-US" sz="1400" b="1" baseline="30000" dirty="0" smtClean="0"/>
              <a:t>2</a:t>
            </a:r>
            <a:r>
              <a:rPr lang="en-US" sz="1400" b="1" dirty="0" smtClean="0"/>
              <a:t>&lt;5.0 GeV</a:t>
            </a:r>
            <a:r>
              <a:rPr lang="en-US" sz="1400" b="1" baseline="30000" dirty="0" smtClean="0"/>
              <a:t>2</a:t>
            </a:r>
            <a:r>
              <a:rPr lang="en-US" sz="1400" b="1" dirty="0" smtClean="0"/>
              <a:t> revealed the structure of N(1440)1/2</a:t>
            </a:r>
            <a:r>
              <a:rPr lang="en-US" sz="1400" b="1" baseline="30000" dirty="0" smtClean="0"/>
              <a:t>+</a:t>
            </a:r>
            <a:r>
              <a:rPr lang="en-US" sz="1400" b="1" dirty="0" smtClean="0"/>
              <a:t> as a complex interplay </a:t>
            </a:r>
          </a:p>
          <a:p>
            <a:r>
              <a:rPr lang="en-US" sz="1400" b="1" dirty="0" smtClean="0"/>
              <a:t>between inner core of dressed quarks in the first radial excitation and external MB cloud </a:t>
            </a:r>
          </a:p>
          <a:p>
            <a:pPr marL="174625" indent="-174625">
              <a:buFont typeface="Arial" charset="0"/>
              <a:buChar char="•"/>
            </a:pPr>
            <a:r>
              <a:rPr lang="en-US" sz="1400" b="1" dirty="0" smtClean="0"/>
              <a:t>Accounting for the MB cloud offers better description of N(1440)1/2</a:t>
            </a:r>
            <a:r>
              <a:rPr lang="en-US" sz="1400" b="1" baseline="30000" dirty="0" smtClean="0"/>
              <a:t>+</a:t>
            </a:r>
            <a:r>
              <a:rPr lang="en-US" sz="1400" b="1" dirty="0" smtClean="0"/>
              <a:t> A</a:t>
            </a:r>
            <a:r>
              <a:rPr lang="en-US" sz="1400" b="1" baseline="-25000" dirty="0" smtClean="0"/>
              <a:t>1/2</a:t>
            </a:r>
            <a:r>
              <a:rPr lang="en-US" sz="1400" b="1" dirty="0" smtClean="0"/>
              <a:t> amplitude at Q</a:t>
            </a:r>
            <a:r>
              <a:rPr lang="en-US" sz="1400" b="1" baseline="30000" dirty="0" smtClean="0"/>
              <a:t>2</a:t>
            </a:r>
            <a:r>
              <a:rPr lang="en-US" sz="1400" b="1" dirty="0" smtClean="0"/>
              <a:t>&lt;1.0 GeV</a:t>
            </a:r>
            <a:r>
              <a:rPr lang="en-US" sz="1400" b="1" baseline="30000" dirty="0" smtClean="0"/>
              <a:t>2</a:t>
            </a:r>
            <a:endParaRPr lang="en-US" sz="1400" b="1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6082398" y="3053876"/>
            <a:ext cx="402674" cy="30777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alibri"/>
                <a:cs typeface="+mn-cs"/>
              </a:rPr>
              <a:t>Nσ</a:t>
            </a:r>
            <a:endParaRPr lang="en-US" sz="14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cxnSp>
        <p:nvCxnSpPr>
          <p:cNvPr id="19" name="Straight Arrow Connector 18"/>
          <p:cNvCxnSpPr>
            <a:stCxn id="14" idx="2"/>
          </p:cNvCxnSpPr>
          <p:nvPr/>
        </p:nvCxnSpPr>
        <p:spPr>
          <a:xfrm rot="5400000">
            <a:off x="7524157" y="2017849"/>
            <a:ext cx="440112" cy="273989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062284" y="784665"/>
            <a:ext cx="3169185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I.T.  </a:t>
            </a:r>
            <a:r>
              <a:rPr lang="en-US" sz="1200" b="1" dirty="0" err="1" smtClean="0"/>
              <a:t>Obukhovsky</a:t>
            </a:r>
            <a:r>
              <a:rPr lang="en-US" sz="1200" b="1" dirty="0" smtClean="0"/>
              <a:t> et al., Phys. Rev. D89, 014032 (2012). </a:t>
            </a:r>
            <a:endParaRPr lang="en-US" sz="1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7391329" y="1627010"/>
            <a:ext cx="979755" cy="30777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alibri"/>
                <a:cs typeface="+mn-cs"/>
              </a:rPr>
              <a:t>LC QM+Nσ</a:t>
            </a:r>
            <a:endParaRPr lang="en-US" sz="14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5590" y="4461047"/>
            <a:ext cx="3567836" cy="83099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LF RQM-Light Front relativistic quark model:</a:t>
            </a:r>
          </a:p>
          <a:p>
            <a:r>
              <a:rPr lang="en-US" sz="1200" b="1" dirty="0" smtClean="0"/>
              <a:t>V.D. </a:t>
            </a:r>
            <a:r>
              <a:rPr lang="en-US" sz="1200" b="1" dirty="0" err="1" smtClean="0"/>
              <a:t>Burkert</a:t>
            </a:r>
            <a:r>
              <a:rPr lang="en-US" sz="1200" b="1" dirty="0" smtClean="0"/>
              <a:t>,  I.G. </a:t>
            </a:r>
            <a:r>
              <a:rPr lang="en-US" sz="1200" b="1" dirty="0" err="1" smtClean="0"/>
              <a:t>Aznauryan</a:t>
            </a:r>
            <a:r>
              <a:rPr lang="en-US" sz="1200" b="1" dirty="0" smtClean="0"/>
              <a:t>,  Phys . Rev. C85,</a:t>
            </a:r>
          </a:p>
          <a:p>
            <a:r>
              <a:rPr lang="en-US" sz="1200" b="1" dirty="0" smtClean="0"/>
              <a:t>055202 (2012); Phys. Rev. C95, 065207 (2017).</a:t>
            </a:r>
          </a:p>
          <a:p>
            <a:r>
              <a:rPr lang="en-US" sz="1200" b="1" dirty="0" smtClean="0">
                <a:solidFill>
                  <a:srgbClr val="0000FF"/>
                </a:solidFill>
              </a:rPr>
              <a:t>See the talk by </a:t>
            </a:r>
            <a:r>
              <a:rPr lang="en-US" sz="1200" b="1" dirty="0" err="1" smtClean="0">
                <a:solidFill>
                  <a:srgbClr val="0000FF"/>
                </a:solidFill>
              </a:rPr>
              <a:t>V.D.Burkert</a:t>
            </a:r>
            <a:r>
              <a:rPr lang="en-US" sz="1200" b="1" dirty="0" smtClean="0">
                <a:solidFill>
                  <a:srgbClr val="0000FF"/>
                </a:solidFill>
              </a:rPr>
              <a:t>, Session D3.</a:t>
            </a:r>
            <a:endParaRPr lang="en-US" sz="12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539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89018" y="-6359"/>
            <a:ext cx="9054982" cy="685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en-US" sz="2000" kern="0" dirty="0" smtClean="0">
                <a:solidFill>
                  <a:srgbClr val="0000FF"/>
                </a:solidFill>
                <a:ea typeface="MS PGothic" pitchFamily="34" charset="-128"/>
              </a:rPr>
              <a:t>Meson-Baryon Cloud and Quark Core in the N* Structure</a:t>
            </a:r>
            <a:endParaRPr lang="en-US" sz="2000" kern="0" dirty="0">
              <a:solidFill>
                <a:srgbClr val="0000FF"/>
              </a:solidFill>
              <a:ea typeface="MS PGothic" pitchFamily="34" charset="-128"/>
            </a:endParaRPr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0" y="702928"/>
            <a:ext cx="9144000" cy="0"/>
          </a:xfrm>
          <a:prstGeom prst="line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 rot="16200000">
            <a:off x="3953008" y="2098434"/>
            <a:ext cx="1742785" cy="276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                                    </a:t>
            </a:r>
            <a:endParaRPr lang="en-US" sz="12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5032" y="878613"/>
            <a:ext cx="4023360" cy="410664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9018" y="5212146"/>
            <a:ext cx="879311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9388" indent="-179388">
              <a:buFont typeface="Arial" panose="020B0604020202020204" pitchFamily="34" charset="0"/>
              <a:buChar char="•"/>
            </a:pPr>
            <a:r>
              <a:rPr lang="en-US" sz="1400" b="1" dirty="0" smtClean="0"/>
              <a:t>The structure of all studied resonances is determined by a complex interplay between inner core of</a:t>
            </a:r>
          </a:p>
          <a:p>
            <a:pPr marL="179388" indent="-179388"/>
            <a:r>
              <a:rPr lang="en-US" sz="1400" b="1" dirty="0"/>
              <a:t>d</a:t>
            </a:r>
            <a:r>
              <a:rPr lang="en-US" sz="1400" b="1" dirty="0" smtClean="0"/>
              <a:t>ressed quarks and external MB cloud. Their relative contributions depend from the resonance </a:t>
            </a:r>
          </a:p>
          <a:p>
            <a:pPr marL="179388" indent="-179388"/>
            <a:r>
              <a:rPr lang="en-US" sz="1400" b="1" dirty="0"/>
              <a:t>q</a:t>
            </a:r>
            <a:r>
              <a:rPr lang="en-US" sz="1400" b="1" dirty="0" smtClean="0"/>
              <a:t>uantum numbers.</a:t>
            </a:r>
            <a:endParaRPr lang="en-US" sz="1400" b="1" dirty="0"/>
          </a:p>
          <a:p>
            <a:pPr marL="174625" indent="-174625">
              <a:buFont typeface="Arial" charset="0"/>
              <a:buChar char="•"/>
            </a:pPr>
            <a:r>
              <a:rPr lang="en-US" sz="1400" b="1" dirty="0" smtClean="0"/>
              <a:t>Relative contributions from MB cloud decreases with Q</a:t>
            </a:r>
            <a:r>
              <a:rPr lang="en-US" sz="1400" b="1" baseline="30000" dirty="0" smtClean="0"/>
              <a:t>2</a:t>
            </a:r>
            <a:r>
              <a:rPr lang="en-US" sz="1400" b="1" dirty="0" smtClean="0"/>
              <a:t>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855428" y="1365541"/>
            <a:ext cx="2259872" cy="492443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noProof="0" dirty="0" smtClean="0">
                <a:solidFill>
                  <a:srgbClr val="000000"/>
                </a:solidFill>
                <a:latin typeface="Arial"/>
              </a:rPr>
              <a:t>I.G. </a:t>
            </a:r>
            <a:r>
              <a:rPr lang="en-US" sz="1200" b="1" noProof="0" dirty="0" err="1" smtClean="0">
                <a:solidFill>
                  <a:srgbClr val="000000"/>
                </a:solidFill>
                <a:latin typeface="Arial"/>
              </a:rPr>
              <a:t>Aznauryan</a:t>
            </a:r>
            <a:r>
              <a:rPr lang="en-US" sz="1200" b="1" noProof="0" dirty="0" smtClean="0">
                <a:solidFill>
                  <a:srgbClr val="000000"/>
                </a:solidFill>
                <a:latin typeface="Arial"/>
              </a:rPr>
              <a:t>, V.D. </a:t>
            </a:r>
            <a:r>
              <a:rPr lang="en-US" sz="1200" b="1" noProof="0" dirty="0" err="1" smtClean="0">
                <a:solidFill>
                  <a:srgbClr val="000000"/>
                </a:solidFill>
                <a:latin typeface="Arial"/>
              </a:rPr>
              <a:t>Burkert</a:t>
            </a:r>
            <a:r>
              <a:rPr lang="en-US" sz="1200" b="1" noProof="0" dirty="0" smtClean="0">
                <a:solidFill>
                  <a:srgbClr val="000000"/>
                </a:solidFill>
                <a:latin typeface="Arial"/>
              </a:rPr>
              <a:t>,</a:t>
            </a:r>
            <a:endParaRPr kumimoji="0" lang="en-US" sz="1200" b="1" i="0" u="none" strike="noStrike" kern="120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PRC 92, 015203</a:t>
            </a:r>
            <a:r>
              <a:rPr kumimoji="0" lang="en-US" sz="12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(2015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).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878615"/>
            <a:ext cx="4055469" cy="4117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7909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191</Words>
  <Application>Microsoft Office PowerPoint</Application>
  <PresentationFormat>On-screen Show (4:3)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MS PGothic</vt:lpstr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Vikotz Mokeev</dc:creator>
  <cp:lastModifiedBy>Vikotz Mokeev</cp:lastModifiedBy>
  <cp:revision>2</cp:revision>
  <dcterms:created xsi:type="dcterms:W3CDTF">2017-09-22T19:43:44Z</dcterms:created>
  <dcterms:modified xsi:type="dcterms:W3CDTF">2017-09-22T19:45:05Z</dcterms:modified>
</cp:coreProperties>
</file>