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7" r:id="rId2"/>
  </p:sldMasterIdLst>
  <p:notesMasterIdLst>
    <p:notesMasterId r:id="rId6"/>
  </p:notes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0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CE193-D7F0-4C24-B26F-B25B20AC0C78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FD8690-9519-48A7-B6BF-63D143434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028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7450" y="701675"/>
            <a:ext cx="4651375" cy="3489325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ru-RU" dirty="0" smtClean="0"/>
              <a:t>Исследования  электромагнитных форм факторов  N* являются единстрвенным истичником информации о различных проявлениях сильного взаимодействия в непертурбативной области больших величин (~1.0)  бегущего параметра квар-глюонного взаимодеиствия  в формировании</a:t>
            </a:r>
          </a:p>
          <a:p>
            <a:r>
              <a:rPr lang="ru-RU" dirty="0" smtClean="0"/>
              <a:t>возбужденных состояний нуклонов с различными квантовыми числами</a:t>
            </a:r>
          </a:p>
        </p:txBody>
      </p:sp>
      <p:sp>
        <p:nvSpPr>
          <p:cNvPr id="11264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B47BA7-037A-40F2-8A37-2E385DE90DEE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30275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3027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3667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B83C99-EE0A-47B5-84E8-E50005A056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0323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0B117-6052-4884-B922-FB54E58FF6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4359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5D9C-CD62-461C-A928-922F8D8C83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4880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29A8-C0CB-4C1E-9DA0-BC44B52015E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80221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95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341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DFA3-F1F6-41DA-92C0-F5BCBD439C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575389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CDC7F-851F-4BFD-A614-4ECDBD82F76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044166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4E70-8142-46F1-ACE4-91AB33693AC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022839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F0B117-6052-4884-B922-FB54E58FF63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359027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133600" y="667512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667512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</p:txBody>
      </p:sp>
      <p:pic>
        <p:nvPicPr>
          <p:cNvPr id="7" name="Picture 4" descr="newlogo"/>
          <p:cNvPicPr>
            <a:picLocks noGrp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477000"/>
            <a:ext cx="1270000" cy="35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820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 descr="CLAS-color-high.jp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973812" y="6446520"/>
            <a:ext cx="636788" cy="340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94743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35926" y="6553200"/>
            <a:ext cx="4373880" cy="304800"/>
          </a:xfrm>
          <a:solidFill>
            <a:schemeClr val="bg1"/>
          </a:solidFill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smtClean="0">
                <a:solidFill>
                  <a:srgbClr val="333399"/>
                </a:solidFill>
                <a:latin typeface="Arial" charset="0"/>
              </a:rPr>
              <a:t>V.I.Mokeev,  ECT* 2015 Workshop on Nucleon Resonances, October 12-16, 2015 </a:t>
            </a:r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22247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717171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DCE8-EDEE-4D63-98FF-35FD25514A9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427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2133600" y="667512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dirty="0">
              <a:latin typeface="Arial" charset="0"/>
              <a:cs typeface="+mn-cs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 userDrawn="1"/>
        </p:nvSpPr>
        <p:spPr bwMode="auto">
          <a:xfrm>
            <a:off x="2125459" y="6625956"/>
            <a:ext cx="70185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  <a:latin typeface="Arial" charset="0"/>
                <a:cs typeface="+mn-cs"/>
              </a:rPr>
              <a:t>V.I. Mokeev,</a:t>
            </a:r>
            <a:r>
              <a:rPr lang="en-US" sz="1000" baseline="0" dirty="0" smtClean="0">
                <a:solidFill>
                  <a:srgbClr val="333399"/>
                </a:solidFill>
                <a:latin typeface="Arial" charset="0"/>
                <a:cs typeface="+mn-cs"/>
              </a:rPr>
              <a:t>  Hadron Workshop, JLab, September 5-8, 2017   </a:t>
            </a:r>
            <a:r>
              <a:rPr lang="en-US" sz="1000" dirty="0" smtClean="0">
                <a:solidFill>
                  <a:srgbClr val="333399"/>
                </a:solidFill>
                <a:latin typeface="Arial" charset="0"/>
                <a:cs typeface="+mn-cs"/>
              </a:rPr>
              <a:t>                                                                  </a:t>
            </a:r>
            <a:fld id="{69948C23-E571-4B48-94B7-E710474B1A2D}" type="slidenum">
              <a:rPr lang="en-US" sz="1000" smtClean="0">
                <a:solidFill>
                  <a:srgbClr val="333399"/>
                </a:solidFill>
                <a:latin typeface="Arial" charset="0"/>
                <a:cs typeface="+mn-cs"/>
              </a:rPr>
              <a:pPr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  <a:latin typeface="Arial" charset="0"/>
              <a:cs typeface="+mn-cs"/>
            </a:endParaRP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667512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pic>
        <p:nvPicPr>
          <p:cNvPr id="7" name="Picture 4" descr="newlogo"/>
          <p:cNvPicPr>
            <a:picLocks noGrp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1675" y="6487425"/>
            <a:ext cx="1188720" cy="365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43293"/>
            <a:ext cx="83820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160632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769918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3FFD64-B555-4607-8194-F5EC2A301902}" type="slidenum">
              <a:rPr lang="fr-FR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05148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newlogo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450A-8325-4BEA-A47E-C9701C3E1CBF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798442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96B2-6FF3-44A8-AE62-65B65FF0FC37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523250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85D9C-CD62-461C-A928-922F8D8C83D3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825334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429A8-C0CB-4C1E-9DA0-BC44B52015E2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5600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274638"/>
            <a:ext cx="2095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1341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EDFA3-F1F6-41DA-92C0-F5BCBD439CD1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868415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447800"/>
            <a:ext cx="8382000" cy="47244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CDC7F-851F-4BFD-A614-4ECDBD82F76D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860837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1F4E70-8142-46F1-ACE4-91AB33693ACE}" type="slidenum">
              <a:rPr lang="fr-FR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78361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35926" y="6553200"/>
            <a:ext cx="4373880" cy="304800"/>
          </a:xfrm>
          <a:solidFill>
            <a:schemeClr val="bg1"/>
          </a:solidFill>
          <a:ln/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 dirty="0" err="1" smtClean="0">
                <a:solidFill>
                  <a:srgbClr val="333399"/>
                </a:solidFill>
                <a:latin typeface="Arial" charset="0"/>
              </a:rPr>
              <a:t>V.I.Mokeev</a:t>
            </a:r>
            <a:r>
              <a:rPr lang="en-US" dirty="0" smtClean="0">
                <a:solidFill>
                  <a:srgbClr val="333399"/>
                </a:solidFill>
                <a:latin typeface="Arial" charset="0"/>
              </a:rPr>
              <a:t>,  ECT* 2015 Workshop on Nucleon Resonances, October 12-16, 2015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3423665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40126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1148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DDCE8-EDEE-4D63-98FF-35FD25514A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4475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746756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A3FFD64-B555-4607-8194-F5EC2A301902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68770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newlogo"/>
          <p:cNvPicPr>
            <a:picLocks noGrp="1"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E450A-8325-4BEA-A47E-C9701C3E1CB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012295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96B2-6FF3-44A8-AE62-65B65FF0FC3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669098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72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 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A3FFD64-B555-4607-8194-F5EC2A30190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sp>
        <p:nvSpPr>
          <p:cNvPr id="814085" name="Line 5"/>
          <p:cNvSpPr>
            <a:spLocks noChangeShapeType="1"/>
          </p:cNvSpPr>
          <p:nvPr/>
        </p:nvSpPr>
        <p:spPr bwMode="auto">
          <a:xfrm>
            <a:off x="2133600" y="655320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814086" name="Text Box 6"/>
          <p:cNvSpPr txBox="1">
            <a:spLocks noChangeArrowheads="1"/>
          </p:cNvSpPr>
          <p:nvPr/>
        </p:nvSpPr>
        <p:spPr bwMode="auto">
          <a:xfrm>
            <a:off x="2451100" y="6553200"/>
            <a:ext cx="448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1000" dirty="0" err="1">
                <a:solidFill>
                  <a:srgbClr val="333399"/>
                </a:solidFill>
                <a:latin typeface="Arial" charset="0"/>
                <a:cs typeface="+mn-cs"/>
              </a:rPr>
              <a:t>V.I.Mokeev</a:t>
            </a:r>
            <a:r>
              <a:rPr lang="en-US" sz="1000" dirty="0">
                <a:solidFill>
                  <a:srgbClr val="333399"/>
                </a:solidFill>
                <a:latin typeface="Arial" charset="0"/>
                <a:cs typeface="+mn-cs"/>
              </a:rPr>
              <a:t>   User Group Meeting June 18 2008</a:t>
            </a:r>
          </a:p>
        </p:txBody>
      </p:sp>
      <p:sp>
        <p:nvSpPr>
          <p:cNvPr id="814087" name="Line 7"/>
          <p:cNvSpPr>
            <a:spLocks noChangeShapeType="1"/>
          </p:cNvSpPr>
          <p:nvPr/>
        </p:nvSpPr>
        <p:spPr bwMode="auto">
          <a:xfrm>
            <a:off x="0" y="655320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080" name="Picture 4" descr="newlogo"/>
          <p:cNvPicPr>
            <a:picLocks noGrp="1"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8324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82000" cy="47244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 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smtClean="0"/>
              <a:t> </a:t>
            </a:r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81408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3FFD64-B555-4607-8194-F5EC2A301902}" type="slidenum">
              <a:rPr lang="fr-F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r-FR" dirty="0">
              <a:solidFill>
                <a:srgbClr val="000000"/>
              </a:solidFill>
            </a:endParaRPr>
          </a:p>
        </p:txBody>
      </p:sp>
      <p:sp>
        <p:nvSpPr>
          <p:cNvPr id="814085" name="Line 5"/>
          <p:cNvSpPr>
            <a:spLocks noChangeShapeType="1"/>
          </p:cNvSpPr>
          <p:nvPr/>
        </p:nvSpPr>
        <p:spPr bwMode="auto">
          <a:xfrm>
            <a:off x="2133600" y="6553200"/>
            <a:ext cx="70104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14086" name="Text Box 6"/>
          <p:cNvSpPr txBox="1">
            <a:spLocks noChangeArrowheads="1"/>
          </p:cNvSpPr>
          <p:nvPr/>
        </p:nvSpPr>
        <p:spPr bwMode="auto">
          <a:xfrm>
            <a:off x="2451100" y="6553200"/>
            <a:ext cx="4483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333399"/>
                </a:solidFill>
                <a:cs typeface="Arial" pitchFamily="34" charset="0"/>
              </a:rPr>
              <a:t>V.I.Mokeev   User Group Meeting June 18 2008</a:t>
            </a:r>
          </a:p>
        </p:txBody>
      </p:sp>
      <p:sp>
        <p:nvSpPr>
          <p:cNvPr id="814087" name="Line 7"/>
          <p:cNvSpPr>
            <a:spLocks noChangeShapeType="1"/>
          </p:cNvSpPr>
          <p:nvPr/>
        </p:nvSpPr>
        <p:spPr bwMode="auto">
          <a:xfrm>
            <a:off x="0" y="6553200"/>
            <a:ext cx="609600" cy="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6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307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pic>
        <p:nvPicPr>
          <p:cNvPr id="3080" name="Picture 4" descr="newlogo"/>
          <p:cNvPicPr>
            <a:picLocks noGrp="1"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85800" y="6324600"/>
            <a:ext cx="14906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540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57238"/>
          </a:xfrm>
        </p:spPr>
        <p:txBody>
          <a:bodyPr/>
          <a:lstStyle/>
          <a:p>
            <a:r>
              <a:rPr lang="en-US" sz="2000" dirty="0" smtClean="0">
                <a:solidFill>
                  <a:srgbClr val="0000FF"/>
                </a:solidFill>
              </a:rPr>
              <a:t>Major Directions in Studies of N* Spectrum and Structure with CLAS</a:t>
            </a:r>
          </a:p>
        </p:txBody>
      </p:sp>
      <p:sp>
        <p:nvSpPr>
          <p:cNvPr id="62467" name="Line 4"/>
          <p:cNvSpPr>
            <a:spLocks noChangeShapeType="1"/>
          </p:cNvSpPr>
          <p:nvPr/>
        </p:nvSpPr>
        <p:spPr bwMode="auto">
          <a:xfrm flipV="1">
            <a:off x="-4" y="755225"/>
            <a:ext cx="9144000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2468" name="TextBox 6"/>
          <p:cNvSpPr txBox="1">
            <a:spLocks noChangeArrowheads="1"/>
          </p:cNvSpPr>
          <p:nvPr/>
        </p:nvSpPr>
        <p:spPr bwMode="auto">
          <a:xfrm>
            <a:off x="133689" y="893715"/>
            <a:ext cx="8868264" cy="5524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experimental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program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on studies of the N* spectrum and structure in exclusive meson photo- and electroproduction with CLAS seeks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to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determine: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68325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Photo-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and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itchFamily="18" charset="2"/>
                <a:ea typeface="+mn-ea"/>
                <a:cs typeface="Arial" pitchFamily="34" charset="0"/>
              </a:rPr>
              <a:t>g</a:t>
            </a:r>
            <a:r>
              <a:rPr kumimoji="0" lang="en-US" sz="18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*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electrocouplings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at photon virtualities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up to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5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.0 GeV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2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for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most of the excited proton states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by analyzing all relevant meson electroproduction channels in the nucleon resonance region </a:t>
            </a:r>
          </a:p>
          <a:p>
            <a:pPr marL="568325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xtend knowledge of N*-spectrum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and on resonance hadronic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decays from the data for photo- and electroproduction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reactions </a:t>
            </a:r>
          </a:p>
          <a:p>
            <a:pPr marL="568325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568325" marR="0" lvl="1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 unique source of information on many facets of strong QCD in generating different excited nucleon states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eview papers: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I.G.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Aznauryan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and V.D. Burkert,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Prog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Part.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Nucl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. Phys. 67, 1 (2012).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I.G.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Aznauryan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et al., Int. J. Mod. Phys. E22,1330015 (2013). 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V.D.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Burkert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, Few Body Syst. 57, 873 (2016).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C.D. Roberts, J. Phys. Conf. Ser.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706, 022003 (2016). 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660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3" y="274638"/>
            <a:ext cx="9106701" cy="5977572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>
            <a:off x="3989070" y="4023360"/>
            <a:ext cx="0" cy="1371600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57159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4682" y="525373"/>
            <a:ext cx="5096630" cy="3366058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1457" y="3663741"/>
            <a:ext cx="4123944" cy="2528316"/>
          </a:xfrm>
          <a:prstGeom prst="rect">
            <a:avLst/>
          </a:prstGeom>
        </p:spPr>
      </p:pic>
      <p:cxnSp>
        <p:nvCxnSpPr>
          <p:cNvPr id="61" name="Curved Connector 60"/>
          <p:cNvCxnSpPr/>
          <p:nvPr/>
        </p:nvCxnSpPr>
        <p:spPr bwMode="auto">
          <a:xfrm rot="5400000" flipH="1" flipV="1">
            <a:off x="1097280" y="2286000"/>
            <a:ext cx="685800" cy="685800"/>
          </a:xfrm>
          <a:prstGeom prst="curvedConnector3">
            <a:avLst>
              <a:gd name="adj1" fmla="val 5000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139517" y="6100687"/>
            <a:ext cx="1852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Quark Momentum, GeV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983957" y="3721400"/>
            <a:ext cx="1456862" cy="229768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  <a:headEnd type="none" w="med" len="med"/>
            <a:tailEnd type="none" w="med" len="me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894577" y="5411565"/>
            <a:ext cx="1980723" cy="584776"/>
          </a:xfrm>
          <a:prstGeom prst="rect">
            <a:avLst/>
          </a:prstGeom>
          <a:solidFill>
            <a:srgbClr val="FFC000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approaching bare HM mass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4168825" y="4558248"/>
            <a:ext cx="2293941" cy="627722"/>
          </a:xfrm>
          <a:prstGeom prst="rect">
            <a:avLst/>
          </a:prstGeom>
          <a:solidFill>
            <a:srgbClr val="FFC000">
              <a:alpha val="25000"/>
            </a:srgbClr>
          </a:solidFill>
        </p:spPr>
        <p:txBody>
          <a:bodyPr wrap="square" lIns="4572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confinement (approaching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constituent quark mass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741700" y="3733081"/>
            <a:ext cx="2209801" cy="907941"/>
          </a:xfrm>
          <a:prstGeom prst="rect">
            <a:avLst/>
          </a:prstGeom>
          <a:solidFill>
            <a:srgbClr val="FFC000">
              <a:alpha val="25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mass composition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&lt;2%   Higgs mechanism (HM)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&gt;98% non-perturbative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         strong interaction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669593" y="3797863"/>
            <a:ext cx="731289" cy="400110"/>
          </a:xfrm>
          <a:prstGeom prst="rect">
            <a:avLst/>
          </a:prstGeom>
          <a:solidFill>
            <a:schemeClr val="bg1"/>
          </a:solidFill>
          <a:ln w="12700">
            <a:solidFill>
              <a:srgbClr val="00009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itchFamily="34" charset="0"/>
              </a:rPr>
              <a:t>CLAS12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itchFamily="34" charset="0"/>
              </a:rPr>
              <a:t>range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76" name="Straight Connector 75"/>
          <p:cNvCxnSpPr/>
          <p:nvPr/>
        </p:nvCxnSpPr>
        <p:spPr bwMode="auto">
          <a:xfrm rot="5400000" flipH="1" flipV="1">
            <a:off x="1447800" y="5638800"/>
            <a:ext cx="1588" cy="1588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Line 4"/>
          <p:cNvSpPr>
            <a:spLocks noChangeShapeType="1"/>
          </p:cNvSpPr>
          <p:nvPr/>
        </p:nvSpPr>
        <p:spPr bwMode="auto">
          <a:xfrm flipV="1">
            <a:off x="13979" y="422398"/>
            <a:ext cx="9144000" cy="1588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3641278" y="4938179"/>
            <a:ext cx="20233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Dressed Quark Mass, GeV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43" name="Oval 6"/>
          <p:cNvSpPr>
            <a:spLocks noChangeArrowheads="1"/>
          </p:cNvSpPr>
          <p:nvPr/>
        </p:nvSpPr>
        <p:spPr bwMode="auto">
          <a:xfrm flipV="1">
            <a:off x="6330248" y="1052616"/>
            <a:ext cx="411452" cy="379802"/>
          </a:xfrm>
          <a:prstGeom prst="ellipse">
            <a:avLst/>
          </a:prstGeom>
          <a:solidFill>
            <a:srgbClr val="66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9942" tIns="9970" rIns="19942" bIns="9970" anchor="ctr"/>
          <a:lstStyle>
            <a:lvl1pPr defTabSz="957263"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7263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7263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7263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7263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726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5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itchFamily="34" charset="0"/>
            </a:endParaRPr>
          </a:p>
        </p:txBody>
      </p:sp>
      <p:sp>
        <p:nvSpPr>
          <p:cNvPr id="46" name="Oval 7"/>
          <p:cNvSpPr>
            <a:spLocks noChangeArrowheads="1"/>
          </p:cNvSpPr>
          <p:nvPr/>
        </p:nvSpPr>
        <p:spPr bwMode="auto">
          <a:xfrm flipV="1">
            <a:off x="6397118" y="1638232"/>
            <a:ext cx="411452" cy="379802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9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5337" y="1000205"/>
            <a:ext cx="3779848" cy="213378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800963" y="2260147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15795" y="3118332"/>
            <a:ext cx="3252652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ressed Quark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ass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unction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C.D. Roberts, Few Body Syst. 58, 5 (2017)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4700" y="5037017"/>
            <a:ext cx="3799156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N* structure studies address:</a:t>
            </a:r>
          </a:p>
          <a:p>
            <a:pPr marL="179388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Nature of &gt; 98% of hadron mass</a:t>
            </a:r>
          </a:p>
          <a:p>
            <a:pPr marL="179388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Confinement  and color charge emergence from QCD</a:t>
            </a:r>
          </a:p>
          <a:p>
            <a:pPr marL="179388" marR="0" lvl="0" indent="-1793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ull complexity of </a:t>
            </a:r>
            <a:r>
              <a:rPr kumimoji="0" lang="en-US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qq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- and 3-dressed-quark interactions in baryons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70966" y="31695"/>
            <a:ext cx="78197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Excited Nucleon States and Insight into Strong QCD Dynamics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/>
              <a:ea typeface="+mn-ea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62019" y="6300329"/>
            <a:ext cx="3759362" cy="276999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Determined from QCD with  the scale set by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mbol" panose="05050102010706020507" pitchFamily="18" charset="2"/>
                <a:ea typeface="+mn-ea"/>
                <a:cs typeface="Arial" pitchFamily="34" charset="0"/>
              </a:rPr>
              <a:t>L</a:t>
            </a:r>
            <a:r>
              <a:rPr kumimoji="0" lang="en-US" sz="1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QCD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4844" y="409933"/>
            <a:ext cx="4116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Baryon resonance impact on early Universe evolution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-41350" y="3736260"/>
            <a:ext cx="4727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 full complement of resonances expected from the quark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models employing SU(6) spin-flavor symmetry (solid line) is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needed for consistency with the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LQCD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description of the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phase transition (colored 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area </a:t>
            </a: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with symbols).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8741" y="681701"/>
            <a:ext cx="3182528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Correlation of net strangeness with net baryon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</a:t>
            </a: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umber fluctuations over the second </a:t>
            </a:r>
            <a:r>
              <a:rPr kumimoji="0" lang="en-US" sz="1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cumulant</a:t>
            </a:r>
            <a:endParaRPr kumimoji="0" lang="en-US" sz="10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of net strangeness fluctuations 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5651" y="478615"/>
            <a:ext cx="4309534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Dressed Quark Borromeo Binding in Baryons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C.D. Roberts, J. Segovia, Few Body Syst. 57, 1067 (2016)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13" name="Right Arrow 12"/>
          <p:cNvSpPr/>
          <p:nvPr/>
        </p:nvSpPr>
        <p:spPr bwMode="auto">
          <a:xfrm>
            <a:off x="334653" y="4630795"/>
            <a:ext cx="548640" cy="196765"/>
          </a:xfrm>
          <a:prstGeom prst="rightArrow">
            <a:avLst/>
          </a:prstGeom>
          <a:solidFill>
            <a:schemeClr val="tx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38475" y="4521479"/>
            <a:ext cx="2811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Studies of full baryon spectrum are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needed 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1141746" y="804581"/>
            <a:ext cx="306054" cy="313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81233" y="1768277"/>
            <a:ext cx="54854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LQCD</a:t>
            </a: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86753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022604">
  <a:themeElements>
    <a:clrScheme name="CLAS0226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0226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0226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0226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LAS022604">
  <a:themeElements>
    <a:clrScheme name="CLAS02260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022604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LAS02260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022604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022604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419</Words>
  <Application>Microsoft Office PowerPoint</Application>
  <PresentationFormat>On-screen Show (4:3)</PresentationFormat>
  <Paragraphs>55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Symbol</vt:lpstr>
      <vt:lpstr>Times New Roman</vt:lpstr>
      <vt:lpstr>CLAS022604</vt:lpstr>
      <vt:lpstr>3_CLAS022604</vt:lpstr>
      <vt:lpstr>Major Directions in Studies of N* Spectrum and Structure with CLAS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Directions in Studies of N* Spectrum and Structure with CLAS</dc:title>
  <dc:creator>Vikotz Mokeev</dc:creator>
  <cp:lastModifiedBy>Vikotz Mokeev</cp:lastModifiedBy>
  <cp:revision>1</cp:revision>
  <dcterms:created xsi:type="dcterms:W3CDTF">2017-09-22T23:25:35Z</dcterms:created>
  <dcterms:modified xsi:type="dcterms:W3CDTF">2017-09-22T23:28:16Z</dcterms:modified>
</cp:coreProperties>
</file>