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CE193-D7F0-4C24-B26F-B25B20AC0C7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8690-9519-48A7-B6BF-63D1434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2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7450" y="701675"/>
            <a:ext cx="4651375" cy="3489325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Исследования  электромагнитных форм факторов  N* являются единстрвенным истичником информации о различных проявлениях сильного взаимодействия в непертурбативной области больших величин (~1.0)  бегущего параметра квар-глюонного взаимодеиствия  в формировании</a:t>
            </a:r>
          </a:p>
          <a:p>
            <a:r>
              <a:rPr lang="ru-RU" dirty="0" smtClean="0"/>
              <a:t>возбужденных состояний нуклонов с различными квантовыми числами</a:t>
            </a: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02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B47BA7-037A-40F2-8A37-2E385DE90DE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02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302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66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B83C99-EE0A-47B5-84E8-E50005A05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32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0B117-6052-4884-B922-FB54E58FF6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4359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5D9C-CD62-461C-A928-922F8D8C83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4880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29A8-C0CB-4C1E-9DA0-BC44B52015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80221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95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341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DFA3-F1F6-41DA-92C0-F5BCBD439CD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57538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CDC7F-851F-4BFD-A614-4ECDBD82F7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04416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E70-8142-46F1-ACE4-91AB33693A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02283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0B117-6052-4884-B922-FB54E58FF6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35902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133600" y="667512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667512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7" name="Picture 4" descr="newlogo"/>
          <p:cNvPicPr>
            <a:picLocks noGrp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477000"/>
            <a:ext cx="127000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CLAS-color-high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73812" y="6446520"/>
            <a:ext cx="636788" cy="34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94743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35926" y="6553200"/>
            <a:ext cx="4373880" cy="304800"/>
          </a:xfrm>
          <a:solidFill>
            <a:schemeClr val="bg1"/>
          </a:solidFill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smtClean="0">
                <a:solidFill>
                  <a:srgbClr val="333399"/>
                </a:solidFill>
                <a:latin typeface="Arial" charset="0"/>
              </a:rPr>
              <a:t>V.I.Mokeev,  ECT* 2015 Workshop on Nucleon Resonances, October 12-16, 2015 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224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717171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DCE8-EDEE-4D63-98FF-35FD25514A9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42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133600" y="667512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2125459" y="6625956"/>
            <a:ext cx="70185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000" dirty="0" smtClean="0">
                <a:solidFill>
                  <a:srgbClr val="333399"/>
                </a:solidFill>
                <a:latin typeface="Arial" charset="0"/>
                <a:cs typeface="+mn-cs"/>
              </a:rPr>
              <a:t>V.I. Mokeev,</a:t>
            </a:r>
            <a:r>
              <a:rPr lang="en-US" sz="1000" baseline="0" dirty="0" smtClean="0">
                <a:solidFill>
                  <a:srgbClr val="333399"/>
                </a:solidFill>
                <a:latin typeface="Arial" charset="0"/>
                <a:cs typeface="+mn-cs"/>
              </a:rPr>
              <a:t>  Hadron Workshop, JLab, September 5-8, 2017   </a:t>
            </a:r>
            <a:r>
              <a:rPr lang="en-US" sz="1000" dirty="0" smtClean="0">
                <a:solidFill>
                  <a:srgbClr val="333399"/>
                </a:solidFill>
                <a:latin typeface="Arial" charset="0"/>
                <a:cs typeface="+mn-cs"/>
              </a:rPr>
              <a:t>                                                                  </a:t>
            </a:r>
            <a:fld id="{69948C23-E571-4B48-94B7-E710474B1A2D}" type="slidenum">
              <a:rPr lang="en-US" sz="1000" smtClean="0">
                <a:solidFill>
                  <a:srgbClr val="333399"/>
                </a:solidFill>
                <a:latin typeface="Arial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rgbClr val="333399"/>
              </a:solidFill>
              <a:latin typeface="Arial" charset="0"/>
              <a:cs typeface="+mn-cs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667512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7" name="Picture 4" descr="newlogo"/>
          <p:cNvPicPr>
            <a:picLocks noGrp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675" y="6487425"/>
            <a:ext cx="11887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3293"/>
            <a:ext cx="83820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6063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6991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3FFD64-B555-4607-8194-F5EC2A301902}" type="slidenum">
              <a:rPr lang="fr-F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14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450A-8325-4BEA-A47E-C9701C3E1CB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79844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96B2-6FF3-44A8-AE62-65B65FF0FC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2325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5D9C-CD62-461C-A928-922F8D8C83D3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82533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29A8-C0CB-4C1E-9DA0-BC44B52015E2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5600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95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341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DFA3-F1F6-41DA-92C0-F5BCBD439CD1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6841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CDC7F-851F-4BFD-A614-4ECDBD82F76D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6083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E70-8142-46F1-ACE4-91AB33693ACE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3783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35926" y="6553200"/>
            <a:ext cx="4373880" cy="304800"/>
          </a:xfrm>
          <a:solidFill>
            <a:schemeClr val="bg1"/>
          </a:solidFill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333399"/>
                </a:solidFill>
                <a:latin typeface="Arial" charset="0"/>
              </a:rPr>
              <a:t>V.I.Mokeev</a:t>
            </a:r>
            <a:r>
              <a:rPr lang="en-US" dirty="0" smtClean="0">
                <a:solidFill>
                  <a:srgbClr val="333399"/>
                </a:solidFill>
                <a:latin typeface="Arial" charset="0"/>
              </a:rPr>
              <a:t>,  ECT* 2015 Workshop on Nucleon Resonances, October 12-16, 2015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42366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0126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DCE8-EDEE-4D63-98FF-35FD25514A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4475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467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3FFD64-B555-4607-8194-F5EC2A30190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8770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450A-8325-4BEA-A47E-C9701C3E1C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1229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96B2-6FF3-44A8-AE62-65B65FF0FC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6909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72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 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A3FFD64-B555-4607-8194-F5EC2A3019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814085" name="Line 5"/>
          <p:cNvSpPr>
            <a:spLocks noChangeShapeType="1"/>
          </p:cNvSpPr>
          <p:nvPr/>
        </p:nvSpPr>
        <p:spPr bwMode="auto">
          <a:xfrm>
            <a:off x="2133600" y="655320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814086" name="Text Box 6"/>
          <p:cNvSpPr txBox="1">
            <a:spLocks noChangeArrowheads="1"/>
          </p:cNvSpPr>
          <p:nvPr/>
        </p:nvSpPr>
        <p:spPr bwMode="auto">
          <a:xfrm>
            <a:off x="2451100" y="6553200"/>
            <a:ext cx="448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000" dirty="0" err="1">
                <a:solidFill>
                  <a:srgbClr val="333399"/>
                </a:solidFill>
                <a:latin typeface="Arial" charset="0"/>
                <a:cs typeface="+mn-cs"/>
              </a:rPr>
              <a:t>V.I.Mokeev</a:t>
            </a:r>
            <a:r>
              <a:rPr lang="en-US" sz="1000" dirty="0">
                <a:solidFill>
                  <a:srgbClr val="333399"/>
                </a:solidFill>
                <a:latin typeface="Arial" charset="0"/>
                <a:cs typeface="+mn-cs"/>
              </a:rPr>
              <a:t>   User Group Meeting June 18 2008</a:t>
            </a:r>
          </a:p>
        </p:txBody>
      </p:sp>
      <p:sp>
        <p:nvSpPr>
          <p:cNvPr id="814087" name="Line 7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080" name="Picture 4" descr="newlogo"/>
          <p:cNvPicPr>
            <a:picLocks noGrp="1"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832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72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 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3FFD64-B555-4607-8194-F5EC2A301902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14085" name="Line 5"/>
          <p:cNvSpPr>
            <a:spLocks noChangeShapeType="1"/>
          </p:cNvSpPr>
          <p:nvPr/>
        </p:nvSpPr>
        <p:spPr bwMode="auto">
          <a:xfrm>
            <a:off x="2133600" y="655320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14086" name="Text Box 6"/>
          <p:cNvSpPr txBox="1">
            <a:spLocks noChangeArrowheads="1"/>
          </p:cNvSpPr>
          <p:nvPr/>
        </p:nvSpPr>
        <p:spPr bwMode="auto">
          <a:xfrm>
            <a:off x="2451100" y="6553200"/>
            <a:ext cx="448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333399"/>
                </a:solidFill>
                <a:cs typeface="Arial" pitchFamily="34" charset="0"/>
              </a:rPr>
              <a:t>V.I.Mokeev   User Group Meeting June 18 2008</a:t>
            </a:r>
          </a:p>
        </p:txBody>
      </p:sp>
      <p:sp>
        <p:nvSpPr>
          <p:cNvPr id="814087" name="Line 7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080" name="Picture 4" descr="newlogo"/>
          <p:cNvPicPr>
            <a:picLocks noGrp="1"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554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7238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</a:rPr>
              <a:t>Major Directions in Studies of N* Spectrum and Structure with CLAS</a:t>
            </a:r>
          </a:p>
        </p:txBody>
      </p:sp>
      <p:sp>
        <p:nvSpPr>
          <p:cNvPr id="62467" name="Line 4"/>
          <p:cNvSpPr>
            <a:spLocks noChangeShapeType="1"/>
          </p:cNvSpPr>
          <p:nvPr/>
        </p:nvSpPr>
        <p:spPr bwMode="auto">
          <a:xfrm flipV="1">
            <a:off x="-4" y="755225"/>
            <a:ext cx="9144000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2468" name="TextBox 6"/>
          <p:cNvSpPr txBox="1">
            <a:spLocks noChangeArrowheads="1"/>
          </p:cNvSpPr>
          <p:nvPr/>
        </p:nvSpPr>
        <p:spPr bwMode="auto">
          <a:xfrm>
            <a:off x="133689" y="893715"/>
            <a:ext cx="8868264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experimental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on studies of the N* spectrum and structure in exclusive meson photo- and electroproduction with CLAS seeks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determine: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68325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Photo-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and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g</a:t>
            </a:r>
            <a:r>
              <a:rPr kumimoji="0" lang="en-US" sz="1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electrocouplings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 photon virtualities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up 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.0 GeV</a:t>
            </a: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for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most of the excited proton states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by analyzing all relevant meson electroproduction channels in the nucleon resonance region </a:t>
            </a:r>
          </a:p>
          <a:p>
            <a:pPr marL="568325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xtend knowledge of N*-spectrum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on resonance hadronic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decays from the data for photo- and electroproduction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reactions </a:t>
            </a:r>
          </a:p>
          <a:p>
            <a:pPr marL="568325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68325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unique source of information on many facets of strong QCD in generating different excited nucleon states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eview papers: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I.G.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Aznauryan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and V.D. Burkert,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Part.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Nucl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Phys. 67, 1 (2012).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I.G.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Aznauryan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et al., Int. J. Mod. Phys. E22,1330015 (2013).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V.D.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Burkert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Few Body Syst. 57, 873 (2016).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C.D. Roberts, J. Phys. Conf. Ser.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706, 022003 (2016).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6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" y="274638"/>
            <a:ext cx="9106701" cy="597757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3989070" y="4023360"/>
            <a:ext cx="0" cy="13716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57159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682" y="525373"/>
            <a:ext cx="5096630" cy="3366058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57" y="3663741"/>
            <a:ext cx="4123944" cy="2528316"/>
          </a:xfrm>
          <a:prstGeom prst="rect">
            <a:avLst/>
          </a:prstGeom>
        </p:spPr>
      </p:pic>
      <p:cxnSp>
        <p:nvCxnSpPr>
          <p:cNvPr id="61" name="Curved Connector 60"/>
          <p:cNvCxnSpPr/>
          <p:nvPr/>
        </p:nvCxnSpPr>
        <p:spPr bwMode="auto">
          <a:xfrm rot="5400000" flipH="1" flipV="1">
            <a:off x="1097280" y="2286000"/>
            <a:ext cx="685800" cy="685800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139517" y="6100687"/>
            <a:ext cx="1852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Quark Momentum, GeV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83957" y="3721400"/>
            <a:ext cx="1456862" cy="229768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94577" y="5411565"/>
            <a:ext cx="1980723" cy="584776"/>
          </a:xfrm>
          <a:prstGeom prst="rect">
            <a:avLst/>
          </a:prstGeom>
          <a:solidFill>
            <a:srgbClr val="FFC000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approaching bare HM mass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168825" y="4558248"/>
            <a:ext cx="2293941" cy="627722"/>
          </a:xfrm>
          <a:prstGeom prst="rect">
            <a:avLst/>
          </a:prstGeom>
          <a:solidFill>
            <a:srgbClr val="FFC000">
              <a:alpha val="25000"/>
            </a:srgbClr>
          </a:solidFill>
        </p:spPr>
        <p:txBody>
          <a:bodyPr wrap="square" l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 confinement (approaching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 constituent quark mass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41700" y="3733081"/>
            <a:ext cx="2209801" cy="907941"/>
          </a:xfrm>
          <a:prstGeom prst="rect">
            <a:avLst/>
          </a:prstGeom>
          <a:solidFill>
            <a:srgbClr val="FFC000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mass composition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&lt;2%   Higgs mechanism (HM)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&gt;98% non-perturbative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        strong interaction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69593" y="3797863"/>
            <a:ext cx="731289" cy="40011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itchFamily="34" charset="0"/>
              </a:rPr>
              <a:t>CLAS12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itchFamily="34" charset="0"/>
              </a:rPr>
              <a:t>range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447800" y="5638800"/>
            <a:ext cx="1588" cy="1588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Line 4"/>
          <p:cNvSpPr>
            <a:spLocks noChangeShapeType="1"/>
          </p:cNvSpPr>
          <p:nvPr/>
        </p:nvSpPr>
        <p:spPr bwMode="auto">
          <a:xfrm flipV="1">
            <a:off x="13979" y="422398"/>
            <a:ext cx="9144000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3641278" y="4938179"/>
            <a:ext cx="2023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Dressed Quark Mass, GeV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43" name="Oval 6"/>
          <p:cNvSpPr>
            <a:spLocks noChangeArrowheads="1"/>
          </p:cNvSpPr>
          <p:nvPr/>
        </p:nvSpPr>
        <p:spPr bwMode="auto">
          <a:xfrm flipV="1">
            <a:off x="6330248" y="1052616"/>
            <a:ext cx="411452" cy="379802"/>
          </a:xfrm>
          <a:prstGeom prst="ellipse">
            <a:avLst/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942" tIns="9970" rIns="19942" bIns="9970" anchor="ctr"/>
          <a:lstStyle>
            <a:lvl1pPr defTabSz="95726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itchFamily="34" charset="0"/>
            </a:endParaRPr>
          </a:p>
        </p:txBody>
      </p:sp>
      <p:sp>
        <p:nvSpPr>
          <p:cNvPr id="46" name="Oval 7"/>
          <p:cNvSpPr>
            <a:spLocks noChangeArrowheads="1"/>
          </p:cNvSpPr>
          <p:nvPr/>
        </p:nvSpPr>
        <p:spPr bwMode="auto">
          <a:xfrm flipV="1">
            <a:off x="6397118" y="1638232"/>
            <a:ext cx="411452" cy="37980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5337" y="1000205"/>
            <a:ext cx="3779848" cy="21337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00963" y="22601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15795" y="3118332"/>
            <a:ext cx="3252652" cy="4924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ressed Quark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unction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C.D. Roberts, Few Body Syst. 58, 5 (2017)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4700" y="5037017"/>
            <a:ext cx="379915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N* structure studies address:</a:t>
            </a:r>
          </a:p>
          <a:p>
            <a:pPr marL="179388" marR="0" lvl="0" indent="-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Nature of &gt; 98% of hadron mass</a:t>
            </a:r>
          </a:p>
          <a:p>
            <a:pPr marL="179388" marR="0" lvl="0" indent="-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Confinement  and color charge emergence from QCD</a:t>
            </a:r>
          </a:p>
          <a:p>
            <a:pPr marL="179388" marR="0" lvl="0" indent="-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ull complexity of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qq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and 3-dressed-quark interactions in baryons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0966" y="31695"/>
            <a:ext cx="781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Excited Nucleon States and Insight into Strong QCD Dynamics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2019" y="6300329"/>
            <a:ext cx="3759362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Determined from QCD with  the scale set by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itchFamily="34" charset="0"/>
              </a:rPr>
              <a:t>L</a:t>
            </a:r>
            <a:r>
              <a:rPr kumimoji="0" lang="en-US" sz="1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QCD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44" y="409933"/>
            <a:ext cx="4116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Baryon resonance impact on early Universe evolution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1350" y="3736260"/>
            <a:ext cx="47275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full complement of resonances expected from the quark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models employing SU(6) spin-flavor symmetry (solid line)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needed for consistency with the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LQCD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of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phase transition (colored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area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with symbols).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8741" y="681701"/>
            <a:ext cx="318252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Correlation of net strangeness with net baryon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umber fluctuations over the second </a:t>
            </a:r>
            <a:r>
              <a:rPr kumimoji="0" lang="en-US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cumulant</a:t>
            </a: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of net strangeness fluctuations 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5651" y="478615"/>
            <a:ext cx="4309534" cy="4924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Dressed Quark Borromeo Binding in Baryons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C.D. Roberts, J. Segovia, Few Body Syst. 57, 1067 (2016)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334653" y="4630795"/>
            <a:ext cx="548640" cy="196765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475" y="4521479"/>
            <a:ext cx="28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Studies of full baryon spectrum are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needed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1746" y="804581"/>
            <a:ext cx="306054" cy="3137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1233" y="1768277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LQCD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75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022604">
  <a:themeElements>
    <a:clrScheme name="CLAS0226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0226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0226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0226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LAS022604">
  <a:themeElements>
    <a:clrScheme name="CLAS0226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0226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0226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0226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419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Symbol</vt:lpstr>
      <vt:lpstr>Times New Roman</vt:lpstr>
      <vt:lpstr>CLAS022604</vt:lpstr>
      <vt:lpstr>3_CLAS022604</vt:lpstr>
      <vt:lpstr>Major Directions in Studies of N* Spectrum and Structure with CLAS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Directions in Studies of N* Spectrum and Structure with CLAS</dc:title>
  <dc:creator>Vikotz Mokeev</dc:creator>
  <cp:lastModifiedBy>Vikotz Mokeev</cp:lastModifiedBy>
  <cp:revision>1</cp:revision>
  <dcterms:created xsi:type="dcterms:W3CDTF">2017-09-22T23:25:35Z</dcterms:created>
  <dcterms:modified xsi:type="dcterms:W3CDTF">2017-09-22T23:28:16Z</dcterms:modified>
</cp:coreProperties>
</file>