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2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BB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21"/>
    <p:restoredTop sz="94604"/>
  </p:normalViewPr>
  <p:slideViewPr>
    <p:cSldViewPr snapToGrid="0" snapToObjects="1">
      <p:cViewPr varScale="1">
        <p:scale>
          <a:sx n="147" d="100"/>
          <a:sy n="147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7FF0A-7A7D-6F45-A357-E4B5B9830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280081-962E-5A4B-BF86-31145784E5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8AB56-A78F-884F-8433-32A326D2A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274ED-8BFF-894D-B1EA-28DB718443CB}" type="datetimeFigureOut">
              <a:rPr lang="en-US" smtClean="0"/>
              <a:t>7/3/22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7ED12-CD9C-6E49-995F-AF6D54C58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3B76B-0DFF-9F4D-8105-AEF8CE1E4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52A0-4214-CA4A-BAC6-373CBC67F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4DCA0-025D-2745-AFF6-93810AB47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A2955C-F46E-4A46-B569-CCAA8E707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B1217-55E7-3D40-A9EF-F9FDAF037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274ED-8BFF-894D-B1EA-28DB718443CB}" type="datetimeFigureOut">
              <a:rPr lang="en-US" smtClean="0"/>
              <a:t>7/3/22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35FD5-C9AC-D54F-B9BE-AEABBE634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351B6-A0F5-034D-B157-46AB0BB8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52A0-4214-CA4A-BAC6-373CBC67F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43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DFC5E4-8BA6-584D-8433-D09D3BD7E5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0F7DDE-0F2F-064C-9155-E8E90B0E2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0BEFD2-EE6F-2B42-9FA0-16996A2F3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274ED-8BFF-894D-B1EA-28DB718443CB}" type="datetimeFigureOut">
              <a:rPr lang="en-US" smtClean="0"/>
              <a:t>7/3/22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385D4F-410B-9F41-9034-CEC31BABC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B14FC-FA51-A944-B6D5-BB03DE6C7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52A0-4214-CA4A-BAC6-373CBC67F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67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E9C8A-BD5A-304E-B58E-1E40D50DB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045AD-B750-9841-A032-27AF8330A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41B628-C554-CB42-864E-C812BC8AC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274ED-8BFF-894D-B1EA-28DB718443CB}" type="datetimeFigureOut">
              <a:rPr lang="en-US" smtClean="0"/>
              <a:t>7/3/22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8B02C-CE75-104D-A1E4-7F66512C3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7FF1B-DC97-1446-9CE8-8FC8D9433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52A0-4214-CA4A-BAC6-373CBC67F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8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B4E84-A4A0-E543-B9AA-B89B42DCE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5A838E-EAE1-B84C-B855-A60921868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F9FC1-1127-DF40-8C59-DBC6E01DA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274ED-8BFF-894D-B1EA-28DB718443CB}" type="datetimeFigureOut">
              <a:rPr lang="en-US" smtClean="0"/>
              <a:t>7/3/22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A0D84-178C-C84D-9136-FE05BEB1C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C5570-66E5-C44E-BFE2-5480606CF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52A0-4214-CA4A-BAC6-373CBC67F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6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9915D-D918-3B4D-9F60-5743DDBA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E010B-39BD-B74C-9B77-3460D2756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A076F6-C4EC-5D46-AF8E-816CAE5243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C35F61-90C9-8D41-A6F6-CB62F7A33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274ED-8BFF-894D-B1EA-28DB718443CB}" type="datetimeFigureOut">
              <a:rPr lang="en-US" smtClean="0"/>
              <a:t>7/3/22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326322-6C68-B348-B102-58546DC94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83D4AE-0A15-E047-8621-8C9731303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52A0-4214-CA4A-BAC6-373CBC67F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78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E5656-CFA2-0F48-8374-D92CA1A8A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BCC21A-F76C-F645-93C1-2A8934D7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4F8EDF-47EF-C741-8BA3-81D6D88B5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40A9ED-74BF-AE48-BB2F-F4D84F1122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C7FE1A-640A-8B4D-B9F2-24AEE912B2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2F308C-538B-F249-A11C-8EA458203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274ED-8BFF-894D-B1EA-28DB718443CB}" type="datetimeFigureOut">
              <a:rPr lang="en-US" smtClean="0"/>
              <a:t>7/3/22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24A311-F028-EE4F-A915-95DDF5A1B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A687D0-814F-8141-AF7A-D2A99AFB2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52A0-4214-CA4A-BAC6-373CBC67F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80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7F2EB-1B20-EC4A-85B2-D2D75831D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F40037-3EAB-9A44-AE69-AEFE92981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274ED-8BFF-894D-B1EA-28DB718443CB}" type="datetimeFigureOut">
              <a:rPr lang="en-US" smtClean="0"/>
              <a:t>7/3/22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39D476-3A82-3244-9996-1DAA11207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338AA7-3B7C-4845-93A5-26B910191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52A0-4214-CA4A-BAC6-373CBC67F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06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EA8D73-F9A5-A649-8147-CF1BF418F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274ED-8BFF-894D-B1EA-28DB718443CB}" type="datetimeFigureOut">
              <a:rPr lang="en-US" smtClean="0"/>
              <a:t>7/3/22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8BF6F5-A692-B04E-AD14-843ED9CAE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068D16-0216-A645-B4AE-4EC4D1F55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52A0-4214-CA4A-BAC6-373CBC67F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17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C6CC5-4053-8F4A-8C5F-4FEF8056D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9C467-85EC-4940-B35A-2E4D5D875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797EC7-550A-B043-A7C4-61749E3FDE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1A47B8-4A3C-E04A-AD72-CA33D4674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274ED-8BFF-894D-B1EA-28DB718443CB}" type="datetimeFigureOut">
              <a:rPr lang="en-US" smtClean="0"/>
              <a:t>7/3/22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4EDA54-8C77-CC4E-B0DD-4ED536523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9D087E-8154-C74A-9029-4768CFAD3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52A0-4214-CA4A-BAC6-373CBC67F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725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D2652-6468-3B4F-B76D-40BB7D168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2A5E07-A564-9940-ADFC-2815F63D8A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C0959B-A946-9E4B-95DA-F546CCA37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7B34B6-3003-E84B-B520-FC5BACEA8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274ED-8BFF-894D-B1EA-28DB718443CB}" type="datetimeFigureOut">
              <a:rPr lang="en-US" smtClean="0"/>
              <a:t>7/3/22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D00562-A143-B343-B4A9-C5D63EC5A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0C2B6-581D-DE4D-A3DC-FCED757AA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52A0-4214-CA4A-BAC6-373CBC67F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8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629855-9C33-114F-9E41-5DB369C4F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EA6D4-B30D-D94C-85DB-257183F55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63CC8-3B9F-0B4B-A70A-1F2C205D6B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274ED-8BFF-894D-B1EA-28DB718443CB}" type="datetimeFigureOut">
              <a:rPr lang="en-US" smtClean="0"/>
              <a:t>7/3/22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2A50E-FDE6-BE49-8872-41714CF8A9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11997-1C61-294E-B161-62B533B790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952A0-4214-CA4A-BAC6-373CBC67F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91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C13E9-C6B0-4549-AD6C-84BF36742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en-US" dirty="0"/>
              <a:t>Hall B Meeting RGC RC Report June 27 - July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8BDCF-ACCB-1242-BEA5-FEAFDD5D8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5273675"/>
          </a:xfrm>
        </p:spPr>
        <p:txBody>
          <a:bodyPr>
            <a:normAutofit/>
          </a:bodyPr>
          <a:lstStyle/>
          <a:p>
            <a:r>
              <a:rPr lang="en-US" dirty="0"/>
              <a:t>Monday 6/27 Warming up polarized target to repair deuteron NMR</a:t>
            </a:r>
          </a:p>
          <a:p>
            <a:r>
              <a:rPr lang="en-US" dirty="0"/>
              <a:t>Tuesday 6/28 Target insert repair of deuteron cold NMR in EEL </a:t>
            </a:r>
          </a:p>
          <a:p>
            <a:r>
              <a:rPr lang="en-US" dirty="0"/>
              <a:t>Wednesday 6/29 Re-installation of target insert</a:t>
            </a:r>
          </a:p>
          <a:p>
            <a:pPr lvl="1"/>
            <a:r>
              <a:rPr lang="en-US" dirty="0"/>
              <a:t>Target purging and cooling down over night</a:t>
            </a:r>
          </a:p>
          <a:p>
            <a:r>
              <a:rPr lang="en-US" dirty="0"/>
              <a:t>Thursday 6/30 Load freshly pre-irradiated ND</a:t>
            </a:r>
            <a:r>
              <a:rPr lang="en-US" baseline="-25000" dirty="0"/>
              <a:t>3 </a:t>
            </a:r>
            <a:r>
              <a:rPr lang="en-US" dirty="0"/>
              <a:t>(15 mm diameter cell)</a:t>
            </a:r>
          </a:p>
          <a:p>
            <a:pPr lvl="1"/>
            <a:r>
              <a:rPr lang="en-US" dirty="0"/>
              <a:t>Cold NMR worked well, very small deuteron signal due to small filling factor</a:t>
            </a:r>
          </a:p>
          <a:p>
            <a:pPr lvl="1"/>
            <a:r>
              <a:rPr lang="en-US" dirty="0"/>
              <a:t>Found polarizing microwave frequency farther away from central frequency</a:t>
            </a:r>
          </a:p>
          <a:p>
            <a:pPr lvl="2"/>
            <a:r>
              <a:rPr lang="en-US" dirty="0"/>
              <a:t>ND</a:t>
            </a:r>
            <a:r>
              <a:rPr lang="en-US" baseline="-25000" dirty="0"/>
              <a:t>3</a:t>
            </a:r>
            <a:r>
              <a:rPr lang="en-US" dirty="0"/>
              <a:t> was seem to have received a very high pre-irradiation dose</a:t>
            </a:r>
          </a:p>
          <a:p>
            <a:pPr lvl="2"/>
            <a:r>
              <a:rPr lang="en-US" dirty="0"/>
              <a:t>Will probably need to be annealed</a:t>
            </a:r>
          </a:p>
          <a:p>
            <a:pPr lvl="1"/>
            <a:r>
              <a:rPr lang="en-US" dirty="0"/>
              <a:t>Polarization enhancement with microwaves of about 0.15 to 0.2</a:t>
            </a:r>
          </a:p>
          <a:p>
            <a:pPr lvl="1"/>
            <a:r>
              <a:rPr lang="en-US" dirty="0"/>
              <a:t>Cold NMR heater broke when trying to stabilize </a:t>
            </a:r>
          </a:p>
        </p:txBody>
      </p:sp>
    </p:spTree>
    <p:extLst>
      <p:ext uri="{BB962C8B-B14F-4D97-AF65-F5344CB8AC3E}">
        <p14:creationId xmlns:p14="http://schemas.microsoft.com/office/powerpoint/2010/main" val="1897485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C13E9-C6B0-4549-AD6C-84BF36742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en-US" dirty="0"/>
              <a:t>Hall B Meeting RGC RC Report June 27 - July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8BDCF-ACCB-1242-BEA5-FEAFDD5D8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52736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Friday 7/1 Load NH</a:t>
            </a:r>
            <a:r>
              <a:rPr lang="en-US" baseline="-25000" dirty="0"/>
              <a:t>3</a:t>
            </a:r>
            <a:r>
              <a:rPr lang="en-US" dirty="0"/>
              <a:t> (15 mm diameter cell)</a:t>
            </a:r>
          </a:p>
          <a:p>
            <a:pPr lvl="1"/>
            <a:r>
              <a:rPr lang="en-US" dirty="0"/>
              <a:t>Target TE calibration during day shift (no beam because of Hall C tuning)</a:t>
            </a:r>
          </a:p>
          <a:p>
            <a:pPr lvl="1"/>
            <a:r>
              <a:rPr lang="en-US" dirty="0"/>
              <a:t>Polarize proton target to about +0.7</a:t>
            </a:r>
          </a:p>
          <a:p>
            <a:pPr lvl="1"/>
            <a:r>
              <a:rPr lang="en-US" dirty="0"/>
              <a:t>Start data taking (4.0 </a:t>
            </a:r>
            <a:r>
              <a:rPr lang="en-US" dirty="0" err="1"/>
              <a:t>nA</a:t>
            </a:r>
            <a:r>
              <a:rPr lang="en-US" dirty="0"/>
              <a:t>, HWP OUT) around 20:30</a:t>
            </a:r>
          </a:p>
          <a:p>
            <a:pPr lvl="1"/>
            <a:r>
              <a:rPr lang="en-US" dirty="0"/>
              <a:t>Move beam position vertically up by about +3 mm (2H01) because beam is hitting bottom of target cell</a:t>
            </a:r>
          </a:p>
          <a:p>
            <a:r>
              <a:rPr lang="en-US" dirty="0"/>
              <a:t>Saturday 7/2 Data taking on NH</a:t>
            </a:r>
            <a:r>
              <a:rPr lang="en-US" baseline="-25000" dirty="0"/>
              <a:t>3</a:t>
            </a:r>
          </a:p>
          <a:p>
            <a:pPr lvl="1"/>
            <a:r>
              <a:rPr lang="en-US" dirty="0"/>
              <a:t>Change HWP to IN during evening shift</a:t>
            </a:r>
          </a:p>
          <a:p>
            <a:r>
              <a:rPr lang="en-US" dirty="0"/>
              <a:t>Sunday 7/3 Data taking on NH</a:t>
            </a:r>
            <a:r>
              <a:rPr lang="en-US" baseline="-25000" dirty="0"/>
              <a:t>3</a:t>
            </a:r>
            <a:endParaRPr lang="en-US" dirty="0"/>
          </a:p>
          <a:p>
            <a:pPr lvl="1"/>
            <a:r>
              <a:rPr lang="en-US" dirty="0"/>
              <a:t>Change target polarization from positive to negative (3.5 </a:t>
            </a:r>
            <a:r>
              <a:rPr lang="en-US" dirty="0" err="1"/>
              <a:t>hrs</a:t>
            </a:r>
            <a:r>
              <a:rPr lang="en-US" dirty="0"/>
              <a:t>, 2 </a:t>
            </a:r>
            <a:r>
              <a:rPr lang="en-US" dirty="0" err="1"/>
              <a:t>hrs</a:t>
            </a:r>
            <a:r>
              <a:rPr lang="en-US" dirty="0"/>
              <a:t> BANU)</a:t>
            </a:r>
          </a:p>
          <a:p>
            <a:pPr lvl="1"/>
            <a:r>
              <a:rPr lang="en-US" dirty="0"/>
              <a:t>Intermittent beam in the morning (RF instabilities) and afternoon (T-storms)</a:t>
            </a:r>
          </a:p>
          <a:p>
            <a:r>
              <a:rPr lang="en-US" dirty="0"/>
              <a:t>Plan</a:t>
            </a:r>
          </a:p>
          <a:p>
            <a:pPr lvl="1"/>
            <a:r>
              <a:rPr lang="en-US" dirty="0"/>
              <a:t>Data taking on NH</a:t>
            </a:r>
            <a:r>
              <a:rPr lang="en-US" baseline="-25000" dirty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291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rt&#10;&#10;Description automatically generated">
            <a:extLst>
              <a:ext uri="{FF2B5EF4-FFF2-40B4-BE49-F238E27FC236}">
                <a16:creationId xmlns:a16="http://schemas.microsoft.com/office/drawing/2014/main" id="{FA927A05-7024-E745-B6F3-288CE2800F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03" y="0"/>
            <a:ext cx="12123793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4B04126-2C19-E34F-A9BD-4D4F5E1F36A2}"/>
              </a:ext>
            </a:extLst>
          </p:cNvPr>
          <p:cNvSpPr txBox="1"/>
          <p:nvPr/>
        </p:nvSpPr>
        <p:spPr>
          <a:xfrm>
            <a:off x="3651162" y="1234114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15EA1A5-E43A-EC45-946D-28B640AFBE4C}"/>
              </a:ext>
            </a:extLst>
          </p:cNvPr>
          <p:cNvSpPr txBox="1"/>
          <p:nvPr/>
        </p:nvSpPr>
        <p:spPr>
          <a:xfrm>
            <a:off x="6538479" y="4492080"/>
            <a:ext cx="598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MT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CEFBA3E-0337-CF4C-A564-7058D39E2466}"/>
              </a:ext>
            </a:extLst>
          </p:cNvPr>
          <p:cNvSpPr txBox="1"/>
          <p:nvPr/>
        </p:nvSpPr>
        <p:spPr>
          <a:xfrm>
            <a:off x="4441317" y="4261247"/>
            <a:ext cx="532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</a:rPr>
              <a:t>1H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66F2A08-3D6B-6C44-8BC5-72BCE8BD9A9F}"/>
              </a:ext>
            </a:extLst>
          </p:cNvPr>
          <p:cNvSpPr txBox="1"/>
          <p:nvPr/>
        </p:nvSpPr>
        <p:spPr>
          <a:xfrm>
            <a:off x="1269699" y="2708719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C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457AAFA-477E-5A4F-ACAE-5A0EC877DC2A}"/>
              </a:ext>
            </a:extLst>
          </p:cNvPr>
          <p:cNvSpPr txBox="1"/>
          <p:nvPr/>
        </p:nvSpPr>
        <p:spPr>
          <a:xfrm>
            <a:off x="1870013" y="2736868"/>
            <a:ext cx="532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</a:rPr>
              <a:t>1H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F2368A-0F8D-F444-B819-C408A7010FFC}"/>
              </a:ext>
            </a:extLst>
          </p:cNvPr>
          <p:cNvSpPr txBox="1"/>
          <p:nvPr/>
        </p:nvSpPr>
        <p:spPr>
          <a:xfrm>
            <a:off x="9318419" y="4492081"/>
            <a:ext cx="532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</a:rPr>
              <a:t>1H</a:t>
            </a:r>
          </a:p>
        </p:txBody>
      </p:sp>
    </p:spTree>
    <p:extLst>
      <p:ext uri="{BB962C8B-B14F-4D97-AF65-F5344CB8AC3E}">
        <p14:creationId xmlns:p14="http://schemas.microsoft.com/office/powerpoint/2010/main" val="1678554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8682</TotalTime>
  <Words>249</Words>
  <Application>Microsoft Macintosh PowerPoint</Application>
  <PresentationFormat>Widescreen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Hall B Meeting RGC RC Report June 27 - July 4</vt:lpstr>
      <vt:lpstr>Hall B Meeting RGC RC Report June 27 - July 4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RGM Run Coordinator Report 12/8 – 12/15</dc:title>
  <dc:creator>Weinstein, Lawrence B.</dc:creator>
  <cp:lastModifiedBy>Stepan Stepanyan</cp:lastModifiedBy>
  <cp:revision>41</cp:revision>
  <cp:lastPrinted>2021-12-20T14:02:31Z</cp:lastPrinted>
  <dcterms:created xsi:type="dcterms:W3CDTF">2021-12-09T16:43:13Z</dcterms:created>
  <dcterms:modified xsi:type="dcterms:W3CDTF">2022-07-03T23:13:37Z</dcterms:modified>
</cp:coreProperties>
</file>