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9" r:id="rId3"/>
    <p:sldId id="261" r:id="rId4"/>
    <p:sldId id="265" r:id="rId5"/>
    <p:sldId id="267" r:id="rId6"/>
    <p:sldId id="268" r:id="rId7"/>
    <p:sldId id="269" r:id="rId8"/>
    <p:sldId id="270" r:id="rId9"/>
    <p:sldId id="271" r:id="rId10"/>
    <p:sldId id="272" r:id="rId11"/>
    <p:sldId id="266" r:id="rId12"/>
    <p:sldId id="260"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9" d="100"/>
          <a:sy n="119" d="100"/>
        </p:scale>
        <p:origin x="56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CB8D6F-779A-7341-AB18-AF4BF97D0830}" type="datetimeFigureOut">
              <a:rPr lang="en-US" smtClean="0"/>
              <a:t>4/21/2020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8E25B7-1BB7-7E46-AC2E-966A49D40DAA}" type="slidenum">
              <a:rPr lang="en-US" smtClean="0"/>
              <a:t>‹#›</a:t>
            </a:fld>
            <a:endParaRPr lang="en-US"/>
          </a:p>
        </p:txBody>
      </p:sp>
    </p:spTree>
    <p:extLst>
      <p:ext uri="{BB962C8B-B14F-4D97-AF65-F5344CB8AC3E}">
        <p14:creationId xmlns:p14="http://schemas.microsoft.com/office/powerpoint/2010/main" val="471903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63C07BC-0522-7244-87B6-1D53B613DAB9}" type="slidenum">
              <a:rPr lang="en-US" sz="1200"/>
              <a:pPr/>
              <a:t>2</a:t>
            </a:fld>
            <a:endParaRPr lang="en-US" sz="120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r>
              <a:rPr lang="en-US" dirty="0">
                <a:ea typeface="ＭＳ Ｐゴシック" charset="0"/>
                <a:cs typeface="ＭＳ Ｐゴシック" charset="0"/>
              </a:rPr>
              <a:t>HTCC – not “central” detector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63C07BC-0522-7244-87B6-1D53B613DAB9}" type="slidenum">
              <a:rPr lang="en-US" sz="1200"/>
              <a:pPr/>
              <a:t>11</a:t>
            </a:fld>
            <a:endParaRPr lang="en-US" sz="120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r>
              <a:rPr lang="en-US" dirty="0">
                <a:ea typeface="ＭＳ Ｐゴシック" charset="0"/>
                <a:cs typeface="ＭＳ Ｐゴシック" charset="0"/>
              </a:rPr>
              <a:t>HTCC – not “central” detector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63C07BC-0522-7244-87B6-1D53B613DAB9}" type="slidenum">
              <a:rPr lang="en-US" sz="1200"/>
              <a:pPr/>
              <a:t>12</a:t>
            </a:fld>
            <a:endParaRPr lang="en-US" sz="120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r>
              <a:rPr lang="en-US" dirty="0">
                <a:ea typeface="ＭＳ Ｐゴシック" charset="0"/>
                <a:cs typeface="ＭＳ Ｐゴシック" charset="0"/>
              </a:rPr>
              <a:t>HTCC – not “central” detector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276F681-E440-3E41-BA23-9320F3685776}"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0BD65-A1BC-454C-AFC9-B38134B1AB7B}" type="slidenum">
              <a:rPr lang="en-US" smtClean="0"/>
              <a:t>‹#›</a:t>
            </a:fld>
            <a:endParaRPr lang="en-US"/>
          </a:p>
        </p:txBody>
      </p:sp>
    </p:spTree>
    <p:extLst>
      <p:ext uri="{BB962C8B-B14F-4D97-AF65-F5344CB8AC3E}">
        <p14:creationId xmlns:p14="http://schemas.microsoft.com/office/powerpoint/2010/main" val="3209284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76F681-E440-3E41-BA23-9320F3685776}"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0BD65-A1BC-454C-AFC9-B38134B1AB7B}" type="slidenum">
              <a:rPr lang="en-US" smtClean="0"/>
              <a:t>‹#›</a:t>
            </a:fld>
            <a:endParaRPr lang="en-US"/>
          </a:p>
        </p:txBody>
      </p:sp>
    </p:spTree>
    <p:extLst>
      <p:ext uri="{BB962C8B-B14F-4D97-AF65-F5344CB8AC3E}">
        <p14:creationId xmlns:p14="http://schemas.microsoft.com/office/powerpoint/2010/main" val="1702268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76F681-E440-3E41-BA23-9320F3685776}"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0BD65-A1BC-454C-AFC9-B38134B1AB7B}" type="slidenum">
              <a:rPr lang="en-US" smtClean="0"/>
              <a:t>‹#›</a:t>
            </a:fld>
            <a:endParaRPr lang="en-US"/>
          </a:p>
        </p:txBody>
      </p:sp>
    </p:spTree>
    <p:extLst>
      <p:ext uri="{BB962C8B-B14F-4D97-AF65-F5344CB8AC3E}">
        <p14:creationId xmlns:p14="http://schemas.microsoft.com/office/powerpoint/2010/main" val="124685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76F681-E440-3E41-BA23-9320F3685776}"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0BD65-A1BC-454C-AFC9-B38134B1AB7B}" type="slidenum">
              <a:rPr lang="en-US" smtClean="0"/>
              <a:t>‹#›</a:t>
            </a:fld>
            <a:endParaRPr lang="en-US"/>
          </a:p>
        </p:txBody>
      </p:sp>
    </p:spTree>
    <p:extLst>
      <p:ext uri="{BB962C8B-B14F-4D97-AF65-F5344CB8AC3E}">
        <p14:creationId xmlns:p14="http://schemas.microsoft.com/office/powerpoint/2010/main" val="3110610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76F681-E440-3E41-BA23-9320F3685776}"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0BD65-A1BC-454C-AFC9-B38134B1AB7B}" type="slidenum">
              <a:rPr lang="en-US" smtClean="0"/>
              <a:t>‹#›</a:t>
            </a:fld>
            <a:endParaRPr lang="en-US"/>
          </a:p>
        </p:txBody>
      </p:sp>
    </p:spTree>
    <p:extLst>
      <p:ext uri="{BB962C8B-B14F-4D97-AF65-F5344CB8AC3E}">
        <p14:creationId xmlns:p14="http://schemas.microsoft.com/office/powerpoint/2010/main" val="3333322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276F681-E440-3E41-BA23-9320F3685776}"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A0BD65-A1BC-454C-AFC9-B38134B1AB7B}" type="slidenum">
              <a:rPr lang="en-US" smtClean="0"/>
              <a:t>‹#›</a:t>
            </a:fld>
            <a:endParaRPr lang="en-US"/>
          </a:p>
        </p:txBody>
      </p:sp>
    </p:spTree>
    <p:extLst>
      <p:ext uri="{BB962C8B-B14F-4D97-AF65-F5344CB8AC3E}">
        <p14:creationId xmlns:p14="http://schemas.microsoft.com/office/powerpoint/2010/main" val="774672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276F681-E440-3E41-BA23-9320F3685776}" type="datetimeFigureOut">
              <a:rPr lang="en-US" smtClean="0"/>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A0BD65-A1BC-454C-AFC9-B38134B1AB7B}" type="slidenum">
              <a:rPr lang="en-US" smtClean="0"/>
              <a:t>‹#›</a:t>
            </a:fld>
            <a:endParaRPr lang="en-US"/>
          </a:p>
        </p:txBody>
      </p:sp>
    </p:spTree>
    <p:extLst>
      <p:ext uri="{BB962C8B-B14F-4D97-AF65-F5344CB8AC3E}">
        <p14:creationId xmlns:p14="http://schemas.microsoft.com/office/powerpoint/2010/main" val="34859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276F681-E440-3E41-BA23-9320F3685776}" type="datetimeFigureOut">
              <a:rPr lang="en-US" smtClean="0"/>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A0BD65-A1BC-454C-AFC9-B38134B1AB7B}" type="slidenum">
              <a:rPr lang="en-US" smtClean="0"/>
              <a:t>‹#›</a:t>
            </a:fld>
            <a:endParaRPr lang="en-US"/>
          </a:p>
        </p:txBody>
      </p:sp>
    </p:spTree>
    <p:extLst>
      <p:ext uri="{BB962C8B-B14F-4D97-AF65-F5344CB8AC3E}">
        <p14:creationId xmlns:p14="http://schemas.microsoft.com/office/powerpoint/2010/main" val="11610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76F681-E440-3E41-BA23-9320F3685776}" type="datetimeFigureOut">
              <a:rPr lang="en-US" smtClean="0"/>
              <a:t>4/21/2020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A0BD65-A1BC-454C-AFC9-B38134B1AB7B}" type="slidenum">
              <a:rPr lang="en-US" smtClean="0"/>
              <a:t>‹#›</a:t>
            </a:fld>
            <a:endParaRPr lang="en-US"/>
          </a:p>
        </p:txBody>
      </p:sp>
    </p:spTree>
    <p:extLst>
      <p:ext uri="{BB962C8B-B14F-4D97-AF65-F5344CB8AC3E}">
        <p14:creationId xmlns:p14="http://schemas.microsoft.com/office/powerpoint/2010/main" val="4074956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76F681-E440-3E41-BA23-9320F3685776}"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A0BD65-A1BC-454C-AFC9-B38134B1AB7B}" type="slidenum">
              <a:rPr lang="en-US" smtClean="0"/>
              <a:t>‹#›</a:t>
            </a:fld>
            <a:endParaRPr lang="en-US"/>
          </a:p>
        </p:txBody>
      </p:sp>
    </p:spTree>
    <p:extLst>
      <p:ext uri="{BB962C8B-B14F-4D97-AF65-F5344CB8AC3E}">
        <p14:creationId xmlns:p14="http://schemas.microsoft.com/office/powerpoint/2010/main" val="292014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76F681-E440-3E41-BA23-9320F3685776}"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A0BD65-A1BC-454C-AFC9-B38134B1AB7B}" type="slidenum">
              <a:rPr lang="en-US" smtClean="0"/>
              <a:t>‹#›</a:t>
            </a:fld>
            <a:endParaRPr lang="en-US"/>
          </a:p>
        </p:txBody>
      </p:sp>
    </p:spTree>
    <p:extLst>
      <p:ext uri="{BB962C8B-B14F-4D97-AF65-F5344CB8AC3E}">
        <p14:creationId xmlns:p14="http://schemas.microsoft.com/office/powerpoint/2010/main" val="461504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76F681-E440-3E41-BA23-9320F3685776}" type="datetimeFigureOut">
              <a:rPr lang="en-US" smtClean="0"/>
              <a:t>4/21/2020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0BD65-A1BC-454C-AFC9-B38134B1AB7B}" type="slidenum">
              <a:rPr lang="en-US" smtClean="0"/>
              <a:t>‹#›</a:t>
            </a:fld>
            <a:endParaRPr lang="en-US"/>
          </a:p>
        </p:txBody>
      </p:sp>
    </p:spTree>
    <p:extLst>
      <p:ext uri="{BB962C8B-B14F-4D97-AF65-F5344CB8AC3E}">
        <p14:creationId xmlns:p14="http://schemas.microsoft.com/office/powerpoint/2010/main" val="3871620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95412"/>
            <a:ext cx="7772400" cy="1470025"/>
          </a:xfrm>
        </p:spPr>
        <p:txBody>
          <a:bodyPr>
            <a:noAutofit/>
          </a:bodyPr>
          <a:lstStyle/>
          <a:p>
            <a:r>
              <a:rPr lang="en-US" sz="3200" dirty="0">
                <a:solidFill>
                  <a:srgbClr val="0000FF"/>
                </a:solidFill>
              </a:rPr>
              <a:t>CLAS12 L1-based Trigger System Upgrade Plan</a:t>
            </a:r>
            <a:br>
              <a:rPr lang="en-US" sz="3200" dirty="0">
                <a:solidFill>
                  <a:srgbClr val="0000FF"/>
                </a:solidFill>
              </a:rPr>
            </a:br>
            <a:r>
              <a:rPr lang="en-US" sz="3200" dirty="0">
                <a:solidFill>
                  <a:srgbClr val="0000FF"/>
                </a:solidFill>
              </a:rPr>
              <a:t>(draft for overall discussion)</a:t>
            </a:r>
          </a:p>
        </p:txBody>
      </p:sp>
      <p:sp>
        <p:nvSpPr>
          <p:cNvPr id="3" name="Subtitle 2"/>
          <p:cNvSpPr>
            <a:spLocks noGrp="1"/>
          </p:cNvSpPr>
          <p:nvPr>
            <p:ph type="subTitle" idx="1"/>
          </p:nvPr>
        </p:nvSpPr>
        <p:spPr/>
        <p:txBody>
          <a:bodyPr/>
          <a:lstStyle/>
          <a:p>
            <a:r>
              <a:rPr lang="en-US" dirty="0" err="1"/>
              <a:t>S.Boyarinov</a:t>
            </a:r>
            <a:r>
              <a:rPr lang="en-US" dirty="0"/>
              <a:t>, </a:t>
            </a:r>
            <a:r>
              <a:rPr lang="en-US" dirty="0" err="1"/>
              <a:t>B.Raydo</a:t>
            </a:r>
            <a:endParaRPr lang="en-US" dirty="0"/>
          </a:p>
        </p:txBody>
      </p:sp>
    </p:spTree>
    <p:extLst>
      <p:ext uri="{BB962C8B-B14F-4D97-AF65-F5344CB8AC3E}">
        <p14:creationId xmlns:p14="http://schemas.microsoft.com/office/powerpoint/2010/main" val="2660954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969818"/>
          </a:xfrm>
        </p:spPr>
        <p:txBody>
          <a:bodyPr/>
          <a:lstStyle/>
          <a:p>
            <a:r>
              <a:rPr lang="en-US" sz="2000" dirty="0">
                <a:solidFill>
                  <a:srgbClr val="0000FF"/>
                </a:solidFill>
              </a:rPr>
              <a:t>Hardware Upgrade</a:t>
            </a:r>
          </a:p>
        </p:txBody>
      </p:sp>
      <p:sp>
        <p:nvSpPr>
          <p:cNvPr id="3" name="Content Placeholder 2"/>
          <p:cNvSpPr>
            <a:spLocks noGrp="1"/>
          </p:cNvSpPr>
          <p:nvPr>
            <p:ph idx="1"/>
          </p:nvPr>
        </p:nvSpPr>
        <p:spPr>
          <a:xfrm>
            <a:off x="457200" y="1295400"/>
            <a:ext cx="7772400" cy="4114800"/>
          </a:xfrm>
        </p:spPr>
        <p:txBody>
          <a:bodyPr/>
          <a:lstStyle/>
          <a:p>
            <a:r>
              <a:rPr lang="en-US" sz="1600" dirty="0"/>
              <a:t>The only hardware change will be needed if modified DC road finder will need bigger </a:t>
            </a:r>
            <a:r>
              <a:rPr lang="en-US" sz="1600" dirty="0" err="1"/>
              <a:t>fpga</a:t>
            </a:r>
            <a:r>
              <a:rPr lang="en-US" sz="1600" dirty="0"/>
              <a:t>, in that case we recommend to install  new units (one per sector) between stage 1 and stage 2, with fiber connections to both; in that scheme existing DC Stage 1 can be designated for DC segment finding only </a:t>
            </a:r>
            <a:r>
              <a:rPr lang="mr-IN" sz="1600" dirty="0"/>
              <a:t>–</a:t>
            </a:r>
            <a:r>
              <a:rPr lang="en-US" sz="1600" dirty="0"/>
              <a:t> see following slide</a:t>
            </a:r>
          </a:p>
        </p:txBody>
      </p:sp>
      <p:sp>
        <p:nvSpPr>
          <p:cNvPr id="4" name="Slide Number Placeholder 3"/>
          <p:cNvSpPr>
            <a:spLocks noGrp="1"/>
          </p:cNvSpPr>
          <p:nvPr>
            <p:ph type="sldNum" sz="quarter" idx="12"/>
          </p:nvPr>
        </p:nvSpPr>
        <p:spPr/>
        <p:txBody>
          <a:bodyPr/>
          <a:lstStyle/>
          <a:p>
            <a:pPr>
              <a:defRPr/>
            </a:pPr>
            <a:fld id="{D9750F3D-AB66-C24B-8F72-5799B9552713}" type="slidenum">
              <a:rPr lang="en-US" smtClean="0"/>
              <a:pPr>
                <a:defRPr/>
              </a:pPr>
              <a:t>10</a:t>
            </a:fld>
            <a:endParaRPr lang="en-US" dirty="0"/>
          </a:p>
        </p:txBody>
      </p:sp>
    </p:spTree>
    <p:extLst>
      <p:ext uri="{BB962C8B-B14F-4D97-AF65-F5344CB8AC3E}">
        <p14:creationId xmlns:p14="http://schemas.microsoft.com/office/powerpoint/2010/main" val="2702010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5"/>
          <p:cNvSpPr txBox="1">
            <a:spLocks noChangeArrowheads="1"/>
          </p:cNvSpPr>
          <p:nvPr/>
        </p:nvSpPr>
        <p:spPr bwMode="auto">
          <a:xfrm>
            <a:off x="1722476" y="0"/>
            <a:ext cx="6171882"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solidFill>
                  <a:srgbClr val="0000FF"/>
                </a:solidFill>
              </a:rPr>
              <a:t>CLAS12 Trigger System Hardware Upgrade</a:t>
            </a:r>
            <a:endParaRPr lang="en-US" dirty="0"/>
          </a:p>
        </p:txBody>
      </p:sp>
      <p:sp>
        <p:nvSpPr>
          <p:cNvPr id="2" name="Slide Number Placeholder 1"/>
          <p:cNvSpPr>
            <a:spLocks noGrp="1"/>
          </p:cNvSpPr>
          <p:nvPr>
            <p:ph type="sldNum" sz="quarter" idx="12"/>
          </p:nvPr>
        </p:nvSpPr>
        <p:spPr/>
        <p:txBody>
          <a:bodyPr/>
          <a:lstStyle/>
          <a:p>
            <a:pPr>
              <a:defRPr/>
            </a:pPr>
            <a:fld id="{9A210C3A-EEB5-8C44-BB2E-7B0C9055FE07}" type="slidenum">
              <a:rPr lang="en-US" smtClean="0"/>
              <a:pPr>
                <a:defRPr/>
              </a:pPr>
              <a:t>11</a:t>
            </a:fld>
            <a:endParaRPr lang="en-US"/>
          </a:p>
        </p:txBody>
      </p:sp>
      <p:pic>
        <p:nvPicPr>
          <p:cNvPr id="4" name="Picture 3" descr="CLAS12_TRIGGER_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609600"/>
            <a:ext cx="7754595" cy="5486400"/>
          </a:xfrm>
          <a:prstGeom prst="rect">
            <a:avLst/>
          </a:prstGeom>
        </p:spPr>
      </p:pic>
      <p:sp>
        <p:nvSpPr>
          <p:cNvPr id="7" name="Rounded Rectangle 6"/>
          <p:cNvSpPr/>
          <p:nvPr/>
        </p:nvSpPr>
        <p:spPr>
          <a:xfrm>
            <a:off x="2841587" y="3722151"/>
            <a:ext cx="2062036" cy="38982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New Road Finder</a:t>
            </a:r>
          </a:p>
        </p:txBody>
      </p:sp>
    </p:spTree>
    <p:extLst>
      <p:ext uri="{BB962C8B-B14F-4D97-AF65-F5344CB8AC3E}">
        <p14:creationId xmlns:p14="http://schemas.microsoft.com/office/powerpoint/2010/main" val="2346565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5"/>
          <p:cNvSpPr txBox="1">
            <a:spLocks noChangeArrowheads="1"/>
          </p:cNvSpPr>
          <p:nvPr/>
        </p:nvSpPr>
        <p:spPr bwMode="auto">
          <a:xfrm>
            <a:off x="1885931" y="152400"/>
            <a:ext cx="5459672"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2000" dirty="0">
                <a:solidFill>
                  <a:srgbClr val="0000FF"/>
                </a:solidFill>
              </a:rPr>
              <a:t>CLAS12 Level3 for Extra Data Rate Reduction</a:t>
            </a:r>
            <a:endParaRPr lang="en-US" sz="2000" dirty="0"/>
          </a:p>
        </p:txBody>
      </p:sp>
      <p:sp>
        <p:nvSpPr>
          <p:cNvPr id="2" name="Slide Number Placeholder 1"/>
          <p:cNvSpPr>
            <a:spLocks noGrp="1"/>
          </p:cNvSpPr>
          <p:nvPr>
            <p:ph type="sldNum" sz="quarter" idx="12"/>
          </p:nvPr>
        </p:nvSpPr>
        <p:spPr/>
        <p:txBody>
          <a:bodyPr/>
          <a:lstStyle/>
          <a:p>
            <a:pPr>
              <a:defRPr/>
            </a:pPr>
            <a:fld id="{9A210C3A-EEB5-8C44-BB2E-7B0C9055FE07}" type="slidenum">
              <a:rPr lang="en-US" smtClean="0"/>
              <a:pPr>
                <a:defRPr/>
              </a:pPr>
              <a:t>12</a:t>
            </a:fld>
            <a:endParaRPr lang="en-US"/>
          </a:p>
        </p:txBody>
      </p:sp>
      <p:pic>
        <p:nvPicPr>
          <p:cNvPr id="3" name="Picture 2" descr="CLAS12_level3.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914400"/>
            <a:ext cx="6697579" cy="5485086"/>
          </a:xfrm>
          <a:prstGeom prst="rect">
            <a:avLst/>
          </a:prstGeom>
        </p:spPr>
      </p:pic>
      <p:sp>
        <p:nvSpPr>
          <p:cNvPr id="4" name="TextBox 3"/>
          <p:cNvSpPr txBox="1"/>
          <p:nvPr/>
        </p:nvSpPr>
        <p:spPr>
          <a:xfrm>
            <a:off x="402349" y="4645159"/>
            <a:ext cx="4513848" cy="1754327"/>
          </a:xfrm>
          <a:prstGeom prst="rect">
            <a:avLst/>
          </a:prstGeom>
          <a:noFill/>
        </p:spPr>
        <p:txBody>
          <a:bodyPr wrap="square" rtlCol="0">
            <a:spAutoFit/>
          </a:bodyPr>
          <a:lstStyle/>
          <a:p>
            <a:r>
              <a:rPr lang="en-US" dirty="0"/>
              <a:t>Level 3 can provide additional data rate reduction, it is our strong recommendation to offline data processing community to identify packages which can be used in Level 3; DAQ infrastructure is ready, any an assistance in implementation will be provided </a:t>
            </a:r>
          </a:p>
        </p:txBody>
      </p:sp>
      <p:sp>
        <p:nvSpPr>
          <p:cNvPr id="5" name="TextBox 4"/>
          <p:cNvSpPr txBox="1"/>
          <p:nvPr/>
        </p:nvSpPr>
        <p:spPr>
          <a:xfrm>
            <a:off x="5416056" y="914400"/>
            <a:ext cx="3603218" cy="923330"/>
          </a:xfrm>
          <a:prstGeom prst="rect">
            <a:avLst/>
          </a:prstGeom>
          <a:noFill/>
        </p:spPr>
        <p:txBody>
          <a:bodyPr wrap="square" rtlCol="0">
            <a:spAutoFit/>
          </a:bodyPr>
          <a:lstStyle/>
          <a:p>
            <a:r>
              <a:rPr lang="en-US" dirty="0"/>
              <a:t>Level 3 is existing DAQ component,</a:t>
            </a:r>
          </a:p>
          <a:p>
            <a:r>
              <a:rPr lang="en-US" dirty="0"/>
              <a:t> running between Event Builder and Event Recorder, currently dummy</a:t>
            </a:r>
          </a:p>
        </p:txBody>
      </p:sp>
    </p:spTree>
    <p:extLst>
      <p:ext uri="{BB962C8B-B14F-4D97-AF65-F5344CB8AC3E}">
        <p14:creationId xmlns:p14="http://schemas.microsoft.com/office/powerpoint/2010/main" val="846548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5"/>
          <p:cNvSpPr txBox="1">
            <a:spLocks noChangeArrowheads="1"/>
          </p:cNvSpPr>
          <p:nvPr/>
        </p:nvSpPr>
        <p:spPr bwMode="auto">
          <a:xfrm>
            <a:off x="1827788" y="-12958"/>
            <a:ext cx="6068939"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solidFill>
                  <a:srgbClr val="0000FF"/>
                </a:solidFill>
              </a:rPr>
              <a:t>CLAS12 Existing Trigger System Hardware</a:t>
            </a:r>
            <a:endParaRPr lang="en-US" dirty="0"/>
          </a:p>
        </p:txBody>
      </p:sp>
      <p:sp>
        <p:nvSpPr>
          <p:cNvPr id="2" name="Slide Number Placeholder 1"/>
          <p:cNvSpPr>
            <a:spLocks noGrp="1"/>
          </p:cNvSpPr>
          <p:nvPr>
            <p:ph type="sldNum" sz="quarter" idx="12"/>
          </p:nvPr>
        </p:nvSpPr>
        <p:spPr/>
        <p:txBody>
          <a:bodyPr/>
          <a:lstStyle/>
          <a:p>
            <a:pPr>
              <a:defRPr/>
            </a:pPr>
            <a:fld id="{9A210C3A-EEB5-8C44-BB2E-7B0C9055FE07}" type="slidenum">
              <a:rPr lang="en-US" smtClean="0"/>
              <a:pPr>
                <a:defRPr/>
              </a:pPr>
              <a:t>2</a:t>
            </a:fld>
            <a:endParaRPr lang="en-US"/>
          </a:p>
        </p:txBody>
      </p:sp>
      <p:pic>
        <p:nvPicPr>
          <p:cNvPr id="4" name="Picture 3" descr="CLAS12_TRIGGER_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609600"/>
            <a:ext cx="7754595" cy="5486400"/>
          </a:xfrm>
          <a:prstGeom prst="rect">
            <a:avLst/>
          </a:prstGeom>
        </p:spPr>
      </p:pic>
    </p:spTree>
    <p:extLst>
      <p:ext uri="{BB962C8B-B14F-4D97-AF65-F5344CB8AC3E}">
        <p14:creationId xmlns:p14="http://schemas.microsoft.com/office/powerpoint/2010/main" val="682576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969818"/>
          </a:xfrm>
        </p:spPr>
        <p:txBody>
          <a:bodyPr/>
          <a:lstStyle/>
          <a:p>
            <a:r>
              <a:rPr lang="en-US" sz="2000" dirty="0">
                <a:solidFill>
                  <a:srgbClr val="0000FF"/>
                </a:solidFill>
              </a:rPr>
              <a:t>CLAS12 Trigger Overview</a:t>
            </a:r>
          </a:p>
        </p:txBody>
      </p:sp>
      <p:sp>
        <p:nvSpPr>
          <p:cNvPr id="3" name="Content Placeholder 2"/>
          <p:cNvSpPr>
            <a:spLocks noGrp="1"/>
          </p:cNvSpPr>
          <p:nvPr>
            <p:ph idx="1"/>
          </p:nvPr>
        </p:nvSpPr>
        <p:spPr>
          <a:xfrm>
            <a:off x="457200" y="1295400"/>
            <a:ext cx="7772400" cy="4114800"/>
          </a:xfrm>
        </p:spPr>
        <p:txBody>
          <a:bodyPr>
            <a:normAutofit fontScale="92500" lnSpcReduction="10000"/>
          </a:bodyPr>
          <a:lstStyle/>
          <a:p>
            <a:r>
              <a:rPr lang="en-US" sz="1600" dirty="0"/>
              <a:t>Current CLAS12 Level 1 trigger is based on information coming from two types of front-end boards: FADC250 (Flash ADC) and DCRB (Drift Chamber Readout Board) </a:t>
            </a:r>
          </a:p>
          <a:p>
            <a:r>
              <a:rPr lang="en-US" sz="1600" dirty="0"/>
              <a:t>FADC250s are used in HTCC, ECAL, PCAL, FTOF, CTOF, CND, FT_CAL and FT_HODO</a:t>
            </a:r>
          </a:p>
          <a:p>
            <a:r>
              <a:rPr lang="en-US" sz="1600" dirty="0"/>
              <a:t>DCRBs are used in Drift Chamber</a:t>
            </a:r>
          </a:p>
          <a:p>
            <a:r>
              <a:rPr lang="en-US" sz="1600" dirty="0"/>
              <a:t>L1 trigger consists of 3 stages and implemented using two types of specialized logic boards: VTP (stage 1 and 3) and SSP (stage 2); L1 trigger is fixed latency system with the latency less then 8us</a:t>
            </a:r>
          </a:p>
          <a:p>
            <a:r>
              <a:rPr lang="en-US" sz="1600" dirty="0"/>
              <a:t>Stage 1 receives initial hits from front-end boards and produces objects suitable for the following trigger stages; those objects includes calorimeter clusters, drift chamber roads, and hits from time-of-flight and Cherenkov counters</a:t>
            </a:r>
          </a:p>
          <a:p>
            <a:r>
              <a:rPr lang="en-US" sz="1600" dirty="0"/>
              <a:t>Stage 2 collects information from one CLAS12 sector and produces sector-based trigger decision</a:t>
            </a:r>
          </a:p>
          <a:p>
            <a:r>
              <a:rPr lang="en-US" sz="1600" dirty="0"/>
              <a:t>Stage 3 collects information from all sectors and central detectors, and delivers final trigger decision to Trigger Supervisor as 32 bit word every 4ns with pre-scaling for every bit</a:t>
            </a:r>
          </a:p>
          <a:p>
            <a:r>
              <a:rPr lang="en-US" sz="1600" dirty="0"/>
              <a:t>Every stage of the trigger system has flexible logic controlled by set of configuration parameters, allowing to specify energy cuts, timing coincidences, geometrical matches (DC-FTOF-PCALU, CTOF-CND, FT_CAL-FT_HODO so far), multiplicity and combinatorial logic </a:t>
            </a:r>
          </a:p>
        </p:txBody>
      </p:sp>
      <p:sp>
        <p:nvSpPr>
          <p:cNvPr id="4" name="Slide Number Placeholder 3"/>
          <p:cNvSpPr>
            <a:spLocks noGrp="1"/>
          </p:cNvSpPr>
          <p:nvPr>
            <p:ph type="sldNum" sz="quarter" idx="12"/>
          </p:nvPr>
        </p:nvSpPr>
        <p:spPr/>
        <p:txBody>
          <a:bodyPr/>
          <a:lstStyle/>
          <a:p>
            <a:pPr>
              <a:defRPr/>
            </a:pPr>
            <a:fld id="{D9750F3D-AB66-C24B-8F72-5799B9552713}" type="slidenum">
              <a:rPr lang="en-US" smtClean="0"/>
              <a:pPr>
                <a:defRPr/>
              </a:pPr>
              <a:t>3</a:t>
            </a:fld>
            <a:endParaRPr lang="en-US" dirty="0"/>
          </a:p>
        </p:txBody>
      </p:sp>
    </p:spTree>
    <p:extLst>
      <p:ext uri="{BB962C8B-B14F-4D97-AF65-F5344CB8AC3E}">
        <p14:creationId xmlns:p14="http://schemas.microsoft.com/office/powerpoint/2010/main" val="3368206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969818"/>
          </a:xfrm>
        </p:spPr>
        <p:txBody>
          <a:bodyPr/>
          <a:lstStyle/>
          <a:p>
            <a:r>
              <a:rPr lang="en-US" sz="2000" dirty="0">
                <a:solidFill>
                  <a:srgbClr val="0000FF"/>
                </a:solidFill>
              </a:rPr>
              <a:t>CLAS12 L1 Trigger Possible Upgrades</a:t>
            </a:r>
          </a:p>
        </p:txBody>
      </p:sp>
      <p:sp>
        <p:nvSpPr>
          <p:cNvPr id="3" name="Content Placeholder 2"/>
          <p:cNvSpPr>
            <a:spLocks noGrp="1"/>
          </p:cNvSpPr>
          <p:nvPr>
            <p:ph idx="1"/>
          </p:nvPr>
        </p:nvSpPr>
        <p:spPr>
          <a:xfrm>
            <a:off x="457200" y="1295400"/>
            <a:ext cx="7772400" cy="2942319"/>
          </a:xfrm>
        </p:spPr>
        <p:txBody>
          <a:bodyPr/>
          <a:lstStyle/>
          <a:p>
            <a:r>
              <a:rPr lang="en-US" sz="1600" dirty="0"/>
              <a:t>ECAL/PCAL trigger can to be improved in following ways: (1) in addition to electron shower clustering, search for MIP-like clusters have to be added to improve </a:t>
            </a:r>
            <a:r>
              <a:rPr lang="en-US" sz="1600" dirty="0" err="1"/>
              <a:t>muon</a:t>
            </a:r>
            <a:r>
              <a:rPr lang="en-US" sz="1600" dirty="0"/>
              <a:t> class triggers; (2) use individual strip real attenuation length instead of average one; (3) allow individual strip timing delays and improve cluster timing reporting</a:t>
            </a:r>
          </a:p>
          <a:p>
            <a:r>
              <a:rPr lang="en-US" sz="1600" dirty="0"/>
              <a:t>DC trigger can be improved (needed in particular for Q**2 cuts) in following ways: (1) segments selectivity and space resolution improvement; (2) roads space resolution improvement; (3) drift time usage to improve two previous items feather</a:t>
            </a:r>
          </a:p>
          <a:p>
            <a:r>
              <a:rPr lang="en-US" sz="1600" dirty="0"/>
              <a:t>Additional geometry matching between detectors, for example DC </a:t>
            </a:r>
            <a:r>
              <a:rPr lang="en-US" sz="1600" dirty="0" err="1"/>
              <a:t>vs</a:t>
            </a:r>
            <a:r>
              <a:rPr lang="en-US" sz="1600" dirty="0"/>
              <a:t> PCAL clusters,</a:t>
            </a:r>
          </a:p>
          <a:p>
            <a:r>
              <a:rPr lang="en-US" sz="1600" dirty="0"/>
              <a:t>Allow multi-particle trigger in one sector</a:t>
            </a:r>
          </a:p>
          <a:p>
            <a:r>
              <a:rPr lang="en-US" sz="1600" dirty="0"/>
              <a:t>Improve trigger timing in every component and stage to straighten timing coincidence</a:t>
            </a:r>
          </a:p>
          <a:p>
            <a:endParaRPr lang="en-US" sz="1600" dirty="0"/>
          </a:p>
          <a:p>
            <a:pPr marL="0" indent="0">
              <a:buNone/>
            </a:pPr>
            <a:endParaRPr lang="en-US" sz="1600" dirty="0"/>
          </a:p>
        </p:txBody>
      </p:sp>
      <p:sp>
        <p:nvSpPr>
          <p:cNvPr id="4" name="Slide Number Placeholder 3"/>
          <p:cNvSpPr>
            <a:spLocks noGrp="1"/>
          </p:cNvSpPr>
          <p:nvPr>
            <p:ph type="sldNum" sz="quarter" idx="12"/>
          </p:nvPr>
        </p:nvSpPr>
        <p:spPr/>
        <p:txBody>
          <a:bodyPr/>
          <a:lstStyle/>
          <a:p>
            <a:pPr>
              <a:defRPr/>
            </a:pPr>
            <a:fld id="{D9750F3D-AB66-C24B-8F72-5799B9552713}" type="slidenum">
              <a:rPr lang="en-US" smtClean="0"/>
              <a:pPr>
                <a:defRPr/>
              </a:pPr>
              <a:t>4</a:t>
            </a:fld>
            <a:endParaRPr lang="en-US" dirty="0"/>
          </a:p>
        </p:txBody>
      </p:sp>
      <p:sp>
        <p:nvSpPr>
          <p:cNvPr id="5" name="TextBox 4"/>
          <p:cNvSpPr txBox="1"/>
          <p:nvPr/>
        </p:nvSpPr>
        <p:spPr>
          <a:xfrm>
            <a:off x="2363798" y="4883698"/>
            <a:ext cx="4360501" cy="369332"/>
          </a:xfrm>
          <a:prstGeom prst="rect">
            <a:avLst/>
          </a:prstGeom>
          <a:noFill/>
        </p:spPr>
        <p:txBody>
          <a:bodyPr wrap="none" rtlCol="0">
            <a:spAutoFit/>
          </a:bodyPr>
          <a:lstStyle/>
          <a:p>
            <a:r>
              <a:rPr lang="en-US" dirty="0"/>
              <a:t>See following slides for details on every item</a:t>
            </a:r>
          </a:p>
        </p:txBody>
      </p:sp>
    </p:spTree>
    <p:extLst>
      <p:ext uri="{BB962C8B-B14F-4D97-AF65-F5344CB8AC3E}">
        <p14:creationId xmlns:p14="http://schemas.microsoft.com/office/powerpoint/2010/main" val="3140995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969818"/>
          </a:xfrm>
        </p:spPr>
        <p:txBody>
          <a:bodyPr/>
          <a:lstStyle/>
          <a:p>
            <a:r>
              <a:rPr lang="en-US" sz="2000" dirty="0">
                <a:solidFill>
                  <a:srgbClr val="0000FF"/>
                </a:solidFill>
              </a:rPr>
              <a:t>ECAL/PCAL Trigger Upgrade</a:t>
            </a:r>
          </a:p>
        </p:txBody>
      </p:sp>
      <p:sp>
        <p:nvSpPr>
          <p:cNvPr id="3" name="Content Placeholder 2"/>
          <p:cNvSpPr>
            <a:spLocks noGrp="1"/>
          </p:cNvSpPr>
          <p:nvPr>
            <p:ph idx="1"/>
          </p:nvPr>
        </p:nvSpPr>
        <p:spPr>
          <a:xfrm>
            <a:off x="457200" y="1295400"/>
            <a:ext cx="7772400" cy="4114800"/>
          </a:xfrm>
        </p:spPr>
        <p:txBody>
          <a:bodyPr/>
          <a:lstStyle/>
          <a:p>
            <a:r>
              <a:rPr lang="en-US" sz="1600" dirty="0"/>
              <a:t>in addition to electron shower clustering, search for MIP-like clusters have to be added to improve </a:t>
            </a:r>
            <a:r>
              <a:rPr lang="en-US" sz="1600" dirty="0" err="1"/>
              <a:t>muon</a:t>
            </a:r>
            <a:r>
              <a:rPr lang="en-US" sz="1600" dirty="0"/>
              <a:t> class triggers </a:t>
            </a:r>
            <a:r>
              <a:rPr lang="mr-IN" sz="1600" dirty="0"/>
              <a:t>–</a:t>
            </a:r>
            <a:r>
              <a:rPr lang="en-US" sz="1600" dirty="0"/>
              <a:t> it can be challenging, we have to conduct two cluster searches, one with highest energy and another with MIP energy; will try and see if it will fit into </a:t>
            </a:r>
            <a:r>
              <a:rPr lang="en-US" sz="1600" dirty="0" err="1"/>
              <a:t>fpga</a:t>
            </a:r>
            <a:r>
              <a:rPr lang="en-US" sz="1600" dirty="0"/>
              <a:t>; another solution can be to search for the MIP cluster only if DC track is present, in that case cluster assembly can be done around track hit point, independently of electron clustering search, however DC track info is not available at stage 1 where EC cluster search is conducted </a:t>
            </a:r>
            <a:r>
              <a:rPr lang="mr-IN" sz="1600" dirty="0"/>
              <a:t>–</a:t>
            </a:r>
            <a:r>
              <a:rPr lang="en-US" sz="1600" dirty="0"/>
              <a:t> all that needs to be  studied </a:t>
            </a:r>
          </a:p>
          <a:p>
            <a:r>
              <a:rPr lang="en-US" sz="1600" dirty="0"/>
              <a:t>use individual strip real attenuation length instead of average one </a:t>
            </a:r>
            <a:r>
              <a:rPr lang="mr-IN" sz="1600" dirty="0"/>
              <a:t>–</a:t>
            </a:r>
            <a:r>
              <a:rPr lang="en-US" sz="1600" dirty="0"/>
              <a:t> can be done, it should improve cluster energy resolution and allows more precise energy cuts</a:t>
            </a:r>
          </a:p>
          <a:p>
            <a:r>
              <a:rPr lang="en-US" sz="1600" dirty="0"/>
              <a:t>allow individual strip timing delays and improve cluster timing reporting </a:t>
            </a:r>
            <a:r>
              <a:rPr lang="mr-IN" sz="1600" dirty="0"/>
              <a:t>–</a:t>
            </a:r>
            <a:r>
              <a:rPr lang="en-US" sz="1600" dirty="0"/>
              <a:t> can be done</a:t>
            </a:r>
          </a:p>
        </p:txBody>
      </p:sp>
      <p:sp>
        <p:nvSpPr>
          <p:cNvPr id="4" name="Slide Number Placeholder 3"/>
          <p:cNvSpPr>
            <a:spLocks noGrp="1"/>
          </p:cNvSpPr>
          <p:nvPr>
            <p:ph type="sldNum" sz="quarter" idx="12"/>
          </p:nvPr>
        </p:nvSpPr>
        <p:spPr/>
        <p:txBody>
          <a:bodyPr/>
          <a:lstStyle/>
          <a:p>
            <a:pPr>
              <a:defRPr/>
            </a:pPr>
            <a:fld id="{D9750F3D-AB66-C24B-8F72-5799B9552713}" type="slidenum">
              <a:rPr lang="en-US" smtClean="0"/>
              <a:pPr>
                <a:defRPr/>
              </a:pPr>
              <a:t>5</a:t>
            </a:fld>
            <a:endParaRPr lang="en-US" dirty="0"/>
          </a:p>
        </p:txBody>
      </p:sp>
    </p:spTree>
    <p:extLst>
      <p:ext uri="{BB962C8B-B14F-4D97-AF65-F5344CB8AC3E}">
        <p14:creationId xmlns:p14="http://schemas.microsoft.com/office/powerpoint/2010/main" val="2669447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969818"/>
          </a:xfrm>
        </p:spPr>
        <p:txBody>
          <a:bodyPr/>
          <a:lstStyle/>
          <a:p>
            <a:r>
              <a:rPr lang="en-US" sz="2000" dirty="0">
                <a:solidFill>
                  <a:srgbClr val="0000FF"/>
                </a:solidFill>
              </a:rPr>
              <a:t>Drift Chamber Trigger Upgrade</a:t>
            </a:r>
          </a:p>
        </p:txBody>
      </p:sp>
      <p:sp>
        <p:nvSpPr>
          <p:cNvPr id="3" name="Content Placeholder 2"/>
          <p:cNvSpPr>
            <a:spLocks noGrp="1"/>
          </p:cNvSpPr>
          <p:nvPr>
            <p:ph idx="1"/>
          </p:nvPr>
        </p:nvSpPr>
        <p:spPr>
          <a:xfrm>
            <a:off x="457200" y="1295400"/>
            <a:ext cx="7772400" cy="4114800"/>
          </a:xfrm>
        </p:spPr>
        <p:txBody>
          <a:bodyPr>
            <a:normAutofit lnSpcReduction="10000"/>
          </a:bodyPr>
          <a:lstStyle/>
          <a:p>
            <a:r>
              <a:rPr lang="en-US" sz="1600" dirty="0"/>
              <a:t>segments selectivity and space resolution improvement: for offline reconstruction purposes, Mac suggested to modify DCRB to have multi-hit reporting in some form (‘time-over-threshold’ </a:t>
            </a:r>
            <a:r>
              <a:rPr lang="en-US" sz="1600" dirty="0" err="1"/>
              <a:t>etc</a:t>
            </a:r>
            <a:r>
              <a:rPr lang="en-US" sz="1600" dirty="0"/>
              <a:t>), if implemented it may effect trigger segment search; in general not much can be done on hit-based level to improve existing segment finder</a:t>
            </a:r>
          </a:p>
          <a:p>
            <a:r>
              <a:rPr lang="en-US" sz="1600" dirty="0"/>
              <a:t>roads space resolution improvement: with new unit with bigger </a:t>
            </a:r>
            <a:r>
              <a:rPr lang="en-US" sz="1600" dirty="0" err="1"/>
              <a:t>fpga</a:t>
            </a:r>
            <a:r>
              <a:rPr lang="en-US" sz="1600" dirty="0"/>
              <a:t> (see picture below) or/and road dictionary reorganization, single-cell dictionary can be used to improve space resolution, however dictionary incompleteness may require to use smearing (doing it now) and it will decrease resolution again; offline modeling is strongly suggested to study possible road dictionary improvements</a:t>
            </a:r>
          </a:p>
          <a:p>
            <a:r>
              <a:rPr lang="en-US" sz="1600" dirty="0"/>
              <a:t>drift time usage to improve two previous items further: if timing information is used, it can potentially improve segment search selectivity and precision, as for road finding; again, all remarks from previous item is applicable here, and in addition it is unclear how exactly to use hits timing </a:t>
            </a:r>
            <a:r>
              <a:rPr lang="mr-IN" sz="1600" dirty="0"/>
              <a:t>–</a:t>
            </a:r>
            <a:r>
              <a:rPr lang="en-US" sz="1600" dirty="0"/>
              <a:t> offline modeling is needed</a:t>
            </a:r>
          </a:p>
          <a:p>
            <a:r>
              <a:rPr lang="en-US" sz="1600" dirty="0"/>
              <a:t>AI approach should be tested for segment finding, especially with timing usage, it may be promising. Also for road finding to compare resource requirements vs dictionary approach</a:t>
            </a:r>
          </a:p>
        </p:txBody>
      </p:sp>
      <p:sp>
        <p:nvSpPr>
          <p:cNvPr id="4" name="Slide Number Placeholder 3"/>
          <p:cNvSpPr>
            <a:spLocks noGrp="1"/>
          </p:cNvSpPr>
          <p:nvPr>
            <p:ph type="sldNum" sz="quarter" idx="12"/>
          </p:nvPr>
        </p:nvSpPr>
        <p:spPr/>
        <p:txBody>
          <a:bodyPr/>
          <a:lstStyle/>
          <a:p>
            <a:pPr>
              <a:defRPr/>
            </a:pPr>
            <a:fld id="{D9750F3D-AB66-C24B-8F72-5799B9552713}" type="slidenum">
              <a:rPr lang="en-US" smtClean="0"/>
              <a:pPr>
                <a:defRPr/>
              </a:pPr>
              <a:t>6</a:t>
            </a:fld>
            <a:endParaRPr lang="en-US" dirty="0"/>
          </a:p>
        </p:txBody>
      </p:sp>
    </p:spTree>
    <p:extLst>
      <p:ext uri="{BB962C8B-B14F-4D97-AF65-F5344CB8AC3E}">
        <p14:creationId xmlns:p14="http://schemas.microsoft.com/office/powerpoint/2010/main" val="3880345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969818"/>
          </a:xfrm>
        </p:spPr>
        <p:txBody>
          <a:bodyPr/>
          <a:lstStyle/>
          <a:p>
            <a:r>
              <a:rPr lang="en-US" sz="2000" dirty="0">
                <a:solidFill>
                  <a:srgbClr val="0000FF"/>
                </a:solidFill>
              </a:rPr>
              <a:t>Geometry Matching Upgrade</a:t>
            </a:r>
          </a:p>
        </p:txBody>
      </p:sp>
      <p:sp>
        <p:nvSpPr>
          <p:cNvPr id="3" name="Content Placeholder 2"/>
          <p:cNvSpPr>
            <a:spLocks noGrp="1"/>
          </p:cNvSpPr>
          <p:nvPr>
            <p:ph idx="1"/>
          </p:nvPr>
        </p:nvSpPr>
        <p:spPr>
          <a:xfrm>
            <a:off x="457200" y="1295400"/>
            <a:ext cx="7772400" cy="4114800"/>
          </a:xfrm>
        </p:spPr>
        <p:txBody>
          <a:bodyPr/>
          <a:lstStyle/>
          <a:p>
            <a:r>
              <a:rPr lang="en-US" sz="1600" dirty="0"/>
              <a:t>Additional geometry matching between detectors, for example DC </a:t>
            </a:r>
            <a:r>
              <a:rPr lang="en-US" sz="1600" dirty="0" err="1"/>
              <a:t>vs</a:t>
            </a:r>
            <a:r>
              <a:rPr lang="en-US" sz="1600" dirty="0"/>
              <a:t> PCAL clusters: it can be implemented on stage 2 (no need on stage 3 since we do not have cross-sector tracks); we may need to increase bandwidth from stage 1 to stage 2 to report required information for geometry match </a:t>
            </a:r>
          </a:p>
        </p:txBody>
      </p:sp>
      <p:sp>
        <p:nvSpPr>
          <p:cNvPr id="4" name="Slide Number Placeholder 3"/>
          <p:cNvSpPr>
            <a:spLocks noGrp="1"/>
          </p:cNvSpPr>
          <p:nvPr>
            <p:ph type="sldNum" sz="quarter" idx="12"/>
          </p:nvPr>
        </p:nvSpPr>
        <p:spPr/>
        <p:txBody>
          <a:bodyPr/>
          <a:lstStyle/>
          <a:p>
            <a:pPr>
              <a:defRPr/>
            </a:pPr>
            <a:fld id="{D9750F3D-AB66-C24B-8F72-5799B9552713}" type="slidenum">
              <a:rPr lang="en-US" smtClean="0"/>
              <a:pPr>
                <a:defRPr/>
              </a:pPr>
              <a:t>7</a:t>
            </a:fld>
            <a:endParaRPr lang="en-US" dirty="0"/>
          </a:p>
        </p:txBody>
      </p:sp>
    </p:spTree>
    <p:extLst>
      <p:ext uri="{BB962C8B-B14F-4D97-AF65-F5344CB8AC3E}">
        <p14:creationId xmlns:p14="http://schemas.microsoft.com/office/powerpoint/2010/main" val="2848187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969818"/>
          </a:xfrm>
        </p:spPr>
        <p:txBody>
          <a:bodyPr/>
          <a:lstStyle/>
          <a:p>
            <a:r>
              <a:rPr lang="en-US" sz="2000" dirty="0" err="1">
                <a:solidFill>
                  <a:srgbClr val="0000FF"/>
                </a:solidFill>
              </a:rPr>
              <a:t>Muli</a:t>
            </a:r>
            <a:r>
              <a:rPr lang="en-US" sz="2000" dirty="0">
                <a:solidFill>
                  <a:srgbClr val="0000FF"/>
                </a:solidFill>
              </a:rPr>
              <a:t>-particle Logic Upgrade</a:t>
            </a:r>
          </a:p>
        </p:txBody>
      </p:sp>
      <p:sp>
        <p:nvSpPr>
          <p:cNvPr id="3" name="Content Placeholder 2"/>
          <p:cNvSpPr>
            <a:spLocks noGrp="1"/>
          </p:cNvSpPr>
          <p:nvPr>
            <p:ph idx="1"/>
          </p:nvPr>
        </p:nvSpPr>
        <p:spPr>
          <a:xfrm>
            <a:off x="457200" y="1295400"/>
            <a:ext cx="7772400" cy="4114800"/>
          </a:xfrm>
        </p:spPr>
        <p:txBody>
          <a:bodyPr/>
          <a:lstStyle/>
          <a:p>
            <a:endParaRPr lang="en-US" sz="1600" dirty="0"/>
          </a:p>
          <a:p>
            <a:r>
              <a:rPr lang="en-US" sz="1600" dirty="0"/>
              <a:t>Allow multi-particle trigger in one sector: it have to be considered in connection with DC stage 1 and geometry matching upgrades; in general, it should be relatively easy to count tracks matched for example with EC clusters and FTOF, but not practical to count tracks alone since road dictionary produces a number of solutions for the same track </a:t>
            </a:r>
            <a:r>
              <a:rPr lang="mr-IN" sz="1600" dirty="0"/>
              <a:t>–</a:t>
            </a:r>
            <a:r>
              <a:rPr lang="en-US" sz="1600" dirty="0"/>
              <a:t> needs to be studied</a:t>
            </a:r>
          </a:p>
          <a:p>
            <a:pPr marL="0" indent="0">
              <a:buNone/>
            </a:pPr>
            <a:endParaRPr lang="en-US" sz="1600" dirty="0"/>
          </a:p>
        </p:txBody>
      </p:sp>
      <p:sp>
        <p:nvSpPr>
          <p:cNvPr id="4" name="Slide Number Placeholder 3"/>
          <p:cNvSpPr>
            <a:spLocks noGrp="1"/>
          </p:cNvSpPr>
          <p:nvPr>
            <p:ph type="sldNum" sz="quarter" idx="12"/>
          </p:nvPr>
        </p:nvSpPr>
        <p:spPr/>
        <p:txBody>
          <a:bodyPr/>
          <a:lstStyle/>
          <a:p>
            <a:pPr>
              <a:defRPr/>
            </a:pPr>
            <a:fld id="{D9750F3D-AB66-C24B-8F72-5799B9552713}" type="slidenum">
              <a:rPr lang="en-US" smtClean="0"/>
              <a:pPr>
                <a:defRPr/>
              </a:pPr>
              <a:t>8</a:t>
            </a:fld>
            <a:endParaRPr lang="en-US" dirty="0"/>
          </a:p>
        </p:txBody>
      </p:sp>
    </p:spTree>
    <p:extLst>
      <p:ext uri="{BB962C8B-B14F-4D97-AF65-F5344CB8AC3E}">
        <p14:creationId xmlns:p14="http://schemas.microsoft.com/office/powerpoint/2010/main" val="1082767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969818"/>
          </a:xfrm>
        </p:spPr>
        <p:txBody>
          <a:bodyPr/>
          <a:lstStyle/>
          <a:p>
            <a:r>
              <a:rPr lang="en-US" sz="2000" dirty="0">
                <a:solidFill>
                  <a:srgbClr val="0000FF"/>
                </a:solidFill>
              </a:rPr>
              <a:t>Trigger Timing Upgrade</a:t>
            </a:r>
          </a:p>
        </p:txBody>
      </p:sp>
      <p:sp>
        <p:nvSpPr>
          <p:cNvPr id="3" name="Content Placeholder 2"/>
          <p:cNvSpPr>
            <a:spLocks noGrp="1"/>
          </p:cNvSpPr>
          <p:nvPr>
            <p:ph idx="1"/>
          </p:nvPr>
        </p:nvSpPr>
        <p:spPr>
          <a:xfrm>
            <a:off x="457200" y="1295400"/>
            <a:ext cx="7772400" cy="4114800"/>
          </a:xfrm>
        </p:spPr>
        <p:txBody>
          <a:bodyPr/>
          <a:lstStyle/>
          <a:p>
            <a:r>
              <a:rPr lang="en-US" sz="1600" dirty="0"/>
              <a:t>Improve trigger timing in every component and stage to straighten timing coincidence </a:t>
            </a:r>
            <a:r>
              <a:rPr lang="mr-IN" sz="1600" dirty="0"/>
              <a:t>–</a:t>
            </a:r>
            <a:r>
              <a:rPr lang="en-US" sz="1600" dirty="0"/>
              <a:t> as simple as this, just go though full logic chain and see where we can define timing more precisely</a:t>
            </a:r>
          </a:p>
          <a:p>
            <a:pPr marL="0" indent="0">
              <a:buNone/>
            </a:pPr>
            <a:endParaRPr lang="en-US" sz="1600" dirty="0"/>
          </a:p>
        </p:txBody>
      </p:sp>
      <p:sp>
        <p:nvSpPr>
          <p:cNvPr id="4" name="Slide Number Placeholder 3"/>
          <p:cNvSpPr>
            <a:spLocks noGrp="1"/>
          </p:cNvSpPr>
          <p:nvPr>
            <p:ph type="sldNum" sz="quarter" idx="12"/>
          </p:nvPr>
        </p:nvSpPr>
        <p:spPr/>
        <p:txBody>
          <a:bodyPr/>
          <a:lstStyle/>
          <a:p>
            <a:pPr>
              <a:defRPr/>
            </a:pPr>
            <a:fld id="{D9750F3D-AB66-C24B-8F72-5799B9552713}" type="slidenum">
              <a:rPr lang="en-US" smtClean="0"/>
              <a:pPr>
                <a:defRPr/>
              </a:pPr>
              <a:t>9</a:t>
            </a:fld>
            <a:endParaRPr lang="en-US" dirty="0"/>
          </a:p>
        </p:txBody>
      </p:sp>
    </p:spTree>
    <p:extLst>
      <p:ext uri="{BB962C8B-B14F-4D97-AF65-F5344CB8AC3E}">
        <p14:creationId xmlns:p14="http://schemas.microsoft.com/office/powerpoint/2010/main" val="2206203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344</TotalTime>
  <Words>1114</Words>
  <Application>Microsoft Office PowerPoint</Application>
  <PresentationFormat>On-screen Show (4:3)</PresentationFormat>
  <Paragraphs>60</Paragraphs>
  <Slides>12</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CLAS12 L1-based Trigger System Upgrade Plan (draft for overall discussion)</vt:lpstr>
      <vt:lpstr>PowerPoint Presentation</vt:lpstr>
      <vt:lpstr>CLAS12 Trigger Overview</vt:lpstr>
      <vt:lpstr>CLAS12 L1 Trigger Possible Upgrades</vt:lpstr>
      <vt:lpstr>ECAL/PCAL Trigger Upgrade</vt:lpstr>
      <vt:lpstr>Drift Chamber Trigger Upgrade</vt:lpstr>
      <vt:lpstr>Geometry Matching Upgrade</vt:lpstr>
      <vt:lpstr>Muli-particle Logic Upgrade</vt:lpstr>
      <vt:lpstr>Trigger Timing Upgrade</vt:lpstr>
      <vt:lpstr>Hardware Upgrade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CLAS12 Trigger System Upgrade</dc:title>
  <dc:creator>sergey</dc:creator>
  <cp:lastModifiedBy>Ben R</cp:lastModifiedBy>
  <cp:revision>67</cp:revision>
  <dcterms:created xsi:type="dcterms:W3CDTF">2020-04-20T17:17:05Z</dcterms:created>
  <dcterms:modified xsi:type="dcterms:W3CDTF">2020-04-21T15:21:47Z</dcterms:modified>
</cp:coreProperties>
</file>