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5"/>
  </p:notesMasterIdLst>
  <p:sldIdLst>
    <p:sldId id="256" r:id="rId5"/>
    <p:sldId id="349" r:id="rId6"/>
    <p:sldId id="257" r:id="rId7"/>
    <p:sldId id="504" r:id="rId8"/>
    <p:sldId id="520" r:id="rId9"/>
    <p:sldId id="331" r:id="rId10"/>
    <p:sldId id="536" r:id="rId11"/>
    <p:sldId id="512" r:id="rId12"/>
    <p:sldId id="568" r:id="rId13"/>
    <p:sldId id="461" r:id="rId14"/>
    <p:sldId id="312" r:id="rId15"/>
    <p:sldId id="537" r:id="rId16"/>
    <p:sldId id="552" r:id="rId17"/>
    <p:sldId id="318" r:id="rId18"/>
    <p:sldId id="545" r:id="rId19"/>
    <p:sldId id="574" r:id="rId20"/>
    <p:sldId id="544" r:id="rId21"/>
    <p:sldId id="515" r:id="rId22"/>
    <p:sldId id="517" r:id="rId23"/>
    <p:sldId id="573" r:id="rId24"/>
    <p:sldId id="323" r:id="rId25"/>
    <p:sldId id="554" r:id="rId26"/>
    <p:sldId id="549" r:id="rId27"/>
    <p:sldId id="364" r:id="rId28"/>
    <p:sldId id="538" r:id="rId29"/>
    <p:sldId id="325" r:id="rId30"/>
    <p:sldId id="365" r:id="rId31"/>
    <p:sldId id="350" r:id="rId32"/>
    <p:sldId id="351" r:id="rId33"/>
    <p:sldId id="352" r:id="rId34"/>
    <p:sldId id="548" r:id="rId35"/>
    <p:sldId id="362" r:id="rId36"/>
    <p:sldId id="372" r:id="rId37"/>
    <p:sldId id="496" r:id="rId38"/>
    <p:sldId id="533" r:id="rId39"/>
    <p:sldId id="565" r:id="rId40"/>
    <p:sldId id="513" r:id="rId41"/>
    <p:sldId id="570" r:id="rId42"/>
    <p:sldId id="563" r:id="rId43"/>
    <p:sldId id="479" r:id="rId44"/>
    <p:sldId id="555" r:id="rId45"/>
    <p:sldId id="381" r:id="rId46"/>
    <p:sldId id="463" r:id="rId47"/>
    <p:sldId id="321" r:id="rId48"/>
    <p:sldId id="561" r:id="rId49"/>
    <p:sldId id="370" r:id="rId50"/>
    <p:sldId id="492" r:id="rId51"/>
    <p:sldId id="324" r:id="rId52"/>
    <p:sldId id="522" r:id="rId53"/>
    <p:sldId id="528" r:id="rId54"/>
    <p:sldId id="505" r:id="rId55"/>
    <p:sldId id="506" r:id="rId56"/>
    <p:sldId id="507" r:id="rId57"/>
    <p:sldId id="535" r:id="rId58"/>
    <p:sldId id="571" r:id="rId59"/>
    <p:sldId id="564" r:id="rId60"/>
    <p:sldId id="572" r:id="rId61"/>
    <p:sldId id="375" r:id="rId62"/>
    <p:sldId id="567" r:id="rId63"/>
    <p:sldId id="377" r:id="rId64"/>
    <p:sldId id="334" r:id="rId65"/>
    <p:sldId id="500" r:id="rId66"/>
    <p:sldId id="532" r:id="rId67"/>
    <p:sldId id="530" r:id="rId68"/>
    <p:sldId id="499" r:id="rId69"/>
    <p:sldId id="527" r:id="rId70"/>
    <p:sldId id="559" r:id="rId71"/>
    <p:sldId id="557" r:id="rId72"/>
    <p:sldId id="558" r:id="rId73"/>
    <p:sldId id="560" r:id="rId74"/>
    <p:sldId id="531" r:id="rId75"/>
    <p:sldId id="556" r:id="rId76"/>
    <p:sldId id="366" r:id="rId77"/>
    <p:sldId id="540" r:id="rId78"/>
    <p:sldId id="340" r:id="rId79"/>
    <p:sldId id="541" r:id="rId80"/>
    <p:sldId id="367" r:id="rId81"/>
    <p:sldId id="379" r:id="rId82"/>
    <p:sldId id="265" r:id="rId83"/>
    <p:sldId id="508"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Kent" initials="JK" lastIdx="18" clrIdx="0">
    <p:extLst>
      <p:ext uri="{19B8F6BF-5375-455C-9EA6-DF929625EA0E}">
        <p15:presenceInfo xmlns:p15="http://schemas.microsoft.com/office/powerpoint/2012/main" userId="S-1-5-21-1097014734-140981682-1849977318-99067" providerId="AD"/>
      </p:ext>
    </p:extLst>
  </p:cmAuthor>
  <p:cmAuthor id="2" name="Mike McCaughan" initials="MM" lastIdx="6" clrIdx="1">
    <p:extLst>
      <p:ext uri="{19B8F6BF-5375-455C-9EA6-DF929625EA0E}">
        <p15:presenceInfo xmlns:p15="http://schemas.microsoft.com/office/powerpoint/2012/main" userId="S-1-5-21-1097014734-140981682-1849977318-25268" providerId="AD"/>
      </p:ext>
    </p:extLst>
  </p:cmAuthor>
  <p:cmAuthor id="3" name="Jenny DeVasher" initials="JD" lastIdx="1" clrIdx="2">
    <p:extLst>
      <p:ext uri="{19B8F6BF-5375-455C-9EA6-DF929625EA0E}">
        <p15:presenceInfo xmlns:p15="http://schemas.microsoft.com/office/powerpoint/2012/main" userId="S-1-5-21-1097014734-140981682-1849977318-166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547" y="4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6.xml.rels><?xml version="1.0" encoding="UTF-8" standalone="yes"?>
<Relationships xmlns="http://schemas.openxmlformats.org/package/2006/relationships"><Relationship Id="rId1" Type="http://schemas.openxmlformats.org/officeDocument/2006/relationships/hyperlink" Target="https://www.jlab.org/esh/emergmgt"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jlab.org/esh/emergmg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F0C64-7D54-4981-B591-07003E2CB67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EBD0862-B36F-4E50-B6F3-DB9186AAACD7}">
      <dgm:prSet phldr="0"/>
      <dgm:spPr/>
      <dgm:t>
        <a:bodyPr/>
        <a:lstStyle/>
        <a:p>
          <a:r>
            <a:rPr lang="en-US" b="0" dirty="0">
              <a:latin typeface="+mn-lt"/>
            </a:rPr>
            <a:t>Accelerator Safety Envelope (ASE) </a:t>
          </a:r>
          <a:endParaRPr lang="en-US" b="0" dirty="0">
            <a:latin typeface="+mn-lt"/>
            <a:ea typeface="Calibri Light"/>
            <a:cs typeface="Calibri Light"/>
          </a:endParaRPr>
        </a:p>
      </dgm:t>
    </dgm:pt>
    <dgm:pt modelId="{B989F93C-C06B-4C1F-84B9-46081D63ED70}" type="parTrans" cxnId="{D380E2D2-042F-4D54-B52D-557CA7B26CC7}">
      <dgm:prSet/>
      <dgm:spPr/>
      <dgm:t>
        <a:bodyPr/>
        <a:lstStyle/>
        <a:p>
          <a:endParaRPr lang="en-US"/>
        </a:p>
      </dgm:t>
    </dgm:pt>
    <dgm:pt modelId="{E96F0919-BE3D-46BE-AF82-CEF94031B430}" type="sibTrans" cxnId="{D380E2D2-042F-4D54-B52D-557CA7B26CC7}">
      <dgm:prSet/>
      <dgm:spPr/>
      <dgm:t>
        <a:bodyPr/>
        <a:lstStyle/>
        <a:p>
          <a:endParaRPr lang="en-US"/>
        </a:p>
      </dgm:t>
    </dgm:pt>
    <dgm:pt modelId="{6D755ED5-B4BB-4C45-A5E7-27D25F5F126A}">
      <dgm:prSet/>
      <dgm:spPr/>
      <dgm:t>
        <a:bodyPr/>
        <a:lstStyle/>
        <a:p>
          <a:pPr rtl="0"/>
          <a:r>
            <a:rPr lang="en-US" b="0" dirty="0">
              <a:latin typeface="+mn-lt"/>
            </a:rPr>
            <a:t>Safety  Assessment Document (SAD) </a:t>
          </a:r>
        </a:p>
      </dgm:t>
    </dgm:pt>
    <dgm:pt modelId="{A3F1E19A-FFE4-441A-9980-CA15C8022FF0}" type="parTrans" cxnId="{0F8FCD0F-6265-4128-887C-36916397ADA1}">
      <dgm:prSet/>
      <dgm:spPr/>
      <dgm:t>
        <a:bodyPr/>
        <a:lstStyle/>
        <a:p>
          <a:endParaRPr lang="en-US"/>
        </a:p>
      </dgm:t>
    </dgm:pt>
    <dgm:pt modelId="{D796C6A4-1D62-4795-AC79-5FE39242BDF3}" type="sibTrans" cxnId="{0F8FCD0F-6265-4128-887C-36916397ADA1}">
      <dgm:prSet/>
      <dgm:spPr/>
      <dgm:t>
        <a:bodyPr/>
        <a:lstStyle/>
        <a:p>
          <a:endParaRPr lang="en-US"/>
        </a:p>
      </dgm:t>
    </dgm:pt>
    <dgm:pt modelId="{53AD49F6-DB77-48A0-A887-FF3874DAE40C}">
      <dgm:prSet phldr="0"/>
      <dgm:spPr/>
      <dgm:t>
        <a:bodyPr/>
        <a:lstStyle/>
        <a:p>
          <a:r>
            <a:rPr lang="en-US" b="0">
              <a:latin typeface="+mn-lt"/>
            </a:rPr>
            <a:t>CMTF Testing Operations Directives (TOD)</a:t>
          </a:r>
        </a:p>
      </dgm:t>
    </dgm:pt>
    <dgm:pt modelId="{18FFCCED-33F6-4E84-9CCD-B3248C39119D}" type="parTrans" cxnId="{4E5B5801-726D-41FC-964C-F2CB0E1CB6E4}">
      <dgm:prSet/>
      <dgm:spPr/>
      <dgm:t>
        <a:bodyPr/>
        <a:lstStyle/>
        <a:p>
          <a:endParaRPr lang="en-US"/>
        </a:p>
      </dgm:t>
    </dgm:pt>
    <dgm:pt modelId="{4D5E19F4-FEB9-49D3-BFE1-37ED1E296EDF}" type="sibTrans" cxnId="{4E5B5801-726D-41FC-964C-F2CB0E1CB6E4}">
      <dgm:prSet/>
      <dgm:spPr/>
      <dgm:t>
        <a:bodyPr/>
        <a:lstStyle/>
        <a:p>
          <a:endParaRPr lang="en-US"/>
        </a:p>
      </dgm:t>
    </dgm:pt>
    <dgm:pt modelId="{22CFED8F-E10F-4D07-842B-5FD87CED9821}">
      <dgm:prSet phldr="0"/>
      <dgm:spPr/>
      <dgm:t>
        <a:bodyPr/>
        <a:lstStyle/>
        <a:p>
          <a:pPr rtl="0"/>
          <a:r>
            <a:rPr lang="en-US" b="0">
              <a:latin typeface="+mn-lt"/>
            </a:rPr>
            <a:t>Establishes the conduct of CMTF Operations</a:t>
          </a:r>
        </a:p>
      </dgm:t>
    </dgm:pt>
    <dgm:pt modelId="{E7A97E0E-C5CE-4E57-BCC2-5A2B41EC72FA}" type="parTrans" cxnId="{7587C014-048F-438E-8F69-BF86F115F74C}">
      <dgm:prSet/>
      <dgm:spPr/>
      <dgm:t>
        <a:bodyPr/>
        <a:lstStyle/>
        <a:p>
          <a:endParaRPr lang="en-US"/>
        </a:p>
      </dgm:t>
    </dgm:pt>
    <dgm:pt modelId="{B1A9AA6A-24CD-4A64-A9FD-E2B8F5CCA77C}" type="sibTrans" cxnId="{7587C014-048F-438E-8F69-BF86F115F74C}">
      <dgm:prSet/>
      <dgm:spPr/>
      <dgm:t>
        <a:bodyPr/>
        <a:lstStyle/>
        <a:p>
          <a:endParaRPr lang="en-US"/>
        </a:p>
      </dgm:t>
    </dgm:pt>
    <dgm:pt modelId="{EED7D8AF-ABEE-4427-BBBD-AEB65D68E89E}">
      <dgm:prSet phldr="0"/>
      <dgm:spPr/>
      <dgm:t>
        <a:bodyPr/>
        <a:lstStyle/>
        <a:p>
          <a:pPr rtl="0"/>
          <a:r>
            <a:rPr lang="en-US" b="0" dirty="0">
              <a:latin typeface="+mn-lt"/>
              <a:ea typeface="Calibri"/>
              <a:cs typeface="Calibri"/>
            </a:rPr>
            <a:t>Analyzes hazards associated with JLab accelerator operations</a:t>
          </a:r>
        </a:p>
      </dgm:t>
    </dgm:pt>
    <dgm:pt modelId="{05BFCCB7-0AA8-407F-A7AE-DC73D138A81C}" type="parTrans" cxnId="{1C2942B7-5D0C-47C2-ADA0-3ABBB3519077}">
      <dgm:prSet/>
      <dgm:spPr/>
      <dgm:t>
        <a:bodyPr/>
        <a:lstStyle/>
        <a:p>
          <a:endParaRPr lang="en-US"/>
        </a:p>
      </dgm:t>
    </dgm:pt>
    <dgm:pt modelId="{25E9AC75-6393-42B8-B8AF-293DB86B8B28}" type="sibTrans" cxnId="{1C2942B7-5D0C-47C2-ADA0-3ABBB3519077}">
      <dgm:prSet/>
      <dgm:spPr/>
      <dgm:t>
        <a:bodyPr/>
        <a:lstStyle/>
        <a:p>
          <a:endParaRPr lang="en-US"/>
        </a:p>
      </dgm:t>
    </dgm:pt>
    <dgm:pt modelId="{F909FC4A-442B-437D-BC53-DF43AC35873E}">
      <dgm:prSet phldr="0"/>
      <dgm:spPr/>
      <dgm:t>
        <a:bodyPr/>
        <a:lstStyle/>
        <a:p>
          <a:r>
            <a:rPr lang="en-US" b="0" dirty="0">
              <a:latin typeface="+mn-lt"/>
              <a:ea typeface="Calibri"/>
              <a:cs typeface="Calibri"/>
            </a:rPr>
            <a:t>Defines the set of facility-specific controls for CMTF</a:t>
          </a:r>
          <a:endParaRPr lang="en-US" dirty="0">
            <a:latin typeface="+mn-lt"/>
          </a:endParaRPr>
        </a:p>
      </dgm:t>
    </dgm:pt>
    <dgm:pt modelId="{D5334156-D45D-42BA-A1C7-85104594A395}" type="parTrans" cxnId="{C49E716E-0DB3-4C8C-84B3-E2E5638FB9C3}">
      <dgm:prSet/>
      <dgm:spPr/>
      <dgm:t>
        <a:bodyPr/>
        <a:lstStyle/>
        <a:p>
          <a:endParaRPr lang="en-US"/>
        </a:p>
      </dgm:t>
    </dgm:pt>
    <dgm:pt modelId="{2A74F279-9004-4A54-9E26-C992DCC72E43}" type="sibTrans" cxnId="{C49E716E-0DB3-4C8C-84B3-E2E5638FB9C3}">
      <dgm:prSet/>
      <dgm:spPr/>
      <dgm:t>
        <a:bodyPr/>
        <a:lstStyle/>
        <a:p>
          <a:endParaRPr lang="en-US"/>
        </a:p>
      </dgm:t>
    </dgm:pt>
    <dgm:pt modelId="{6A6D83ED-6D06-4B77-BA29-C7D0EA9A0284}">
      <dgm:prSet phldr="0"/>
      <dgm:spPr/>
      <dgm:t>
        <a:bodyPr/>
        <a:lstStyle/>
        <a:p>
          <a:r>
            <a:rPr lang="en-US" b="0">
              <a:latin typeface="+mn-lt"/>
              <a:ea typeface="Calibri Light"/>
              <a:cs typeface="Calibri Light"/>
            </a:rPr>
            <a:t>Establishes</a:t>
          </a:r>
          <a:r>
            <a:rPr lang="en-US" b="0">
              <a:latin typeface="+mn-lt"/>
            </a:rPr>
            <a:t> accelerator-specific safety requirements for Department of Energy (DOE)</a:t>
          </a:r>
          <a:endParaRPr lang="en-US" b="0">
            <a:latin typeface="+mn-lt"/>
            <a:ea typeface="Calibri"/>
            <a:cs typeface="Calibri"/>
          </a:endParaRPr>
        </a:p>
      </dgm:t>
    </dgm:pt>
    <dgm:pt modelId="{1E83A4C8-6448-44AD-AA67-5468968513FD}" type="parTrans" cxnId="{341C417D-E8A1-472E-93D7-92EAF233B194}">
      <dgm:prSet/>
      <dgm:spPr/>
      <dgm:t>
        <a:bodyPr/>
        <a:lstStyle/>
        <a:p>
          <a:endParaRPr lang="en-US"/>
        </a:p>
      </dgm:t>
    </dgm:pt>
    <dgm:pt modelId="{5A8492DB-308C-42A9-AE2B-F45767D6008E}" type="sibTrans" cxnId="{341C417D-E8A1-472E-93D7-92EAF233B194}">
      <dgm:prSet/>
      <dgm:spPr/>
      <dgm:t>
        <a:bodyPr/>
        <a:lstStyle/>
        <a:p>
          <a:endParaRPr lang="en-US"/>
        </a:p>
      </dgm:t>
    </dgm:pt>
    <dgm:pt modelId="{7B76BD8D-59C6-4E8C-9027-D239683E671D}">
      <dgm:prSet phldr="0"/>
      <dgm:spPr/>
      <dgm:t>
        <a:bodyPr/>
        <a:lstStyle/>
        <a:p>
          <a:pPr rtl="0"/>
          <a:r>
            <a:rPr lang="en-US" b="0">
              <a:latin typeface="+mn-lt"/>
              <a:ea typeface="Calibri Light"/>
              <a:cs typeface="Calibri Light"/>
            </a:rPr>
            <a:t>DOE Order 420.2D - Safety of Accelerators</a:t>
          </a:r>
        </a:p>
      </dgm:t>
    </dgm:pt>
    <dgm:pt modelId="{81C30DF3-F85E-4E03-B94D-3FF20547F327}" type="parTrans" cxnId="{057EB33C-5C09-45C9-8A57-C8E88D238955}">
      <dgm:prSet/>
      <dgm:spPr/>
      <dgm:t>
        <a:bodyPr/>
        <a:lstStyle/>
        <a:p>
          <a:endParaRPr lang="en-US"/>
        </a:p>
      </dgm:t>
    </dgm:pt>
    <dgm:pt modelId="{A6C8C8F8-6650-43E6-80DF-55A1A1C4BF81}" type="sibTrans" cxnId="{057EB33C-5C09-45C9-8A57-C8E88D238955}">
      <dgm:prSet/>
      <dgm:spPr/>
      <dgm:t>
        <a:bodyPr/>
        <a:lstStyle/>
        <a:p>
          <a:endParaRPr lang="en-US"/>
        </a:p>
      </dgm:t>
    </dgm:pt>
    <dgm:pt modelId="{7ABC9DE6-A604-4CBC-98C2-2365D0CD1D7C}" type="pres">
      <dgm:prSet presAssocID="{C1EF0C64-7D54-4981-B591-07003E2CB671}" presName="linear" presStyleCnt="0">
        <dgm:presLayoutVars>
          <dgm:dir/>
          <dgm:animLvl val="lvl"/>
          <dgm:resizeHandles val="exact"/>
        </dgm:presLayoutVars>
      </dgm:prSet>
      <dgm:spPr/>
    </dgm:pt>
    <dgm:pt modelId="{20E28C93-C00E-40A9-9CD4-F7A976729269}" type="pres">
      <dgm:prSet presAssocID="{7B76BD8D-59C6-4E8C-9027-D239683E671D}" presName="parentLin" presStyleCnt="0"/>
      <dgm:spPr/>
    </dgm:pt>
    <dgm:pt modelId="{D18A302C-F1F8-413E-8347-0C0D9226CD16}" type="pres">
      <dgm:prSet presAssocID="{7B76BD8D-59C6-4E8C-9027-D239683E671D}" presName="parentLeftMargin" presStyleLbl="node1" presStyleIdx="0" presStyleCnt="4"/>
      <dgm:spPr/>
    </dgm:pt>
    <dgm:pt modelId="{E388A5FD-8976-478D-BC2B-22EA1BF92722}" type="pres">
      <dgm:prSet presAssocID="{7B76BD8D-59C6-4E8C-9027-D239683E671D}" presName="parentText" presStyleLbl="node1" presStyleIdx="0" presStyleCnt="4">
        <dgm:presLayoutVars>
          <dgm:chMax val="0"/>
          <dgm:bulletEnabled val="1"/>
        </dgm:presLayoutVars>
      </dgm:prSet>
      <dgm:spPr/>
    </dgm:pt>
    <dgm:pt modelId="{64075397-84FF-496F-B8B8-7AB54B1FFC47}" type="pres">
      <dgm:prSet presAssocID="{7B76BD8D-59C6-4E8C-9027-D239683E671D}" presName="negativeSpace" presStyleCnt="0"/>
      <dgm:spPr/>
    </dgm:pt>
    <dgm:pt modelId="{BF6EB646-94C0-4181-8959-E3601A279CF1}" type="pres">
      <dgm:prSet presAssocID="{7B76BD8D-59C6-4E8C-9027-D239683E671D}" presName="childText" presStyleLbl="conFgAcc1" presStyleIdx="0" presStyleCnt="4">
        <dgm:presLayoutVars>
          <dgm:bulletEnabled val="1"/>
        </dgm:presLayoutVars>
      </dgm:prSet>
      <dgm:spPr/>
    </dgm:pt>
    <dgm:pt modelId="{7A592170-BA7C-4CF0-95D2-3CC09887DB01}" type="pres">
      <dgm:prSet presAssocID="{A6C8C8F8-6650-43E6-80DF-55A1A1C4BF81}" presName="spaceBetweenRectangles" presStyleCnt="0"/>
      <dgm:spPr/>
    </dgm:pt>
    <dgm:pt modelId="{72EDE467-C4C4-4E03-82E1-8B06CDF4621D}" type="pres">
      <dgm:prSet presAssocID="{2EBD0862-B36F-4E50-B6F3-DB9186AAACD7}" presName="parentLin" presStyleCnt="0"/>
      <dgm:spPr/>
    </dgm:pt>
    <dgm:pt modelId="{4448530F-5A72-47CC-8774-C339E66AD646}" type="pres">
      <dgm:prSet presAssocID="{2EBD0862-B36F-4E50-B6F3-DB9186AAACD7}" presName="parentLeftMargin" presStyleLbl="node1" presStyleIdx="0" presStyleCnt="4"/>
      <dgm:spPr/>
    </dgm:pt>
    <dgm:pt modelId="{4B26A79C-D927-47FC-95A8-0097AF543B24}" type="pres">
      <dgm:prSet presAssocID="{2EBD0862-B36F-4E50-B6F3-DB9186AAACD7}" presName="parentText" presStyleLbl="node1" presStyleIdx="1" presStyleCnt="4">
        <dgm:presLayoutVars>
          <dgm:chMax val="0"/>
          <dgm:bulletEnabled val="1"/>
        </dgm:presLayoutVars>
      </dgm:prSet>
      <dgm:spPr/>
    </dgm:pt>
    <dgm:pt modelId="{2CAC551D-40E3-4CB4-A847-5610A1C3C1FF}" type="pres">
      <dgm:prSet presAssocID="{2EBD0862-B36F-4E50-B6F3-DB9186AAACD7}" presName="negativeSpace" presStyleCnt="0"/>
      <dgm:spPr/>
    </dgm:pt>
    <dgm:pt modelId="{FDAC985D-F877-4F9C-B803-0C17170542A0}" type="pres">
      <dgm:prSet presAssocID="{2EBD0862-B36F-4E50-B6F3-DB9186AAACD7}" presName="childText" presStyleLbl="conFgAcc1" presStyleIdx="1" presStyleCnt="4">
        <dgm:presLayoutVars>
          <dgm:bulletEnabled val="1"/>
        </dgm:presLayoutVars>
      </dgm:prSet>
      <dgm:spPr/>
    </dgm:pt>
    <dgm:pt modelId="{178C9B30-E446-4D5A-BA68-7A4E20CE169E}" type="pres">
      <dgm:prSet presAssocID="{E96F0919-BE3D-46BE-AF82-CEF94031B430}" presName="spaceBetweenRectangles" presStyleCnt="0"/>
      <dgm:spPr/>
    </dgm:pt>
    <dgm:pt modelId="{F57DA5FC-4A40-4D39-A579-F297058E1B85}" type="pres">
      <dgm:prSet presAssocID="{6D755ED5-B4BB-4C45-A5E7-27D25F5F126A}" presName="parentLin" presStyleCnt="0"/>
      <dgm:spPr/>
    </dgm:pt>
    <dgm:pt modelId="{89FC1FE2-1105-4CBB-964D-7262017875B3}" type="pres">
      <dgm:prSet presAssocID="{6D755ED5-B4BB-4C45-A5E7-27D25F5F126A}" presName="parentLeftMargin" presStyleLbl="node1" presStyleIdx="1" presStyleCnt="4"/>
      <dgm:spPr/>
    </dgm:pt>
    <dgm:pt modelId="{E4321A60-7D5B-41BE-8EFE-FC83096E0935}" type="pres">
      <dgm:prSet presAssocID="{6D755ED5-B4BB-4C45-A5E7-27D25F5F126A}" presName="parentText" presStyleLbl="node1" presStyleIdx="2" presStyleCnt="4">
        <dgm:presLayoutVars>
          <dgm:chMax val="0"/>
          <dgm:bulletEnabled val="1"/>
        </dgm:presLayoutVars>
      </dgm:prSet>
      <dgm:spPr/>
    </dgm:pt>
    <dgm:pt modelId="{A575B04A-B7C1-4949-B62D-75727030CD67}" type="pres">
      <dgm:prSet presAssocID="{6D755ED5-B4BB-4C45-A5E7-27D25F5F126A}" presName="negativeSpace" presStyleCnt="0"/>
      <dgm:spPr/>
    </dgm:pt>
    <dgm:pt modelId="{B0855216-AF9A-454C-BB1E-2004F73E7223}" type="pres">
      <dgm:prSet presAssocID="{6D755ED5-B4BB-4C45-A5E7-27D25F5F126A}" presName="childText" presStyleLbl="conFgAcc1" presStyleIdx="2" presStyleCnt="4">
        <dgm:presLayoutVars>
          <dgm:bulletEnabled val="1"/>
        </dgm:presLayoutVars>
      </dgm:prSet>
      <dgm:spPr/>
    </dgm:pt>
    <dgm:pt modelId="{4A84AE6F-5DFE-405B-8B70-F7C21543C3E7}" type="pres">
      <dgm:prSet presAssocID="{D796C6A4-1D62-4795-AC79-5FE39242BDF3}" presName="spaceBetweenRectangles" presStyleCnt="0"/>
      <dgm:spPr/>
    </dgm:pt>
    <dgm:pt modelId="{62B68843-396E-45E8-8392-EC882774F1C4}" type="pres">
      <dgm:prSet presAssocID="{53AD49F6-DB77-48A0-A887-FF3874DAE40C}" presName="parentLin" presStyleCnt="0"/>
      <dgm:spPr/>
    </dgm:pt>
    <dgm:pt modelId="{54922B2E-FA12-4839-911B-E08ED8721ECA}" type="pres">
      <dgm:prSet presAssocID="{53AD49F6-DB77-48A0-A887-FF3874DAE40C}" presName="parentLeftMargin" presStyleLbl="node1" presStyleIdx="2" presStyleCnt="4"/>
      <dgm:spPr/>
    </dgm:pt>
    <dgm:pt modelId="{2CCA47CA-FA35-4EE9-B45F-1A8FB1B4ABA0}" type="pres">
      <dgm:prSet presAssocID="{53AD49F6-DB77-48A0-A887-FF3874DAE40C}" presName="parentText" presStyleLbl="node1" presStyleIdx="3" presStyleCnt="4">
        <dgm:presLayoutVars>
          <dgm:chMax val="0"/>
          <dgm:bulletEnabled val="1"/>
        </dgm:presLayoutVars>
      </dgm:prSet>
      <dgm:spPr/>
    </dgm:pt>
    <dgm:pt modelId="{79D77FBE-5153-410E-983B-E43AB612E3B6}" type="pres">
      <dgm:prSet presAssocID="{53AD49F6-DB77-48A0-A887-FF3874DAE40C}" presName="negativeSpace" presStyleCnt="0"/>
      <dgm:spPr/>
    </dgm:pt>
    <dgm:pt modelId="{9FD0F2BB-01E4-4132-9EBB-1E56A212B5E9}" type="pres">
      <dgm:prSet presAssocID="{53AD49F6-DB77-48A0-A887-FF3874DAE40C}" presName="childText" presStyleLbl="conFgAcc1" presStyleIdx="3" presStyleCnt="4">
        <dgm:presLayoutVars>
          <dgm:bulletEnabled val="1"/>
        </dgm:presLayoutVars>
      </dgm:prSet>
      <dgm:spPr/>
    </dgm:pt>
  </dgm:ptLst>
  <dgm:cxnLst>
    <dgm:cxn modelId="{4E5B5801-726D-41FC-964C-F2CB0E1CB6E4}" srcId="{C1EF0C64-7D54-4981-B591-07003E2CB671}" destId="{53AD49F6-DB77-48A0-A887-FF3874DAE40C}" srcOrd="3" destOrd="0" parTransId="{18FFCCED-33F6-4E84-9CCD-B3248C39119D}" sibTransId="{4D5E19F4-FEB9-49D3-BFE1-37ED1E296EDF}"/>
    <dgm:cxn modelId="{F0EE0106-F5AE-47B4-BCA7-2CB985769078}" type="presOf" srcId="{C1EF0C64-7D54-4981-B591-07003E2CB671}" destId="{7ABC9DE6-A604-4CBC-98C2-2365D0CD1D7C}" srcOrd="0" destOrd="0" presId="urn:microsoft.com/office/officeart/2005/8/layout/list1"/>
    <dgm:cxn modelId="{6FAAA00B-75B0-4DBD-A1F0-A2140B0E6BC0}" type="presOf" srcId="{7B76BD8D-59C6-4E8C-9027-D239683E671D}" destId="{E388A5FD-8976-478D-BC2B-22EA1BF92722}" srcOrd="1" destOrd="0" presId="urn:microsoft.com/office/officeart/2005/8/layout/list1"/>
    <dgm:cxn modelId="{0F8FCD0F-6265-4128-887C-36916397ADA1}" srcId="{C1EF0C64-7D54-4981-B591-07003E2CB671}" destId="{6D755ED5-B4BB-4C45-A5E7-27D25F5F126A}" srcOrd="2" destOrd="0" parTransId="{A3F1E19A-FFE4-441A-9980-CA15C8022FF0}" sibTransId="{D796C6A4-1D62-4795-AC79-5FE39242BDF3}"/>
    <dgm:cxn modelId="{FEC2E10F-8942-47A9-B01D-6B6CF3DB8546}" type="presOf" srcId="{7B76BD8D-59C6-4E8C-9027-D239683E671D}" destId="{D18A302C-F1F8-413E-8347-0C0D9226CD16}" srcOrd="0" destOrd="0" presId="urn:microsoft.com/office/officeart/2005/8/layout/list1"/>
    <dgm:cxn modelId="{0DE55C11-F6E2-49A6-8466-2BC7C36F7414}" type="presOf" srcId="{F909FC4A-442B-437D-BC53-DF43AC35873E}" destId="{FDAC985D-F877-4F9C-B803-0C17170542A0}" srcOrd="0" destOrd="0" presId="urn:microsoft.com/office/officeart/2005/8/layout/list1"/>
    <dgm:cxn modelId="{7587C014-048F-438E-8F69-BF86F115F74C}" srcId="{53AD49F6-DB77-48A0-A887-FF3874DAE40C}" destId="{22CFED8F-E10F-4D07-842B-5FD87CED9821}" srcOrd="0" destOrd="0" parTransId="{E7A97E0E-C5CE-4E57-BCC2-5A2B41EC72FA}" sibTransId="{B1A9AA6A-24CD-4A64-A9FD-E2B8F5CCA77C}"/>
    <dgm:cxn modelId="{B00E532B-6FA4-401F-A75B-73C2D8C559B8}" type="presOf" srcId="{2EBD0862-B36F-4E50-B6F3-DB9186AAACD7}" destId="{4448530F-5A72-47CC-8774-C339E66AD646}" srcOrd="0" destOrd="0" presId="urn:microsoft.com/office/officeart/2005/8/layout/list1"/>
    <dgm:cxn modelId="{2B0C5539-03D7-4B95-A87F-06E55D064D26}" type="presOf" srcId="{2EBD0862-B36F-4E50-B6F3-DB9186AAACD7}" destId="{4B26A79C-D927-47FC-95A8-0097AF543B24}" srcOrd="1" destOrd="0" presId="urn:microsoft.com/office/officeart/2005/8/layout/list1"/>
    <dgm:cxn modelId="{057EB33C-5C09-45C9-8A57-C8E88D238955}" srcId="{C1EF0C64-7D54-4981-B591-07003E2CB671}" destId="{7B76BD8D-59C6-4E8C-9027-D239683E671D}" srcOrd="0" destOrd="0" parTransId="{81C30DF3-F85E-4E03-B94D-3FF20547F327}" sibTransId="{A6C8C8F8-6650-43E6-80DF-55A1A1C4BF81}"/>
    <dgm:cxn modelId="{F74A7F65-5C0B-48DB-9283-738993481DAC}" type="presOf" srcId="{6A6D83ED-6D06-4B77-BA29-C7D0EA9A0284}" destId="{BF6EB646-94C0-4181-8959-E3601A279CF1}" srcOrd="0" destOrd="0" presId="urn:microsoft.com/office/officeart/2005/8/layout/list1"/>
    <dgm:cxn modelId="{9A80AC45-64CC-40BD-9F5E-5CE3459B28A8}" type="presOf" srcId="{6D755ED5-B4BB-4C45-A5E7-27D25F5F126A}" destId="{E4321A60-7D5B-41BE-8EFE-FC83096E0935}" srcOrd="1" destOrd="0" presId="urn:microsoft.com/office/officeart/2005/8/layout/list1"/>
    <dgm:cxn modelId="{C49E716E-0DB3-4C8C-84B3-E2E5638FB9C3}" srcId="{2EBD0862-B36F-4E50-B6F3-DB9186AAACD7}" destId="{F909FC4A-442B-437D-BC53-DF43AC35873E}" srcOrd="0" destOrd="0" parTransId="{D5334156-D45D-42BA-A1C7-85104594A395}" sibTransId="{2A74F279-9004-4A54-9E26-C992DCC72E43}"/>
    <dgm:cxn modelId="{A0CF0759-1EF6-4981-8DE0-4FF72A18D3FA}" type="presOf" srcId="{53AD49F6-DB77-48A0-A887-FF3874DAE40C}" destId="{2CCA47CA-FA35-4EE9-B45F-1A8FB1B4ABA0}" srcOrd="1" destOrd="0" presId="urn:microsoft.com/office/officeart/2005/8/layout/list1"/>
    <dgm:cxn modelId="{341C417D-E8A1-472E-93D7-92EAF233B194}" srcId="{7B76BD8D-59C6-4E8C-9027-D239683E671D}" destId="{6A6D83ED-6D06-4B77-BA29-C7D0EA9A0284}" srcOrd="0" destOrd="0" parTransId="{1E83A4C8-6448-44AD-AA67-5468968513FD}" sibTransId="{5A8492DB-308C-42A9-AE2B-F45767D6008E}"/>
    <dgm:cxn modelId="{2C3510A8-C56A-4DB5-B959-2EE30186FB7B}" type="presOf" srcId="{6D755ED5-B4BB-4C45-A5E7-27D25F5F126A}" destId="{89FC1FE2-1105-4CBB-964D-7262017875B3}" srcOrd="0" destOrd="0" presId="urn:microsoft.com/office/officeart/2005/8/layout/list1"/>
    <dgm:cxn modelId="{646F9DAD-029F-499C-9637-A5842041F731}" type="presOf" srcId="{EED7D8AF-ABEE-4427-BBBD-AEB65D68E89E}" destId="{B0855216-AF9A-454C-BB1E-2004F73E7223}" srcOrd="0" destOrd="0" presId="urn:microsoft.com/office/officeart/2005/8/layout/list1"/>
    <dgm:cxn modelId="{DB51FFB5-9ED0-403B-A0F2-A80E77E25E7E}" type="presOf" srcId="{53AD49F6-DB77-48A0-A887-FF3874DAE40C}" destId="{54922B2E-FA12-4839-911B-E08ED8721ECA}" srcOrd="0" destOrd="0" presId="urn:microsoft.com/office/officeart/2005/8/layout/list1"/>
    <dgm:cxn modelId="{1C2942B7-5D0C-47C2-ADA0-3ABBB3519077}" srcId="{6D755ED5-B4BB-4C45-A5E7-27D25F5F126A}" destId="{EED7D8AF-ABEE-4427-BBBD-AEB65D68E89E}" srcOrd="0" destOrd="0" parTransId="{05BFCCB7-0AA8-407F-A7AE-DC73D138A81C}" sibTransId="{25E9AC75-6393-42B8-B8AF-293DB86B8B28}"/>
    <dgm:cxn modelId="{312E58B7-5DE6-4C7F-B50F-412E81DA3920}" type="presOf" srcId="{22CFED8F-E10F-4D07-842B-5FD87CED9821}" destId="{9FD0F2BB-01E4-4132-9EBB-1E56A212B5E9}" srcOrd="0" destOrd="0" presId="urn:microsoft.com/office/officeart/2005/8/layout/list1"/>
    <dgm:cxn modelId="{D380E2D2-042F-4D54-B52D-557CA7B26CC7}" srcId="{C1EF0C64-7D54-4981-B591-07003E2CB671}" destId="{2EBD0862-B36F-4E50-B6F3-DB9186AAACD7}" srcOrd="1" destOrd="0" parTransId="{B989F93C-C06B-4C1F-84B9-46081D63ED70}" sibTransId="{E96F0919-BE3D-46BE-AF82-CEF94031B430}"/>
    <dgm:cxn modelId="{0ABEBFA0-29B6-4A6E-AB98-43A409587580}" type="presParOf" srcId="{7ABC9DE6-A604-4CBC-98C2-2365D0CD1D7C}" destId="{20E28C93-C00E-40A9-9CD4-F7A976729269}" srcOrd="0" destOrd="0" presId="urn:microsoft.com/office/officeart/2005/8/layout/list1"/>
    <dgm:cxn modelId="{EAAD362C-154F-41EE-80DC-12944355806F}" type="presParOf" srcId="{20E28C93-C00E-40A9-9CD4-F7A976729269}" destId="{D18A302C-F1F8-413E-8347-0C0D9226CD16}" srcOrd="0" destOrd="0" presId="urn:microsoft.com/office/officeart/2005/8/layout/list1"/>
    <dgm:cxn modelId="{C0FDC09A-9308-4F9F-957F-7B7F3A0C1097}" type="presParOf" srcId="{20E28C93-C00E-40A9-9CD4-F7A976729269}" destId="{E388A5FD-8976-478D-BC2B-22EA1BF92722}" srcOrd="1" destOrd="0" presId="urn:microsoft.com/office/officeart/2005/8/layout/list1"/>
    <dgm:cxn modelId="{BD75CF5F-F39B-4941-8364-A61089A21AE0}" type="presParOf" srcId="{7ABC9DE6-A604-4CBC-98C2-2365D0CD1D7C}" destId="{64075397-84FF-496F-B8B8-7AB54B1FFC47}" srcOrd="1" destOrd="0" presId="urn:microsoft.com/office/officeart/2005/8/layout/list1"/>
    <dgm:cxn modelId="{7BB4979B-81C7-444F-8F51-4ACEE9D51B55}" type="presParOf" srcId="{7ABC9DE6-A604-4CBC-98C2-2365D0CD1D7C}" destId="{BF6EB646-94C0-4181-8959-E3601A279CF1}" srcOrd="2" destOrd="0" presId="urn:microsoft.com/office/officeart/2005/8/layout/list1"/>
    <dgm:cxn modelId="{A09D6357-97FB-46C6-AC31-A8BEFB28C9C5}" type="presParOf" srcId="{7ABC9DE6-A604-4CBC-98C2-2365D0CD1D7C}" destId="{7A592170-BA7C-4CF0-95D2-3CC09887DB01}" srcOrd="3" destOrd="0" presId="urn:microsoft.com/office/officeart/2005/8/layout/list1"/>
    <dgm:cxn modelId="{623E0F35-9842-4C70-9790-C82D473D13FC}" type="presParOf" srcId="{7ABC9DE6-A604-4CBC-98C2-2365D0CD1D7C}" destId="{72EDE467-C4C4-4E03-82E1-8B06CDF4621D}" srcOrd="4" destOrd="0" presId="urn:microsoft.com/office/officeart/2005/8/layout/list1"/>
    <dgm:cxn modelId="{F4605EBF-F563-4EB4-A929-444D88A289DA}" type="presParOf" srcId="{72EDE467-C4C4-4E03-82E1-8B06CDF4621D}" destId="{4448530F-5A72-47CC-8774-C339E66AD646}" srcOrd="0" destOrd="0" presId="urn:microsoft.com/office/officeart/2005/8/layout/list1"/>
    <dgm:cxn modelId="{058866E4-8BA9-4B24-85A3-054788901B8F}" type="presParOf" srcId="{72EDE467-C4C4-4E03-82E1-8B06CDF4621D}" destId="{4B26A79C-D927-47FC-95A8-0097AF543B24}" srcOrd="1" destOrd="0" presId="urn:microsoft.com/office/officeart/2005/8/layout/list1"/>
    <dgm:cxn modelId="{37C7AC17-CFCB-4E81-AB9A-CC1D748AF26A}" type="presParOf" srcId="{7ABC9DE6-A604-4CBC-98C2-2365D0CD1D7C}" destId="{2CAC551D-40E3-4CB4-A847-5610A1C3C1FF}" srcOrd="5" destOrd="0" presId="urn:microsoft.com/office/officeart/2005/8/layout/list1"/>
    <dgm:cxn modelId="{86CE97EF-5EF1-49BD-8814-60B3FF6968AC}" type="presParOf" srcId="{7ABC9DE6-A604-4CBC-98C2-2365D0CD1D7C}" destId="{FDAC985D-F877-4F9C-B803-0C17170542A0}" srcOrd="6" destOrd="0" presId="urn:microsoft.com/office/officeart/2005/8/layout/list1"/>
    <dgm:cxn modelId="{D36A0969-5743-4566-98C5-FF2C84AEB7E2}" type="presParOf" srcId="{7ABC9DE6-A604-4CBC-98C2-2365D0CD1D7C}" destId="{178C9B30-E446-4D5A-BA68-7A4E20CE169E}" srcOrd="7" destOrd="0" presId="urn:microsoft.com/office/officeart/2005/8/layout/list1"/>
    <dgm:cxn modelId="{B5C79C22-8BB1-48EF-BB31-E511B01ACEF7}" type="presParOf" srcId="{7ABC9DE6-A604-4CBC-98C2-2365D0CD1D7C}" destId="{F57DA5FC-4A40-4D39-A579-F297058E1B85}" srcOrd="8" destOrd="0" presId="urn:microsoft.com/office/officeart/2005/8/layout/list1"/>
    <dgm:cxn modelId="{359C171A-C6A5-43E2-9122-10F1AD7316E5}" type="presParOf" srcId="{F57DA5FC-4A40-4D39-A579-F297058E1B85}" destId="{89FC1FE2-1105-4CBB-964D-7262017875B3}" srcOrd="0" destOrd="0" presId="urn:microsoft.com/office/officeart/2005/8/layout/list1"/>
    <dgm:cxn modelId="{15D59E90-C636-45F7-8574-2B09B6E01305}" type="presParOf" srcId="{F57DA5FC-4A40-4D39-A579-F297058E1B85}" destId="{E4321A60-7D5B-41BE-8EFE-FC83096E0935}" srcOrd="1" destOrd="0" presId="urn:microsoft.com/office/officeart/2005/8/layout/list1"/>
    <dgm:cxn modelId="{C9EBE757-4C80-42FA-9FB1-8A6C07EBF712}" type="presParOf" srcId="{7ABC9DE6-A604-4CBC-98C2-2365D0CD1D7C}" destId="{A575B04A-B7C1-4949-B62D-75727030CD67}" srcOrd="9" destOrd="0" presId="urn:microsoft.com/office/officeart/2005/8/layout/list1"/>
    <dgm:cxn modelId="{C1A16C42-C62C-4E97-906C-8DB4AE1FD92A}" type="presParOf" srcId="{7ABC9DE6-A604-4CBC-98C2-2365D0CD1D7C}" destId="{B0855216-AF9A-454C-BB1E-2004F73E7223}" srcOrd="10" destOrd="0" presId="urn:microsoft.com/office/officeart/2005/8/layout/list1"/>
    <dgm:cxn modelId="{2A4B0918-BE2B-4454-95A8-C3DD60D175B7}" type="presParOf" srcId="{7ABC9DE6-A604-4CBC-98C2-2365D0CD1D7C}" destId="{4A84AE6F-5DFE-405B-8B70-F7C21543C3E7}" srcOrd="11" destOrd="0" presId="urn:microsoft.com/office/officeart/2005/8/layout/list1"/>
    <dgm:cxn modelId="{061DD05D-278C-4029-813B-E26CEF350587}" type="presParOf" srcId="{7ABC9DE6-A604-4CBC-98C2-2365D0CD1D7C}" destId="{62B68843-396E-45E8-8392-EC882774F1C4}" srcOrd="12" destOrd="0" presId="urn:microsoft.com/office/officeart/2005/8/layout/list1"/>
    <dgm:cxn modelId="{2B89A4EA-F288-4EE8-8CCA-57BD2086CA01}" type="presParOf" srcId="{62B68843-396E-45E8-8392-EC882774F1C4}" destId="{54922B2E-FA12-4839-911B-E08ED8721ECA}" srcOrd="0" destOrd="0" presId="urn:microsoft.com/office/officeart/2005/8/layout/list1"/>
    <dgm:cxn modelId="{1E74D82B-11E0-47CE-937A-4F605946646B}" type="presParOf" srcId="{62B68843-396E-45E8-8392-EC882774F1C4}" destId="{2CCA47CA-FA35-4EE9-B45F-1A8FB1B4ABA0}" srcOrd="1" destOrd="0" presId="urn:microsoft.com/office/officeart/2005/8/layout/list1"/>
    <dgm:cxn modelId="{9A312D38-1B00-48CF-A497-E5265E201427}" type="presParOf" srcId="{7ABC9DE6-A604-4CBC-98C2-2365D0CD1D7C}" destId="{79D77FBE-5153-410E-983B-E43AB612E3B6}" srcOrd="13" destOrd="0" presId="urn:microsoft.com/office/officeart/2005/8/layout/list1"/>
    <dgm:cxn modelId="{917F12D5-7C06-4F40-81A1-0E886078C416}" type="presParOf" srcId="{7ABC9DE6-A604-4CBC-98C2-2365D0CD1D7C}" destId="{9FD0F2BB-01E4-4132-9EBB-1E56A212B5E9}" srcOrd="14" destOrd="0" presId="urn:microsoft.com/office/officeart/2005/8/layout/list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35386-44F8-4D76-915A-106A0D00D6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E13DD9-12F8-4F31-AE92-76895253E68B}">
      <dgm:prSet phldr="0" custT="1"/>
      <dgm:spPr/>
      <dgm:t>
        <a:bodyPr/>
        <a:lstStyle/>
        <a:p>
          <a:pPr rtl="0"/>
          <a:r>
            <a:rPr lang="en-US" sz="1800" b="1">
              <a:solidFill>
                <a:schemeClr val="bg1"/>
              </a:solidFill>
              <a:latin typeface="Calibri"/>
              <a:ea typeface="Calibri"/>
              <a:cs typeface="Calibri"/>
            </a:rPr>
            <a:t>Passive Engineered Controls</a:t>
          </a:r>
        </a:p>
      </dgm:t>
    </dgm:pt>
    <dgm:pt modelId="{CBE64350-2D68-416D-8FF1-A67463B03266}" type="parTrans" cxnId="{D62DDD6F-6439-4489-BE99-1AF933BC0127}">
      <dgm:prSet/>
      <dgm:spPr/>
      <dgm:t>
        <a:bodyPr/>
        <a:lstStyle/>
        <a:p>
          <a:endParaRPr lang="en-US"/>
        </a:p>
      </dgm:t>
    </dgm:pt>
    <dgm:pt modelId="{D9BFD5E5-0C91-4D2F-A177-8BC075E4BC3B}" type="sibTrans" cxnId="{D62DDD6F-6439-4489-BE99-1AF933BC0127}">
      <dgm:prSet/>
      <dgm:spPr/>
      <dgm:t>
        <a:bodyPr/>
        <a:lstStyle/>
        <a:p>
          <a:endParaRPr lang="en-US"/>
        </a:p>
      </dgm:t>
    </dgm:pt>
    <dgm:pt modelId="{4DCE8644-F8F9-4D42-A8FA-C43CFF0B6753}">
      <dgm:prSet phldr="0" custT="1"/>
      <dgm:spPr/>
      <dgm:t>
        <a:bodyPr/>
        <a:lstStyle/>
        <a:p>
          <a:pPr algn="l"/>
          <a:r>
            <a:rPr lang="en-US" sz="1400" dirty="0">
              <a:solidFill>
                <a:srgbClr val="444444"/>
              </a:solidFill>
              <a:latin typeface="Calibri"/>
              <a:ea typeface="Calibri"/>
              <a:cs typeface="Calibri"/>
            </a:rPr>
            <a:t>Permanent shielding, including labyrinths, penetration routing</a:t>
          </a:r>
        </a:p>
      </dgm:t>
    </dgm:pt>
    <dgm:pt modelId="{289930BF-3C37-43B4-B691-27F7BF2DFD03}" type="parTrans" cxnId="{5F800BDB-7B94-477A-8F42-4A0A038C4352}">
      <dgm:prSet/>
      <dgm:spPr/>
      <dgm:t>
        <a:bodyPr/>
        <a:lstStyle/>
        <a:p>
          <a:endParaRPr lang="en-US"/>
        </a:p>
      </dgm:t>
    </dgm:pt>
    <dgm:pt modelId="{B6B85BC6-9885-4130-8E56-96D0CCF5B2BB}" type="sibTrans" cxnId="{5F800BDB-7B94-477A-8F42-4A0A038C4352}">
      <dgm:prSet/>
      <dgm:spPr/>
      <dgm:t>
        <a:bodyPr/>
        <a:lstStyle/>
        <a:p>
          <a:endParaRPr lang="en-US"/>
        </a:p>
      </dgm:t>
    </dgm:pt>
    <dgm:pt modelId="{D65A7833-C162-4F30-B04E-9AFB10A67783}">
      <dgm:prSet phldr="0" custT="1"/>
      <dgm:spPr/>
      <dgm:t>
        <a:bodyPr/>
        <a:lstStyle/>
        <a:p>
          <a:pPr algn="l"/>
          <a:r>
            <a:rPr lang="en-US" sz="1400">
              <a:solidFill>
                <a:srgbClr val="444444"/>
              </a:solidFill>
              <a:latin typeface="Calibri"/>
              <a:ea typeface="Calibri"/>
              <a:cs typeface="Calibri"/>
            </a:rPr>
            <a:t>Movable shielding</a:t>
          </a:r>
        </a:p>
      </dgm:t>
    </dgm:pt>
    <dgm:pt modelId="{BCE0C1A4-C15C-44C4-AA28-E4C6AF502AAC}" type="parTrans" cxnId="{6FF6C167-37C7-4E56-8B63-A285DDABE7B7}">
      <dgm:prSet/>
      <dgm:spPr/>
      <dgm:t>
        <a:bodyPr/>
        <a:lstStyle/>
        <a:p>
          <a:endParaRPr lang="en-US"/>
        </a:p>
      </dgm:t>
    </dgm:pt>
    <dgm:pt modelId="{2D7CE474-9051-42B4-88D9-49E8E6C7F308}" type="sibTrans" cxnId="{6FF6C167-37C7-4E56-8B63-A285DDABE7B7}">
      <dgm:prSet/>
      <dgm:spPr/>
      <dgm:t>
        <a:bodyPr/>
        <a:lstStyle/>
        <a:p>
          <a:endParaRPr lang="en-US"/>
        </a:p>
      </dgm:t>
    </dgm:pt>
    <dgm:pt modelId="{E1F83F90-321B-485E-B98F-759B5284FE2E}">
      <dgm:prSet phldr="0" custT="1"/>
      <dgm:spPr/>
      <dgm:t>
        <a:bodyPr/>
        <a:lstStyle/>
        <a:p>
          <a:r>
            <a:rPr lang="en-US" sz="1400" dirty="0">
              <a:solidFill>
                <a:srgbClr val="444444"/>
              </a:solidFill>
              <a:latin typeface="Calibri"/>
              <a:ea typeface="Calibri"/>
              <a:cs typeface="Calibri"/>
            </a:rPr>
            <a:t>ODH vents and facility configuration</a:t>
          </a:r>
        </a:p>
      </dgm:t>
    </dgm:pt>
    <dgm:pt modelId="{652AB0E0-D687-46F6-AA26-908357286FAA}" type="parTrans" cxnId="{37D9A811-70D1-43A4-8D67-59A91A617A7C}">
      <dgm:prSet/>
      <dgm:spPr/>
      <dgm:t>
        <a:bodyPr/>
        <a:lstStyle/>
        <a:p>
          <a:endParaRPr lang="en-US"/>
        </a:p>
      </dgm:t>
    </dgm:pt>
    <dgm:pt modelId="{2DF65EEA-CB7B-445E-B036-AF85C00F8A0A}" type="sibTrans" cxnId="{37D9A811-70D1-43A4-8D67-59A91A617A7C}">
      <dgm:prSet/>
      <dgm:spPr/>
      <dgm:t>
        <a:bodyPr/>
        <a:lstStyle/>
        <a:p>
          <a:endParaRPr lang="en-US"/>
        </a:p>
      </dgm:t>
    </dgm:pt>
    <dgm:pt modelId="{48DCF67D-84D1-4DC6-9341-5E744420918C}">
      <dgm:prSet phldr="0" custT="1"/>
      <dgm:spPr/>
      <dgm:t>
        <a:bodyPr/>
        <a:lstStyle/>
        <a:p>
          <a:r>
            <a:rPr lang="en-US" sz="1800" b="1">
              <a:solidFill>
                <a:schemeClr val="bg1"/>
              </a:solidFill>
              <a:latin typeface="Calibri"/>
              <a:ea typeface="Calibri"/>
              <a:cs typeface="Calibri"/>
            </a:rPr>
            <a:t>Active Engineered Controls</a:t>
          </a:r>
        </a:p>
      </dgm:t>
    </dgm:pt>
    <dgm:pt modelId="{79381B46-491B-44B4-8F06-E478F2A31701}" type="parTrans" cxnId="{32B9DD00-CA61-485A-9486-00FEFAF4910A}">
      <dgm:prSet/>
      <dgm:spPr/>
      <dgm:t>
        <a:bodyPr/>
        <a:lstStyle/>
        <a:p>
          <a:endParaRPr lang="en-US"/>
        </a:p>
      </dgm:t>
    </dgm:pt>
    <dgm:pt modelId="{36291F2D-03E1-4433-8306-37A83640605A}" type="sibTrans" cxnId="{32B9DD00-CA61-485A-9486-00FEFAF4910A}">
      <dgm:prSet/>
      <dgm:spPr/>
      <dgm:t>
        <a:bodyPr/>
        <a:lstStyle/>
        <a:p>
          <a:endParaRPr lang="en-US"/>
        </a:p>
      </dgm:t>
    </dgm:pt>
    <dgm:pt modelId="{7D33C22E-5A22-4E67-AA14-AE9D7603EBBF}">
      <dgm:prSet phldr="0" custT="1"/>
      <dgm:spPr/>
      <dgm:t>
        <a:bodyPr/>
        <a:lstStyle/>
        <a:p>
          <a:pPr>
            <a:spcAft>
              <a:spcPts val="600"/>
            </a:spcAft>
          </a:pPr>
          <a:r>
            <a:rPr lang="en-US" sz="1400">
              <a:solidFill>
                <a:srgbClr val="444444"/>
              </a:solidFill>
              <a:latin typeface="Calibri"/>
              <a:ea typeface="Calibri"/>
              <a:cs typeface="Calibri"/>
            </a:rPr>
            <a:t>ODH system controls</a:t>
          </a:r>
        </a:p>
      </dgm:t>
    </dgm:pt>
    <dgm:pt modelId="{8AEB7366-94A4-4D8F-9F1E-A8F7ED722FF7}" type="parTrans" cxnId="{4195D471-C4B7-4167-BC78-A874B0EB53CC}">
      <dgm:prSet/>
      <dgm:spPr/>
      <dgm:t>
        <a:bodyPr/>
        <a:lstStyle/>
        <a:p>
          <a:endParaRPr lang="en-US"/>
        </a:p>
      </dgm:t>
    </dgm:pt>
    <dgm:pt modelId="{EEADFF02-4460-428F-BAD7-D37C2216C748}" type="sibTrans" cxnId="{4195D471-C4B7-4167-BC78-A874B0EB53CC}">
      <dgm:prSet/>
      <dgm:spPr/>
      <dgm:t>
        <a:bodyPr/>
        <a:lstStyle/>
        <a:p>
          <a:endParaRPr lang="en-US"/>
        </a:p>
      </dgm:t>
    </dgm:pt>
    <dgm:pt modelId="{2FBEFF09-B01C-49F1-ACA5-FEE42B5DC7E4}">
      <dgm:prSet phldr="0" custT="1"/>
      <dgm:spPr/>
      <dgm:t>
        <a:bodyPr/>
        <a:lstStyle/>
        <a:p>
          <a:pPr algn="l"/>
          <a:r>
            <a:rPr lang="en-US" sz="1800" b="1">
              <a:solidFill>
                <a:schemeClr val="bg1"/>
              </a:solidFill>
              <a:latin typeface="Calibri"/>
              <a:ea typeface="Calibri"/>
              <a:cs typeface="Calibri"/>
            </a:rPr>
            <a:t>Administrative Controls</a:t>
          </a:r>
        </a:p>
      </dgm:t>
    </dgm:pt>
    <dgm:pt modelId="{6B07A057-0BDC-4FDF-9F36-D33C95978048}" type="parTrans" cxnId="{3E9B8876-1422-4CCC-9910-FF569DC4A207}">
      <dgm:prSet/>
      <dgm:spPr/>
      <dgm:t>
        <a:bodyPr/>
        <a:lstStyle/>
        <a:p>
          <a:endParaRPr lang="en-US"/>
        </a:p>
      </dgm:t>
    </dgm:pt>
    <dgm:pt modelId="{6FCDD072-373F-4EC5-BAF2-181F0F909046}" type="sibTrans" cxnId="{3E9B8876-1422-4CCC-9910-FF569DC4A207}">
      <dgm:prSet/>
      <dgm:spPr/>
      <dgm:t>
        <a:bodyPr/>
        <a:lstStyle/>
        <a:p>
          <a:endParaRPr lang="en-US"/>
        </a:p>
      </dgm:t>
    </dgm:pt>
    <dgm:pt modelId="{7640F322-7A12-4FD7-8687-2C32C4F2B8F4}">
      <dgm:prSet phldr="0" custT="1"/>
      <dgm:spPr/>
      <dgm:t>
        <a:bodyPr/>
        <a:lstStyle/>
        <a:p>
          <a:pPr algn="l"/>
          <a:r>
            <a:rPr lang="en-US" sz="1400">
              <a:solidFill>
                <a:srgbClr val="444444"/>
              </a:solidFill>
              <a:latin typeface="Calibri"/>
              <a:ea typeface="Calibri"/>
              <a:cs typeface="Calibri"/>
            </a:rPr>
            <a:t>Doors, gates, fences and other barriers</a:t>
          </a:r>
        </a:p>
      </dgm:t>
    </dgm:pt>
    <dgm:pt modelId="{093CB005-A588-4103-A1A8-C493AED537C6}" type="parTrans" cxnId="{F2B32CCE-BF3F-4EF1-A3B9-52A96AE05CD8}">
      <dgm:prSet/>
      <dgm:spPr/>
      <dgm:t>
        <a:bodyPr/>
        <a:lstStyle/>
        <a:p>
          <a:endParaRPr lang="en-US"/>
        </a:p>
      </dgm:t>
    </dgm:pt>
    <dgm:pt modelId="{A2AF778B-241A-4A58-B759-F8294D2E9488}" type="sibTrans" cxnId="{F2B32CCE-BF3F-4EF1-A3B9-52A96AE05CD8}">
      <dgm:prSet/>
      <dgm:spPr/>
      <dgm:t>
        <a:bodyPr/>
        <a:lstStyle/>
        <a:p>
          <a:endParaRPr lang="en-US"/>
        </a:p>
      </dgm:t>
    </dgm:pt>
    <dgm:pt modelId="{B9430A1A-9C5A-49AE-AD2E-00D047581956}">
      <dgm:prSet phldr="0" custT="1"/>
      <dgm:spPr/>
      <dgm:t>
        <a:bodyPr/>
        <a:lstStyle/>
        <a:p>
          <a:pPr algn="l"/>
          <a:r>
            <a:rPr lang="en-US" sz="1400">
              <a:solidFill>
                <a:srgbClr val="444444"/>
              </a:solidFill>
              <a:latin typeface="Calibri"/>
              <a:ea typeface="Calibri"/>
              <a:cs typeface="Calibri"/>
            </a:rPr>
            <a:t>CMTF staffing during PSS Sweep Procedure</a:t>
          </a:r>
        </a:p>
      </dgm:t>
    </dgm:pt>
    <dgm:pt modelId="{39FFB780-E244-440D-BB9F-FEDFF0515E2F}" type="parTrans" cxnId="{8B7FE568-E5FB-4137-A536-589A3CFC1F93}">
      <dgm:prSet/>
      <dgm:spPr/>
      <dgm:t>
        <a:bodyPr/>
        <a:lstStyle/>
        <a:p>
          <a:endParaRPr lang="en-US"/>
        </a:p>
      </dgm:t>
    </dgm:pt>
    <dgm:pt modelId="{E57E5D6A-8AB2-48F3-A285-DFD944AF4077}" type="sibTrans" cxnId="{8B7FE568-E5FB-4137-A536-589A3CFC1F93}">
      <dgm:prSet/>
      <dgm:spPr/>
      <dgm:t>
        <a:bodyPr/>
        <a:lstStyle/>
        <a:p>
          <a:endParaRPr lang="en-US"/>
        </a:p>
      </dgm:t>
    </dgm:pt>
    <dgm:pt modelId="{A07314A0-8BC0-448B-97EC-F0516782EAC0}">
      <dgm:prSet phldr="0" custT="1"/>
      <dgm:spPr/>
      <dgm:t>
        <a:bodyPr/>
        <a:lstStyle/>
        <a:p>
          <a:r>
            <a:rPr lang="en-US" sz="1400">
              <a:solidFill>
                <a:srgbClr val="444444"/>
              </a:solidFill>
              <a:latin typeface="Calibri"/>
              <a:ea typeface="Calibri"/>
              <a:cs typeface="Calibri"/>
            </a:rPr>
            <a:t>CMTF staffing during operations</a:t>
          </a:r>
        </a:p>
      </dgm:t>
    </dgm:pt>
    <dgm:pt modelId="{7D8E9FF4-0659-4925-AEDD-3788E9B8888A}" type="parTrans" cxnId="{9D725F2B-BA39-47B1-A76E-8AD7E7ED193D}">
      <dgm:prSet/>
      <dgm:spPr/>
      <dgm:t>
        <a:bodyPr/>
        <a:lstStyle/>
        <a:p>
          <a:endParaRPr lang="en-US"/>
        </a:p>
      </dgm:t>
    </dgm:pt>
    <dgm:pt modelId="{99A32021-E33E-49F5-938F-A5A41BE6032D}" type="sibTrans" cxnId="{9D725F2B-BA39-47B1-A76E-8AD7E7ED193D}">
      <dgm:prSet/>
      <dgm:spPr/>
      <dgm:t>
        <a:bodyPr/>
        <a:lstStyle/>
        <a:p>
          <a:endParaRPr lang="en-US"/>
        </a:p>
      </dgm:t>
    </dgm:pt>
    <dgm:pt modelId="{972039BF-CC02-478B-9633-58B330979D4F}">
      <dgm:prSet phldr="0" custT="1"/>
      <dgm:spPr/>
      <dgm:t>
        <a:bodyPr/>
        <a:lstStyle/>
        <a:p>
          <a:pPr algn="l">
            <a:spcAft>
              <a:spcPct val="20000"/>
            </a:spcAft>
          </a:pPr>
          <a:r>
            <a:rPr lang="en-US" sz="1400">
              <a:solidFill>
                <a:srgbClr val="444444"/>
              </a:solidFill>
              <a:latin typeface="Calibri"/>
              <a:ea typeface="Calibri"/>
              <a:cs typeface="Calibri"/>
            </a:rPr>
            <a:t>Personnel Safety System (PSS) access controls</a:t>
          </a:r>
          <a:endParaRPr lang="en-US" sz="1200">
            <a:solidFill>
              <a:srgbClr val="444444"/>
            </a:solidFill>
            <a:latin typeface="Calibri"/>
            <a:ea typeface="Calibri"/>
            <a:cs typeface="Calibri"/>
          </a:endParaRPr>
        </a:p>
      </dgm:t>
    </dgm:pt>
    <dgm:pt modelId="{C9C28453-BBAC-4440-9A58-DC9C541F20E7}" type="parTrans" cxnId="{5637315F-180B-4CE8-827D-B67D42186D51}">
      <dgm:prSet/>
      <dgm:spPr/>
      <dgm:t>
        <a:bodyPr/>
        <a:lstStyle/>
        <a:p>
          <a:endParaRPr lang="en-US"/>
        </a:p>
      </dgm:t>
    </dgm:pt>
    <dgm:pt modelId="{828BA7C1-CE19-4F80-BBD3-9A886626E2C4}" type="sibTrans" cxnId="{5637315F-180B-4CE8-827D-B67D42186D51}">
      <dgm:prSet/>
      <dgm:spPr/>
      <dgm:t>
        <a:bodyPr/>
        <a:lstStyle/>
        <a:p>
          <a:endParaRPr lang="en-US"/>
        </a:p>
      </dgm:t>
    </dgm:pt>
    <dgm:pt modelId="{2A9AE9D3-25C0-4242-AF58-A02FE6997D88}">
      <dgm:prSet phldr="0" custT="1"/>
      <dgm:spPr/>
      <dgm:t>
        <a:bodyPr/>
        <a:lstStyle/>
        <a:p>
          <a:pPr algn="l"/>
          <a:endParaRPr lang="en-US" sz="1200">
            <a:solidFill>
              <a:srgbClr val="444444"/>
            </a:solidFill>
            <a:latin typeface="Calibri"/>
            <a:ea typeface="Calibri"/>
            <a:cs typeface="Calibri"/>
          </a:endParaRPr>
        </a:p>
      </dgm:t>
    </dgm:pt>
    <dgm:pt modelId="{A9546F37-13D4-45AE-A398-36286DCED010}" type="parTrans" cxnId="{4B904210-0747-4C3B-BE1A-9E9EE4023ED4}">
      <dgm:prSet/>
      <dgm:spPr/>
      <dgm:t>
        <a:bodyPr/>
        <a:lstStyle/>
        <a:p>
          <a:endParaRPr lang="en-US"/>
        </a:p>
      </dgm:t>
    </dgm:pt>
    <dgm:pt modelId="{0954449E-3703-44BB-AEFF-2D09A441552F}" type="sibTrans" cxnId="{4B904210-0747-4C3B-BE1A-9E9EE4023ED4}">
      <dgm:prSet/>
      <dgm:spPr/>
      <dgm:t>
        <a:bodyPr/>
        <a:lstStyle/>
        <a:p>
          <a:endParaRPr lang="en-US"/>
        </a:p>
      </dgm:t>
    </dgm:pt>
    <dgm:pt modelId="{36B37041-551B-45AA-802E-760D828637BF}" type="pres">
      <dgm:prSet presAssocID="{F8B35386-44F8-4D76-915A-106A0D00D6B8}" presName="linear" presStyleCnt="0">
        <dgm:presLayoutVars>
          <dgm:animLvl val="lvl"/>
          <dgm:resizeHandles val="exact"/>
        </dgm:presLayoutVars>
      </dgm:prSet>
      <dgm:spPr/>
    </dgm:pt>
    <dgm:pt modelId="{060B767B-7864-4262-9019-A99237DC7CE2}" type="pres">
      <dgm:prSet presAssocID="{D0E13DD9-12F8-4F31-AE92-76895253E68B}" presName="parentText" presStyleLbl="node1" presStyleIdx="0" presStyleCnt="3" custLinFactNeighborY="5252">
        <dgm:presLayoutVars>
          <dgm:chMax val="0"/>
          <dgm:bulletEnabled val="1"/>
        </dgm:presLayoutVars>
      </dgm:prSet>
      <dgm:spPr/>
    </dgm:pt>
    <dgm:pt modelId="{A1C1EB29-227F-409A-95AF-3685BCF8624D}" type="pres">
      <dgm:prSet presAssocID="{D0E13DD9-12F8-4F31-AE92-76895253E68B}" presName="childText" presStyleLbl="revTx" presStyleIdx="0" presStyleCnt="3" custLinFactNeighborY="-15966">
        <dgm:presLayoutVars>
          <dgm:bulletEnabled val="1"/>
        </dgm:presLayoutVars>
      </dgm:prSet>
      <dgm:spPr/>
    </dgm:pt>
    <dgm:pt modelId="{A8FFA449-577C-4090-A0CF-EFCF2CFAE525}" type="pres">
      <dgm:prSet presAssocID="{48DCF67D-84D1-4DC6-9341-5E744420918C}" presName="parentText" presStyleLbl="node1" presStyleIdx="1" presStyleCnt="3" custLinFactNeighborY="113">
        <dgm:presLayoutVars>
          <dgm:chMax val="0"/>
          <dgm:bulletEnabled val="1"/>
        </dgm:presLayoutVars>
      </dgm:prSet>
      <dgm:spPr/>
    </dgm:pt>
    <dgm:pt modelId="{44AE26BA-AFF1-40B7-ACB9-9B368D3C98E6}" type="pres">
      <dgm:prSet presAssocID="{48DCF67D-84D1-4DC6-9341-5E744420918C}" presName="childText" presStyleLbl="revTx" presStyleIdx="1" presStyleCnt="3" custLinFactNeighborY="9588">
        <dgm:presLayoutVars>
          <dgm:bulletEnabled val="1"/>
        </dgm:presLayoutVars>
      </dgm:prSet>
      <dgm:spPr/>
    </dgm:pt>
    <dgm:pt modelId="{23CC7545-122D-4768-A0ED-C3B3F344B6A8}" type="pres">
      <dgm:prSet presAssocID="{2FBEFF09-B01C-49F1-ACA5-FEE42B5DC7E4}" presName="parentText" presStyleLbl="node1" presStyleIdx="2" presStyleCnt="3" custLinFactNeighborY="3409">
        <dgm:presLayoutVars>
          <dgm:chMax val="0"/>
          <dgm:bulletEnabled val="1"/>
        </dgm:presLayoutVars>
      </dgm:prSet>
      <dgm:spPr/>
    </dgm:pt>
    <dgm:pt modelId="{AF0CDD4D-D716-4145-A09A-C8AE0E074BF1}" type="pres">
      <dgm:prSet presAssocID="{2FBEFF09-B01C-49F1-ACA5-FEE42B5DC7E4}" presName="childText" presStyleLbl="revTx" presStyleIdx="2" presStyleCnt="3" custScaleY="48314" custLinFactNeighborY="33712">
        <dgm:presLayoutVars>
          <dgm:bulletEnabled val="1"/>
        </dgm:presLayoutVars>
      </dgm:prSet>
      <dgm:spPr/>
    </dgm:pt>
  </dgm:ptLst>
  <dgm:cxnLst>
    <dgm:cxn modelId="{32B9DD00-CA61-485A-9486-00FEFAF4910A}" srcId="{F8B35386-44F8-4D76-915A-106A0D00D6B8}" destId="{48DCF67D-84D1-4DC6-9341-5E744420918C}" srcOrd="1" destOrd="0" parTransId="{79381B46-491B-44B4-8F06-E478F2A31701}" sibTransId="{36291F2D-03E1-4433-8306-37A83640605A}"/>
    <dgm:cxn modelId="{4B904210-0747-4C3B-BE1A-9E9EE4023ED4}" srcId="{D0E13DD9-12F8-4F31-AE92-76895253E68B}" destId="{2A9AE9D3-25C0-4242-AF58-A02FE6997D88}" srcOrd="0" destOrd="0" parTransId="{A9546F37-13D4-45AE-A398-36286DCED010}" sibTransId="{0954449E-3703-44BB-AEFF-2D09A441552F}"/>
    <dgm:cxn modelId="{A0745310-03EA-4B50-9C08-0997E0FF622C}" type="presOf" srcId="{D65A7833-C162-4F30-B04E-9AFB10A67783}" destId="{A1C1EB29-227F-409A-95AF-3685BCF8624D}" srcOrd="0" destOrd="2" presId="urn:microsoft.com/office/officeart/2005/8/layout/vList2"/>
    <dgm:cxn modelId="{37D9A811-70D1-43A4-8D67-59A91A617A7C}" srcId="{D0E13DD9-12F8-4F31-AE92-76895253E68B}" destId="{E1F83F90-321B-485E-B98F-759B5284FE2E}" srcOrd="3" destOrd="0" parTransId="{652AB0E0-D687-46F6-AA26-908357286FAA}" sibTransId="{2DF65EEA-CB7B-445E-B036-AF85C00F8A0A}"/>
    <dgm:cxn modelId="{D985731D-28CA-4B01-8B00-D96C4FA5375D}" type="presOf" srcId="{2FBEFF09-B01C-49F1-ACA5-FEE42B5DC7E4}" destId="{23CC7545-122D-4768-A0ED-C3B3F344B6A8}" srcOrd="0" destOrd="0" presId="urn:microsoft.com/office/officeart/2005/8/layout/vList2"/>
    <dgm:cxn modelId="{9D725F2B-BA39-47B1-A76E-8AD7E7ED193D}" srcId="{2FBEFF09-B01C-49F1-ACA5-FEE42B5DC7E4}" destId="{A07314A0-8BC0-448B-97EC-F0516782EAC0}" srcOrd="2" destOrd="0" parTransId="{7D8E9FF4-0659-4925-AEDD-3788E9B8888A}" sibTransId="{99A32021-E33E-49F5-938F-A5A41BE6032D}"/>
    <dgm:cxn modelId="{60F7BC3F-53DD-48EC-8A1C-4EACDF6819F3}" type="presOf" srcId="{7640F322-7A12-4FD7-8687-2C32C4F2B8F4}" destId="{AF0CDD4D-D716-4145-A09A-C8AE0E074BF1}" srcOrd="0" destOrd="0" presId="urn:microsoft.com/office/officeart/2005/8/layout/vList2"/>
    <dgm:cxn modelId="{5637315F-180B-4CE8-827D-B67D42186D51}" srcId="{48DCF67D-84D1-4DC6-9341-5E744420918C}" destId="{972039BF-CC02-478B-9633-58B330979D4F}" srcOrd="0" destOrd="0" parTransId="{C9C28453-BBAC-4440-9A58-DC9C541F20E7}" sibTransId="{828BA7C1-CE19-4F80-BBD3-9A886626E2C4}"/>
    <dgm:cxn modelId="{516D8941-926D-4E91-B54C-2AC387C363B3}" type="presOf" srcId="{4DCE8644-F8F9-4D42-A8FA-C43CFF0B6753}" destId="{A1C1EB29-227F-409A-95AF-3685BCF8624D}" srcOrd="0" destOrd="1" presId="urn:microsoft.com/office/officeart/2005/8/layout/vList2"/>
    <dgm:cxn modelId="{6FF6C167-37C7-4E56-8B63-A285DDABE7B7}" srcId="{D0E13DD9-12F8-4F31-AE92-76895253E68B}" destId="{D65A7833-C162-4F30-B04E-9AFB10A67783}" srcOrd="2" destOrd="0" parTransId="{BCE0C1A4-C15C-44C4-AA28-E4C6AF502AAC}" sibTransId="{2D7CE474-9051-42B4-88D9-49E8E6C7F308}"/>
    <dgm:cxn modelId="{8B7FE568-E5FB-4137-A536-589A3CFC1F93}" srcId="{2FBEFF09-B01C-49F1-ACA5-FEE42B5DC7E4}" destId="{B9430A1A-9C5A-49AE-AD2E-00D047581956}" srcOrd="1" destOrd="0" parTransId="{39FFB780-E244-440D-BB9F-FEDFF0515E2F}" sibTransId="{E57E5D6A-8AB2-48F3-A285-DFD944AF4077}"/>
    <dgm:cxn modelId="{A4A1A46F-09AC-4614-ABF0-7069469D4F72}" type="presOf" srcId="{48DCF67D-84D1-4DC6-9341-5E744420918C}" destId="{A8FFA449-577C-4090-A0CF-EFCF2CFAE525}" srcOrd="0" destOrd="0" presId="urn:microsoft.com/office/officeart/2005/8/layout/vList2"/>
    <dgm:cxn modelId="{D62DDD6F-6439-4489-BE99-1AF933BC0127}" srcId="{F8B35386-44F8-4D76-915A-106A0D00D6B8}" destId="{D0E13DD9-12F8-4F31-AE92-76895253E68B}" srcOrd="0" destOrd="0" parTransId="{CBE64350-2D68-416D-8FF1-A67463B03266}" sibTransId="{D9BFD5E5-0C91-4D2F-A177-8BC075E4BC3B}"/>
    <dgm:cxn modelId="{A4FAEF6F-2EC4-44C5-AD75-FA6BC7F3851E}" type="presOf" srcId="{972039BF-CC02-478B-9633-58B330979D4F}" destId="{44AE26BA-AFF1-40B7-ACB9-9B368D3C98E6}" srcOrd="0" destOrd="0" presId="urn:microsoft.com/office/officeart/2005/8/layout/vList2"/>
    <dgm:cxn modelId="{4195D471-C4B7-4167-BC78-A874B0EB53CC}" srcId="{48DCF67D-84D1-4DC6-9341-5E744420918C}" destId="{7D33C22E-5A22-4E67-AA14-AE9D7603EBBF}" srcOrd="1" destOrd="0" parTransId="{8AEB7366-94A4-4D8F-9F1E-A8F7ED722FF7}" sibTransId="{EEADFF02-4460-428F-BAD7-D37C2216C748}"/>
    <dgm:cxn modelId="{301F7373-B3D4-4197-81A1-EC68F11529FC}" type="presOf" srcId="{E1F83F90-321B-485E-B98F-759B5284FE2E}" destId="{A1C1EB29-227F-409A-95AF-3685BCF8624D}" srcOrd="0" destOrd="3" presId="urn:microsoft.com/office/officeart/2005/8/layout/vList2"/>
    <dgm:cxn modelId="{3E9B8876-1422-4CCC-9910-FF569DC4A207}" srcId="{F8B35386-44F8-4D76-915A-106A0D00D6B8}" destId="{2FBEFF09-B01C-49F1-ACA5-FEE42B5DC7E4}" srcOrd="2" destOrd="0" parTransId="{6B07A057-0BDC-4FDF-9F36-D33C95978048}" sibTransId="{6FCDD072-373F-4EC5-BAF2-181F0F909046}"/>
    <dgm:cxn modelId="{1D340CAF-0D62-42E3-9AB9-938F75DBA845}" type="presOf" srcId="{2A9AE9D3-25C0-4242-AF58-A02FE6997D88}" destId="{A1C1EB29-227F-409A-95AF-3685BCF8624D}" srcOrd="0" destOrd="0" presId="urn:microsoft.com/office/officeart/2005/8/layout/vList2"/>
    <dgm:cxn modelId="{EE0A33C7-0099-4890-AE00-2471334C4DA0}" type="presOf" srcId="{7D33C22E-5A22-4E67-AA14-AE9D7603EBBF}" destId="{44AE26BA-AFF1-40B7-ACB9-9B368D3C98E6}" srcOrd="0" destOrd="1" presId="urn:microsoft.com/office/officeart/2005/8/layout/vList2"/>
    <dgm:cxn modelId="{F2B32CCE-BF3F-4EF1-A3B9-52A96AE05CD8}" srcId="{2FBEFF09-B01C-49F1-ACA5-FEE42B5DC7E4}" destId="{7640F322-7A12-4FD7-8687-2C32C4F2B8F4}" srcOrd="0" destOrd="0" parTransId="{093CB005-A588-4103-A1A8-C493AED537C6}" sibTransId="{A2AF778B-241A-4A58-B759-F8294D2E9488}"/>
    <dgm:cxn modelId="{11FF31D1-E662-4E9C-B8F4-0CA9DCDA03FA}" type="presOf" srcId="{F8B35386-44F8-4D76-915A-106A0D00D6B8}" destId="{36B37041-551B-45AA-802E-760D828637BF}" srcOrd="0" destOrd="0" presId="urn:microsoft.com/office/officeart/2005/8/layout/vList2"/>
    <dgm:cxn modelId="{5F800BDB-7B94-477A-8F42-4A0A038C4352}" srcId="{D0E13DD9-12F8-4F31-AE92-76895253E68B}" destId="{4DCE8644-F8F9-4D42-A8FA-C43CFF0B6753}" srcOrd="1" destOrd="0" parTransId="{289930BF-3C37-43B4-B691-27F7BF2DFD03}" sibTransId="{B6B85BC6-9885-4130-8E56-96D0CCF5B2BB}"/>
    <dgm:cxn modelId="{AE4178DE-3351-4DA3-85EE-687836573AA4}" type="presOf" srcId="{B9430A1A-9C5A-49AE-AD2E-00D047581956}" destId="{AF0CDD4D-D716-4145-A09A-C8AE0E074BF1}" srcOrd="0" destOrd="1" presId="urn:microsoft.com/office/officeart/2005/8/layout/vList2"/>
    <dgm:cxn modelId="{58AF27E5-91B9-437B-A896-689A2E96078B}" type="presOf" srcId="{A07314A0-8BC0-448B-97EC-F0516782EAC0}" destId="{AF0CDD4D-D716-4145-A09A-C8AE0E074BF1}" srcOrd="0" destOrd="2" presId="urn:microsoft.com/office/officeart/2005/8/layout/vList2"/>
    <dgm:cxn modelId="{0A4E18FA-DCC7-496E-8982-EB7C60D0B9A1}" type="presOf" srcId="{D0E13DD9-12F8-4F31-AE92-76895253E68B}" destId="{060B767B-7864-4262-9019-A99237DC7CE2}" srcOrd="0" destOrd="0" presId="urn:microsoft.com/office/officeart/2005/8/layout/vList2"/>
    <dgm:cxn modelId="{E8237B5F-0B36-436F-B8C5-CC1B7887976C}" type="presParOf" srcId="{36B37041-551B-45AA-802E-760D828637BF}" destId="{060B767B-7864-4262-9019-A99237DC7CE2}" srcOrd="0" destOrd="0" presId="urn:microsoft.com/office/officeart/2005/8/layout/vList2"/>
    <dgm:cxn modelId="{DD720FB7-83EF-4AA3-8E8A-9A2E70E30099}" type="presParOf" srcId="{36B37041-551B-45AA-802E-760D828637BF}" destId="{A1C1EB29-227F-409A-95AF-3685BCF8624D}" srcOrd="1" destOrd="0" presId="urn:microsoft.com/office/officeart/2005/8/layout/vList2"/>
    <dgm:cxn modelId="{4FE8FA80-480F-47EF-AC88-EC7A97C1CC8D}" type="presParOf" srcId="{36B37041-551B-45AA-802E-760D828637BF}" destId="{A8FFA449-577C-4090-A0CF-EFCF2CFAE525}" srcOrd="2" destOrd="0" presId="urn:microsoft.com/office/officeart/2005/8/layout/vList2"/>
    <dgm:cxn modelId="{1A17A405-00AD-4A97-83FD-7D604E359B41}" type="presParOf" srcId="{36B37041-551B-45AA-802E-760D828637BF}" destId="{44AE26BA-AFF1-40B7-ACB9-9B368D3C98E6}" srcOrd="3" destOrd="0" presId="urn:microsoft.com/office/officeart/2005/8/layout/vList2"/>
    <dgm:cxn modelId="{D1029E75-00B4-42E7-BC81-1BB82A05AC37}" type="presParOf" srcId="{36B37041-551B-45AA-802E-760D828637BF}" destId="{23CC7545-122D-4768-A0ED-C3B3F344B6A8}" srcOrd="4" destOrd="0" presId="urn:microsoft.com/office/officeart/2005/8/layout/vList2"/>
    <dgm:cxn modelId="{C5DB6654-3E6D-44AC-8A66-48C127A226CC}" type="presParOf" srcId="{36B37041-551B-45AA-802E-760D828637BF}" destId="{AF0CDD4D-D716-4145-A09A-C8AE0E074BF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1D638-D689-4555-85B2-1F4D8AE898E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A332471-BA43-461C-BFE1-CD68EAFD06EB}">
      <dgm:prSet phldrT="[Text]" phldr="0" custT="1"/>
      <dgm:spPr/>
      <dgm:t>
        <a:bodyPr/>
        <a:lstStyle/>
        <a:p>
          <a:pPr rtl="0"/>
          <a:r>
            <a:rPr lang="en-US" sz="2000" b="1">
              <a:latin typeface="Calibri Light" panose="020F0302020204030204"/>
            </a:rPr>
            <a:t>On-site Hazards</a:t>
          </a:r>
          <a:endParaRPr lang="en-US" sz="2000" b="1"/>
        </a:p>
      </dgm:t>
    </dgm:pt>
    <dgm:pt modelId="{2287640E-D68D-4012-BF51-2852D940884D}" type="parTrans" cxnId="{5129FF67-A41B-460D-993D-0A7E9AEB724E}">
      <dgm:prSet/>
      <dgm:spPr/>
      <dgm:t>
        <a:bodyPr/>
        <a:lstStyle/>
        <a:p>
          <a:endParaRPr lang="en-US"/>
        </a:p>
      </dgm:t>
    </dgm:pt>
    <dgm:pt modelId="{DDB4FE86-F6BD-4FAA-88A6-5C3CF9CF9C2F}" type="sibTrans" cxnId="{5129FF67-A41B-460D-993D-0A7E9AEB724E}">
      <dgm:prSet/>
      <dgm:spPr/>
      <dgm:t>
        <a:bodyPr/>
        <a:lstStyle/>
        <a:p>
          <a:endParaRPr lang="en-US"/>
        </a:p>
      </dgm:t>
    </dgm:pt>
    <dgm:pt modelId="{CC6F13DF-C376-40A1-97CB-8EDC01434234}">
      <dgm:prSet phldrT="[Text]" phldr="0"/>
      <dgm:spPr/>
      <dgm:t>
        <a:bodyPr/>
        <a:lstStyle/>
        <a:p>
          <a:pPr rtl="0"/>
          <a:r>
            <a:rPr lang="en-US">
              <a:latin typeface="+mn-lt"/>
            </a:rPr>
            <a:t>Electrical Hazards: high current, high voltage</a:t>
          </a:r>
        </a:p>
      </dgm:t>
    </dgm:pt>
    <dgm:pt modelId="{55F2A731-CECF-4C26-B7B6-D4CCFDF25C45}" type="parTrans" cxnId="{32B3E143-73E9-475D-846B-80C5AE8D4AB3}">
      <dgm:prSet/>
      <dgm:spPr/>
      <dgm:t>
        <a:bodyPr/>
        <a:lstStyle/>
        <a:p>
          <a:endParaRPr lang="en-US"/>
        </a:p>
      </dgm:t>
    </dgm:pt>
    <dgm:pt modelId="{E86A24B8-F5C3-4B4A-977D-BBF968841A8D}" type="sibTrans" cxnId="{32B3E143-73E9-475D-846B-80C5AE8D4AB3}">
      <dgm:prSet/>
      <dgm:spPr/>
      <dgm:t>
        <a:bodyPr/>
        <a:lstStyle/>
        <a:p>
          <a:endParaRPr lang="en-US"/>
        </a:p>
      </dgm:t>
    </dgm:pt>
    <dgm:pt modelId="{69D03210-3E1F-40D5-83A5-6C9DA10AC466}">
      <dgm:prSet phldrT="[Text]" phldr="0"/>
      <dgm:spPr/>
      <dgm:t>
        <a:bodyPr/>
        <a:lstStyle/>
        <a:p>
          <a:pPr rtl="0"/>
          <a:r>
            <a:rPr lang="en-US">
              <a:latin typeface="+mn-lt"/>
            </a:rPr>
            <a:t>Nonionizing radiation: static magnetic fields, RF, etc.</a:t>
          </a:r>
        </a:p>
      </dgm:t>
    </dgm:pt>
    <dgm:pt modelId="{78A0D773-F7F8-4ED8-B5A1-AD1987309CE2}" type="parTrans" cxnId="{042C10E7-FF04-4A1B-A820-F417DB665B80}">
      <dgm:prSet/>
      <dgm:spPr/>
      <dgm:t>
        <a:bodyPr/>
        <a:lstStyle/>
        <a:p>
          <a:endParaRPr lang="en-US"/>
        </a:p>
      </dgm:t>
    </dgm:pt>
    <dgm:pt modelId="{0AE6849E-C40C-4FF9-8C86-4134A304C9FD}" type="sibTrans" cxnId="{042C10E7-FF04-4A1B-A820-F417DB665B80}">
      <dgm:prSet/>
      <dgm:spPr/>
      <dgm:t>
        <a:bodyPr/>
        <a:lstStyle/>
        <a:p>
          <a:endParaRPr lang="en-US"/>
        </a:p>
      </dgm:t>
    </dgm:pt>
    <dgm:pt modelId="{7B1A70CB-855A-4EF7-85BB-11C83FDFC428}">
      <dgm:prSet phldr="0"/>
      <dgm:spPr/>
      <dgm:t>
        <a:bodyPr/>
        <a:lstStyle/>
        <a:p>
          <a:pPr rtl="0"/>
          <a:r>
            <a:rPr lang="en-US">
              <a:latin typeface="+mn-lt"/>
              <a:ea typeface="Calibri Light" panose="020F0302020204030204"/>
              <a:cs typeface="Calibri Light" panose="020F0302020204030204"/>
            </a:rPr>
            <a:t>Cryogenic liquids and gases</a:t>
          </a:r>
        </a:p>
      </dgm:t>
    </dgm:pt>
    <dgm:pt modelId="{FE70BCFF-9270-4C80-8D57-E3B37D7189CA}" type="parTrans" cxnId="{F219A5D9-B004-4022-9787-F72563189D0B}">
      <dgm:prSet/>
      <dgm:spPr/>
      <dgm:t>
        <a:bodyPr/>
        <a:lstStyle/>
        <a:p>
          <a:endParaRPr lang="en-US"/>
        </a:p>
      </dgm:t>
    </dgm:pt>
    <dgm:pt modelId="{9D7CCC26-2C3E-4CE5-B139-8702CB30417F}" type="sibTrans" cxnId="{F219A5D9-B004-4022-9787-F72563189D0B}">
      <dgm:prSet/>
      <dgm:spPr/>
      <dgm:t>
        <a:bodyPr/>
        <a:lstStyle/>
        <a:p>
          <a:endParaRPr lang="en-US"/>
        </a:p>
      </dgm:t>
    </dgm:pt>
    <dgm:pt modelId="{7A9C2E34-6B4F-4D24-9917-F94879326A12}">
      <dgm:prSet phldr="0"/>
      <dgm:spPr/>
      <dgm:t>
        <a:bodyPr/>
        <a:lstStyle/>
        <a:p>
          <a:pPr rtl="0"/>
          <a:r>
            <a:rPr lang="en-US">
              <a:latin typeface="+mn-lt"/>
            </a:rPr>
            <a:t>Pressure and vacuum systems</a:t>
          </a:r>
        </a:p>
      </dgm:t>
    </dgm:pt>
    <dgm:pt modelId="{5BFC4247-EC19-4E4B-9551-84026192C9A5}" type="parTrans" cxnId="{7CEDD45C-A240-4FCF-B8B7-AB6C1339F29A}">
      <dgm:prSet/>
      <dgm:spPr/>
      <dgm:t>
        <a:bodyPr/>
        <a:lstStyle/>
        <a:p>
          <a:endParaRPr lang="en-US"/>
        </a:p>
      </dgm:t>
    </dgm:pt>
    <dgm:pt modelId="{F4A9D130-8BDD-419A-8669-7A4C60E12175}" type="sibTrans" cxnId="{7CEDD45C-A240-4FCF-B8B7-AB6C1339F29A}">
      <dgm:prSet/>
      <dgm:spPr/>
      <dgm:t>
        <a:bodyPr/>
        <a:lstStyle/>
        <a:p>
          <a:endParaRPr lang="en-US"/>
        </a:p>
      </dgm:t>
    </dgm:pt>
    <dgm:pt modelId="{894C3B93-69E6-48EB-888B-FA49402871A6}">
      <dgm:prSet phldr="0" custT="1"/>
      <dgm:spPr/>
      <dgm:t>
        <a:bodyPr/>
        <a:lstStyle/>
        <a:p>
          <a:pPr rtl="0">
            <a:spcBef>
              <a:spcPct val="0"/>
            </a:spcBef>
            <a:spcAft>
              <a:spcPts val="0"/>
            </a:spcAft>
          </a:pPr>
          <a:r>
            <a:rPr lang="en-US" sz="2000" b="1">
              <a:latin typeface="Calibri Light" panose="020F0302020204030204"/>
            </a:rPr>
            <a:t>Off-site Hazards</a:t>
          </a:r>
        </a:p>
        <a:p>
          <a:pPr rtl="0">
            <a:spcBef>
              <a:spcPts val="600"/>
            </a:spcBef>
            <a:spcAft>
              <a:spcPts val="0"/>
            </a:spcAft>
          </a:pPr>
          <a:r>
            <a:rPr lang="en-US" sz="1600" b="1">
              <a:latin typeface="Calibri Light" panose="020F0302020204030204"/>
            </a:rPr>
            <a:t>(Evaluated; but not applicable)</a:t>
          </a:r>
        </a:p>
      </dgm:t>
    </dgm:pt>
    <dgm:pt modelId="{F573721D-C615-42B6-BA2D-AAEF2F20AA20}" type="parTrans" cxnId="{80A23492-81B1-4B56-B63D-B0B6CE71F911}">
      <dgm:prSet/>
      <dgm:spPr/>
      <dgm:t>
        <a:bodyPr/>
        <a:lstStyle/>
        <a:p>
          <a:endParaRPr lang="en-US"/>
        </a:p>
      </dgm:t>
    </dgm:pt>
    <dgm:pt modelId="{E0AED0B6-55EF-45D2-8E3A-64D079F8F46F}" type="sibTrans" cxnId="{80A23492-81B1-4B56-B63D-B0B6CE71F911}">
      <dgm:prSet/>
      <dgm:spPr/>
      <dgm:t>
        <a:bodyPr/>
        <a:lstStyle/>
        <a:p>
          <a:endParaRPr lang="en-US"/>
        </a:p>
      </dgm:t>
    </dgm:pt>
    <dgm:pt modelId="{5830B638-FE34-49A1-9B58-EDBB794CD3D2}">
      <dgm:prSet phldr="0"/>
      <dgm:spPr/>
      <dgm:t>
        <a:bodyPr/>
        <a:lstStyle/>
        <a:p>
          <a:pPr rtl="0"/>
          <a:r>
            <a:rPr lang="en-US" dirty="0">
              <a:latin typeface="+mn-lt"/>
            </a:rPr>
            <a:t>Offsite dose from prompt ionizing radiation (sky shine). </a:t>
          </a:r>
        </a:p>
      </dgm:t>
    </dgm:pt>
    <dgm:pt modelId="{DABE4184-ADB0-4C8D-9B89-CA8089C82827}" type="parTrans" cxnId="{D8A1E189-8E1E-45F4-B4E5-A3A56B665E90}">
      <dgm:prSet/>
      <dgm:spPr/>
      <dgm:t>
        <a:bodyPr/>
        <a:lstStyle/>
        <a:p>
          <a:endParaRPr lang="en-US"/>
        </a:p>
      </dgm:t>
    </dgm:pt>
    <dgm:pt modelId="{E1ABAE5A-59A1-4703-B494-4325F09F8801}" type="sibTrans" cxnId="{D8A1E189-8E1E-45F4-B4E5-A3A56B665E90}">
      <dgm:prSet/>
      <dgm:spPr/>
      <dgm:t>
        <a:bodyPr/>
        <a:lstStyle/>
        <a:p>
          <a:endParaRPr lang="en-US"/>
        </a:p>
      </dgm:t>
    </dgm:pt>
    <dgm:pt modelId="{DA1F7067-EFB3-B24A-AF8C-EC94269CFE72}">
      <dgm:prSet phldr="0"/>
      <dgm:spPr/>
      <dgm:t>
        <a:bodyPr/>
        <a:lstStyle/>
        <a:p>
          <a:r>
            <a:rPr lang="en-US">
              <a:latin typeface="+mn-lt"/>
            </a:rPr>
            <a:t>Prompt ionizing radiation exposure</a:t>
          </a:r>
        </a:p>
      </dgm:t>
    </dgm:pt>
    <dgm:pt modelId="{75CEA8F0-7787-A04A-8615-20727CBA0896}" type="parTrans" cxnId="{0D0B823E-C589-C741-9B11-0E7BCA02EE73}">
      <dgm:prSet/>
      <dgm:spPr/>
      <dgm:t>
        <a:bodyPr/>
        <a:lstStyle/>
        <a:p>
          <a:endParaRPr lang="en-US"/>
        </a:p>
      </dgm:t>
    </dgm:pt>
    <dgm:pt modelId="{8F432DC4-DA50-0A46-B625-F6F4D4B19F32}" type="sibTrans" cxnId="{0D0B823E-C589-C741-9B11-0E7BCA02EE73}">
      <dgm:prSet/>
      <dgm:spPr/>
      <dgm:t>
        <a:bodyPr/>
        <a:lstStyle/>
        <a:p>
          <a:endParaRPr lang="en-US"/>
        </a:p>
      </dgm:t>
    </dgm:pt>
    <dgm:pt modelId="{22A65B68-5E90-42C3-B6E3-BEA5D72C621F}">
      <dgm:prSet phldrT="[Text]" phldr="0"/>
      <dgm:spPr/>
      <dgm:t>
        <a:bodyPr/>
        <a:lstStyle/>
        <a:p>
          <a:pPr rtl="0"/>
          <a:r>
            <a:rPr lang="en-US">
              <a:latin typeface="+mn-lt"/>
            </a:rPr>
            <a:t>Oxygen-displacing gas</a:t>
          </a:r>
        </a:p>
      </dgm:t>
    </dgm:pt>
    <dgm:pt modelId="{CE3D1136-5F0D-4EDC-9823-81A402B731EF}" type="sibTrans" cxnId="{19C8C5C8-0038-4088-ABD7-8764153C68BD}">
      <dgm:prSet/>
      <dgm:spPr/>
      <dgm:t>
        <a:bodyPr/>
        <a:lstStyle/>
        <a:p>
          <a:endParaRPr lang="en-US"/>
        </a:p>
      </dgm:t>
    </dgm:pt>
    <dgm:pt modelId="{CCADA719-12FC-40E1-9219-3267D932FD68}" type="parTrans" cxnId="{19C8C5C8-0038-4088-ABD7-8764153C68BD}">
      <dgm:prSet/>
      <dgm:spPr/>
      <dgm:t>
        <a:bodyPr/>
        <a:lstStyle/>
        <a:p>
          <a:endParaRPr lang="en-US"/>
        </a:p>
      </dgm:t>
    </dgm:pt>
    <dgm:pt modelId="{CFB516D7-A9CF-40B3-8C8B-BB6A504A1B9C}" type="pres">
      <dgm:prSet presAssocID="{ED31D638-D689-4555-85B2-1F4D8AE898E3}" presName="Name0" presStyleCnt="0">
        <dgm:presLayoutVars>
          <dgm:dir/>
          <dgm:animLvl val="lvl"/>
          <dgm:resizeHandles val="exact"/>
        </dgm:presLayoutVars>
      </dgm:prSet>
      <dgm:spPr/>
    </dgm:pt>
    <dgm:pt modelId="{6D369890-717D-4EBA-B812-DC02306A9DD3}" type="pres">
      <dgm:prSet presAssocID="{FA332471-BA43-461C-BFE1-CD68EAFD06EB}" presName="composite" presStyleCnt="0"/>
      <dgm:spPr/>
    </dgm:pt>
    <dgm:pt modelId="{ED15A214-BD1E-4C3A-A7D3-39C6B4646461}" type="pres">
      <dgm:prSet presAssocID="{FA332471-BA43-461C-BFE1-CD68EAFD06EB}" presName="parTx" presStyleLbl="alignNode1" presStyleIdx="0" presStyleCnt="2">
        <dgm:presLayoutVars>
          <dgm:chMax val="0"/>
          <dgm:chPref val="0"/>
          <dgm:bulletEnabled val="1"/>
        </dgm:presLayoutVars>
      </dgm:prSet>
      <dgm:spPr/>
    </dgm:pt>
    <dgm:pt modelId="{556908C6-5AAE-46EA-B711-6DBDE391F488}" type="pres">
      <dgm:prSet presAssocID="{FA332471-BA43-461C-BFE1-CD68EAFD06EB}" presName="desTx" presStyleLbl="alignAccFollowNode1" presStyleIdx="0" presStyleCnt="2">
        <dgm:presLayoutVars>
          <dgm:bulletEnabled val="1"/>
        </dgm:presLayoutVars>
      </dgm:prSet>
      <dgm:spPr/>
    </dgm:pt>
    <dgm:pt modelId="{5927B47E-A09A-47FA-9A17-B6882C9A99EF}" type="pres">
      <dgm:prSet presAssocID="{DDB4FE86-F6BD-4FAA-88A6-5C3CF9CF9C2F}" presName="space" presStyleCnt="0"/>
      <dgm:spPr/>
    </dgm:pt>
    <dgm:pt modelId="{D969A2EF-E2F0-4C39-B5C0-BBC592BCDA04}" type="pres">
      <dgm:prSet presAssocID="{894C3B93-69E6-48EB-888B-FA49402871A6}" presName="composite" presStyleCnt="0"/>
      <dgm:spPr/>
    </dgm:pt>
    <dgm:pt modelId="{560AB756-DFAE-45FF-9233-27224309D8DC}" type="pres">
      <dgm:prSet presAssocID="{894C3B93-69E6-48EB-888B-FA49402871A6}" presName="parTx" presStyleLbl="alignNode1" presStyleIdx="1" presStyleCnt="2">
        <dgm:presLayoutVars>
          <dgm:chMax val="0"/>
          <dgm:chPref val="0"/>
          <dgm:bulletEnabled val="1"/>
        </dgm:presLayoutVars>
      </dgm:prSet>
      <dgm:spPr/>
    </dgm:pt>
    <dgm:pt modelId="{67E82838-44F3-410B-8F85-743861BE57F1}" type="pres">
      <dgm:prSet presAssocID="{894C3B93-69E6-48EB-888B-FA49402871A6}" presName="desTx" presStyleLbl="alignAccFollowNode1" presStyleIdx="1" presStyleCnt="2">
        <dgm:presLayoutVars>
          <dgm:bulletEnabled val="1"/>
        </dgm:presLayoutVars>
      </dgm:prSet>
      <dgm:spPr/>
    </dgm:pt>
  </dgm:ptLst>
  <dgm:cxnLst>
    <dgm:cxn modelId="{B57E8414-4128-4947-84DB-AA39022981C9}" type="presOf" srcId="{22A65B68-5E90-42C3-B6E3-BEA5D72C621F}" destId="{556908C6-5AAE-46EA-B711-6DBDE391F488}" srcOrd="0" destOrd="2" presId="urn:microsoft.com/office/officeart/2005/8/layout/hList1"/>
    <dgm:cxn modelId="{DED8A937-9C2D-42BA-9D93-99E02F29E1C1}" type="presOf" srcId="{5830B638-FE34-49A1-9B58-EDBB794CD3D2}" destId="{67E82838-44F3-410B-8F85-743861BE57F1}" srcOrd="0" destOrd="0" presId="urn:microsoft.com/office/officeart/2005/8/layout/hList1"/>
    <dgm:cxn modelId="{FFCC503B-25DD-4AEE-9683-D6315E1A6BB7}" type="presOf" srcId="{894C3B93-69E6-48EB-888B-FA49402871A6}" destId="{560AB756-DFAE-45FF-9233-27224309D8DC}" srcOrd="0" destOrd="0" presId="urn:microsoft.com/office/officeart/2005/8/layout/hList1"/>
    <dgm:cxn modelId="{0D0B823E-C589-C741-9B11-0E7BCA02EE73}" srcId="{FA332471-BA43-461C-BFE1-CD68EAFD06EB}" destId="{DA1F7067-EFB3-B24A-AF8C-EC94269CFE72}" srcOrd="4" destOrd="0" parTransId="{75CEA8F0-7787-A04A-8615-20727CBA0896}" sibTransId="{8F432DC4-DA50-0A46-B625-F6F4D4B19F32}"/>
    <dgm:cxn modelId="{7CEDD45C-A240-4FCF-B8B7-AB6C1339F29A}" srcId="{FA332471-BA43-461C-BFE1-CD68EAFD06EB}" destId="{7A9C2E34-6B4F-4D24-9917-F94879326A12}" srcOrd="3" destOrd="0" parTransId="{5BFC4247-EC19-4E4B-9551-84026192C9A5}" sibTransId="{F4A9D130-8BDD-419A-8669-7A4C60E12175}"/>
    <dgm:cxn modelId="{32B3E143-73E9-475D-846B-80C5AE8D4AB3}" srcId="{FA332471-BA43-461C-BFE1-CD68EAFD06EB}" destId="{CC6F13DF-C376-40A1-97CB-8EDC01434234}" srcOrd="0" destOrd="0" parTransId="{55F2A731-CECF-4C26-B7B6-D4CCFDF25C45}" sibTransId="{E86A24B8-F5C3-4B4A-977D-BBF968841A8D}"/>
    <dgm:cxn modelId="{5129FF67-A41B-460D-993D-0A7E9AEB724E}" srcId="{ED31D638-D689-4555-85B2-1F4D8AE898E3}" destId="{FA332471-BA43-461C-BFE1-CD68EAFD06EB}" srcOrd="0" destOrd="0" parTransId="{2287640E-D68D-4012-BF51-2852D940884D}" sibTransId="{DDB4FE86-F6BD-4FAA-88A6-5C3CF9CF9C2F}"/>
    <dgm:cxn modelId="{C4E84C71-9439-4312-BA05-D898654A4DA7}" type="presOf" srcId="{69D03210-3E1F-40D5-83A5-6C9DA10AC466}" destId="{556908C6-5AAE-46EA-B711-6DBDE391F488}" srcOrd="0" destOrd="5" presId="urn:microsoft.com/office/officeart/2005/8/layout/hList1"/>
    <dgm:cxn modelId="{C38A7E53-96BF-4815-B647-05C5E512DF0D}" type="presOf" srcId="{7B1A70CB-855A-4EF7-85BB-11C83FDFC428}" destId="{556908C6-5AAE-46EA-B711-6DBDE391F488}" srcOrd="0" destOrd="1" presId="urn:microsoft.com/office/officeart/2005/8/layout/hList1"/>
    <dgm:cxn modelId="{FF7E3354-36B5-4BDE-9B03-0C52BEFC0FAB}" type="presOf" srcId="{ED31D638-D689-4555-85B2-1F4D8AE898E3}" destId="{CFB516D7-A9CF-40B3-8C8B-BB6A504A1B9C}" srcOrd="0" destOrd="0" presId="urn:microsoft.com/office/officeart/2005/8/layout/hList1"/>
    <dgm:cxn modelId="{D8A1E189-8E1E-45F4-B4E5-A3A56B665E90}" srcId="{894C3B93-69E6-48EB-888B-FA49402871A6}" destId="{5830B638-FE34-49A1-9B58-EDBB794CD3D2}" srcOrd="0" destOrd="0" parTransId="{DABE4184-ADB0-4C8D-9B89-CA8089C82827}" sibTransId="{E1ABAE5A-59A1-4703-B494-4325F09F8801}"/>
    <dgm:cxn modelId="{80A23492-81B1-4B56-B63D-B0B6CE71F911}" srcId="{ED31D638-D689-4555-85B2-1F4D8AE898E3}" destId="{894C3B93-69E6-48EB-888B-FA49402871A6}" srcOrd="1" destOrd="0" parTransId="{F573721D-C615-42B6-BA2D-AAEF2F20AA20}" sibTransId="{E0AED0B6-55EF-45D2-8E3A-64D079F8F46F}"/>
    <dgm:cxn modelId="{1D55A599-83CA-4C3A-A538-7DD45ACDF0EA}" type="presOf" srcId="{FA332471-BA43-461C-BFE1-CD68EAFD06EB}" destId="{ED15A214-BD1E-4C3A-A7D3-39C6B4646461}" srcOrd="0" destOrd="0" presId="urn:microsoft.com/office/officeart/2005/8/layout/hList1"/>
    <dgm:cxn modelId="{8C7A969A-FC56-9B40-8F97-E56C4CC2D345}" type="presOf" srcId="{DA1F7067-EFB3-B24A-AF8C-EC94269CFE72}" destId="{556908C6-5AAE-46EA-B711-6DBDE391F488}" srcOrd="0" destOrd="4" presId="urn:microsoft.com/office/officeart/2005/8/layout/hList1"/>
    <dgm:cxn modelId="{A2561ABB-9505-44D2-AD6A-A026AD28F5BE}" type="presOf" srcId="{7A9C2E34-6B4F-4D24-9917-F94879326A12}" destId="{556908C6-5AAE-46EA-B711-6DBDE391F488}" srcOrd="0" destOrd="3" presId="urn:microsoft.com/office/officeart/2005/8/layout/hList1"/>
    <dgm:cxn modelId="{19C8C5C8-0038-4088-ABD7-8764153C68BD}" srcId="{FA332471-BA43-461C-BFE1-CD68EAFD06EB}" destId="{22A65B68-5E90-42C3-B6E3-BEA5D72C621F}" srcOrd="2" destOrd="0" parTransId="{CCADA719-12FC-40E1-9219-3267D932FD68}" sibTransId="{CE3D1136-5F0D-4EDC-9823-81A402B731EF}"/>
    <dgm:cxn modelId="{C8AC7BCE-546B-467B-A465-355E34BDAFF4}" type="presOf" srcId="{CC6F13DF-C376-40A1-97CB-8EDC01434234}" destId="{556908C6-5AAE-46EA-B711-6DBDE391F488}" srcOrd="0" destOrd="0" presId="urn:microsoft.com/office/officeart/2005/8/layout/hList1"/>
    <dgm:cxn modelId="{F219A5D9-B004-4022-9787-F72563189D0B}" srcId="{FA332471-BA43-461C-BFE1-CD68EAFD06EB}" destId="{7B1A70CB-855A-4EF7-85BB-11C83FDFC428}" srcOrd="1" destOrd="0" parTransId="{FE70BCFF-9270-4C80-8D57-E3B37D7189CA}" sibTransId="{9D7CCC26-2C3E-4CE5-B139-8702CB30417F}"/>
    <dgm:cxn modelId="{042C10E7-FF04-4A1B-A820-F417DB665B80}" srcId="{FA332471-BA43-461C-BFE1-CD68EAFD06EB}" destId="{69D03210-3E1F-40D5-83A5-6C9DA10AC466}" srcOrd="5" destOrd="0" parTransId="{78A0D773-F7F8-4ED8-B5A1-AD1987309CE2}" sibTransId="{0AE6849E-C40C-4FF9-8C86-4134A304C9FD}"/>
    <dgm:cxn modelId="{8C2EA3F7-9ADE-46E4-9AE2-EBA87FF69670}" type="presParOf" srcId="{CFB516D7-A9CF-40B3-8C8B-BB6A504A1B9C}" destId="{6D369890-717D-4EBA-B812-DC02306A9DD3}" srcOrd="0" destOrd="0" presId="urn:microsoft.com/office/officeart/2005/8/layout/hList1"/>
    <dgm:cxn modelId="{258F8D4A-453F-43DD-BD47-58ED44CFF80D}" type="presParOf" srcId="{6D369890-717D-4EBA-B812-DC02306A9DD3}" destId="{ED15A214-BD1E-4C3A-A7D3-39C6B4646461}" srcOrd="0" destOrd="0" presId="urn:microsoft.com/office/officeart/2005/8/layout/hList1"/>
    <dgm:cxn modelId="{58B296DB-08A2-420E-9B40-AE91D1F8801A}" type="presParOf" srcId="{6D369890-717D-4EBA-B812-DC02306A9DD3}" destId="{556908C6-5AAE-46EA-B711-6DBDE391F488}" srcOrd="1" destOrd="0" presId="urn:microsoft.com/office/officeart/2005/8/layout/hList1"/>
    <dgm:cxn modelId="{44D6ABD8-FC15-4DB0-B60C-77920800D432}" type="presParOf" srcId="{CFB516D7-A9CF-40B3-8C8B-BB6A504A1B9C}" destId="{5927B47E-A09A-47FA-9A17-B6882C9A99EF}" srcOrd="1" destOrd="0" presId="urn:microsoft.com/office/officeart/2005/8/layout/hList1"/>
    <dgm:cxn modelId="{9A0D75EF-3AFF-4EBE-BE70-F394F79B5589}" type="presParOf" srcId="{CFB516D7-A9CF-40B3-8C8B-BB6A504A1B9C}" destId="{D969A2EF-E2F0-4C39-B5C0-BBC592BCDA04}" srcOrd="2" destOrd="0" presId="urn:microsoft.com/office/officeart/2005/8/layout/hList1"/>
    <dgm:cxn modelId="{DFEC3147-A559-4C83-92E3-1D0D10CB6CD4}" type="presParOf" srcId="{D969A2EF-E2F0-4C39-B5C0-BBC592BCDA04}" destId="{560AB756-DFAE-45FF-9233-27224309D8DC}" srcOrd="0" destOrd="0" presId="urn:microsoft.com/office/officeart/2005/8/layout/hList1"/>
    <dgm:cxn modelId="{7E5AA35A-7D39-4D49-B231-57ED5941FDC7}" type="presParOf" srcId="{D969A2EF-E2F0-4C39-B5C0-BBC592BCDA04}" destId="{67E82838-44F3-410B-8F85-743861BE57F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8363A6-5968-4FC5-B9F8-4CDC25B7D0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6AA361-F9C8-4C7B-8003-41338C934D40}">
      <dgm:prSet phldrT="[Text]" phldr="0" custT="1"/>
      <dgm:spPr/>
      <dgm:t>
        <a:bodyPr/>
        <a:lstStyle/>
        <a:p>
          <a:pPr rtl="0"/>
          <a:r>
            <a:rPr lang="en-US" sz="1600" b="1">
              <a:solidFill>
                <a:schemeClr val="bg1"/>
              </a:solidFill>
              <a:latin typeface="Arial" panose="020B0604020202020204" pitchFamily="34" charset="0"/>
              <a:cs typeface="Arial" panose="020B0604020202020204" pitchFamily="34" charset="0"/>
            </a:rPr>
            <a:t>Machine Protection System (MPS) </a:t>
          </a:r>
        </a:p>
      </dgm:t>
    </dgm:pt>
    <dgm:pt modelId="{E9E728C0-920F-4080-BFAA-75D6685B3C5F}" type="parTrans" cxnId="{05528763-B3F0-40B3-B118-D81D36882684}">
      <dgm:prSet/>
      <dgm:spPr/>
      <dgm:t>
        <a:bodyPr/>
        <a:lstStyle/>
        <a:p>
          <a:endParaRPr lang="en-US" sz="1600">
            <a:latin typeface="+mn-lt"/>
          </a:endParaRPr>
        </a:p>
      </dgm:t>
    </dgm:pt>
    <dgm:pt modelId="{CED485B8-E464-41C5-991C-F21C07EC5251}" type="sibTrans" cxnId="{05528763-B3F0-40B3-B118-D81D36882684}">
      <dgm:prSet/>
      <dgm:spPr/>
      <dgm:t>
        <a:bodyPr/>
        <a:lstStyle/>
        <a:p>
          <a:endParaRPr lang="en-US" sz="1600">
            <a:latin typeface="+mn-lt"/>
          </a:endParaRPr>
        </a:p>
      </dgm:t>
    </dgm:pt>
    <dgm:pt modelId="{EED4522E-D523-44E9-B987-B39C1BB203C2}">
      <dgm:prSet phldr="0" custT="1"/>
      <dgm:spPr/>
      <dgm:t>
        <a:bodyPr/>
        <a:lstStyle/>
        <a:p>
          <a:pPr rtl="0">
            <a:lnSpc>
              <a:spcPct val="100000"/>
            </a:lnSpc>
            <a:spcAft>
              <a:spcPts val="600"/>
            </a:spcAft>
          </a:pPr>
          <a:r>
            <a:rPr lang="en-US" sz="1600">
              <a:solidFill>
                <a:srgbClr val="000000"/>
              </a:solidFill>
              <a:latin typeface="Arial" panose="020B0604020202020204" pitchFamily="34" charset="0"/>
              <a:cs typeface="Arial" panose="020B0604020202020204" pitchFamily="34" charset="0"/>
            </a:rPr>
            <a:t>An active engineered system designed to turn off RF/High Voltage whenever an off-normal condition is detected and before significant damage occurs. [CARMS, Arc &amp; IR Detectors, Quench detection circuit, etc.]</a:t>
          </a:r>
          <a:br>
            <a:rPr lang="en-US" sz="1600">
              <a:solidFill>
                <a:srgbClr val="000000"/>
              </a:solidFill>
              <a:latin typeface="Arial" panose="020B0604020202020204" pitchFamily="34" charset="0"/>
              <a:cs typeface="Arial" panose="020B0604020202020204" pitchFamily="34" charset="0"/>
            </a:rPr>
          </a:br>
          <a:endParaRPr lang="en-US" sz="1600">
            <a:solidFill>
              <a:srgbClr val="000000"/>
            </a:solidFill>
            <a:latin typeface="Arial" panose="020B0604020202020204" pitchFamily="34" charset="0"/>
            <a:cs typeface="Arial" panose="020B0604020202020204" pitchFamily="34" charset="0"/>
          </a:endParaRPr>
        </a:p>
      </dgm:t>
    </dgm:pt>
    <dgm:pt modelId="{FAAEC31D-7250-409A-8216-6B23DEB07BBC}" type="parTrans" cxnId="{200DA78F-D191-4B47-9C21-54E3525E1F80}">
      <dgm:prSet/>
      <dgm:spPr/>
      <dgm:t>
        <a:bodyPr/>
        <a:lstStyle/>
        <a:p>
          <a:endParaRPr lang="en-US" sz="1600">
            <a:latin typeface="+mn-lt"/>
          </a:endParaRPr>
        </a:p>
      </dgm:t>
    </dgm:pt>
    <dgm:pt modelId="{D00AD019-F49C-4F69-A775-779053EBFEFB}" type="sibTrans" cxnId="{200DA78F-D191-4B47-9C21-54E3525E1F80}">
      <dgm:prSet/>
      <dgm:spPr/>
      <dgm:t>
        <a:bodyPr/>
        <a:lstStyle/>
        <a:p>
          <a:endParaRPr lang="en-US" sz="1600">
            <a:latin typeface="+mn-lt"/>
          </a:endParaRPr>
        </a:p>
      </dgm:t>
    </dgm:pt>
    <dgm:pt modelId="{7D958CA0-CC5E-4192-AE1C-31987AFAD924}">
      <dgm:prSet phldr="0" custT="1"/>
      <dgm:spPr/>
      <dgm:t>
        <a:bodyPr/>
        <a:lstStyle/>
        <a:p>
          <a:pPr rtl="0"/>
          <a:r>
            <a:rPr lang="en-US" sz="1600" b="1">
              <a:solidFill>
                <a:schemeClr val="bg1"/>
              </a:solidFill>
              <a:latin typeface="Arial" panose="020B0604020202020204" pitchFamily="34" charset="0"/>
              <a:cs typeface="Arial" panose="020B0604020202020204" pitchFamily="34" charset="0"/>
            </a:rPr>
            <a:t>Channel Access Security</a:t>
          </a:r>
        </a:p>
      </dgm:t>
    </dgm:pt>
    <dgm:pt modelId="{FC8F5DBC-805D-4156-A77B-1D6D26B07C3B}" type="parTrans" cxnId="{57824A72-AD1F-4789-BE8A-D3B56B552033}">
      <dgm:prSet/>
      <dgm:spPr/>
      <dgm:t>
        <a:bodyPr/>
        <a:lstStyle/>
        <a:p>
          <a:endParaRPr lang="en-US" sz="1600">
            <a:latin typeface="+mn-lt"/>
          </a:endParaRPr>
        </a:p>
      </dgm:t>
    </dgm:pt>
    <dgm:pt modelId="{866C1A96-AE5F-4AF7-A77E-E4D26AC9C14F}" type="sibTrans" cxnId="{57824A72-AD1F-4789-BE8A-D3B56B552033}">
      <dgm:prSet/>
      <dgm:spPr/>
      <dgm:t>
        <a:bodyPr/>
        <a:lstStyle/>
        <a:p>
          <a:endParaRPr lang="en-US" sz="1600">
            <a:latin typeface="+mn-lt"/>
          </a:endParaRPr>
        </a:p>
      </dgm:t>
    </dgm:pt>
    <dgm:pt modelId="{DE2135AD-DF65-422C-932A-C8A5DF1164C0}">
      <dgm:prSet phldr="0" custT="1"/>
      <dgm:spPr/>
      <dgm:t>
        <a:bodyPr/>
        <a:lstStyle/>
        <a:p>
          <a:pPr rtl="0"/>
          <a:r>
            <a:rPr lang="en-US" sz="1600" b="1">
              <a:latin typeface="Arial" panose="020B0604020202020204" pitchFamily="34" charset="0"/>
              <a:cs typeface="Arial" panose="020B0604020202020204" pitchFamily="34" charset="0"/>
            </a:rPr>
            <a:t>Operational Envelope</a:t>
          </a:r>
        </a:p>
      </dgm:t>
    </dgm:pt>
    <dgm:pt modelId="{8B90EFD4-85F6-4C3A-BDCB-19814B8309B8}" type="parTrans" cxnId="{3C642D75-8605-4989-B453-DD65B6460DB8}">
      <dgm:prSet/>
      <dgm:spPr/>
      <dgm:t>
        <a:bodyPr/>
        <a:lstStyle/>
        <a:p>
          <a:endParaRPr lang="en-US" sz="1600">
            <a:latin typeface="+mn-lt"/>
          </a:endParaRPr>
        </a:p>
      </dgm:t>
    </dgm:pt>
    <dgm:pt modelId="{815C85C1-1D33-4ABD-9ACD-566F25504BA4}" type="sibTrans" cxnId="{3C642D75-8605-4989-B453-DD65B6460DB8}">
      <dgm:prSet/>
      <dgm:spPr/>
      <dgm:t>
        <a:bodyPr/>
        <a:lstStyle/>
        <a:p>
          <a:endParaRPr lang="en-US" sz="1600">
            <a:latin typeface="+mn-lt"/>
          </a:endParaRPr>
        </a:p>
      </dgm:t>
    </dgm:pt>
    <dgm:pt modelId="{2DFE81C5-B5BD-4E08-A02F-BB23AFD4960D}">
      <dgm:prSet phldr="0" custT="1"/>
      <dgm:spPr/>
      <dgm:t>
        <a:bodyPr/>
        <a:lstStyle/>
        <a:p>
          <a:pPr rtl="0">
            <a:lnSpc>
              <a:spcPct val="100000"/>
            </a:lnSpc>
          </a:pPr>
          <a:r>
            <a:rPr lang="en-US" sz="1600" b="0">
              <a:solidFill>
                <a:srgbClr val="000000"/>
              </a:solidFill>
              <a:latin typeface="Arial" panose="020B0604020202020204" pitchFamily="34" charset="0"/>
              <a:cs typeface="Arial" panose="020B0604020202020204" pitchFamily="34" charset="0"/>
            </a:rPr>
            <a:t>An active engineered system that establishes a security protocol limiting individuals’ ability to access electronic process variables used to control the accelerator. [EPICS]</a:t>
          </a:r>
          <a:br>
            <a:rPr lang="en-US" sz="1600" b="0">
              <a:solidFill>
                <a:srgbClr val="000000"/>
              </a:solidFill>
              <a:latin typeface="Arial" panose="020B0604020202020204" pitchFamily="34" charset="0"/>
              <a:cs typeface="Arial" panose="020B0604020202020204" pitchFamily="34" charset="0"/>
            </a:rPr>
          </a:br>
          <a:endParaRPr lang="en-US" sz="1600" b="0">
            <a:solidFill>
              <a:srgbClr val="000000"/>
            </a:solidFill>
            <a:latin typeface="Arial" panose="020B0604020202020204" pitchFamily="34" charset="0"/>
            <a:cs typeface="Arial" panose="020B0604020202020204" pitchFamily="34" charset="0"/>
          </a:endParaRPr>
        </a:p>
      </dgm:t>
    </dgm:pt>
    <dgm:pt modelId="{74E2F8BF-40E6-42DD-87CE-F2950CB7938D}" type="parTrans" cxnId="{E5EE13D5-7554-4BB7-8ACF-1C821B4476B4}">
      <dgm:prSet/>
      <dgm:spPr/>
      <dgm:t>
        <a:bodyPr/>
        <a:lstStyle/>
        <a:p>
          <a:endParaRPr lang="en-US" sz="1600">
            <a:latin typeface="+mn-lt"/>
          </a:endParaRPr>
        </a:p>
      </dgm:t>
    </dgm:pt>
    <dgm:pt modelId="{B0739D07-1568-4E64-8821-B8F2446B9379}" type="sibTrans" cxnId="{E5EE13D5-7554-4BB7-8ACF-1C821B4476B4}">
      <dgm:prSet/>
      <dgm:spPr/>
      <dgm:t>
        <a:bodyPr/>
        <a:lstStyle/>
        <a:p>
          <a:endParaRPr lang="en-US" sz="1600">
            <a:latin typeface="+mn-lt"/>
          </a:endParaRPr>
        </a:p>
      </dgm:t>
    </dgm:pt>
    <dgm:pt modelId="{B64A5675-CD4C-448A-80A1-AC14698AE703}">
      <dgm:prSet phldr="0" custT="1"/>
      <dgm:spPr/>
      <dgm:t>
        <a:bodyPr/>
        <a:lstStyle/>
        <a:p>
          <a:pPr rtl="0">
            <a:lnSpc>
              <a:spcPct val="100000"/>
            </a:lnSpc>
          </a:pPr>
          <a:r>
            <a:rPr lang="en-US" sz="1600" b="0">
              <a:solidFill>
                <a:srgbClr val="000000"/>
              </a:solidFill>
              <a:latin typeface="Arial" panose="020B0604020202020204" pitchFamily="34" charset="0"/>
              <a:cs typeface="Arial" panose="020B0604020202020204" pitchFamily="34" charset="0"/>
            </a:rPr>
            <a:t>Administrative limits and operating parameters for specific CMTF systems.</a:t>
          </a:r>
        </a:p>
      </dgm:t>
    </dgm:pt>
    <dgm:pt modelId="{E8718CA2-1696-4ED1-9EBC-7A563FD21478}" type="parTrans" cxnId="{F7E00216-C9C3-4F65-A83B-1A783A55B21F}">
      <dgm:prSet/>
      <dgm:spPr/>
      <dgm:t>
        <a:bodyPr/>
        <a:lstStyle/>
        <a:p>
          <a:endParaRPr lang="en-US" sz="1600">
            <a:latin typeface="+mn-lt"/>
          </a:endParaRPr>
        </a:p>
      </dgm:t>
    </dgm:pt>
    <dgm:pt modelId="{543D4036-E135-4725-BE7E-1314AAA25EBC}" type="sibTrans" cxnId="{F7E00216-C9C3-4F65-A83B-1A783A55B21F}">
      <dgm:prSet/>
      <dgm:spPr/>
      <dgm:t>
        <a:bodyPr/>
        <a:lstStyle/>
        <a:p>
          <a:endParaRPr lang="en-US" sz="1600">
            <a:latin typeface="+mn-lt"/>
          </a:endParaRPr>
        </a:p>
      </dgm:t>
    </dgm:pt>
    <dgm:pt modelId="{DB1CBCDA-2DD4-4E87-BC11-8D7FD03B8A4E}" type="pres">
      <dgm:prSet presAssocID="{638363A6-5968-4FC5-B9F8-4CDC25B7D034}" presName="linear" presStyleCnt="0">
        <dgm:presLayoutVars>
          <dgm:animLvl val="lvl"/>
          <dgm:resizeHandles val="exact"/>
        </dgm:presLayoutVars>
      </dgm:prSet>
      <dgm:spPr/>
    </dgm:pt>
    <dgm:pt modelId="{6BD9FF8E-9201-4CBD-A1B1-41EC56C3958B}" type="pres">
      <dgm:prSet presAssocID="{AE6AA361-F9C8-4C7B-8003-41338C934D40}" presName="parentText" presStyleLbl="node1" presStyleIdx="0" presStyleCnt="3" custLinFactNeighborY="-81972">
        <dgm:presLayoutVars>
          <dgm:chMax val="0"/>
          <dgm:bulletEnabled val="1"/>
        </dgm:presLayoutVars>
      </dgm:prSet>
      <dgm:spPr/>
    </dgm:pt>
    <dgm:pt modelId="{DA2D5936-105D-488C-A237-4CB6F999FED0}" type="pres">
      <dgm:prSet presAssocID="{AE6AA361-F9C8-4C7B-8003-41338C934D40}" presName="childText" presStyleLbl="revTx" presStyleIdx="0" presStyleCnt="3" custLinFactNeighborY="8429">
        <dgm:presLayoutVars>
          <dgm:bulletEnabled val="1"/>
        </dgm:presLayoutVars>
      </dgm:prSet>
      <dgm:spPr/>
    </dgm:pt>
    <dgm:pt modelId="{D94F2FE6-C79F-4BEF-A913-25F52B540917}" type="pres">
      <dgm:prSet presAssocID="{7D958CA0-CC5E-4192-AE1C-31987AFAD924}" presName="parentText" presStyleLbl="node1" presStyleIdx="1" presStyleCnt="3">
        <dgm:presLayoutVars>
          <dgm:chMax val="0"/>
          <dgm:bulletEnabled val="1"/>
        </dgm:presLayoutVars>
      </dgm:prSet>
      <dgm:spPr/>
    </dgm:pt>
    <dgm:pt modelId="{D79ECED6-D2E9-40CB-9D98-5ADBEFD6024A}" type="pres">
      <dgm:prSet presAssocID="{7D958CA0-CC5E-4192-AE1C-31987AFAD924}" presName="childText" presStyleLbl="revTx" presStyleIdx="1" presStyleCnt="3" custLinFactNeighborY="10776">
        <dgm:presLayoutVars>
          <dgm:bulletEnabled val="1"/>
        </dgm:presLayoutVars>
      </dgm:prSet>
      <dgm:spPr/>
    </dgm:pt>
    <dgm:pt modelId="{4CA9C25B-4E9C-47C8-A280-F91252F2C74B}" type="pres">
      <dgm:prSet presAssocID="{DE2135AD-DF65-422C-932A-C8A5DF1164C0}" presName="parentText" presStyleLbl="node1" presStyleIdx="2" presStyleCnt="3" custLinFactNeighborY="-2146">
        <dgm:presLayoutVars>
          <dgm:chMax val="0"/>
          <dgm:bulletEnabled val="1"/>
        </dgm:presLayoutVars>
      </dgm:prSet>
      <dgm:spPr/>
    </dgm:pt>
    <dgm:pt modelId="{71105049-2991-4069-B526-E9AE7E86DF84}" type="pres">
      <dgm:prSet presAssocID="{DE2135AD-DF65-422C-932A-C8A5DF1164C0}" presName="childText" presStyleLbl="revTx" presStyleIdx="2" presStyleCnt="3">
        <dgm:presLayoutVars>
          <dgm:bulletEnabled val="1"/>
        </dgm:presLayoutVars>
      </dgm:prSet>
      <dgm:spPr/>
    </dgm:pt>
  </dgm:ptLst>
  <dgm:cxnLst>
    <dgm:cxn modelId="{B8900602-0019-41CB-8161-7CC44AF9288A}" type="presOf" srcId="{AE6AA361-F9C8-4C7B-8003-41338C934D40}" destId="{6BD9FF8E-9201-4CBD-A1B1-41EC56C3958B}" srcOrd="0" destOrd="0" presId="urn:microsoft.com/office/officeart/2005/8/layout/vList2"/>
    <dgm:cxn modelId="{B061580E-6415-4608-8D6A-5D8BF33976F6}" type="presOf" srcId="{DE2135AD-DF65-422C-932A-C8A5DF1164C0}" destId="{4CA9C25B-4E9C-47C8-A280-F91252F2C74B}" srcOrd="0" destOrd="0" presId="urn:microsoft.com/office/officeart/2005/8/layout/vList2"/>
    <dgm:cxn modelId="{F7E00216-C9C3-4F65-A83B-1A783A55B21F}" srcId="{DE2135AD-DF65-422C-932A-C8A5DF1164C0}" destId="{B64A5675-CD4C-448A-80A1-AC14698AE703}" srcOrd="0" destOrd="0" parTransId="{E8718CA2-1696-4ED1-9EBC-7A563FD21478}" sibTransId="{543D4036-E135-4725-BE7E-1314AAA25EBC}"/>
    <dgm:cxn modelId="{495E3F33-23B1-4B1C-A2BB-172B67E56C51}" type="presOf" srcId="{EED4522E-D523-44E9-B987-B39C1BB203C2}" destId="{DA2D5936-105D-488C-A237-4CB6F999FED0}" srcOrd="0" destOrd="0" presId="urn:microsoft.com/office/officeart/2005/8/layout/vList2"/>
    <dgm:cxn modelId="{05528763-B3F0-40B3-B118-D81D36882684}" srcId="{638363A6-5968-4FC5-B9F8-4CDC25B7D034}" destId="{AE6AA361-F9C8-4C7B-8003-41338C934D40}" srcOrd="0" destOrd="0" parTransId="{E9E728C0-920F-4080-BFAA-75D6685B3C5F}" sibTransId="{CED485B8-E464-41C5-991C-F21C07EC5251}"/>
    <dgm:cxn modelId="{DDC3CE63-C9E1-4277-BE43-D49D5D524449}" type="presOf" srcId="{B64A5675-CD4C-448A-80A1-AC14698AE703}" destId="{71105049-2991-4069-B526-E9AE7E86DF84}" srcOrd="0" destOrd="0" presId="urn:microsoft.com/office/officeart/2005/8/layout/vList2"/>
    <dgm:cxn modelId="{9E463B49-2D46-4F60-9DF4-95E324A70C4A}" type="presOf" srcId="{638363A6-5968-4FC5-B9F8-4CDC25B7D034}" destId="{DB1CBCDA-2DD4-4E87-BC11-8D7FD03B8A4E}" srcOrd="0" destOrd="0" presId="urn:microsoft.com/office/officeart/2005/8/layout/vList2"/>
    <dgm:cxn modelId="{57824A72-AD1F-4789-BE8A-D3B56B552033}" srcId="{638363A6-5968-4FC5-B9F8-4CDC25B7D034}" destId="{7D958CA0-CC5E-4192-AE1C-31987AFAD924}" srcOrd="1" destOrd="0" parTransId="{FC8F5DBC-805D-4156-A77B-1D6D26B07C3B}" sibTransId="{866C1A96-AE5F-4AF7-A77E-E4D26AC9C14F}"/>
    <dgm:cxn modelId="{3C642D75-8605-4989-B453-DD65B6460DB8}" srcId="{638363A6-5968-4FC5-B9F8-4CDC25B7D034}" destId="{DE2135AD-DF65-422C-932A-C8A5DF1164C0}" srcOrd="2" destOrd="0" parTransId="{8B90EFD4-85F6-4C3A-BDCB-19814B8309B8}" sibTransId="{815C85C1-1D33-4ABD-9ACD-566F25504BA4}"/>
    <dgm:cxn modelId="{200DA78F-D191-4B47-9C21-54E3525E1F80}" srcId="{AE6AA361-F9C8-4C7B-8003-41338C934D40}" destId="{EED4522E-D523-44E9-B987-B39C1BB203C2}" srcOrd="0" destOrd="0" parTransId="{FAAEC31D-7250-409A-8216-6B23DEB07BBC}" sibTransId="{D00AD019-F49C-4F69-A775-779053EBFEFB}"/>
    <dgm:cxn modelId="{426F239B-B56E-4109-8511-383A1B4AE5AB}" type="presOf" srcId="{2DFE81C5-B5BD-4E08-A02F-BB23AFD4960D}" destId="{D79ECED6-D2E9-40CB-9D98-5ADBEFD6024A}" srcOrd="0" destOrd="0" presId="urn:microsoft.com/office/officeart/2005/8/layout/vList2"/>
    <dgm:cxn modelId="{A9486EBE-FC9A-44D5-B1A3-7F353A2BB5E2}" type="presOf" srcId="{7D958CA0-CC5E-4192-AE1C-31987AFAD924}" destId="{D94F2FE6-C79F-4BEF-A913-25F52B540917}" srcOrd="0" destOrd="0" presId="urn:microsoft.com/office/officeart/2005/8/layout/vList2"/>
    <dgm:cxn modelId="{E5EE13D5-7554-4BB7-8ACF-1C821B4476B4}" srcId="{7D958CA0-CC5E-4192-AE1C-31987AFAD924}" destId="{2DFE81C5-B5BD-4E08-A02F-BB23AFD4960D}" srcOrd="0" destOrd="0" parTransId="{74E2F8BF-40E6-42DD-87CE-F2950CB7938D}" sibTransId="{B0739D07-1568-4E64-8821-B8F2446B9379}"/>
    <dgm:cxn modelId="{6C5DDC6E-0587-479E-9CC4-8B83007FC44D}" type="presParOf" srcId="{DB1CBCDA-2DD4-4E87-BC11-8D7FD03B8A4E}" destId="{6BD9FF8E-9201-4CBD-A1B1-41EC56C3958B}" srcOrd="0" destOrd="0" presId="urn:microsoft.com/office/officeart/2005/8/layout/vList2"/>
    <dgm:cxn modelId="{5108A237-579B-463A-8953-6DB2A83767E2}" type="presParOf" srcId="{DB1CBCDA-2DD4-4E87-BC11-8D7FD03B8A4E}" destId="{DA2D5936-105D-488C-A237-4CB6F999FED0}" srcOrd="1" destOrd="0" presId="urn:microsoft.com/office/officeart/2005/8/layout/vList2"/>
    <dgm:cxn modelId="{B8C44EE9-6BA9-43DD-9573-C953BEBF5A27}" type="presParOf" srcId="{DB1CBCDA-2DD4-4E87-BC11-8D7FD03B8A4E}" destId="{D94F2FE6-C79F-4BEF-A913-25F52B540917}" srcOrd="2" destOrd="0" presId="urn:microsoft.com/office/officeart/2005/8/layout/vList2"/>
    <dgm:cxn modelId="{8BD5E678-BE74-4FAF-AFD5-CA7D3683DA9F}" type="presParOf" srcId="{DB1CBCDA-2DD4-4E87-BC11-8D7FD03B8A4E}" destId="{D79ECED6-D2E9-40CB-9D98-5ADBEFD6024A}" srcOrd="3" destOrd="0" presId="urn:microsoft.com/office/officeart/2005/8/layout/vList2"/>
    <dgm:cxn modelId="{E68CF886-B667-4079-9A9C-BBBDDCEB3ED4}" type="presParOf" srcId="{DB1CBCDA-2DD4-4E87-BC11-8D7FD03B8A4E}" destId="{4CA9C25B-4E9C-47C8-A280-F91252F2C74B}" srcOrd="4" destOrd="0" presId="urn:microsoft.com/office/officeart/2005/8/layout/vList2"/>
    <dgm:cxn modelId="{F309BD14-580C-44C7-A470-89AE15EED976}" type="presParOf" srcId="{DB1CBCDA-2DD4-4E87-BC11-8D7FD03B8A4E}" destId="{71105049-2991-4069-B526-E9AE7E86DF8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8363A6-5968-4FC5-B9F8-4CDC25B7D0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1C6780-E3C1-421D-A3D5-E7CFC089696C}">
      <dgm:prSet phldr="0" custT="1"/>
      <dgm:spPr/>
      <dgm:t>
        <a:bodyPr/>
        <a:lstStyle/>
        <a:p>
          <a:pPr marL="0" lvl="0" indent="0" algn="l" defTabSz="711200" rtl="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Run Authorization</a:t>
          </a:r>
        </a:p>
      </dgm:t>
    </dgm:pt>
    <dgm:pt modelId="{2409C373-9E23-4DEF-BD72-9476254F93DF}" type="parTrans" cxnId="{B742105E-DF12-452C-8761-FDDD90CF4CF1}">
      <dgm:prSet/>
      <dgm:spPr/>
      <dgm:t>
        <a:bodyPr/>
        <a:lstStyle/>
        <a:p>
          <a:endParaRPr lang="en-US" sz="1600">
            <a:latin typeface="+mn-lt"/>
          </a:endParaRPr>
        </a:p>
      </dgm:t>
    </dgm:pt>
    <dgm:pt modelId="{CC7A57C9-F9A7-4FAB-9DBC-6C17190C8F67}" type="sibTrans" cxnId="{B742105E-DF12-452C-8761-FDDD90CF4CF1}">
      <dgm:prSet/>
      <dgm:spPr/>
      <dgm:t>
        <a:bodyPr/>
        <a:lstStyle/>
        <a:p>
          <a:endParaRPr lang="en-US" sz="1600">
            <a:latin typeface="+mn-lt"/>
          </a:endParaRPr>
        </a:p>
      </dgm:t>
    </dgm:pt>
    <dgm:pt modelId="{E5E088D9-995E-4EB2-8FF6-19CD2D48770D}">
      <dgm:prSet phldr="0" custT="1"/>
      <dgm:spPr/>
      <dgm:t>
        <a:bodyPr/>
        <a:lstStyle/>
        <a:p>
          <a:pPr rtl="0"/>
          <a:r>
            <a:rPr lang="en-US" sz="1600" dirty="0">
              <a:solidFill>
                <a:srgbClr val="000000"/>
              </a:solidFill>
              <a:latin typeface="Arial" panose="020B0604020202020204" pitchFamily="34" charset="0"/>
              <a:cs typeface="Arial" panose="020B0604020202020204" pitchFamily="34" charset="0"/>
            </a:rPr>
            <a:t>Facility Manager examines component and credited control readiness via the System Readiness Manager (SRM) &amp; </a:t>
          </a:r>
          <a:r>
            <a:rPr lang="en-US" sz="1600" dirty="0" err="1">
              <a:solidFill>
                <a:srgbClr val="000000"/>
              </a:solidFill>
              <a:latin typeface="Arial" panose="020B0604020202020204" pitchFamily="34" charset="0"/>
              <a:cs typeface="Arial" panose="020B0604020202020204" pitchFamily="34" charset="0"/>
            </a:rPr>
            <a:t>Jlab</a:t>
          </a:r>
          <a:r>
            <a:rPr lang="en-US" sz="1600" dirty="0">
              <a:solidFill>
                <a:srgbClr val="000000"/>
              </a:solidFill>
              <a:latin typeface="Arial" panose="020B0604020202020204" pitchFamily="34" charset="0"/>
              <a:cs typeface="Arial" panose="020B0604020202020204" pitchFamily="34" charset="0"/>
            </a:rPr>
            <a:t> authorization manager (JAM).</a:t>
          </a:r>
        </a:p>
      </dgm:t>
    </dgm:pt>
    <dgm:pt modelId="{A5590292-0223-4BA0-ACDA-6B795C08D0FB}" type="parTrans" cxnId="{8A3D3CB0-28A8-49BD-B08F-12B74FC165AA}">
      <dgm:prSet/>
      <dgm:spPr/>
      <dgm:t>
        <a:bodyPr/>
        <a:lstStyle/>
        <a:p>
          <a:endParaRPr lang="en-US" sz="1600">
            <a:latin typeface="+mn-lt"/>
          </a:endParaRPr>
        </a:p>
      </dgm:t>
    </dgm:pt>
    <dgm:pt modelId="{7081937A-3D74-450F-8098-01940EDF92F8}" type="sibTrans" cxnId="{8A3D3CB0-28A8-49BD-B08F-12B74FC165AA}">
      <dgm:prSet/>
      <dgm:spPr/>
      <dgm:t>
        <a:bodyPr/>
        <a:lstStyle/>
        <a:p>
          <a:endParaRPr lang="en-US" sz="1600">
            <a:latin typeface="+mn-lt"/>
          </a:endParaRPr>
        </a:p>
      </dgm:t>
    </dgm:pt>
    <dgm:pt modelId="{52071915-540F-49D1-A32A-336AB184CF27}">
      <dgm:prSet phldr="0" custT="1"/>
      <dgm:spPr/>
      <dgm:t>
        <a:bodyPr/>
        <a:lstStyle/>
        <a:p>
          <a:pPr rtl="0"/>
          <a:r>
            <a:rPr lang="en-US" sz="1600" b="1">
              <a:latin typeface="Arial" panose="020B0604020202020204" pitchFamily="34" charset="0"/>
              <a:cs typeface="Arial" panose="020B0604020202020204" pitchFamily="34" charset="0"/>
            </a:rPr>
            <a:t>Safe Computing Practices</a:t>
          </a:r>
        </a:p>
      </dgm:t>
    </dgm:pt>
    <dgm:pt modelId="{907F3669-72A2-420F-B8C2-CE292CBD2EC5}" type="parTrans" cxnId="{B1FAED15-B6AD-4727-AF12-606D59570106}">
      <dgm:prSet/>
      <dgm:spPr/>
      <dgm:t>
        <a:bodyPr/>
        <a:lstStyle/>
        <a:p>
          <a:endParaRPr lang="en-US" sz="1600">
            <a:latin typeface="+mn-lt"/>
          </a:endParaRPr>
        </a:p>
      </dgm:t>
    </dgm:pt>
    <dgm:pt modelId="{B2AEA330-9763-45A1-BAED-BB9B1F26577C}" type="sibTrans" cxnId="{B1FAED15-B6AD-4727-AF12-606D59570106}">
      <dgm:prSet/>
      <dgm:spPr/>
      <dgm:t>
        <a:bodyPr/>
        <a:lstStyle/>
        <a:p>
          <a:endParaRPr lang="en-US" sz="1600">
            <a:latin typeface="+mn-lt"/>
          </a:endParaRPr>
        </a:p>
      </dgm:t>
    </dgm:pt>
    <dgm:pt modelId="{15BDA8B2-232D-4480-8483-07162F8A7098}">
      <dgm:prSet phldr="0" custT="1"/>
      <dgm:spPr/>
      <dgm:t>
        <a:bodyPr/>
        <a:lstStyle/>
        <a:p>
          <a:pPr rtl="0"/>
          <a:r>
            <a:rPr lang="en-US" sz="1600" b="0" dirty="0">
              <a:solidFill>
                <a:schemeClr val="tx1"/>
              </a:solidFill>
              <a:latin typeface="Arial" panose="020B0604020202020204" pitchFamily="34" charset="0"/>
              <a:cs typeface="Arial" panose="020B0604020202020204" pitchFamily="34" charset="0"/>
            </a:rPr>
            <a:t>LabView access via Group login with rotating password, retrieved in-person from administrator.</a:t>
          </a:r>
        </a:p>
      </dgm:t>
    </dgm:pt>
    <dgm:pt modelId="{870501BE-99A1-45C7-B0E5-E204DBB3C9E8}" type="parTrans" cxnId="{C47352FC-DABD-47B5-9C2E-FB02F2731EBB}">
      <dgm:prSet/>
      <dgm:spPr/>
      <dgm:t>
        <a:bodyPr/>
        <a:lstStyle/>
        <a:p>
          <a:endParaRPr lang="en-US" sz="1600">
            <a:latin typeface="+mn-lt"/>
          </a:endParaRPr>
        </a:p>
      </dgm:t>
    </dgm:pt>
    <dgm:pt modelId="{E2CF8E4D-772A-4AA9-9E45-D2042FF65DF4}" type="sibTrans" cxnId="{C47352FC-DABD-47B5-9C2E-FB02F2731EBB}">
      <dgm:prSet/>
      <dgm:spPr/>
      <dgm:t>
        <a:bodyPr/>
        <a:lstStyle/>
        <a:p>
          <a:endParaRPr lang="en-US" sz="1600">
            <a:latin typeface="+mn-lt"/>
          </a:endParaRPr>
        </a:p>
      </dgm:t>
    </dgm:pt>
    <dgm:pt modelId="{2ED6B9FF-09E9-470E-B21E-177689A765B7}">
      <dgm:prSet phldr="0" custT="1"/>
      <dgm:spPr/>
      <dgm:t>
        <a:bodyPr/>
        <a:lstStyle/>
        <a:p>
          <a:pPr rtl="0"/>
          <a:r>
            <a:rPr lang="en-US" sz="1600" b="0">
              <a:solidFill>
                <a:schemeClr val="tx1"/>
              </a:solidFill>
              <a:latin typeface="Arial" panose="020B0604020202020204" pitchFamily="34" charset="0"/>
              <a:cs typeface="Arial" panose="020B0604020202020204" pitchFamily="34" charset="0"/>
            </a:rPr>
            <a:t>Lock computers when not in use.</a:t>
          </a:r>
        </a:p>
      </dgm:t>
    </dgm:pt>
    <dgm:pt modelId="{AF4BB68F-5F2D-493C-BA5E-3EFECFE30A03}" type="parTrans" cxnId="{161FC3FA-E06F-451E-A00D-4C9D8E208AF8}">
      <dgm:prSet/>
      <dgm:spPr/>
      <dgm:t>
        <a:bodyPr/>
        <a:lstStyle/>
        <a:p>
          <a:endParaRPr lang="en-US"/>
        </a:p>
      </dgm:t>
    </dgm:pt>
    <dgm:pt modelId="{7715A87B-C3EC-4E56-8A3B-DAECA8F5DCEF}" type="sibTrans" cxnId="{161FC3FA-E06F-451E-A00D-4C9D8E208AF8}">
      <dgm:prSet/>
      <dgm:spPr/>
      <dgm:t>
        <a:bodyPr/>
        <a:lstStyle/>
        <a:p>
          <a:endParaRPr lang="en-US"/>
        </a:p>
      </dgm:t>
    </dgm:pt>
    <dgm:pt modelId="{FBFC6F90-4B9E-45C8-B9A3-BE8B494BEC26}">
      <dgm:prSet phldr="0" custT="1"/>
      <dgm:spPr/>
      <dgm:t>
        <a:bodyPr/>
        <a:lstStyle/>
        <a:p>
          <a:pPr rtl="0"/>
          <a:r>
            <a:rPr lang="en-US" sz="1600" b="1" dirty="0">
              <a:latin typeface="Arial" panose="020B0604020202020204" pitchFamily="34" charset="0"/>
              <a:cs typeface="Arial" panose="020B0604020202020204" pitchFamily="34" charset="0"/>
            </a:rPr>
            <a:t>Other Administrative Controls</a:t>
          </a:r>
        </a:p>
      </dgm:t>
    </dgm:pt>
    <dgm:pt modelId="{205E366E-CF60-4EB2-842E-CAF1D32AEF51}" type="parTrans" cxnId="{21BBFFBD-42F9-4689-92D4-BCAD76F8A308}">
      <dgm:prSet/>
      <dgm:spPr/>
      <dgm:t>
        <a:bodyPr/>
        <a:lstStyle/>
        <a:p>
          <a:endParaRPr lang="en-US"/>
        </a:p>
      </dgm:t>
    </dgm:pt>
    <dgm:pt modelId="{50690FBB-2909-4586-A1FB-1349FF35D3A9}" type="sibTrans" cxnId="{21BBFFBD-42F9-4689-92D4-BCAD76F8A308}">
      <dgm:prSet/>
      <dgm:spPr/>
      <dgm:t>
        <a:bodyPr/>
        <a:lstStyle/>
        <a:p>
          <a:endParaRPr lang="en-US"/>
        </a:p>
      </dgm:t>
    </dgm:pt>
    <dgm:pt modelId="{0508541A-1502-4D6A-B48C-43EBBF960C97}">
      <dgm:prSet phldr="0" custT="1"/>
      <dgm:spPr/>
      <dgm:t>
        <a:bodyPr/>
        <a:lstStyle/>
        <a:p>
          <a:pPr rtl="0"/>
          <a:endParaRPr lang="en-US" sz="1600" dirty="0">
            <a:solidFill>
              <a:srgbClr val="000000"/>
            </a:solidFill>
            <a:latin typeface="Arial" panose="020B0604020202020204" pitchFamily="34" charset="0"/>
            <a:cs typeface="Arial" panose="020B0604020202020204" pitchFamily="34" charset="0"/>
          </a:endParaRPr>
        </a:p>
      </dgm:t>
    </dgm:pt>
    <dgm:pt modelId="{F3224237-0D80-4200-AA4C-0E35BD838C49}" type="parTrans" cxnId="{E31BBD47-E3EF-4A4B-8659-7FE5E27DF4DE}">
      <dgm:prSet/>
      <dgm:spPr/>
      <dgm:t>
        <a:bodyPr/>
        <a:lstStyle/>
        <a:p>
          <a:endParaRPr lang="en-US"/>
        </a:p>
      </dgm:t>
    </dgm:pt>
    <dgm:pt modelId="{DD706849-E778-4F89-B8F0-B219014DAF94}" type="sibTrans" cxnId="{E31BBD47-E3EF-4A4B-8659-7FE5E27DF4DE}">
      <dgm:prSet/>
      <dgm:spPr/>
      <dgm:t>
        <a:bodyPr/>
        <a:lstStyle/>
        <a:p>
          <a:endParaRPr lang="en-US"/>
        </a:p>
      </dgm:t>
    </dgm:pt>
    <dgm:pt modelId="{620D23A8-2B3E-473F-8186-843240F1D64C}">
      <dgm:prSet phldr="0" custT="1"/>
      <dgm:spPr/>
      <dgm:t>
        <a:bodyPr/>
        <a:lstStyle/>
        <a:p>
          <a:pPr rtl="0"/>
          <a:endParaRPr lang="en-US" sz="1600" dirty="0">
            <a:solidFill>
              <a:srgbClr val="000000"/>
            </a:solidFill>
            <a:latin typeface="Arial" panose="020B0604020202020204" pitchFamily="34" charset="0"/>
            <a:cs typeface="Arial" panose="020B0604020202020204" pitchFamily="34" charset="0"/>
          </a:endParaRPr>
        </a:p>
      </dgm:t>
    </dgm:pt>
    <dgm:pt modelId="{1AF6CC3E-7B72-429C-83E6-C9538B306137}" type="parTrans" cxnId="{B77AB94D-0263-4C9C-AB01-677028A9D793}">
      <dgm:prSet/>
      <dgm:spPr/>
      <dgm:t>
        <a:bodyPr/>
        <a:lstStyle/>
        <a:p>
          <a:endParaRPr lang="en-US"/>
        </a:p>
      </dgm:t>
    </dgm:pt>
    <dgm:pt modelId="{865D74D5-5236-47B2-B8BE-672DAAB2F894}" type="sibTrans" cxnId="{B77AB94D-0263-4C9C-AB01-677028A9D793}">
      <dgm:prSet/>
      <dgm:spPr/>
      <dgm:t>
        <a:bodyPr/>
        <a:lstStyle/>
        <a:p>
          <a:endParaRPr lang="en-US"/>
        </a:p>
      </dgm:t>
    </dgm:pt>
    <dgm:pt modelId="{0FA9884E-D311-42CB-AB38-9CD4D1C91E0B}">
      <dgm:prSet phldr="0" custT="1"/>
      <dgm:spPr/>
      <dgm:t>
        <a:bodyPr/>
        <a:lstStyle/>
        <a:p>
          <a:pPr rtl="0"/>
          <a:r>
            <a:rPr lang="en-US" sz="1600" dirty="0">
              <a:solidFill>
                <a:srgbClr val="000000"/>
              </a:solidFill>
              <a:latin typeface="Arial" panose="020B0604020202020204" pitchFamily="34" charset="0"/>
              <a:cs typeface="Arial" panose="020B0604020202020204" pitchFamily="34" charset="0"/>
            </a:rPr>
            <a:t>Authorization to run issued by Head of SRF Operations on the  recommendation of facility manager.</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dgm:t>
    </dgm:pt>
    <dgm:pt modelId="{BBCBDDC5-B1AA-4BBC-825D-678BE8B4C8BC}" type="parTrans" cxnId="{C6EEF357-34E9-4A10-9048-A7C5E404D55F}">
      <dgm:prSet/>
      <dgm:spPr/>
      <dgm:t>
        <a:bodyPr/>
        <a:lstStyle/>
        <a:p>
          <a:endParaRPr lang="en-US"/>
        </a:p>
      </dgm:t>
    </dgm:pt>
    <dgm:pt modelId="{4ACFFD41-E925-4F64-A219-CCF146582677}" type="sibTrans" cxnId="{C6EEF357-34E9-4A10-9048-A7C5E404D55F}">
      <dgm:prSet/>
      <dgm:spPr/>
      <dgm:t>
        <a:bodyPr/>
        <a:lstStyle/>
        <a:p>
          <a:endParaRPr lang="en-US"/>
        </a:p>
      </dgm:t>
    </dgm:pt>
    <dgm:pt modelId="{DB1CBCDA-2DD4-4E87-BC11-8D7FD03B8A4E}" type="pres">
      <dgm:prSet presAssocID="{638363A6-5968-4FC5-B9F8-4CDC25B7D034}" presName="linear" presStyleCnt="0">
        <dgm:presLayoutVars>
          <dgm:animLvl val="lvl"/>
          <dgm:resizeHandles val="exact"/>
        </dgm:presLayoutVars>
      </dgm:prSet>
      <dgm:spPr/>
    </dgm:pt>
    <dgm:pt modelId="{F14C36EE-858C-4351-98FD-121AC32C56A6}" type="pres">
      <dgm:prSet presAssocID="{071C6780-E3C1-421D-A3D5-E7CFC089696C}" presName="parentText" presStyleLbl="node1" presStyleIdx="0" presStyleCnt="3" custScaleY="34684" custLinFactNeighborX="-36" custLinFactNeighborY="-86392">
        <dgm:presLayoutVars>
          <dgm:chMax val="0"/>
          <dgm:bulletEnabled val="1"/>
        </dgm:presLayoutVars>
      </dgm:prSet>
      <dgm:spPr/>
    </dgm:pt>
    <dgm:pt modelId="{C2F70518-148B-4EBC-B9ED-F44778E35325}" type="pres">
      <dgm:prSet presAssocID="{071C6780-E3C1-421D-A3D5-E7CFC089696C}" presName="childText" presStyleLbl="revTx" presStyleIdx="0" presStyleCnt="2" custScaleY="55455" custLinFactNeighborX="-36" custLinFactNeighborY="-72653">
        <dgm:presLayoutVars>
          <dgm:bulletEnabled val="1"/>
        </dgm:presLayoutVars>
      </dgm:prSet>
      <dgm:spPr/>
    </dgm:pt>
    <dgm:pt modelId="{FCFF4C90-6C6D-4EDE-A6B7-D9AFA53AABDF}" type="pres">
      <dgm:prSet presAssocID="{52071915-540F-49D1-A32A-336AB184CF27}" presName="parentText" presStyleLbl="node1" presStyleIdx="1" presStyleCnt="3" custScaleY="36332" custLinFactNeighborY="22436">
        <dgm:presLayoutVars>
          <dgm:chMax val="0"/>
          <dgm:bulletEnabled val="1"/>
        </dgm:presLayoutVars>
      </dgm:prSet>
      <dgm:spPr/>
    </dgm:pt>
    <dgm:pt modelId="{058933C3-EA87-4597-AA23-0A76F3C281FD}" type="pres">
      <dgm:prSet presAssocID="{52071915-540F-49D1-A32A-336AB184CF27}" presName="childText" presStyleLbl="revTx" presStyleIdx="1" presStyleCnt="2" custScaleY="114285" custLinFactNeighborY="24209">
        <dgm:presLayoutVars>
          <dgm:bulletEnabled val="1"/>
        </dgm:presLayoutVars>
      </dgm:prSet>
      <dgm:spPr/>
    </dgm:pt>
    <dgm:pt modelId="{C3A26574-800F-4380-91CB-FF3D9C7BD323}" type="pres">
      <dgm:prSet presAssocID="{FBFC6F90-4B9E-45C8-B9A3-BE8B494BEC26}" presName="parentText" presStyleLbl="node1" presStyleIdx="2" presStyleCnt="3" custScaleY="31234" custLinFactNeighborX="-36" custLinFactNeighborY="3705">
        <dgm:presLayoutVars>
          <dgm:chMax val="0"/>
          <dgm:bulletEnabled val="1"/>
        </dgm:presLayoutVars>
      </dgm:prSet>
      <dgm:spPr/>
    </dgm:pt>
  </dgm:ptLst>
  <dgm:cxnLst>
    <dgm:cxn modelId="{B1FAED15-B6AD-4727-AF12-606D59570106}" srcId="{638363A6-5968-4FC5-B9F8-4CDC25B7D034}" destId="{52071915-540F-49D1-A32A-336AB184CF27}" srcOrd="1" destOrd="0" parTransId="{907F3669-72A2-420F-B8C2-CE292CBD2EC5}" sibTransId="{B2AEA330-9763-45A1-BAED-BB9B1F26577C}"/>
    <dgm:cxn modelId="{9CABDA30-5172-4555-B2BA-4099B34DAB00}" type="presOf" srcId="{071C6780-E3C1-421D-A3D5-E7CFC089696C}" destId="{F14C36EE-858C-4351-98FD-121AC32C56A6}" srcOrd="0" destOrd="0" presId="urn:microsoft.com/office/officeart/2005/8/layout/vList2"/>
    <dgm:cxn modelId="{B742105E-DF12-452C-8761-FDDD90CF4CF1}" srcId="{638363A6-5968-4FC5-B9F8-4CDC25B7D034}" destId="{071C6780-E3C1-421D-A3D5-E7CFC089696C}" srcOrd="0" destOrd="0" parTransId="{2409C373-9E23-4DEF-BD72-9476254F93DF}" sibTransId="{CC7A57C9-F9A7-4FAB-9DBC-6C17190C8F67}"/>
    <dgm:cxn modelId="{E31BBD47-E3EF-4A4B-8659-7FE5E27DF4DE}" srcId="{071C6780-E3C1-421D-A3D5-E7CFC089696C}" destId="{0508541A-1502-4D6A-B48C-43EBBF960C97}" srcOrd="0" destOrd="0" parTransId="{F3224237-0D80-4200-AA4C-0E35BD838C49}" sibTransId="{DD706849-E778-4F89-B8F0-B219014DAF94}"/>
    <dgm:cxn modelId="{8197CE68-2C07-47F2-82A3-04852CAC30EF}" type="presOf" srcId="{0FA9884E-D311-42CB-AB38-9CD4D1C91E0B}" destId="{C2F70518-148B-4EBC-B9ED-F44778E35325}" srcOrd="0" destOrd="3" presId="urn:microsoft.com/office/officeart/2005/8/layout/vList2"/>
    <dgm:cxn modelId="{9E463B49-2D46-4F60-9DF4-95E324A70C4A}" type="presOf" srcId="{638363A6-5968-4FC5-B9F8-4CDC25B7D034}" destId="{DB1CBCDA-2DD4-4E87-BC11-8D7FD03B8A4E}" srcOrd="0" destOrd="0" presId="urn:microsoft.com/office/officeart/2005/8/layout/vList2"/>
    <dgm:cxn modelId="{BB721A6D-65D0-412E-A8F5-71DEEF037363}" type="presOf" srcId="{0508541A-1502-4D6A-B48C-43EBBF960C97}" destId="{C2F70518-148B-4EBC-B9ED-F44778E35325}" srcOrd="0" destOrd="0" presId="urn:microsoft.com/office/officeart/2005/8/layout/vList2"/>
    <dgm:cxn modelId="{B77AB94D-0263-4C9C-AB01-677028A9D793}" srcId="{071C6780-E3C1-421D-A3D5-E7CFC089696C}" destId="{620D23A8-2B3E-473F-8186-843240F1D64C}" srcOrd="1" destOrd="0" parTransId="{1AF6CC3E-7B72-429C-83E6-C9538B306137}" sibTransId="{865D74D5-5236-47B2-B8BE-672DAAB2F894}"/>
    <dgm:cxn modelId="{46E3DD50-BB39-4CFB-BA4C-44FE12F4B991}" type="presOf" srcId="{E5E088D9-995E-4EB2-8FF6-19CD2D48770D}" destId="{C2F70518-148B-4EBC-B9ED-F44778E35325}" srcOrd="0" destOrd="2" presId="urn:microsoft.com/office/officeart/2005/8/layout/vList2"/>
    <dgm:cxn modelId="{DFC7E053-F370-4E2F-AABF-1DF628DD8C35}" type="presOf" srcId="{FBFC6F90-4B9E-45C8-B9A3-BE8B494BEC26}" destId="{C3A26574-800F-4380-91CB-FF3D9C7BD323}" srcOrd="0" destOrd="0" presId="urn:microsoft.com/office/officeart/2005/8/layout/vList2"/>
    <dgm:cxn modelId="{C6EEF357-34E9-4A10-9048-A7C5E404D55F}" srcId="{071C6780-E3C1-421D-A3D5-E7CFC089696C}" destId="{0FA9884E-D311-42CB-AB38-9CD4D1C91E0B}" srcOrd="3" destOrd="0" parTransId="{BBCBDDC5-B1AA-4BBC-825D-678BE8B4C8BC}" sibTransId="{4ACFFD41-E925-4F64-A219-CCF146582677}"/>
    <dgm:cxn modelId="{0345B4A2-D1D8-410D-8A58-F286B1CDEFA0}" type="presOf" srcId="{2ED6B9FF-09E9-470E-B21E-177689A765B7}" destId="{058933C3-EA87-4597-AA23-0A76F3C281FD}" srcOrd="0" destOrd="1" presId="urn:microsoft.com/office/officeart/2005/8/layout/vList2"/>
    <dgm:cxn modelId="{8A3D3CB0-28A8-49BD-B08F-12B74FC165AA}" srcId="{071C6780-E3C1-421D-A3D5-E7CFC089696C}" destId="{E5E088D9-995E-4EB2-8FF6-19CD2D48770D}" srcOrd="2" destOrd="0" parTransId="{A5590292-0223-4BA0-ACDA-6B795C08D0FB}" sibTransId="{7081937A-3D74-450F-8098-01940EDF92F8}"/>
    <dgm:cxn modelId="{21BBFFBD-42F9-4689-92D4-BCAD76F8A308}" srcId="{638363A6-5968-4FC5-B9F8-4CDC25B7D034}" destId="{FBFC6F90-4B9E-45C8-B9A3-BE8B494BEC26}" srcOrd="2" destOrd="0" parTransId="{205E366E-CF60-4EB2-842E-CAF1D32AEF51}" sibTransId="{50690FBB-2909-4586-A1FB-1349FF35D3A9}"/>
    <dgm:cxn modelId="{861225C7-497E-4FB8-8BFA-60BC2AFF5220}" type="presOf" srcId="{620D23A8-2B3E-473F-8186-843240F1D64C}" destId="{C2F70518-148B-4EBC-B9ED-F44778E35325}" srcOrd="0" destOrd="1" presId="urn:microsoft.com/office/officeart/2005/8/layout/vList2"/>
    <dgm:cxn modelId="{958B3ECA-3807-4869-BF64-2A542C4D0799}" type="presOf" srcId="{52071915-540F-49D1-A32A-336AB184CF27}" destId="{FCFF4C90-6C6D-4EDE-A6B7-D9AFA53AABDF}" srcOrd="0" destOrd="0" presId="urn:microsoft.com/office/officeart/2005/8/layout/vList2"/>
    <dgm:cxn modelId="{BBE660EB-51F2-4326-880C-C99CE0B6E12D}" type="presOf" srcId="{15BDA8B2-232D-4480-8483-07162F8A7098}" destId="{058933C3-EA87-4597-AA23-0A76F3C281FD}" srcOrd="0" destOrd="0" presId="urn:microsoft.com/office/officeart/2005/8/layout/vList2"/>
    <dgm:cxn modelId="{161FC3FA-E06F-451E-A00D-4C9D8E208AF8}" srcId="{52071915-540F-49D1-A32A-336AB184CF27}" destId="{2ED6B9FF-09E9-470E-B21E-177689A765B7}" srcOrd="1" destOrd="0" parTransId="{AF4BB68F-5F2D-493C-BA5E-3EFECFE30A03}" sibTransId="{7715A87B-C3EC-4E56-8A3B-DAECA8F5DCEF}"/>
    <dgm:cxn modelId="{C47352FC-DABD-47B5-9C2E-FB02F2731EBB}" srcId="{52071915-540F-49D1-A32A-336AB184CF27}" destId="{15BDA8B2-232D-4480-8483-07162F8A7098}" srcOrd="0" destOrd="0" parTransId="{870501BE-99A1-45C7-B0E5-E204DBB3C9E8}" sibTransId="{E2CF8E4D-772A-4AA9-9E45-D2042FF65DF4}"/>
    <dgm:cxn modelId="{41E3009A-3122-4891-936B-77F79FFAD60A}" type="presParOf" srcId="{DB1CBCDA-2DD4-4E87-BC11-8D7FD03B8A4E}" destId="{F14C36EE-858C-4351-98FD-121AC32C56A6}" srcOrd="0" destOrd="0" presId="urn:microsoft.com/office/officeart/2005/8/layout/vList2"/>
    <dgm:cxn modelId="{B8D83760-E113-4D01-B3D8-549C9FE64152}" type="presParOf" srcId="{DB1CBCDA-2DD4-4E87-BC11-8D7FD03B8A4E}" destId="{C2F70518-148B-4EBC-B9ED-F44778E35325}" srcOrd="1" destOrd="0" presId="urn:microsoft.com/office/officeart/2005/8/layout/vList2"/>
    <dgm:cxn modelId="{167F6A3E-413B-4BF6-ACB7-11ADFC394339}" type="presParOf" srcId="{DB1CBCDA-2DD4-4E87-BC11-8D7FD03B8A4E}" destId="{FCFF4C90-6C6D-4EDE-A6B7-D9AFA53AABDF}" srcOrd="2" destOrd="0" presId="urn:microsoft.com/office/officeart/2005/8/layout/vList2"/>
    <dgm:cxn modelId="{22889D13-DB7D-4A4F-8A36-48D27467F408}" type="presParOf" srcId="{DB1CBCDA-2DD4-4E87-BC11-8D7FD03B8A4E}" destId="{058933C3-EA87-4597-AA23-0A76F3C281FD}" srcOrd="3" destOrd="0" presId="urn:microsoft.com/office/officeart/2005/8/layout/vList2"/>
    <dgm:cxn modelId="{9DF373A7-39D1-40C1-B67A-CD482AF56B95}" type="presParOf" srcId="{DB1CBCDA-2DD4-4E87-BC11-8D7FD03B8A4E}" destId="{C3A26574-800F-4380-91CB-FF3D9C7BD323}"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3170FD-AD47-488A-BF5F-E0C2AAC12C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16F2CD-A295-4222-9992-6A1DBC95951E}">
      <dgm:prSet phldrT="[Text]" phldr="0"/>
      <dgm:spPr/>
      <dgm:t>
        <a:bodyPr/>
        <a:lstStyle/>
        <a:p>
          <a:pPr rtl="0"/>
          <a:r>
            <a:rPr lang="en-US" b="1">
              <a:latin typeface="Calibri Light" panose="020F0302020204030204"/>
            </a:rPr>
            <a:t>Personnel Safety System (PSS) Malfunctions</a:t>
          </a:r>
          <a:endParaRPr lang="en-US" b="1"/>
        </a:p>
      </dgm:t>
    </dgm:pt>
    <dgm:pt modelId="{272FB38A-8F66-47A2-B12D-75BC20C4D38B}" type="parTrans" cxnId="{27C15FA6-6715-4EFD-BF8D-E995CB85B8B3}">
      <dgm:prSet/>
      <dgm:spPr/>
      <dgm:t>
        <a:bodyPr/>
        <a:lstStyle/>
        <a:p>
          <a:endParaRPr lang="en-US"/>
        </a:p>
      </dgm:t>
    </dgm:pt>
    <dgm:pt modelId="{BB699A28-70B5-4041-89AC-2848E542F1FC}" type="sibTrans" cxnId="{27C15FA6-6715-4EFD-BF8D-E995CB85B8B3}">
      <dgm:prSet/>
      <dgm:spPr/>
      <dgm:t>
        <a:bodyPr/>
        <a:lstStyle/>
        <a:p>
          <a:endParaRPr lang="en-US"/>
        </a:p>
      </dgm:t>
    </dgm:pt>
    <dgm:pt modelId="{EB636F92-02EA-427B-A753-1889A3AE3F17}">
      <dgm:prSet phldrT="[Text]" custT="1"/>
      <dgm:spPr/>
      <dgm:t>
        <a:bodyPr/>
        <a:lstStyle/>
        <a:p>
          <a:pPr rtl="0"/>
          <a:r>
            <a:rPr lang="en-US" sz="1200">
              <a:latin typeface="+mn-lt"/>
            </a:rPr>
            <a:t>PSS designed to protect personnel from harm using administrative and engineered controls.</a:t>
          </a:r>
        </a:p>
      </dgm:t>
    </dgm:pt>
    <dgm:pt modelId="{7DA4F4C0-18D7-46F1-BDA4-60F49EE02EF0}" type="parTrans" cxnId="{E05008C7-9170-4BE6-83BB-D778B6C3366E}">
      <dgm:prSet/>
      <dgm:spPr/>
      <dgm:t>
        <a:bodyPr/>
        <a:lstStyle/>
        <a:p>
          <a:endParaRPr lang="en-US"/>
        </a:p>
      </dgm:t>
    </dgm:pt>
    <dgm:pt modelId="{E2385C23-875E-4997-9E9D-BBAF7E728956}" type="sibTrans" cxnId="{E05008C7-9170-4BE6-83BB-D778B6C3366E}">
      <dgm:prSet/>
      <dgm:spPr/>
      <dgm:t>
        <a:bodyPr/>
        <a:lstStyle/>
        <a:p>
          <a:endParaRPr lang="en-US"/>
        </a:p>
      </dgm:t>
    </dgm:pt>
    <dgm:pt modelId="{B9CAC630-01A7-47CE-B3A5-94AAC9DF93EA}">
      <dgm:prSet phldrT="[Text]" phldr="0"/>
      <dgm:spPr/>
      <dgm:t>
        <a:bodyPr/>
        <a:lstStyle/>
        <a:p>
          <a:pPr rtl="0"/>
          <a:r>
            <a:rPr lang="en-US" b="1">
              <a:latin typeface="Calibri Light" panose="020F0302020204030204"/>
            </a:rPr>
            <a:t>Machine Protection System</a:t>
          </a:r>
          <a:endParaRPr lang="en-US" b="1"/>
        </a:p>
      </dgm:t>
    </dgm:pt>
    <dgm:pt modelId="{761489AD-4A25-4C20-9AB9-2DDD8AE1CF6D}" type="parTrans" cxnId="{183B1A58-303D-49F4-9996-CDFE2A9DF31F}">
      <dgm:prSet/>
      <dgm:spPr/>
      <dgm:t>
        <a:bodyPr/>
        <a:lstStyle/>
        <a:p>
          <a:endParaRPr lang="en-US"/>
        </a:p>
      </dgm:t>
    </dgm:pt>
    <dgm:pt modelId="{D27173D8-586B-4905-A6BA-DE6AA32F8983}" type="sibTrans" cxnId="{183B1A58-303D-49F4-9996-CDFE2A9DF31F}">
      <dgm:prSet/>
      <dgm:spPr/>
      <dgm:t>
        <a:bodyPr/>
        <a:lstStyle/>
        <a:p>
          <a:endParaRPr lang="en-US"/>
        </a:p>
      </dgm:t>
    </dgm:pt>
    <dgm:pt modelId="{791D58DD-099A-4AC2-AC12-967ECC5E82B2}">
      <dgm:prSet custT="1"/>
      <dgm:spPr/>
      <dgm:t>
        <a:bodyPr/>
        <a:lstStyle/>
        <a:p>
          <a:pPr rtl="0"/>
          <a:r>
            <a:rPr lang="en-US" sz="1200">
              <a:solidFill>
                <a:srgbClr val="444444"/>
              </a:solidFill>
              <a:latin typeface="Calibri"/>
              <a:ea typeface="Calibri"/>
              <a:cs typeface="Calibri"/>
            </a:rPr>
            <a:t>If malfunction is perceived, RF/HV operations are halted and system owner is contacted.</a:t>
          </a:r>
        </a:p>
      </dgm:t>
    </dgm:pt>
    <dgm:pt modelId="{7E614BF7-C751-4C31-9BF6-82C0EB45FA42}" type="parTrans" cxnId="{7AB7C5F6-25C7-4127-AE66-A42A31F36C7E}">
      <dgm:prSet/>
      <dgm:spPr/>
      <dgm:t>
        <a:bodyPr/>
        <a:lstStyle/>
        <a:p>
          <a:endParaRPr lang="en-US"/>
        </a:p>
      </dgm:t>
    </dgm:pt>
    <dgm:pt modelId="{B5DE15C7-D98F-474F-86B6-F85C867E4CB8}" type="sibTrans" cxnId="{7AB7C5F6-25C7-4127-AE66-A42A31F36C7E}">
      <dgm:prSet/>
      <dgm:spPr/>
      <dgm:t>
        <a:bodyPr/>
        <a:lstStyle/>
        <a:p>
          <a:endParaRPr lang="en-US"/>
        </a:p>
      </dgm:t>
    </dgm:pt>
    <dgm:pt modelId="{0F9584D8-A7DC-4BD8-98EA-8884B16FDA07}">
      <dgm:prSet custT="1"/>
      <dgm:spPr/>
      <dgm:t>
        <a:bodyPr/>
        <a:lstStyle/>
        <a:p>
          <a:pPr rtl="0"/>
          <a:r>
            <a:rPr lang="en-US" sz="1200">
              <a:solidFill>
                <a:srgbClr val="444444"/>
              </a:solidFill>
              <a:latin typeface="Calibri"/>
              <a:ea typeface="Calibri"/>
              <a:cs typeface="Calibri"/>
            </a:rPr>
            <a:t>Facility Manager must re-authorize RF/HV operations.</a:t>
          </a:r>
        </a:p>
      </dgm:t>
    </dgm:pt>
    <dgm:pt modelId="{EC0EFA54-9EF6-4337-B4AF-81D28B8BC9F2}" type="parTrans" cxnId="{F659E789-5D04-4089-9097-28ED48567916}">
      <dgm:prSet/>
      <dgm:spPr/>
      <dgm:t>
        <a:bodyPr/>
        <a:lstStyle/>
        <a:p>
          <a:endParaRPr lang="en-US"/>
        </a:p>
      </dgm:t>
    </dgm:pt>
    <dgm:pt modelId="{96473E16-2AEB-48FE-BF33-87BE579E1ABD}" type="sibTrans" cxnId="{F659E789-5D04-4089-9097-28ED48567916}">
      <dgm:prSet/>
      <dgm:spPr/>
      <dgm:t>
        <a:bodyPr/>
        <a:lstStyle/>
        <a:p>
          <a:endParaRPr lang="en-US"/>
        </a:p>
      </dgm:t>
    </dgm:pt>
    <dgm:pt modelId="{07003397-0BEF-4886-9D10-2FC1A68DC771}">
      <dgm:prSet phldr="0"/>
      <dgm:spPr/>
      <dgm:t>
        <a:bodyPr/>
        <a:lstStyle/>
        <a:p>
          <a:pPr rtl="0"/>
          <a:r>
            <a:rPr lang="en-US" b="1">
              <a:latin typeface="Calibri Light" panose="020F0302020204030204" pitchFamily="34" charset="0"/>
              <a:ea typeface="Calibri Light" panose="020F0302020204030204" pitchFamily="34" charset="0"/>
              <a:cs typeface="Calibri Light" panose="020F0302020204030204" pitchFamily="34" charset="0"/>
            </a:rPr>
            <a:t>Emergency Response</a:t>
          </a:r>
        </a:p>
      </dgm:t>
    </dgm:pt>
    <dgm:pt modelId="{77BD5406-53DA-404E-A6D0-8D268EA7BB9E}" type="parTrans" cxnId="{EDD8C551-3761-4596-A80C-CA9E762F53E5}">
      <dgm:prSet/>
      <dgm:spPr/>
      <dgm:t>
        <a:bodyPr/>
        <a:lstStyle/>
        <a:p>
          <a:endParaRPr lang="en-US"/>
        </a:p>
      </dgm:t>
    </dgm:pt>
    <dgm:pt modelId="{C7749227-BE1D-49E9-8C89-42BE06843CF5}" type="sibTrans" cxnId="{EDD8C551-3761-4596-A80C-CA9E762F53E5}">
      <dgm:prSet/>
      <dgm:spPr/>
      <dgm:t>
        <a:bodyPr/>
        <a:lstStyle/>
        <a:p>
          <a:endParaRPr lang="en-US"/>
        </a:p>
      </dgm:t>
    </dgm:pt>
    <dgm:pt modelId="{318E6A26-C8FE-47DE-AE11-BC9A836279AA}">
      <dgm:prSet custT="1"/>
      <dgm:spPr/>
      <dgm:t>
        <a:bodyPr/>
        <a:lstStyle/>
        <a:p>
          <a:pPr rtl="0"/>
          <a:r>
            <a:rPr lang="en-US" sz="1200">
              <a:latin typeface="+mn-lt"/>
            </a:rPr>
            <a:t>The duty operator contacts the Safety System Group Leader.</a:t>
          </a:r>
        </a:p>
      </dgm:t>
    </dgm:pt>
    <dgm:pt modelId="{ACCF75B5-2EDB-47BA-A7A3-A274B48A42E0}" type="parTrans" cxnId="{E90F5A13-AF1A-45EF-B04F-F36A817D744E}">
      <dgm:prSet/>
      <dgm:spPr/>
      <dgm:t>
        <a:bodyPr/>
        <a:lstStyle/>
        <a:p>
          <a:endParaRPr lang="en-US"/>
        </a:p>
      </dgm:t>
    </dgm:pt>
    <dgm:pt modelId="{8B4A9631-EC20-4982-9759-01737ECCB034}" type="sibTrans" cxnId="{E90F5A13-AF1A-45EF-B04F-F36A817D744E}">
      <dgm:prSet/>
      <dgm:spPr/>
      <dgm:t>
        <a:bodyPr/>
        <a:lstStyle/>
        <a:p>
          <a:endParaRPr lang="en-US"/>
        </a:p>
      </dgm:t>
    </dgm:pt>
    <dgm:pt modelId="{E36A1649-0283-4797-B048-8C6357F92683}">
      <dgm:prSet custT="1"/>
      <dgm:spPr/>
      <dgm:t>
        <a:bodyPr/>
        <a:lstStyle/>
        <a:p>
          <a:pPr rtl="0"/>
          <a:r>
            <a:rPr lang="en-US" sz="1200">
              <a:latin typeface="+mn-lt"/>
            </a:rPr>
            <a:t>If</a:t>
          </a:r>
          <a:r>
            <a:rPr lang="en-US" sz="1200">
              <a:solidFill>
                <a:srgbClr val="000000"/>
              </a:solidFill>
              <a:latin typeface="+mn-lt"/>
            </a:rPr>
            <a:t> </a:t>
          </a:r>
          <a:r>
            <a:rPr lang="en-US" sz="1200">
              <a:solidFill>
                <a:srgbClr val="000000"/>
              </a:solidFill>
              <a:latin typeface="+mn-lt"/>
              <a:ea typeface="Calibri"/>
              <a:cs typeface="Calibri"/>
            </a:rPr>
            <a:t>the Safety System Group Leader determines that a malfunction has occurred, then the USI process is followed.</a:t>
          </a:r>
        </a:p>
      </dgm:t>
    </dgm:pt>
    <dgm:pt modelId="{A2E7F75A-5774-4528-8F75-09EC11234D55}" type="parTrans" cxnId="{6490438A-BA42-4D9F-B399-EBE333E75B64}">
      <dgm:prSet/>
      <dgm:spPr/>
      <dgm:t>
        <a:bodyPr/>
        <a:lstStyle/>
        <a:p>
          <a:endParaRPr lang="en-US"/>
        </a:p>
      </dgm:t>
    </dgm:pt>
    <dgm:pt modelId="{9C24CFBD-BD70-41D2-BDB6-1502FC7E25E6}" type="sibTrans" cxnId="{6490438A-BA42-4D9F-B399-EBE333E75B64}">
      <dgm:prSet/>
      <dgm:spPr/>
      <dgm:t>
        <a:bodyPr/>
        <a:lstStyle/>
        <a:p>
          <a:endParaRPr lang="en-US"/>
        </a:p>
      </dgm:t>
    </dgm:pt>
    <dgm:pt modelId="{163B4DF6-148B-4DE3-ADEA-932890E3C23D}">
      <dgm:prSet custT="1"/>
      <dgm:spPr/>
      <dgm:t>
        <a:bodyPr/>
        <a:lstStyle/>
        <a:p>
          <a:pPr rtl="0"/>
          <a:r>
            <a:rPr lang="en-US" sz="1200">
              <a:solidFill>
                <a:srgbClr val="000000"/>
              </a:solidFill>
              <a:latin typeface="+mn-lt"/>
              <a:ea typeface="Calibri"/>
              <a:cs typeface="Calibri"/>
            </a:rPr>
            <a:t>If credited controls violated, safety envelope violation process must also occur.</a:t>
          </a:r>
        </a:p>
      </dgm:t>
    </dgm:pt>
    <dgm:pt modelId="{41EF5DBB-E2C2-4746-A70F-00B067AFB38F}" type="parTrans" cxnId="{80044E32-D8C1-4D3F-8E83-9762BCD6C51D}">
      <dgm:prSet/>
      <dgm:spPr/>
      <dgm:t>
        <a:bodyPr/>
        <a:lstStyle/>
        <a:p>
          <a:endParaRPr lang="en-US"/>
        </a:p>
      </dgm:t>
    </dgm:pt>
    <dgm:pt modelId="{EA13CD35-0A24-4CF0-A250-7BFE1121F455}" type="sibTrans" cxnId="{80044E32-D8C1-4D3F-8E83-9762BCD6C51D}">
      <dgm:prSet/>
      <dgm:spPr/>
      <dgm:t>
        <a:bodyPr/>
        <a:lstStyle/>
        <a:p>
          <a:endParaRPr lang="en-US"/>
        </a:p>
      </dgm:t>
    </dgm:pt>
    <dgm:pt modelId="{1D317923-052D-4F76-AA3B-1C14E0913AE9}">
      <dgm:prSet custT="1"/>
      <dgm:spPr/>
      <dgm:t>
        <a:bodyPr/>
        <a:lstStyle/>
        <a:p>
          <a:pPr rtl="0"/>
          <a:r>
            <a:rPr lang="en-US" sz="1200">
              <a:latin typeface="Calibri"/>
              <a:ea typeface="Calibri"/>
              <a:cs typeface="Calibri"/>
            </a:rPr>
            <a:t>Most incidents: RF/HV off, PSS to safe state, and follow </a:t>
          </a:r>
          <a:r>
            <a:rPr lang="en-US" sz="1200">
              <a:latin typeface="Calibri"/>
              <a:ea typeface="Calibri"/>
              <a:cs typeface="Calibri"/>
              <a:hlinkClick xmlns:r="http://schemas.openxmlformats.org/officeDocument/2006/relationships" r:id="rId1"/>
            </a:rPr>
            <a:t>ES&amp;H emergency management guidance</a:t>
          </a:r>
          <a:r>
            <a:rPr lang="en-US" sz="1200">
              <a:latin typeface="Calibri"/>
              <a:ea typeface="Calibri"/>
              <a:cs typeface="Calibri"/>
            </a:rPr>
            <a:t>.  </a:t>
          </a:r>
        </a:p>
      </dgm:t>
    </dgm:pt>
    <dgm:pt modelId="{8C7017C1-0187-4FF0-915B-A8AB1A1BFE88}" type="parTrans" cxnId="{5B6E2A83-E982-467D-9605-54A6CFB3652B}">
      <dgm:prSet/>
      <dgm:spPr/>
      <dgm:t>
        <a:bodyPr/>
        <a:lstStyle/>
        <a:p>
          <a:endParaRPr lang="en-US"/>
        </a:p>
      </dgm:t>
    </dgm:pt>
    <dgm:pt modelId="{05566102-7C51-41F4-AB1C-E67AC293B476}" type="sibTrans" cxnId="{5B6E2A83-E982-467D-9605-54A6CFB3652B}">
      <dgm:prSet/>
      <dgm:spPr/>
      <dgm:t>
        <a:bodyPr/>
        <a:lstStyle/>
        <a:p>
          <a:endParaRPr lang="en-US"/>
        </a:p>
      </dgm:t>
    </dgm:pt>
    <dgm:pt modelId="{46330727-5BE1-44F0-BB4A-923E365AB51F}">
      <dgm:prSet custT="1"/>
      <dgm:spPr/>
      <dgm:t>
        <a:bodyPr/>
        <a:lstStyle/>
        <a:p>
          <a:r>
            <a:rPr lang="en-US" sz="1200">
              <a:latin typeface="Calibri"/>
              <a:ea typeface="Calibri"/>
              <a:cs typeface="Calibri"/>
            </a:rPr>
            <a:t>Specific procedures for responding to radiation exposures, ODH alarms and response, and power outage response are located in CMTF SOPs.</a:t>
          </a:r>
        </a:p>
      </dgm:t>
    </dgm:pt>
    <dgm:pt modelId="{E896C082-ACE3-4764-806E-892087E7E9D8}" type="parTrans" cxnId="{2937A1EA-18E1-4D43-91DB-0BDBFB884CD0}">
      <dgm:prSet/>
      <dgm:spPr/>
      <dgm:t>
        <a:bodyPr/>
        <a:lstStyle/>
        <a:p>
          <a:endParaRPr lang="en-US"/>
        </a:p>
      </dgm:t>
    </dgm:pt>
    <dgm:pt modelId="{39EBBAE6-02AD-4D00-BF5C-EAECC547D2F5}" type="sibTrans" cxnId="{2937A1EA-18E1-4D43-91DB-0BDBFB884CD0}">
      <dgm:prSet/>
      <dgm:spPr/>
      <dgm:t>
        <a:bodyPr/>
        <a:lstStyle/>
        <a:p>
          <a:endParaRPr lang="en-US"/>
        </a:p>
      </dgm:t>
    </dgm:pt>
    <dgm:pt modelId="{9ADBF5A4-3250-4FB1-9BA6-9FFF8F8F4A05}" type="pres">
      <dgm:prSet presAssocID="{EE3170FD-AD47-488A-BF5F-E0C2AAC12CF0}" presName="linear" presStyleCnt="0">
        <dgm:presLayoutVars>
          <dgm:animLvl val="lvl"/>
          <dgm:resizeHandles val="exact"/>
        </dgm:presLayoutVars>
      </dgm:prSet>
      <dgm:spPr/>
    </dgm:pt>
    <dgm:pt modelId="{72B6FB05-A248-4476-BCEF-B024C73FBFFA}" type="pres">
      <dgm:prSet presAssocID="{3516F2CD-A295-4222-9992-6A1DBC95951E}" presName="parentText" presStyleLbl="node1" presStyleIdx="0" presStyleCnt="3" custScaleY="108964" custLinFactNeighborY="-43474">
        <dgm:presLayoutVars>
          <dgm:chMax val="0"/>
          <dgm:bulletEnabled val="1"/>
        </dgm:presLayoutVars>
      </dgm:prSet>
      <dgm:spPr/>
    </dgm:pt>
    <dgm:pt modelId="{3FA97CF1-D572-4028-9C23-FC5FC8F7E1B4}" type="pres">
      <dgm:prSet presAssocID="{3516F2CD-A295-4222-9992-6A1DBC95951E}" presName="childText" presStyleLbl="revTx" presStyleIdx="0" presStyleCnt="3" custLinFactNeighborY="-61088">
        <dgm:presLayoutVars>
          <dgm:bulletEnabled val="1"/>
        </dgm:presLayoutVars>
      </dgm:prSet>
      <dgm:spPr/>
    </dgm:pt>
    <dgm:pt modelId="{AEB148B0-B39A-48E8-8770-1C0B957A5B92}" type="pres">
      <dgm:prSet presAssocID="{B9CAC630-01A7-47CE-B3A5-94AAC9DF93EA}" presName="parentText" presStyleLbl="node1" presStyleIdx="1" presStyleCnt="3" custLinFactNeighborY="-10041">
        <dgm:presLayoutVars>
          <dgm:chMax val="0"/>
          <dgm:bulletEnabled val="1"/>
        </dgm:presLayoutVars>
      </dgm:prSet>
      <dgm:spPr/>
    </dgm:pt>
    <dgm:pt modelId="{F10FC875-8FF1-42E7-A670-01FB39F27E2B}" type="pres">
      <dgm:prSet presAssocID="{B9CAC630-01A7-47CE-B3A5-94AAC9DF93EA}" presName="childText" presStyleLbl="revTx" presStyleIdx="1" presStyleCnt="3" custLinFactNeighborY="3900">
        <dgm:presLayoutVars>
          <dgm:bulletEnabled val="1"/>
        </dgm:presLayoutVars>
      </dgm:prSet>
      <dgm:spPr/>
    </dgm:pt>
    <dgm:pt modelId="{9479E5DA-CA45-4F52-9EFE-3C4495F44E0F}" type="pres">
      <dgm:prSet presAssocID="{07003397-0BEF-4886-9D10-2FC1A68DC771}" presName="parentText" presStyleLbl="node1" presStyleIdx="2" presStyleCnt="3" custLinFactNeighborY="7930">
        <dgm:presLayoutVars>
          <dgm:chMax val="0"/>
          <dgm:bulletEnabled val="1"/>
        </dgm:presLayoutVars>
      </dgm:prSet>
      <dgm:spPr/>
    </dgm:pt>
    <dgm:pt modelId="{B2596B3B-17DD-48D4-8368-D6CB77226D2F}" type="pres">
      <dgm:prSet presAssocID="{07003397-0BEF-4886-9D10-2FC1A68DC771}" presName="childText" presStyleLbl="revTx" presStyleIdx="2" presStyleCnt="3" custLinFactNeighborY="25350">
        <dgm:presLayoutVars>
          <dgm:bulletEnabled val="1"/>
        </dgm:presLayoutVars>
      </dgm:prSet>
      <dgm:spPr/>
    </dgm:pt>
  </dgm:ptLst>
  <dgm:cxnLst>
    <dgm:cxn modelId="{90FBAE12-51E1-465D-882E-D8BD62A1A74B}" type="presOf" srcId="{1D317923-052D-4F76-AA3B-1C14E0913AE9}" destId="{B2596B3B-17DD-48D4-8368-D6CB77226D2F}" srcOrd="0" destOrd="1" presId="urn:microsoft.com/office/officeart/2005/8/layout/vList2"/>
    <dgm:cxn modelId="{E90F5A13-AF1A-45EF-B04F-F36A817D744E}" srcId="{3516F2CD-A295-4222-9992-6A1DBC95951E}" destId="{318E6A26-C8FE-47DE-AE11-BC9A836279AA}" srcOrd="1" destOrd="0" parTransId="{ACCF75B5-2EDB-47BA-A7A3-A274B48A42E0}" sibTransId="{8B4A9631-EC20-4982-9759-01737ECCB034}"/>
    <dgm:cxn modelId="{A1728D1E-8AAF-4E17-A7E3-F540FA12878F}" type="presOf" srcId="{3516F2CD-A295-4222-9992-6A1DBC95951E}" destId="{72B6FB05-A248-4476-BCEF-B024C73FBFFA}" srcOrd="0" destOrd="0" presId="urn:microsoft.com/office/officeart/2005/8/layout/vList2"/>
    <dgm:cxn modelId="{32280C26-3A0F-42B1-8D5D-FA8BFE46D6AE}" type="presOf" srcId="{0F9584D8-A7DC-4BD8-98EA-8884B16FDA07}" destId="{F10FC875-8FF1-42E7-A670-01FB39F27E2B}" srcOrd="0" destOrd="1" presId="urn:microsoft.com/office/officeart/2005/8/layout/vList2"/>
    <dgm:cxn modelId="{EA9C6027-A55E-40B3-9FFF-B95915B8E4E4}" type="presOf" srcId="{EB636F92-02EA-427B-A753-1889A3AE3F17}" destId="{3FA97CF1-D572-4028-9C23-FC5FC8F7E1B4}" srcOrd="0" destOrd="0" presId="urn:microsoft.com/office/officeart/2005/8/layout/vList2"/>
    <dgm:cxn modelId="{0E31B930-B724-4813-B929-17023290F03A}" type="presOf" srcId="{07003397-0BEF-4886-9D10-2FC1A68DC771}" destId="{9479E5DA-CA45-4F52-9EFE-3C4495F44E0F}" srcOrd="0" destOrd="0" presId="urn:microsoft.com/office/officeart/2005/8/layout/vList2"/>
    <dgm:cxn modelId="{80044E32-D8C1-4D3F-8E83-9762BCD6C51D}" srcId="{3516F2CD-A295-4222-9992-6A1DBC95951E}" destId="{163B4DF6-148B-4DE3-ADEA-932890E3C23D}" srcOrd="3" destOrd="0" parTransId="{41EF5DBB-E2C2-4746-A70F-00B067AFB38F}" sibTransId="{EA13CD35-0A24-4CF0-A250-7BFE1121F455}"/>
    <dgm:cxn modelId="{EDD8C551-3761-4596-A80C-CA9E762F53E5}" srcId="{EE3170FD-AD47-488A-BF5F-E0C2AAC12CF0}" destId="{07003397-0BEF-4886-9D10-2FC1A68DC771}" srcOrd="2" destOrd="0" parTransId="{77BD5406-53DA-404E-A6D0-8D268EA7BB9E}" sibTransId="{C7749227-BE1D-49E9-8C89-42BE06843CF5}"/>
    <dgm:cxn modelId="{183B1A58-303D-49F4-9996-CDFE2A9DF31F}" srcId="{EE3170FD-AD47-488A-BF5F-E0C2AAC12CF0}" destId="{B9CAC630-01A7-47CE-B3A5-94AAC9DF93EA}" srcOrd="1" destOrd="0" parTransId="{761489AD-4A25-4C20-9AB9-2DDD8AE1CF6D}" sibTransId="{D27173D8-586B-4905-A6BA-DE6AA32F8983}"/>
    <dgm:cxn modelId="{C71D537D-4CA8-47FF-B7C6-95563110CE60}" type="presOf" srcId="{EE3170FD-AD47-488A-BF5F-E0C2AAC12CF0}" destId="{9ADBF5A4-3250-4FB1-9BA6-9FFF8F8F4A05}" srcOrd="0" destOrd="0" presId="urn:microsoft.com/office/officeart/2005/8/layout/vList2"/>
    <dgm:cxn modelId="{5B6E2A83-E982-467D-9605-54A6CFB3652B}" srcId="{07003397-0BEF-4886-9D10-2FC1A68DC771}" destId="{1D317923-052D-4F76-AA3B-1C14E0913AE9}" srcOrd="1" destOrd="0" parTransId="{8C7017C1-0187-4FF0-915B-A8AB1A1BFE88}" sibTransId="{05566102-7C51-41F4-AB1C-E67AC293B476}"/>
    <dgm:cxn modelId="{F659E789-5D04-4089-9097-28ED48567916}" srcId="{B9CAC630-01A7-47CE-B3A5-94AAC9DF93EA}" destId="{0F9584D8-A7DC-4BD8-98EA-8884B16FDA07}" srcOrd="1" destOrd="0" parTransId="{EC0EFA54-9EF6-4337-B4AF-81D28B8BC9F2}" sibTransId="{96473E16-2AEB-48FE-BF33-87BE579E1ABD}"/>
    <dgm:cxn modelId="{6490438A-BA42-4D9F-B399-EBE333E75B64}" srcId="{3516F2CD-A295-4222-9992-6A1DBC95951E}" destId="{E36A1649-0283-4797-B048-8C6357F92683}" srcOrd="2" destOrd="0" parTransId="{A2E7F75A-5774-4528-8F75-09EC11234D55}" sibTransId="{9C24CFBD-BD70-41D2-BDB6-1502FC7E25E6}"/>
    <dgm:cxn modelId="{BC97F18B-684F-4FD3-854C-0A5D726E688A}" type="presOf" srcId="{E36A1649-0283-4797-B048-8C6357F92683}" destId="{3FA97CF1-D572-4028-9C23-FC5FC8F7E1B4}" srcOrd="0" destOrd="2" presId="urn:microsoft.com/office/officeart/2005/8/layout/vList2"/>
    <dgm:cxn modelId="{25E54990-EF82-44EE-AA93-512DA2A40D70}" type="presOf" srcId="{791D58DD-099A-4AC2-AC12-967ECC5E82B2}" destId="{F10FC875-8FF1-42E7-A670-01FB39F27E2B}" srcOrd="0" destOrd="0" presId="urn:microsoft.com/office/officeart/2005/8/layout/vList2"/>
    <dgm:cxn modelId="{38CA049A-23F7-418F-8BFC-9CA894B56CB7}" type="presOf" srcId="{318E6A26-C8FE-47DE-AE11-BC9A836279AA}" destId="{3FA97CF1-D572-4028-9C23-FC5FC8F7E1B4}" srcOrd="0" destOrd="1" presId="urn:microsoft.com/office/officeart/2005/8/layout/vList2"/>
    <dgm:cxn modelId="{27C15FA6-6715-4EFD-BF8D-E995CB85B8B3}" srcId="{EE3170FD-AD47-488A-BF5F-E0C2AAC12CF0}" destId="{3516F2CD-A295-4222-9992-6A1DBC95951E}" srcOrd="0" destOrd="0" parTransId="{272FB38A-8F66-47A2-B12D-75BC20C4D38B}" sibTransId="{BB699A28-70B5-4041-89AC-2848E542F1FC}"/>
    <dgm:cxn modelId="{A8450CA9-0E52-49C8-962B-55689D2CFDF9}" type="presOf" srcId="{B9CAC630-01A7-47CE-B3A5-94AAC9DF93EA}" destId="{AEB148B0-B39A-48E8-8770-1C0B957A5B92}" srcOrd="0" destOrd="0" presId="urn:microsoft.com/office/officeart/2005/8/layout/vList2"/>
    <dgm:cxn modelId="{2F9C4BB4-FB1D-4DB9-9464-B909D663A866}" type="presOf" srcId="{46330727-5BE1-44F0-BB4A-923E365AB51F}" destId="{B2596B3B-17DD-48D4-8368-D6CB77226D2F}" srcOrd="0" destOrd="0" presId="urn:microsoft.com/office/officeart/2005/8/layout/vList2"/>
    <dgm:cxn modelId="{E05008C7-9170-4BE6-83BB-D778B6C3366E}" srcId="{3516F2CD-A295-4222-9992-6A1DBC95951E}" destId="{EB636F92-02EA-427B-A753-1889A3AE3F17}" srcOrd="0" destOrd="0" parTransId="{7DA4F4C0-18D7-46F1-BDA4-60F49EE02EF0}" sibTransId="{E2385C23-875E-4997-9E9D-BBAF7E728956}"/>
    <dgm:cxn modelId="{E004DBD2-E764-4FCF-BC69-CC7A21E4AFD9}" type="presOf" srcId="{163B4DF6-148B-4DE3-ADEA-932890E3C23D}" destId="{3FA97CF1-D572-4028-9C23-FC5FC8F7E1B4}" srcOrd="0" destOrd="3" presId="urn:microsoft.com/office/officeart/2005/8/layout/vList2"/>
    <dgm:cxn modelId="{2937A1EA-18E1-4D43-91DB-0BDBFB884CD0}" srcId="{07003397-0BEF-4886-9D10-2FC1A68DC771}" destId="{46330727-5BE1-44F0-BB4A-923E365AB51F}" srcOrd="0" destOrd="0" parTransId="{E896C082-ACE3-4764-806E-892087E7E9D8}" sibTransId="{39EBBAE6-02AD-4D00-BF5C-EAECC547D2F5}"/>
    <dgm:cxn modelId="{7AB7C5F6-25C7-4127-AE66-A42A31F36C7E}" srcId="{B9CAC630-01A7-47CE-B3A5-94AAC9DF93EA}" destId="{791D58DD-099A-4AC2-AC12-967ECC5E82B2}" srcOrd="0" destOrd="0" parTransId="{7E614BF7-C751-4C31-9BF6-82C0EB45FA42}" sibTransId="{B5DE15C7-D98F-474F-86B6-F85C867E4CB8}"/>
    <dgm:cxn modelId="{4E20968F-3C26-4043-AB16-C9202F2B49D4}" type="presParOf" srcId="{9ADBF5A4-3250-4FB1-9BA6-9FFF8F8F4A05}" destId="{72B6FB05-A248-4476-BCEF-B024C73FBFFA}" srcOrd="0" destOrd="0" presId="urn:microsoft.com/office/officeart/2005/8/layout/vList2"/>
    <dgm:cxn modelId="{7B1A7DA9-59F5-4E99-BF1C-8E2A868B144B}" type="presParOf" srcId="{9ADBF5A4-3250-4FB1-9BA6-9FFF8F8F4A05}" destId="{3FA97CF1-D572-4028-9C23-FC5FC8F7E1B4}" srcOrd="1" destOrd="0" presId="urn:microsoft.com/office/officeart/2005/8/layout/vList2"/>
    <dgm:cxn modelId="{E33D2639-FCA9-468F-9622-2D2E79B12424}" type="presParOf" srcId="{9ADBF5A4-3250-4FB1-9BA6-9FFF8F8F4A05}" destId="{AEB148B0-B39A-48E8-8770-1C0B957A5B92}" srcOrd="2" destOrd="0" presId="urn:microsoft.com/office/officeart/2005/8/layout/vList2"/>
    <dgm:cxn modelId="{CCB2DE62-9CCE-439F-BFEF-AC20E6DA21EB}" type="presParOf" srcId="{9ADBF5A4-3250-4FB1-9BA6-9FFF8F8F4A05}" destId="{F10FC875-8FF1-42E7-A670-01FB39F27E2B}" srcOrd="3" destOrd="0" presId="urn:microsoft.com/office/officeart/2005/8/layout/vList2"/>
    <dgm:cxn modelId="{951EA6F2-1307-477B-BA12-950540775D86}" type="presParOf" srcId="{9ADBF5A4-3250-4FB1-9BA6-9FFF8F8F4A05}" destId="{9479E5DA-CA45-4F52-9EFE-3C4495F44E0F}" srcOrd="4" destOrd="0" presId="urn:microsoft.com/office/officeart/2005/8/layout/vList2"/>
    <dgm:cxn modelId="{8B2FFA04-83AC-4580-8ED6-AF7450730C96}" type="presParOf" srcId="{9ADBF5A4-3250-4FB1-9BA6-9FFF8F8F4A05}" destId="{B2596B3B-17DD-48D4-8368-D6CB77226D2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EB646-94C0-4181-8959-E3601A279CF1}">
      <dsp:nvSpPr>
        <dsp:cNvPr id="0" name=""/>
        <dsp:cNvSpPr/>
      </dsp:nvSpPr>
      <dsp:spPr>
        <a:xfrm>
          <a:off x="0" y="577508"/>
          <a:ext cx="4207866"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577" tIns="249936" rIns="326577"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a:latin typeface="+mn-lt"/>
              <a:ea typeface="Calibri Light"/>
              <a:cs typeface="Calibri Light"/>
            </a:rPr>
            <a:t>Establishes</a:t>
          </a:r>
          <a:r>
            <a:rPr lang="en-US" sz="1200" b="0" kern="1200">
              <a:latin typeface="+mn-lt"/>
            </a:rPr>
            <a:t> accelerator-specific safety requirements for Department of Energy (DOE)</a:t>
          </a:r>
          <a:endParaRPr lang="en-US" sz="1200" b="0" kern="1200">
            <a:latin typeface="+mn-lt"/>
            <a:ea typeface="Calibri"/>
            <a:cs typeface="Calibri"/>
          </a:endParaRPr>
        </a:p>
      </dsp:txBody>
      <dsp:txXfrm>
        <a:off x="0" y="577508"/>
        <a:ext cx="4207866" cy="680400"/>
      </dsp:txXfrm>
    </dsp:sp>
    <dsp:sp modelId="{E388A5FD-8976-478D-BC2B-22EA1BF92722}">
      <dsp:nvSpPr>
        <dsp:cNvPr id="0" name=""/>
        <dsp:cNvSpPr/>
      </dsp:nvSpPr>
      <dsp:spPr>
        <a:xfrm>
          <a:off x="210393" y="400388"/>
          <a:ext cx="294550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33" tIns="0" rIns="111333" bIns="0" numCol="1" spcCol="1270" anchor="ctr" anchorCtr="0">
          <a:noAutofit/>
        </a:bodyPr>
        <a:lstStyle/>
        <a:p>
          <a:pPr marL="0" lvl="0" indent="0" algn="l" defTabSz="533400" rtl="0">
            <a:lnSpc>
              <a:spcPct val="90000"/>
            </a:lnSpc>
            <a:spcBef>
              <a:spcPct val="0"/>
            </a:spcBef>
            <a:spcAft>
              <a:spcPct val="35000"/>
            </a:spcAft>
            <a:buNone/>
          </a:pPr>
          <a:r>
            <a:rPr lang="en-US" sz="1200" b="0" kern="1200">
              <a:latin typeface="+mn-lt"/>
              <a:ea typeface="Calibri Light"/>
              <a:cs typeface="Calibri Light"/>
            </a:rPr>
            <a:t>DOE Order 420.2D - Safety of Accelerators</a:t>
          </a:r>
        </a:p>
      </dsp:txBody>
      <dsp:txXfrm>
        <a:off x="227686" y="417681"/>
        <a:ext cx="2910920" cy="319654"/>
      </dsp:txXfrm>
    </dsp:sp>
    <dsp:sp modelId="{FDAC985D-F877-4F9C-B803-0C17170542A0}">
      <dsp:nvSpPr>
        <dsp:cNvPr id="0" name=""/>
        <dsp:cNvSpPr/>
      </dsp:nvSpPr>
      <dsp:spPr>
        <a:xfrm>
          <a:off x="0" y="1499828"/>
          <a:ext cx="4207866" cy="510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577" tIns="249936" rIns="326577"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latin typeface="+mn-lt"/>
              <a:ea typeface="Calibri"/>
              <a:cs typeface="Calibri"/>
            </a:rPr>
            <a:t>Defines the set of facility-specific controls for CMTF</a:t>
          </a:r>
          <a:endParaRPr lang="en-US" sz="1200" kern="1200" dirty="0">
            <a:latin typeface="+mn-lt"/>
          </a:endParaRPr>
        </a:p>
      </dsp:txBody>
      <dsp:txXfrm>
        <a:off x="0" y="1499828"/>
        <a:ext cx="4207866" cy="510300"/>
      </dsp:txXfrm>
    </dsp:sp>
    <dsp:sp modelId="{4B26A79C-D927-47FC-95A8-0097AF543B24}">
      <dsp:nvSpPr>
        <dsp:cNvPr id="0" name=""/>
        <dsp:cNvSpPr/>
      </dsp:nvSpPr>
      <dsp:spPr>
        <a:xfrm>
          <a:off x="210393" y="1322708"/>
          <a:ext cx="294550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33" tIns="0" rIns="111333" bIns="0" numCol="1" spcCol="1270" anchor="ctr" anchorCtr="0">
          <a:noAutofit/>
        </a:bodyPr>
        <a:lstStyle/>
        <a:p>
          <a:pPr marL="0" lvl="0" indent="0" algn="l" defTabSz="533400">
            <a:lnSpc>
              <a:spcPct val="90000"/>
            </a:lnSpc>
            <a:spcBef>
              <a:spcPct val="0"/>
            </a:spcBef>
            <a:spcAft>
              <a:spcPct val="35000"/>
            </a:spcAft>
            <a:buNone/>
          </a:pPr>
          <a:r>
            <a:rPr lang="en-US" sz="1200" b="0" kern="1200" dirty="0">
              <a:latin typeface="+mn-lt"/>
            </a:rPr>
            <a:t>Accelerator Safety Envelope (ASE) </a:t>
          </a:r>
          <a:endParaRPr lang="en-US" sz="1200" b="0" kern="1200" dirty="0">
            <a:latin typeface="+mn-lt"/>
            <a:ea typeface="Calibri Light"/>
            <a:cs typeface="Calibri Light"/>
          </a:endParaRPr>
        </a:p>
      </dsp:txBody>
      <dsp:txXfrm>
        <a:off x="227686" y="1340001"/>
        <a:ext cx="2910920" cy="319654"/>
      </dsp:txXfrm>
    </dsp:sp>
    <dsp:sp modelId="{B0855216-AF9A-454C-BB1E-2004F73E7223}">
      <dsp:nvSpPr>
        <dsp:cNvPr id="0" name=""/>
        <dsp:cNvSpPr/>
      </dsp:nvSpPr>
      <dsp:spPr>
        <a:xfrm>
          <a:off x="0" y="2252048"/>
          <a:ext cx="4207866"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577" tIns="249936" rIns="326577" bIns="85344" numCol="1" spcCol="1270" anchor="t" anchorCtr="0">
          <a:noAutofit/>
        </a:bodyPr>
        <a:lstStyle/>
        <a:p>
          <a:pPr marL="114300" lvl="1" indent="-114300" algn="l" defTabSz="533400" rtl="0">
            <a:lnSpc>
              <a:spcPct val="90000"/>
            </a:lnSpc>
            <a:spcBef>
              <a:spcPct val="0"/>
            </a:spcBef>
            <a:spcAft>
              <a:spcPct val="15000"/>
            </a:spcAft>
            <a:buChar char="•"/>
          </a:pPr>
          <a:r>
            <a:rPr lang="en-US" sz="1200" b="0" kern="1200" dirty="0">
              <a:latin typeface="+mn-lt"/>
              <a:ea typeface="Calibri"/>
              <a:cs typeface="Calibri"/>
            </a:rPr>
            <a:t>Analyzes hazards associated with JLab accelerator operations</a:t>
          </a:r>
        </a:p>
      </dsp:txBody>
      <dsp:txXfrm>
        <a:off x="0" y="2252048"/>
        <a:ext cx="4207866" cy="680400"/>
      </dsp:txXfrm>
    </dsp:sp>
    <dsp:sp modelId="{E4321A60-7D5B-41BE-8EFE-FC83096E0935}">
      <dsp:nvSpPr>
        <dsp:cNvPr id="0" name=""/>
        <dsp:cNvSpPr/>
      </dsp:nvSpPr>
      <dsp:spPr>
        <a:xfrm>
          <a:off x="210393" y="2074928"/>
          <a:ext cx="294550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33" tIns="0" rIns="111333" bIns="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mn-lt"/>
            </a:rPr>
            <a:t>Safety  Assessment Document (SAD) </a:t>
          </a:r>
        </a:p>
      </dsp:txBody>
      <dsp:txXfrm>
        <a:off x="227686" y="2092221"/>
        <a:ext cx="2910920" cy="319654"/>
      </dsp:txXfrm>
    </dsp:sp>
    <dsp:sp modelId="{9FD0F2BB-01E4-4132-9EBB-1E56A212B5E9}">
      <dsp:nvSpPr>
        <dsp:cNvPr id="0" name=""/>
        <dsp:cNvSpPr/>
      </dsp:nvSpPr>
      <dsp:spPr>
        <a:xfrm>
          <a:off x="0" y="3174368"/>
          <a:ext cx="4207866" cy="510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6577" tIns="249936" rIns="326577" bIns="85344" numCol="1" spcCol="1270" anchor="t" anchorCtr="0">
          <a:noAutofit/>
        </a:bodyPr>
        <a:lstStyle/>
        <a:p>
          <a:pPr marL="114300" lvl="1" indent="-114300" algn="l" defTabSz="533400" rtl="0">
            <a:lnSpc>
              <a:spcPct val="90000"/>
            </a:lnSpc>
            <a:spcBef>
              <a:spcPct val="0"/>
            </a:spcBef>
            <a:spcAft>
              <a:spcPct val="15000"/>
            </a:spcAft>
            <a:buChar char="•"/>
          </a:pPr>
          <a:r>
            <a:rPr lang="en-US" sz="1200" b="0" kern="1200">
              <a:latin typeface="+mn-lt"/>
            </a:rPr>
            <a:t>Establishes the conduct of CMTF Operations</a:t>
          </a:r>
        </a:p>
      </dsp:txBody>
      <dsp:txXfrm>
        <a:off x="0" y="3174368"/>
        <a:ext cx="4207866" cy="510300"/>
      </dsp:txXfrm>
    </dsp:sp>
    <dsp:sp modelId="{2CCA47CA-FA35-4EE9-B45F-1A8FB1B4ABA0}">
      <dsp:nvSpPr>
        <dsp:cNvPr id="0" name=""/>
        <dsp:cNvSpPr/>
      </dsp:nvSpPr>
      <dsp:spPr>
        <a:xfrm>
          <a:off x="210393" y="2997248"/>
          <a:ext cx="294550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33" tIns="0" rIns="111333" bIns="0" numCol="1" spcCol="1270" anchor="ctr" anchorCtr="0">
          <a:noAutofit/>
        </a:bodyPr>
        <a:lstStyle/>
        <a:p>
          <a:pPr marL="0" lvl="0" indent="0" algn="l" defTabSz="533400">
            <a:lnSpc>
              <a:spcPct val="90000"/>
            </a:lnSpc>
            <a:spcBef>
              <a:spcPct val="0"/>
            </a:spcBef>
            <a:spcAft>
              <a:spcPct val="35000"/>
            </a:spcAft>
            <a:buNone/>
          </a:pPr>
          <a:r>
            <a:rPr lang="en-US" sz="1200" b="0" kern="1200">
              <a:latin typeface="+mn-lt"/>
            </a:rPr>
            <a:t>CMTF Testing Operations Directives (TOD)</a:t>
          </a:r>
        </a:p>
      </dsp:txBody>
      <dsp:txXfrm>
        <a:off x="227686" y="3014541"/>
        <a:ext cx="2910920"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B767B-7864-4262-9019-A99237DC7CE2}">
      <dsp:nvSpPr>
        <dsp:cNvPr id="0" name=""/>
        <dsp:cNvSpPr/>
      </dsp:nvSpPr>
      <dsp:spPr>
        <a:xfrm>
          <a:off x="0" y="79780"/>
          <a:ext cx="3774722" cy="691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a:solidFill>
                <a:schemeClr val="bg1"/>
              </a:solidFill>
              <a:latin typeface="Calibri"/>
              <a:ea typeface="Calibri"/>
              <a:cs typeface="Calibri"/>
            </a:rPr>
            <a:t>Passive Engineered Controls</a:t>
          </a:r>
        </a:p>
      </dsp:txBody>
      <dsp:txXfrm>
        <a:off x="33779" y="113559"/>
        <a:ext cx="3707164" cy="624405"/>
      </dsp:txXfrm>
    </dsp:sp>
    <dsp:sp modelId="{A1C1EB29-227F-409A-95AF-3685BCF8624D}">
      <dsp:nvSpPr>
        <dsp:cNvPr id="0" name=""/>
        <dsp:cNvSpPr/>
      </dsp:nvSpPr>
      <dsp:spPr>
        <a:xfrm>
          <a:off x="0" y="602995"/>
          <a:ext cx="3774722" cy="110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847" tIns="15240" rIns="85344" bIns="15240" numCol="1" spcCol="1270" anchor="t" anchorCtr="0">
          <a:noAutofit/>
        </a:bodyPr>
        <a:lstStyle/>
        <a:p>
          <a:pPr marL="114300" lvl="1" indent="-114300" algn="l" defTabSz="533400">
            <a:lnSpc>
              <a:spcPct val="90000"/>
            </a:lnSpc>
            <a:spcBef>
              <a:spcPct val="0"/>
            </a:spcBef>
            <a:spcAft>
              <a:spcPct val="20000"/>
            </a:spcAft>
            <a:buChar char="•"/>
          </a:pPr>
          <a:endParaRPr lang="en-US" sz="1200" kern="1200">
            <a:solidFill>
              <a:srgbClr val="444444"/>
            </a:solidFill>
            <a:latin typeface="Calibri"/>
            <a:ea typeface="Calibri"/>
            <a:cs typeface="Calibri"/>
          </a:endParaRPr>
        </a:p>
        <a:p>
          <a:pPr marL="114300" lvl="1" indent="-114300" algn="l" defTabSz="622300">
            <a:lnSpc>
              <a:spcPct val="90000"/>
            </a:lnSpc>
            <a:spcBef>
              <a:spcPct val="0"/>
            </a:spcBef>
            <a:spcAft>
              <a:spcPct val="20000"/>
            </a:spcAft>
            <a:buChar char="•"/>
          </a:pPr>
          <a:r>
            <a:rPr lang="en-US" sz="1400" kern="1200" dirty="0">
              <a:solidFill>
                <a:srgbClr val="444444"/>
              </a:solidFill>
              <a:latin typeface="Calibri"/>
              <a:ea typeface="Calibri"/>
              <a:cs typeface="Calibri"/>
            </a:rPr>
            <a:t>Permanent shielding, including labyrinths, penetration routing</a:t>
          </a:r>
        </a:p>
        <a:p>
          <a:pPr marL="114300" lvl="1" indent="-114300" algn="l" defTabSz="622300">
            <a:lnSpc>
              <a:spcPct val="90000"/>
            </a:lnSpc>
            <a:spcBef>
              <a:spcPct val="0"/>
            </a:spcBef>
            <a:spcAft>
              <a:spcPct val="20000"/>
            </a:spcAft>
            <a:buChar char="•"/>
          </a:pPr>
          <a:r>
            <a:rPr lang="en-US" sz="1400" kern="1200">
              <a:solidFill>
                <a:srgbClr val="444444"/>
              </a:solidFill>
              <a:latin typeface="Calibri"/>
              <a:ea typeface="Calibri"/>
              <a:cs typeface="Calibri"/>
            </a:rPr>
            <a:t>Movable shielding</a:t>
          </a:r>
        </a:p>
        <a:p>
          <a:pPr marL="114300" lvl="1" indent="-114300" algn="l" defTabSz="622300">
            <a:lnSpc>
              <a:spcPct val="90000"/>
            </a:lnSpc>
            <a:spcBef>
              <a:spcPct val="0"/>
            </a:spcBef>
            <a:spcAft>
              <a:spcPct val="20000"/>
            </a:spcAft>
            <a:buChar char="•"/>
          </a:pPr>
          <a:r>
            <a:rPr lang="en-US" sz="1400" kern="1200" dirty="0">
              <a:solidFill>
                <a:srgbClr val="444444"/>
              </a:solidFill>
              <a:latin typeface="Calibri"/>
              <a:ea typeface="Calibri"/>
              <a:cs typeface="Calibri"/>
            </a:rPr>
            <a:t>ODH vents and facility configuration</a:t>
          </a:r>
        </a:p>
      </dsp:txBody>
      <dsp:txXfrm>
        <a:off x="0" y="602995"/>
        <a:ext cx="3774722" cy="1109470"/>
      </dsp:txXfrm>
    </dsp:sp>
    <dsp:sp modelId="{A8FFA449-577C-4090-A0CF-EFCF2CFAE525}">
      <dsp:nvSpPr>
        <dsp:cNvPr id="0" name=""/>
        <dsp:cNvSpPr/>
      </dsp:nvSpPr>
      <dsp:spPr>
        <a:xfrm>
          <a:off x="0" y="1823636"/>
          <a:ext cx="3774722" cy="691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latin typeface="Calibri"/>
              <a:ea typeface="Calibri"/>
              <a:cs typeface="Calibri"/>
            </a:rPr>
            <a:t>Active Engineered Controls</a:t>
          </a:r>
        </a:p>
      </dsp:txBody>
      <dsp:txXfrm>
        <a:off x="33779" y="1857415"/>
        <a:ext cx="3707164" cy="624405"/>
      </dsp:txXfrm>
    </dsp:sp>
    <dsp:sp modelId="{44AE26BA-AFF1-40B7-ACB9-9B368D3C98E6}">
      <dsp:nvSpPr>
        <dsp:cNvPr id="0" name=""/>
        <dsp:cNvSpPr/>
      </dsp:nvSpPr>
      <dsp:spPr>
        <a:xfrm>
          <a:off x="0" y="2581254"/>
          <a:ext cx="3774722" cy="61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84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solidFill>
                <a:srgbClr val="444444"/>
              </a:solidFill>
              <a:latin typeface="Calibri"/>
              <a:ea typeface="Calibri"/>
              <a:cs typeface="Calibri"/>
            </a:rPr>
            <a:t>Personnel Safety System (PSS) access controls</a:t>
          </a:r>
          <a:endParaRPr lang="en-US" sz="1200" kern="1200">
            <a:solidFill>
              <a:srgbClr val="444444"/>
            </a:solidFill>
            <a:latin typeface="Calibri"/>
            <a:ea typeface="Calibri"/>
            <a:cs typeface="Calibri"/>
          </a:endParaRPr>
        </a:p>
        <a:p>
          <a:pPr marL="114300" lvl="1" indent="-114300" algn="l" defTabSz="622300">
            <a:lnSpc>
              <a:spcPct val="90000"/>
            </a:lnSpc>
            <a:spcBef>
              <a:spcPct val="0"/>
            </a:spcBef>
            <a:spcAft>
              <a:spcPts val="600"/>
            </a:spcAft>
            <a:buChar char="•"/>
          </a:pPr>
          <a:r>
            <a:rPr lang="en-US" sz="1400" kern="1200">
              <a:solidFill>
                <a:srgbClr val="444444"/>
              </a:solidFill>
              <a:latin typeface="Calibri"/>
              <a:ea typeface="Calibri"/>
              <a:cs typeface="Calibri"/>
            </a:rPr>
            <a:t>ODH system controls</a:t>
          </a:r>
        </a:p>
      </dsp:txBody>
      <dsp:txXfrm>
        <a:off x="0" y="2581254"/>
        <a:ext cx="3774722" cy="612121"/>
      </dsp:txXfrm>
    </dsp:sp>
    <dsp:sp modelId="{23CC7545-122D-4768-A0ED-C3B3F344B6A8}">
      <dsp:nvSpPr>
        <dsp:cNvPr id="0" name=""/>
        <dsp:cNvSpPr/>
      </dsp:nvSpPr>
      <dsp:spPr>
        <a:xfrm>
          <a:off x="0" y="3151158"/>
          <a:ext cx="3774722" cy="691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bg1"/>
              </a:solidFill>
              <a:latin typeface="Calibri"/>
              <a:ea typeface="Calibri"/>
              <a:cs typeface="Calibri"/>
            </a:rPr>
            <a:t>Administrative Controls</a:t>
          </a:r>
        </a:p>
      </dsp:txBody>
      <dsp:txXfrm>
        <a:off x="33779" y="3184937"/>
        <a:ext cx="3707164" cy="624405"/>
      </dsp:txXfrm>
    </dsp:sp>
    <dsp:sp modelId="{AF0CDD4D-D716-4145-A09A-C8AE0E074BF1}">
      <dsp:nvSpPr>
        <dsp:cNvPr id="0" name=""/>
        <dsp:cNvSpPr/>
      </dsp:nvSpPr>
      <dsp:spPr>
        <a:xfrm>
          <a:off x="0" y="3840505"/>
          <a:ext cx="3774722" cy="34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84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solidFill>
                <a:srgbClr val="444444"/>
              </a:solidFill>
              <a:latin typeface="Calibri"/>
              <a:ea typeface="Calibri"/>
              <a:cs typeface="Calibri"/>
            </a:rPr>
            <a:t>Doors, gates, fences and other barriers</a:t>
          </a:r>
        </a:p>
        <a:p>
          <a:pPr marL="114300" lvl="1" indent="-114300" algn="l" defTabSz="622300">
            <a:lnSpc>
              <a:spcPct val="90000"/>
            </a:lnSpc>
            <a:spcBef>
              <a:spcPct val="0"/>
            </a:spcBef>
            <a:spcAft>
              <a:spcPct val="20000"/>
            </a:spcAft>
            <a:buChar char="•"/>
          </a:pPr>
          <a:r>
            <a:rPr lang="en-US" sz="1400" kern="1200">
              <a:solidFill>
                <a:srgbClr val="444444"/>
              </a:solidFill>
              <a:latin typeface="Calibri"/>
              <a:ea typeface="Calibri"/>
              <a:cs typeface="Calibri"/>
            </a:rPr>
            <a:t>CMTF staffing during PSS Sweep Procedure</a:t>
          </a:r>
        </a:p>
        <a:p>
          <a:pPr marL="114300" lvl="1" indent="-114300" algn="l" defTabSz="622300">
            <a:lnSpc>
              <a:spcPct val="90000"/>
            </a:lnSpc>
            <a:spcBef>
              <a:spcPct val="0"/>
            </a:spcBef>
            <a:spcAft>
              <a:spcPct val="20000"/>
            </a:spcAft>
            <a:buChar char="•"/>
          </a:pPr>
          <a:r>
            <a:rPr lang="en-US" sz="1400" kern="1200">
              <a:solidFill>
                <a:srgbClr val="444444"/>
              </a:solidFill>
              <a:latin typeface="Calibri"/>
              <a:ea typeface="Calibri"/>
              <a:cs typeface="Calibri"/>
            </a:rPr>
            <a:t>CMTF staffing during operations</a:t>
          </a:r>
        </a:p>
      </dsp:txBody>
      <dsp:txXfrm>
        <a:off x="0" y="3840505"/>
        <a:ext cx="3774722" cy="341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5A214-BD1E-4C3A-A7D3-39C6B4646461}">
      <dsp:nvSpPr>
        <dsp:cNvPr id="0" name=""/>
        <dsp:cNvSpPr/>
      </dsp:nvSpPr>
      <dsp:spPr>
        <a:xfrm>
          <a:off x="40" y="30687"/>
          <a:ext cx="3867329" cy="6983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alibri Light" panose="020F0302020204030204"/>
            </a:rPr>
            <a:t>On-site Hazards</a:t>
          </a:r>
          <a:endParaRPr lang="en-US" sz="2000" b="1" kern="1200"/>
        </a:p>
      </dsp:txBody>
      <dsp:txXfrm>
        <a:off x="40" y="30687"/>
        <a:ext cx="3867329" cy="698391"/>
      </dsp:txXfrm>
    </dsp:sp>
    <dsp:sp modelId="{556908C6-5AAE-46EA-B711-6DBDE391F488}">
      <dsp:nvSpPr>
        <dsp:cNvPr id="0" name=""/>
        <dsp:cNvSpPr/>
      </dsp:nvSpPr>
      <dsp:spPr>
        <a:xfrm>
          <a:off x="40" y="729079"/>
          <a:ext cx="3867329" cy="2196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mn-lt"/>
            </a:rPr>
            <a:t>Electrical Hazards: high current, high voltage</a:t>
          </a:r>
        </a:p>
        <a:p>
          <a:pPr marL="171450" lvl="1" indent="-171450" algn="l" defTabSz="711200" rtl="0">
            <a:lnSpc>
              <a:spcPct val="90000"/>
            </a:lnSpc>
            <a:spcBef>
              <a:spcPct val="0"/>
            </a:spcBef>
            <a:spcAft>
              <a:spcPct val="15000"/>
            </a:spcAft>
            <a:buChar char="•"/>
          </a:pPr>
          <a:r>
            <a:rPr lang="en-US" sz="1600" kern="1200">
              <a:latin typeface="+mn-lt"/>
              <a:ea typeface="Calibri Light" panose="020F0302020204030204"/>
              <a:cs typeface="Calibri Light" panose="020F0302020204030204"/>
            </a:rPr>
            <a:t>Cryogenic liquids and gases</a:t>
          </a:r>
        </a:p>
        <a:p>
          <a:pPr marL="171450" lvl="1" indent="-171450" algn="l" defTabSz="711200" rtl="0">
            <a:lnSpc>
              <a:spcPct val="90000"/>
            </a:lnSpc>
            <a:spcBef>
              <a:spcPct val="0"/>
            </a:spcBef>
            <a:spcAft>
              <a:spcPct val="15000"/>
            </a:spcAft>
            <a:buChar char="•"/>
          </a:pPr>
          <a:r>
            <a:rPr lang="en-US" sz="1600" kern="1200">
              <a:latin typeface="+mn-lt"/>
            </a:rPr>
            <a:t>Oxygen-displacing gas</a:t>
          </a:r>
        </a:p>
        <a:p>
          <a:pPr marL="171450" lvl="1" indent="-171450" algn="l" defTabSz="711200" rtl="0">
            <a:lnSpc>
              <a:spcPct val="90000"/>
            </a:lnSpc>
            <a:spcBef>
              <a:spcPct val="0"/>
            </a:spcBef>
            <a:spcAft>
              <a:spcPct val="15000"/>
            </a:spcAft>
            <a:buChar char="•"/>
          </a:pPr>
          <a:r>
            <a:rPr lang="en-US" sz="1600" kern="1200">
              <a:latin typeface="+mn-lt"/>
            </a:rPr>
            <a:t>Pressure and vacuum systems</a:t>
          </a:r>
        </a:p>
        <a:p>
          <a:pPr marL="171450" lvl="1" indent="-171450" algn="l" defTabSz="711200">
            <a:lnSpc>
              <a:spcPct val="90000"/>
            </a:lnSpc>
            <a:spcBef>
              <a:spcPct val="0"/>
            </a:spcBef>
            <a:spcAft>
              <a:spcPct val="15000"/>
            </a:spcAft>
            <a:buChar char="•"/>
          </a:pPr>
          <a:r>
            <a:rPr lang="en-US" sz="1600" kern="1200">
              <a:latin typeface="+mn-lt"/>
            </a:rPr>
            <a:t>Prompt ionizing radiation exposure</a:t>
          </a:r>
        </a:p>
        <a:p>
          <a:pPr marL="171450" lvl="1" indent="-171450" algn="l" defTabSz="711200" rtl="0">
            <a:lnSpc>
              <a:spcPct val="90000"/>
            </a:lnSpc>
            <a:spcBef>
              <a:spcPct val="0"/>
            </a:spcBef>
            <a:spcAft>
              <a:spcPct val="15000"/>
            </a:spcAft>
            <a:buChar char="•"/>
          </a:pPr>
          <a:r>
            <a:rPr lang="en-US" sz="1600" kern="1200">
              <a:latin typeface="+mn-lt"/>
            </a:rPr>
            <a:t>Nonionizing radiation: static magnetic fields, RF, etc.</a:t>
          </a:r>
        </a:p>
      </dsp:txBody>
      <dsp:txXfrm>
        <a:off x="40" y="729079"/>
        <a:ext cx="3867329" cy="2196000"/>
      </dsp:txXfrm>
    </dsp:sp>
    <dsp:sp modelId="{560AB756-DFAE-45FF-9233-27224309D8DC}">
      <dsp:nvSpPr>
        <dsp:cNvPr id="0" name=""/>
        <dsp:cNvSpPr/>
      </dsp:nvSpPr>
      <dsp:spPr>
        <a:xfrm>
          <a:off x="4408796" y="30687"/>
          <a:ext cx="3867329" cy="6983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ts val="0"/>
            </a:spcAft>
            <a:buNone/>
          </a:pPr>
          <a:r>
            <a:rPr lang="en-US" sz="2000" b="1" kern="1200">
              <a:latin typeface="Calibri Light" panose="020F0302020204030204"/>
            </a:rPr>
            <a:t>Off-site Hazards</a:t>
          </a:r>
        </a:p>
        <a:p>
          <a:pPr marL="0" lvl="0" indent="0" algn="ctr" defTabSz="889000" rtl="0">
            <a:lnSpc>
              <a:spcPct val="90000"/>
            </a:lnSpc>
            <a:spcBef>
              <a:spcPct val="0"/>
            </a:spcBef>
            <a:spcAft>
              <a:spcPts val="0"/>
            </a:spcAft>
            <a:buNone/>
          </a:pPr>
          <a:r>
            <a:rPr lang="en-US" sz="1600" b="1" kern="1200">
              <a:latin typeface="Calibri Light" panose="020F0302020204030204"/>
            </a:rPr>
            <a:t>(Evaluated; but not applicable)</a:t>
          </a:r>
        </a:p>
      </dsp:txBody>
      <dsp:txXfrm>
        <a:off x="4408796" y="30687"/>
        <a:ext cx="3867329" cy="698391"/>
      </dsp:txXfrm>
    </dsp:sp>
    <dsp:sp modelId="{67E82838-44F3-410B-8F85-743861BE57F1}">
      <dsp:nvSpPr>
        <dsp:cNvPr id="0" name=""/>
        <dsp:cNvSpPr/>
      </dsp:nvSpPr>
      <dsp:spPr>
        <a:xfrm>
          <a:off x="4408796" y="729079"/>
          <a:ext cx="3867329" cy="2196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mn-lt"/>
            </a:rPr>
            <a:t>Offsite dose from prompt ionizing radiation (sky shine). </a:t>
          </a:r>
        </a:p>
      </dsp:txBody>
      <dsp:txXfrm>
        <a:off x="4408796" y="729079"/>
        <a:ext cx="3867329" cy="219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9FF8E-9201-4CBD-A1B1-41EC56C3958B}">
      <dsp:nvSpPr>
        <dsp:cNvPr id="0" name=""/>
        <dsp:cNvSpPr/>
      </dsp:nvSpPr>
      <dsp:spPr>
        <a:xfrm>
          <a:off x="0" y="0"/>
          <a:ext cx="3640667" cy="3473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solidFill>
                <a:schemeClr val="bg1"/>
              </a:solidFill>
              <a:latin typeface="Arial" panose="020B0604020202020204" pitchFamily="34" charset="0"/>
              <a:cs typeface="Arial" panose="020B0604020202020204" pitchFamily="34" charset="0"/>
            </a:rPr>
            <a:t>Machine Protection System (MPS) </a:t>
          </a:r>
        </a:p>
      </dsp:txBody>
      <dsp:txXfrm>
        <a:off x="16955" y="16955"/>
        <a:ext cx="3606757" cy="313405"/>
      </dsp:txXfrm>
    </dsp:sp>
    <dsp:sp modelId="{DA2D5936-105D-488C-A237-4CB6F999FED0}">
      <dsp:nvSpPr>
        <dsp:cNvPr id="0" name=""/>
        <dsp:cNvSpPr/>
      </dsp:nvSpPr>
      <dsp:spPr>
        <a:xfrm>
          <a:off x="0" y="376865"/>
          <a:ext cx="3640667" cy="1833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91" tIns="20320" rIns="113792" bIns="20320" numCol="1" spcCol="1270" anchor="t" anchorCtr="0">
          <a:noAutofit/>
        </a:bodyPr>
        <a:lstStyle/>
        <a:p>
          <a:pPr marL="171450" lvl="1" indent="-171450" algn="l" defTabSz="711200" rtl="0">
            <a:lnSpc>
              <a:spcPct val="100000"/>
            </a:lnSpc>
            <a:spcBef>
              <a:spcPct val="0"/>
            </a:spcBef>
            <a:spcAft>
              <a:spcPts val="600"/>
            </a:spcAft>
            <a:buChar char="•"/>
          </a:pPr>
          <a:r>
            <a:rPr lang="en-US" sz="1600" kern="1200">
              <a:solidFill>
                <a:srgbClr val="000000"/>
              </a:solidFill>
              <a:latin typeface="Arial" panose="020B0604020202020204" pitchFamily="34" charset="0"/>
              <a:cs typeface="Arial" panose="020B0604020202020204" pitchFamily="34" charset="0"/>
            </a:rPr>
            <a:t>An active engineered system designed to turn off RF/High Voltage whenever an off-normal condition is detected and before significant damage occurs. [CARMS, Arc &amp; IR Detectors, Quench detection circuit, etc.]</a:t>
          </a:r>
          <a:br>
            <a:rPr lang="en-US" sz="1600" kern="1200">
              <a:solidFill>
                <a:srgbClr val="000000"/>
              </a:solidFill>
              <a:latin typeface="Arial" panose="020B0604020202020204" pitchFamily="34" charset="0"/>
              <a:cs typeface="Arial" panose="020B0604020202020204" pitchFamily="34" charset="0"/>
            </a:rPr>
          </a:br>
          <a:endParaRPr lang="en-US" sz="1600" kern="1200">
            <a:solidFill>
              <a:srgbClr val="000000"/>
            </a:solidFill>
            <a:latin typeface="Arial" panose="020B0604020202020204" pitchFamily="34" charset="0"/>
            <a:cs typeface="Arial" panose="020B0604020202020204" pitchFamily="34" charset="0"/>
          </a:endParaRPr>
        </a:p>
      </dsp:txBody>
      <dsp:txXfrm>
        <a:off x="0" y="376865"/>
        <a:ext cx="3640667" cy="1833688"/>
      </dsp:txXfrm>
    </dsp:sp>
    <dsp:sp modelId="{D94F2FE6-C79F-4BEF-A913-25F52B540917}">
      <dsp:nvSpPr>
        <dsp:cNvPr id="0" name=""/>
        <dsp:cNvSpPr/>
      </dsp:nvSpPr>
      <dsp:spPr>
        <a:xfrm>
          <a:off x="0" y="2181278"/>
          <a:ext cx="3640667" cy="3473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solidFill>
                <a:schemeClr val="bg1"/>
              </a:solidFill>
              <a:latin typeface="Arial" panose="020B0604020202020204" pitchFamily="34" charset="0"/>
              <a:cs typeface="Arial" panose="020B0604020202020204" pitchFamily="34" charset="0"/>
            </a:rPr>
            <a:t>Channel Access Security</a:t>
          </a:r>
        </a:p>
      </dsp:txBody>
      <dsp:txXfrm>
        <a:off x="16955" y="2198233"/>
        <a:ext cx="3606757" cy="313405"/>
      </dsp:txXfrm>
    </dsp:sp>
    <dsp:sp modelId="{D79ECED6-D2E9-40CB-9D98-5ADBEFD6024A}">
      <dsp:nvSpPr>
        <dsp:cNvPr id="0" name=""/>
        <dsp:cNvSpPr/>
      </dsp:nvSpPr>
      <dsp:spPr>
        <a:xfrm>
          <a:off x="0" y="2566020"/>
          <a:ext cx="3640667" cy="136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91" tIns="20320" rIns="113792" bIns="20320" numCol="1" spcCol="1270" anchor="t" anchorCtr="0">
          <a:noAutofit/>
        </a:bodyPr>
        <a:lstStyle/>
        <a:p>
          <a:pPr marL="171450" lvl="1" indent="-171450" algn="l" defTabSz="711200" rtl="0">
            <a:lnSpc>
              <a:spcPct val="100000"/>
            </a:lnSpc>
            <a:spcBef>
              <a:spcPct val="0"/>
            </a:spcBef>
            <a:spcAft>
              <a:spcPct val="20000"/>
            </a:spcAft>
            <a:buChar char="•"/>
          </a:pPr>
          <a:r>
            <a:rPr lang="en-US" sz="1600" b="0" kern="1200">
              <a:solidFill>
                <a:srgbClr val="000000"/>
              </a:solidFill>
              <a:latin typeface="Arial" panose="020B0604020202020204" pitchFamily="34" charset="0"/>
              <a:cs typeface="Arial" panose="020B0604020202020204" pitchFamily="34" charset="0"/>
            </a:rPr>
            <a:t>An active engineered system that establishes a security protocol limiting individuals’ ability to access electronic process variables used to control the accelerator. [EPICS]</a:t>
          </a:r>
          <a:br>
            <a:rPr lang="en-US" sz="1600" b="0" kern="1200">
              <a:solidFill>
                <a:srgbClr val="000000"/>
              </a:solidFill>
              <a:latin typeface="Arial" panose="020B0604020202020204" pitchFamily="34" charset="0"/>
              <a:cs typeface="Arial" panose="020B0604020202020204" pitchFamily="34" charset="0"/>
            </a:rPr>
          </a:br>
          <a:endParaRPr lang="en-US" sz="1600" b="0" kern="1200">
            <a:solidFill>
              <a:srgbClr val="000000"/>
            </a:solidFill>
            <a:latin typeface="Arial" panose="020B0604020202020204" pitchFamily="34" charset="0"/>
            <a:cs typeface="Arial" panose="020B0604020202020204" pitchFamily="34" charset="0"/>
          </a:endParaRPr>
        </a:p>
      </dsp:txBody>
      <dsp:txXfrm>
        <a:off x="0" y="2566020"/>
        <a:ext cx="3640667" cy="1365512"/>
      </dsp:txXfrm>
    </dsp:sp>
    <dsp:sp modelId="{4CA9C25B-4E9C-47C8-A280-F91252F2C74B}">
      <dsp:nvSpPr>
        <dsp:cNvPr id="0" name=""/>
        <dsp:cNvSpPr/>
      </dsp:nvSpPr>
      <dsp:spPr>
        <a:xfrm>
          <a:off x="0" y="3879035"/>
          <a:ext cx="3640667" cy="3473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Operational Envelope</a:t>
          </a:r>
        </a:p>
      </dsp:txBody>
      <dsp:txXfrm>
        <a:off x="16955" y="3895990"/>
        <a:ext cx="3606757" cy="313405"/>
      </dsp:txXfrm>
    </dsp:sp>
    <dsp:sp modelId="{71105049-2991-4069-B526-E9AE7E86DF84}">
      <dsp:nvSpPr>
        <dsp:cNvPr id="0" name=""/>
        <dsp:cNvSpPr/>
      </dsp:nvSpPr>
      <dsp:spPr>
        <a:xfrm>
          <a:off x="0" y="4241421"/>
          <a:ext cx="3640667" cy="702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91" tIns="20320" rIns="113792" bIns="20320" numCol="1" spcCol="1270" anchor="t" anchorCtr="0">
          <a:noAutofit/>
        </a:bodyPr>
        <a:lstStyle/>
        <a:p>
          <a:pPr marL="171450" lvl="1" indent="-171450" algn="l" defTabSz="711200" rtl="0">
            <a:lnSpc>
              <a:spcPct val="100000"/>
            </a:lnSpc>
            <a:spcBef>
              <a:spcPct val="0"/>
            </a:spcBef>
            <a:spcAft>
              <a:spcPct val="20000"/>
            </a:spcAft>
            <a:buChar char="•"/>
          </a:pPr>
          <a:r>
            <a:rPr lang="en-US" sz="1600" b="0" kern="1200">
              <a:solidFill>
                <a:srgbClr val="000000"/>
              </a:solidFill>
              <a:latin typeface="Arial" panose="020B0604020202020204" pitchFamily="34" charset="0"/>
              <a:cs typeface="Arial" panose="020B0604020202020204" pitchFamily="34" charset="0"/>
            </a:rPr>
            <a:t>Administrative limits and operating parameters for specific CMTF systems.</a:t>
          </a:r>
        </a:p>
      </dsp:txBody>
      <dsp:txXfrm>
        <a:off x="0" y="4241421"/>
        <a:ext cx="3640667" cy="7022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C36EE-858C-4351-98FD-121AC32C56A6}">
      <dsp:nvSpPr>
        <dsp:cNvPr id="0" name=""/>
        <dsp:cNvSpPr/>
      </dsp:nvSpPr>
      <dsp:spPr>
        <a:xfrm>
          <a:off x="0" y="0"/>
          <a:ext cx="3640667" cy="4151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solidFill>
                <a:srgbClr val="FFFFFF"/>
              </a:solidFill>
              <a:latin typeface="Arial" panose="020B0604020202020204" pitchFamily="34" charset="0"/>
              <a:ea typeface="+mn-ea"/>
              <a:cs typeface="Arial" panose="020B0604020202020204" pitchFamily="34" charset="0"/>
            </a:rPr>
            <a:t>Run Authorization</a:t>
          </a:r>
        </a:p>
      </dsp:txBody>
      <dsp:txXfrm>
        <a:off x="20265" y="20265"/>
        <a:ext cx="3600137" cy="374606"/>
      </dsp:txXfrm>
    </dsp:sp>
    <dsp:sp modelId="{C2F70518-148B-4EBC-B9ED-F44778E35325}">
      <dsp:nvSpPr>
        <dsp:cNvPr id="0" name=""/>
        <dsp:cNvSpPr/>
      </dsp:nvSpPr>
      <dsp:spPr>
        <a:xfrm>
          <a:off x="0" y="78736"/>
          <a:ext cx="3640667" cy="150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91" tIns="20320" rIns="113792" bIns="20320" numCol="1" spcCol="1270" anchor="t" anchorCtr="0">
          <a:noAutofit/>
        </a:bodyPr>
        <a:lstStyle/>
        <a:p>
          <a:pPr marL="171450" lvl="1" indent="-171450" algn="l" defTabSz="711200" rtl="0">
            <a:lnSpc>
              <a:spcPct val="90000"/>
            </a:lnSpc>
            <a:spcBef>
              <a:spcPct val="0"/>
            </a:spcBef>
            <a:spcAft>
              <a:spcPct val="20000"/>
            </a:spcAft>
            <a:buChar char="•"/>
          </a:pPr>
          <a:endParaRPr lang="en-US" sz="1600" kern="1200" dirty="0">
            <a:solidFill>
              <a:srgbClr val="000000"/>
            </a:solidFill>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20000"/>
            </a:spcAft>
            <a:buChar char="•"/>
          </a:pPr>
          <a:endParaRPr lang="en-US" sz="1600" kern="1200" dirty="0">
            <a:solidFill>
              <a:srgbClr val="000000"/>
            </a:solidFill>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20000"/>
            </a:spcAft>
            <a:buChar char="•"/>
          </a:pPr>
          <a:r>
            <a:rPr lang="en-US" sz="1600" kern="1200" dirty="0">
              <a:solidFill>
                <a:srgbClr val="000000"/>
              </a:solidFill>
              <a:latin typeface="Arial" panose="020B0604020202020204" pitchFamily="34" charset="0"/>
              <a:cs typeface="Arial" panose="020B0604020202020204" pitchFamily="34" charset="0"/>
            </a:rPr>
            <a:t>Facility Manager examines component and credited control readiness via the System Readiness Manager (SRM) &amp; </a:t>
          </a:r>
          <a:r>
            <a:rPr lang="en-US" sz="1600" kern="1200" dirty="0" err="1">
              <a:solidFill>
                <a:srgbClr val="000000"/>
              </a:solidFill>
              <a:latin typeface="Arial" panose="020B0604020202020204" pitchFamily="34" charset="0"/>
              <a:cs typeface="Arial" panose="020B0604020202020204" pitchFamily="34" charset="0"/>
            </a:rPr>
            <a:t>Jlab</a:t>
          </a:r>
          <a:r>
            <a:rPr lang="en-US" sz="1600" kern="1200" dirty="0">
              <a:solidFill>
                <a:srgbClr val="000000"/>
              </a:solidFill>
              <a:latin typeface="Arial" panose="020B0604020202020204" pitchFamily="34" charset="0"/>
              <a:cs typeface="Arial" panose="020B0604020202020204" pitchFamily="34" charset="0"/>
            </a:rPr>
            <a:t> authorization manager (JAM).</a:t>
          </a:r>
        </a:p>
        <a:p>
          <a:pPr marL="171450" lvl="1" indent="-171450" algn="l" defTabSz="711200" rtl="0">
            <a:lnSpc>
              <a:spcPct val="90000"/>
            </a:lnSpc>
            <a:spcBef>
              <a:spcPct val="0"/>
            </a:spcBef>
            <a:spcAft>
              <a:spcPct val="20000"/>
            </a:spcAft>
            <a:buChar char="•"/>
          </a:pPr>
          <a:r>
            <a:rPr lang="en-US" sz="1600" kern="1200" dirty="0">
              <a:solidFill>
                <a:srgbClr val="000000"/>
              </a:solidFill>
              <a:latin typeface="Arial" panose="020B0604020202020204" pitchFamily="34" charset="0"/>
              <a:cs typeface="Arial" panose="020B0604020202020204" pitchFamily="34" charset="0"/>
            </a:rPr>
            <a:t>Authorization to run issued by Head of SRF Operations on the  recommendation of facility manager.</a:t>
          </a:r>
          <a:br>
            <a:rPr lang="en-US" sz="1600" kern="1200" dirty="0">
              <a:solidFill>
                <a:srgbClr val="000000"/>
              </a:solidFill>
              <a:latin typeface="Arial" panose="020B0604020202020204" pitchFamily="34" charset="0"/>
              <a:cs typeface="Arial" panose="020B0604020202020204" pitchFamily="34" charset="0"/>
            </a:rPr>
          </a:br>
          <a:endParaRPr lang="en-US" sz="1600" kern="1200" dirty="0">
            <a:solidFill>
              <a:srgbClr val="000000"/>
            </a:solidFill>
            <a:latin typeface="Arial" panose="020B0604020202020204" pitchFamily="34" charset="0"/>
            <a:cs typeface="Arial" panose="020B0604020202020204" pitchFamily="34" charset="0"/>
          </a:endParaRPr>
        </a:p>
      </dsp:txBody>
      <dsp:txXfrm>
        <a:off x="0" y="78736"/>
        <a:ext cx="3640667" cy="1504598"/>
      </dsp:txXfrm>
    </dsp:sp>
    <dsp:sp modelId="{FCFF4C90-6C6D-4EDE-A6B7-D9AFA53AABDF}">
      <dsp:nvSpPr>
        <dsp:cNvPr id="0" name=""/>
        <dsp:cNvSpPr/>
      </dsp:nvSpPr>
      <dsp:spPr>
        <a:xfrm>
          <a:off x="0" y="2690479"/>
          <a:ext cx="3640667" cy="4348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Safe Computing Practices</a:t>
          </a:r>
        </a:p>
      </dsp:txBody>
      <dsp:txXfrm>
        <a:off x="21228" y="2711707"/>
        <a:ext cx="3598211" cy="392405"/>
      </dsp:txXfrm>
    </dsp:sp>
    <dsp:sp modelId="{058933C3-EA87-4597-AA23-0A76F3C281FD}">
      <dsp:nvSpPr>
        <dsp:cNvPr id="0" name=""/>
        <dsp:cNvSpPr/>
      </dsp:nvSpPr>
      <dsp:spPr>
        <a:xfrm>
          <a:off x="0" y="3177547"/>
          <a:ext cx="3640667" cy="121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91"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n-US" sz="1600" b="0" kern="1200" dirty="0">
              <a:solidFill>
                <a:schemeClr val="tx1"/>
              </a:solidFill>
              <a:latin typeface="Arial" panose="020B0604020202020204" pitchFamily="34" charset="0"/>
              <a:cs typeface="Arial" panose="020B0604020202020204" pitchFamily="34" charset="0"/>
            </a:rPr>
            <a:t>LabView access via Group login with rotating password, retrieved in-person from administrator.</a:t>
          </a:r>
        </a:p>
        <a:p>
          <a:pPr marL="171450" lvl="1" indent="-171450" algn="l" defTabSz="711200" rtl="0">
            <a:lnSpc>
              <a:spcPct val="90000"/>
            </a:lnSpc>
            <a:spcBef>
              <a:spcPct val="0"/>
            </a:spcBef>
            <a:spcAft>
              <a:spcPct val="20000"/>
            </a:spcAft>
            <a:buChar char="•"/>
          </a:pPr>
          <a:r>
            <a:rPr lang="en-US" sz="1600" b="0" kern="1200">
              <a:solidFill>
                <a:schemeClr val="tx1"/>
              </a:solidFill>
              <a:latin typeface="Arial" panose="020B0604020202020204" pitchFamily="34" charset="0"/>
              <a:cs typeface="Arial" panose="020B0604020202020204" pitchFamily="34" charset="0"/>
            </a:rPr>
            <a:t>Lock computers when not in use.</a:t>
          </a:r>
        </a:p>
      </dsp:txBody>
      <dsp:txXfrm>
        <a:off x="0" y="3177547"/>
        <a:ext cx="3640667" cy="1210055"/>
      </dsp:txXfrm>
    </dsp:sp>
    <dsp:sp modelId="{C3A26574-800F-4380-91CB-FF3D9C7BD323}">
      <dsp:nvSpPr>
        <dsp:cNvPr id="0" name=""/>
        <dsp:cNvSpPr/>
      </dsp:nvSpPr>
      <dsp:spPr>
        <a:xfrm>
          <a:off x="0" y="4137071"/>
          <a:ext cx="3640667" cy="3738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Other Administrative Controls</a:t>
          </a:r>
        </a:p>
      </dsp:txBody>
      <dsp:txXfrm>
        <a:off x="18249" y="4155320"/>
        <a:ext cx="3604169" cy="337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6FB05-A248-4476-BCEF-B024C73FBFFA}">
      <dsp:nvSpPr>
        <dsp:cNvPr id="0" name=""/>
        <dsp:cNvSpPr/>
      </dsp:nvSpPr>
      <dsp:spPr>
        <a:xfrm>
          <a:off x="0" y="0"/>
          <a:ext cx="4156961" cy="470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Calibri Light" panose="020F0302020204030204"/>
            </a:rPr>
            <a:t>Personnel Safety System (PSS) Malfunctions</a:t>
          </a:r>
          <a:endParaRPr lang="en-US" sz="1800" b="1" kern="1200"/>
        </a:p>
      </dsp:txBody>
      <dsp:txXfrm>
        <a:off x="22964" y="22964"/>
        <a:ext cx="4111033" cy="424502"/>
      </dsp:txXfrm>
    </dsp:sp>
    <dsp:sp modelId="{3FA97CF1-D572-4028-9C23-FC5FC8F7E1B4}">
      <dsp:nvSpPr>
        <dsp:cNvPr id="0" name=""/>
        <dsp:cNvSpPr/>
      </dsp:nvSpPr>
      <dsp:spPr>
        <a:xfrm>
          <a:off x="0" y="609915"/>
          <a:ext cx="4156961"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84"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en-US" sz="1200" kern="1200">
              <a:latin typeface="+mn-lt"/>
            </a:rPr>
            <a:t>PSS designed to protect personnel from harm using administrative and engineered controls.</a:t>
          </a:r>
        </a:p>
        <a:p>
          <a:pPr marL="114300" lvl="1" indent="-114300" algn="l" defTabSz="533400" rtl="0">
            <a:lnSpc>
              <a:spcPct val="90000"/>
            </a:lnSpc>
            <a:spcBef>
              <a:spcPct val="0"/>
            </a:spcBef>
            <a:spcAft>
              <a:spcPct val="20000"/>
            </a:spcAft>
            <a:buChar char="•"/>
          </a:pPr>
          <a:r>
            <a:rPr lang="en-US" sz="1200" kern="1200">
              <a:latin typeface="+mn-lt"/>
            </a:rPr>
            <a:t>The duty operator contacts the Safety System Group Leader.</a:t>
          </a:r>
        </a:p>
        <a:p>
          <a:pPr marL="114300" lvl="1" indent="-114300" algn="l" defTabSz="533400" rtl="0">
            <a:lnSpc>
              <a:spcPct val="90000"/>
            </a:lnSpc>
            <a:spcBef>
              <a:spcPct val="0"/>
            </a:spcBef>
            <a:spcAft>
              <a:spcPct val="20000"/>
            </a:spcAft>
            <a:buChar char="•"/>
          </a:pPr>
          <a:r>
            <a:rPr lang="en-US" sz="1200" kern="1200">
              <a:latin typeface="+mn-lt"/>
            </a:rPr>
            <a:t>If</a:t>
          </a:r>
          <a:r>
            <a:rPr lang="en-US" sz="1200" kern="1200">
              <a:solidFill>
                <a:srgbClr val="000000"/>
              </a:solidFill>
              <a:latin typeface="+mn-lt"/>
            </a:rPr>
            <a:t> </a:t>
          </a:r>
          <a:r>
            <a:rPr lang="en-US" sz="1200" kern="1200">
              <a:solidFill>
                <a:srgbClr val="000000"/>
              </a:solidFill>
              <a:latin typeface="+mn-lt"/>
              <a:ea typeface="Calibri"/>
              <a:cs typeface="Calibri"/>
            </a:rPr>
            <a:t>the Safety System Group Leader determines that a malfunction has occurred, then the USI process is followed.</a:t>
          </a:r>
        </a:p>
        <a:p>
          <a:pPr marL="114300" lvl="1" indent="-114300" algn="l" defTabSz="533400" rtl="0">
            <a:lnSpc>
              <a:spcPct val="90000"/>
            </a:lnSpc>
            <a:spcBef>
              <a:spcPct val="0"/>
            </a:spcBef>
            <a:spcAft>
              <a:spcPct val="20000"/>
            </a:spcAft>
            <a:buChar char="•"/>
          </a:pPr>
          <a:r>
            <a:rPr lang="en-US" sz="1200" kern="1200">
              <a:solidFill>
                <a:srgbClr val="000000"/>
              </a:solidFill>
              <a:latin typeface="+mn-lt"/>
              <a:ea typeface="Calibri"/>
              <a:cs typeface="Calibri"/>
            </a:rPr>
            <a:t>If credited controls violated, safety envelope violation process must also occur.</a:t>
          </a:r>
        </a:p>
      </dsp:txBody>
      <dsp:txXfrm>
        <a:off x="0" y="609915"/>
        <a:ext cx="4156961" cy="1341360"/>
      </dsp:txXfrm>
    </dsp:sp>
    <dsp:sp modelId="{AEB148B0-B39A-48E8-8770-1C0B957A5B92}">
      <dsp:nvSpPr>
        <dsp:cNvPr id="0" name=""/>
        <dsp:cNvSpPr/>
      </dsp:nvSpPr>
      <dsp:spPr>
        <a:xfrm>
          <a:off x="0" y="2157021"/>
          <a:ext cx="4156961"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Calibri Light" panose="020F0302020204030204"/>
            </a:rPr>
            <a:t>Machine Protection System</a:t>
          </a:r>
          <a:endParaRPr lang="en-US" sz="1800" b="1" kern="1200"/>
        </a:p>
      </dsp:txBody>
      <dsp:txXfrm>
        <a:off x="21075" y="2178096"/>
        <a:ext cx="4114811" cy="389580"/>
      </dsp:txXfrm>
    </dsp:sp>
    <dsp:sp modelId="{F10FC875-8FF1-42E7-A670-01FB39F27E2B}">
      <dsp:nvSpPr>
        <dsp:cNvPr id="0" name=""/>
        <dsp:cNvSpPr/>
      </dsp:nvSpPr>
      <dsp:spPr>
        <a:xfrm>
          <a:off x="0" y="2663578"/>
          <a:ext cx="4156961"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84"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en-US" sz="1200" kern="1200">
              <a:solidFill>
                <a:srgbClr val="444444"/>
              </a:solidFill>
              <a:latin typeface="Calibri"/>
              <a:ea typeface="Calibri"/>
              <a:cs typeface="Calibri"/>
            </a:rPr>
            <a:t>If malfunction is perceived, RF/HV operations are halted and system owner is contacted.</a:t>
          </a:r>
        </a:p>
        <a:p>
          <a:pPr marL="114300" lvl="1" indent="-114300" algn="l" defTabSz="533400" rtl="0">
            <a:lnSpc>
              <a:spcPct val="90000"/>
            </a:lnSpc>
            <a:spcBef>
              <a:spcPct val="0"/>
            </a:spcBef>
            <a:spcAft>
              <a:spcPct val="20000"/>
            </a:spcAft>
            <a:buChar char="•"/>
          </a:pPr>
          <a:r>
            <a:rPr lang="en-US" sz="1200" kern="1200">
              <a:solidFill>
                <a:srgbClr val="444444"/>
              </a:solidFill>
              <a:latin typeface="Calibri"/>
              <a:ea typeface="Calibri"/>
              <a:cs typeface="Calibri"/>
            </a:rPr>
            <a:t>Facility Manager must re-authorize RF/HV operations.</a:t>
          </a:r>
        </a:p>
      </dsp:txBody>
      <dsp:txXfrm>
        <a:off x="0" y="2663578"/>
        <a:ext cx="4156961" cy="577530"/>
      </dsp:txXfrm>
    </dsp:sp>
    <dsp:sp modelId="{9479E5DA-CA45-4F52-9EFE-3C4495F44E0F}">
      <dsp:nvSpPr>
        <dsp:cNvPr id="0" name=""/>
        <dsp:cNvSpPr/>
      </dsp:nvSpPr>
      <dsp:spPr>
        <a:xfrm>
          <a:off x="0" y="3296661"/>
          <a:ext cx="4156961"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Calibri Light" panose="020F0302020204030204" pitchFamily="34" charset="0"/>
              <a:ea typeface="Calibri Light" panose="020F0302020204030204" pitchFamily="34" charset="0"/>
              <a:cs typeface="Calibri Light" panose="020F0302020204030204" pitchFamily="34" charset="0"/>
            </a:rPr>
            <a:t>Emergency Response</a:t>
          </a:r>
        </a:p>
      </dsp:txBody>
      <dsp:txXfrm>
        <a:off x="21075" y="3317736"/>
        <a:ext cx="4114811" cy="389580"/>
      </dsp:txXfrm>
    </dsp:sp>
    <dsp:sp modelId="{B2596B3B-17DD-48D4-8368-D6CB77226D2F}">
      <dsp:nvSpPr>
        <dsp:cNvPr id="0" name=""/>
        <dsp:cNvSpPr/>
      </dsp:nvSpPr>
      <dsp:spPr>
        <a:xfrm>
          <a:off x="0" y="3765444"/>
          <a:ext cx="4156961"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984"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latin typeface="Calibri"/>
              <a:ea typeface="Calibri"/>
              <a:cs typeface="Calibri"/>
            </a:rPr>
            <a:t>Specific procedures for responding to radiation exposures, ODH alarms and response, and power outage response are located in CMTF SOPs.</a:t>
          </a:r>
        </a:p>
        <a:p>
          <a:pPr marL="114300" lvl="1" indent="-114300" algn="l" defTabSz="533400" rtl="0">
            <a:lnSpc>
              <a:spcPct val="90000"/>
            </a:lnSpc>
            <a:spcBef>
              <a:spcPct val="0"/>
            </a:spcBef>
            <a:spcAft>
              <a:spcPct val="20000"/>
            </a:spcAft>
            <a:buChar char="•"/>
          </a:pPr>
          <a:r>
            <a:rPr lang="en-US" sz="1200" kern="1200">
              <a:latin typeface="Calibri"/>
              <a:ea typeface="Calibri"/>
              <a:cs typeface="Calibri"/>
            </a:rPr>
            <a:t>Most incidents: RF/HV off, PSS to safe state, and follow </a:t>
          </a:r>
          <a:r>
            <a:rPr lang="en-US" sz="1200" kern="1200">
              <a:latin typeface="Calibri"/>
              <a:ea typeface="Calibri"/>
              <a:cs typeface="Calibri"/>
              <a:hlinkClick xmlns:r="http://schemas.openxmlformats.org/officeDocument/2006/relationships" r:id="rId1"/>
            </a:rPr>
            <a:t>ES&amp;H emergency management guidance</a:t>
          </a:r>
          <a:r>
            <a:rPr lang="en-US" sz="1200" kern="1200">
              <a:latin typeface="Calibri"/>
              <a:ea typeface="Calibri"/>
              <a:cs typeface="Calibri"/>
            </a:rPr>
            <a:t>.  </a:t>
          </a:r>
        </a:p>
      </dsp:txBody>
      <dsp:txXfrm>
        <a:off x="0" y="3765444"/>
        <a:ext cx="4156961" cy="9128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CMTF/VTA Internal Readiness Review (IRR)</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CMTF/VTA Internal Readiness Review (IRR)</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hyperlink" Target="https://www.jlab.org/eshq/ProgramDoc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0.png"/><Relationship Id="rId4" Type="http://schemas.openxmlformats.org/officeDocument/2006/relationships/diagramQuickStyle" Target="../diagrams/quickStyle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_bookmark147"/><Relationship Id="rId2" Type="http://schemas.openxmlformats.org/officeDocument/2006/relationships/hyperlink" Target="#_bookmark9"/><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_bookmark373"/><Relationship Id="rId4" Type="http://schemas.openxmlformats.org/officeDocument/2006/relationships/hyperlink" Target="#_bookmark169"/></Relationships>
</file>

<file path=ppt/slides/_rels/slide13.xml.rels><?xml version="1.0" encoding="UTF-8" standalone="yes"?>
<Relationships xmlns="http://schemas.openxmlformats.org/package/2006/relationships"><Relationship Id="rId3" Type="http://schemas.openxmlformats.org/officeDocument/2006/relationships/hyperlink" Target="https://www.jlab.org/esh/ProgramDoc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hyperlink" Target="https://www.jlab.org/esh/radcon/operations" TargetMode="External"/><Relationship Id="rId2" Type="http://schemas.openxmlformats.org/officeDocument/2006/relationships/hyperlink" Target="https://www.jlab.org/sites/default/files/eshq/docs/CURRENT%202020%20approved%20RCD-POL-14%20%23001%20rev2%20Shielding%20Policy%20for%20Ionizing%20Radiation.pdf"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jlab.org/esh-man/6500"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accweb9.acc.jlab.org/apps/psslog/sweepers" TargetMode="External"/><Relationship Id="rId2" Type="http://schemas.openxmlformats.org/officeDocument/2006/relationships/hyperlink" Target="https://jlabdoc.jlab.org/docushare/dsweb/View/Collection-27531"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jlab.org/about/management/coo_office/perf_assur/pro_prog" TargetMode="External"/><Relationship Id="rId2" Type="http://schemas.openxmlformats.org/officeDocument/2006/relationships/hyperlink" Target="https://jlabdoc.jlab.org/docushare/dsweb/Get/Document-16644/*.pdf" TargetMode="External"/><Relationship Id="rId1" Type="http://schemas.openxmlformats.org/officeDocument/2006/relationships/slideLayout" Target="../slideLayouts/slideLayout2.xml"/><Relationship Id="rId4" Type="http://schemas.openxmlformats.org/officeDocument/2006/relationships/hyperlink" Target="https://mis.jlab.org/eh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8" Type="http://schemas.openxmlformats.org/officeDocument/2006/relationships/hyperlink" Target="https://logbooks.jlab.org/content/web-based-pr-form" TargetMode="External"/><Relationship Id="rId3" Type="http://schemas.openxmlformats.org/officeDocument/2006/relationships/hyperlink" Target="https://www.jlab.org/esh/ProgramDocs" TargetMode="External"/><Relationship Id="rId7" Type="http://schemas.openxmlformats.org/officeDocument/2006/relationships/hyperlink" Target="https://pansophy.jlab.org/pansophy/" TargetMode="External"/><Relationship Id="rId2" Type="http://schemas.openxmlformats.org/officeDocument/2006/relationships/hyperlink" Target="https://www.directives.doe.gov/directives-documents/400-series/0420.2-BOrder-d" TargetMode="External"/><Relationship Id="rId1" Type="http://schemas.openxmlformats.org/officeDocument/2006/relationships/slideLayout" Target="../slideLayouts/slideLayout2.xml"/><Relationship Id="rId6" Type="http://schemas.openxmlformats.org/officeDocument/2006/relationships/hyperlink" Target="https://epas-rk95.prometheusgroup.app/" TargetMode="External"/><Relationship Id="rId11" Type="http://schemas.openxmlformats.org/officeDocument/2006/relationships/image" Target="../media/image63.png"/><Relationship Id="rId5" Type="http://schemas.openxmlformats.org/officeDocument/2006/relationships/hyperlink" Target="https://tasklists.jlab.org/tatl/tasks?statusCode=approved" TargetMode="External"/><Relationship Id="rId10" Type="http://schemas.openxmlformats.org/officeDocument/2006/relationships/hyperlink" Target="https://jlabdoc.jlab.org/docushare/dsweb/Get/Document-16644/*.pdf" TargetMode="External"/><Relationship Id="rId4" Type="http://schemas.openxmlformats.org/officeDocument/2006/relationships/hyperlink" Target="https://logbooks.jlab.org/book/srflog" TargetMode="External"/><Relationship Id="rId9" Type="http://schemas.openxmlformats.org/officeDocument/2006/relationships/hyperlink" Target="https://mis.jlab.org/ehs/" TargetMode="Externa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jlab.org/physics/experiments/schedul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ace.jlab.org/ja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ce.jlab.org/ja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ce.jlab.org/ja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ww.jlab.org/esh-man/5200" TargetMode="Externa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jlab.org/esh/ism" TargetMode="External"/><Relationship Id="rId2" Type="http://schemas.openxmlformats.org/officeDocument/2006/relationships/hyperlink" Target="https://www.directives.doe.gov/directives-documents/400-series/0420.2-BOrder-d" TargetMode="External"/><Relationship Id="rId1" Type="http://schemas.openxmlformats.org/officeDocument/2006/relationships/slideLayout" Target="../slideLayouts/slideLayout2.xml"/><Relationship Id="rId6" Type="http://schemas.openxmlformats.org/officeDocument/2006/relationships/hyperlink" Target="https://jlabdoc.jlab.org/docushare/dsweb/Get/Document-286312/SRF-10-PR-001%20Production-R2_signed.pdf" TargetMode="External"/><Relationship Id="rId5" Type="http://schemas.openxmlformats.org/officeDocument/2006/relationships/hyperlink" Target="https://jlabdoc.jlab.org/docushare/dsweb/Get/Document-284728/SRF-11-PR-001%20Project%20Execution%20R4.pdf" TargetMode="External"/><Relationship Id="rId4" Type="http://schemas.openxmlformats.org/officeDocument/2006/relationships/hyperlink" Target="https://jlabdoc.jlab.org/docushare/dsweb/Get/Document-280072/SRF-11-PD-001%20Project%20Execution%20Program%20Description%20R2.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epics.anl.gov/about.php" TargetMode="External"/><Relationship Id="rId7" Type="http://schemas.openxmlformats.org/officeDocument/2006/relationships/image" Target="../media/image55.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hyperlink" Target="https://epics.anl.gov/docs/APS2014/05-CA-Concepts.pdf" TargetMode="External"/><Relationship Id="rId5" Type="http://schemas.openxmlformats.org/officeDocument/2006/relationships/image" Target="../media/image79.png"/><Relationship Id="rId4" Type="http://schemas.openxmlformats.org/officeDocument/2006/relationships/hyperlink" Target="https://epics.anl.gov/sites.php"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s://ace.jlab.org/srm/readiness?destinationId=65&amp;categoryId=&amp;systemId=&amp;regionId=&amp;groupId=&amp;qualified=" TargetMode="External"/><Relationship Id="rId3" Type="http://schemas.openxmlformats.org/officeDocument/2006/relationships/hyperlink" Target="https://logbooks.jlab.org/book/SRFLOG" TargetMode="External"/><Relationship Id="rId7" Type="http://schemas.openxmlformats.org/officeDocument/2006/relationships/image" Target="../media/image81.jpeg"/><Relationship Id="rId12" Type="http://schemas.openxmlformats.org/officeDocument/2006/relationships/hyperlink" Target="https://epas-rk95.prometheusgroup.app/" TargetMode="Externa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ace.jlab.org/jam/" TargetMode="External"/><Relationship Id="rId11" Type="http://schemas.openxmlformats.org/officeDocument/2006/relationships/hyperlink" Target="https://tasklists.jlab.org/tatl/tasks?statusCode=approved" TargetMode="External"/><Relationship Id="rId5" Type="http://schemas.openxmlformats.org/officeDocument/2006/relationships/hyperlink" Target="https://ace.jlab.org/srm" TargetMode="External"/><Relationship Id="rId10" Type="http://schemas.openxmlformats.org/officeDocument/2006/relationships/hyperlink" Target="https://pansophy.jlab.org/pansophy/" TargetMode="External"/><Relationship Id="rId4" Type="http://schemas.openxmlformats.org/officeDocument/2006/relationships/hyperlink" Target="https://logbooks.jlab.org/book/CLOG" TargetMode="External"/><Relationship Id="rId9" Type="http://schemas.openxmlformats.org/officeDocument/2006/relationships/image" Target="../media/image83.png"/></Relationships>
</file>

<file path=ppt/slides/_rels/slide62.xml.rels><?xml version="1.0" encoding="UTF-8" standalone="yes"?>
<Relationships xmlns="http://schemas.openxmlformats.org/package/2006/relationships"><Relationship Id="rId8" Type="http://schemas.openxmlformats.org/officeDocument/2006/relationships/hyperlink" Target="https://ued.acc.jlab.org/" TargetMode="External"/><Relationship Id="rId3" Type="http://schemas.openxmlformats.org/officeDocument/2006/relationships/hyperlink" Target="https://epas-rk95.prometheusgroup.app/" TargetMode="External"/><Relationship Id="rId7" Type="http://schemas.openxmlformats.org/officeDocument/2006/relationships/hyperlink" Target="https://ace.jlab.org/srm/readiness?categoryId=&amp;systemId=&amp;regionId=&amp;groupId=&amp;qualified=" TargetMode="External"/><Relationship Id="rId2" Type="http://schemas.openxmlformats.org/officeDocument/2006/relationships/hyperlink" Target="https://logbooks.jlab.org/content/web-based-pr-form" TargetMode="External"/><Relationship Id="rId1" Type="http://schemas.openxmlformats.org/officeDocument/2006/relationships/slideLayout" Target="../slideLayouts/slideLayout2.xml"/><Relationship Id="rId6" Type="http://schemas.openxmlformats.org/officeDocument/2006/relationships/hyperlink" Target="https://pansophy.jlab.org/pansophy/" TargetMode="External"/><Relationship Id="rId5" Type="http://schemas.openxmlformats.org/officeDocument/2006/relationships/hyperlink" Target="https://logbooks.jlab.org/book/srflog" TargetMode="External"/><Relationship Id="rId4" Type="http://schemas.openxmlformats.org/officeDocument/2006/relationships/hyperlink" Target="https://tasklists.jlab.org/tatl/tasks?statusCode=approved" TargetMode="External"/><Relationship Id="rId9" Type="http://schemas.openxmlformats.org/officeDocument/2006/relationships/hyperlink" Target="https://www.jlab.org/esh-manua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pansophy.jlab.org/pansophy/"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hyperlink" Target="https://epas-rk95.prometheusgroup.app/" TargetMode="External"/><Relationship Id="rId2" Type="http://schemas.openxmlformats.org/officeDocument/2006/relationships/hyperlink" Target="https://tasklists.jlab.org/tatl/tasks?statusCode=approved"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epas-rk95.prometheusgroup.app/"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hyperlink" Target="http://opsweb.acc.jlab.org/CSUEApps/weboncall/WebOnCallMain.html"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jlabdoc.jlab.org/docushare/dsweb/View/Collection-1213" TargetMode="Externa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6.xml.rels><?xml version="1.0" encoding="UTF-8" standalone="yes"?>
<Relationships xmlns="http://schemas.openxmlformats.org/package/2006/relationships"><Relationship Id="rId3" Type="http://schemas.openxmlformats.org/officeDocument/2006/relationships/hyperlink" Target="https://jlabdoc.jlab.org/docushare/dsweb/Get/Document-138307/ODH%20Certification%20Schedule%2020241021.pdf" TargetMode="External"/><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scrc-kb.libraries.wm.edu/virginia-associated-research-campu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5595"/>
            <a:ext cx="8269684" cy="617838"/>
          </a:xfrm>
        </p:spPr>
        <p:txBody>
          <a:bodyPr/>
          <a:lstStyle/>
          <a:p>
            <a:r>
              <a:rPr lang="en-US" dirty="0"/>
              <a:t>Cryomodule Test Facility Operator Training</a:t>
            </a:r>
          </a:p>
        </p:txBody>
      </p:sp>
      <p:sp>
        <p:nvSpPr>
          <p:cNvPr id="3" name="Subtitle 2"/>
          <p:cNvSpPr>
            <a:spLocks noGrp="1"/>
          </p:cNvSpPr>
          <p:nvPr>
            <p:ph type="subTitle" idx="1"/>
          </p:nvPr>
        </p:nvSpPr>
        <p:spPr>
          <a:xfrm>
            <a:off x="332387" y="1731089"/>
            <a:ext cx="3856185" cy="3236374"/>
          </a:xfrm>
        </p:spPr>
        <p:txBody>
          <a:bodyPr vert="horz" lIns="91440" tIns="45720" rIns="91440" bIns="45720" rtlCol="0" anchor="t">
            <a:normAutofit/>
          </a:bodyPr>
          <a:lstStyle/>
          <a:p>
            <a:pPr algn="ctr"/>
            <a:r>
              <a:rPr lang="en-US" sz="2400" dirty="0">
                <a:latin typeface="Arial"/>
                <a:cs typeface="Arial"/>
              </a:rPr>
              <a:t>CMTF Operator Training</a:t>
            </a:r>
          </a:p>
          <a:p>
            <a:pPr algn="ctr"/>
            <a:r>
              <a:rPr lang="en-US" sz="2400" dirty="0">
                <a:latin typeface="Arial"/>
                <a:cs typeface="Arial"/>
              </a:rPr>
              <a:t>for work under </a:t>
            </a:r>
          </a:p>
          <a:p>
            <a:pPr algn="ctr"/>
            <a:r>
              <a:rPr lang="en-US" sz="2400" dirty="0">
                <a:latin typeface="Arial"/>
                <a:cs typeface="Arial"/>
              </a:rPr>
              <a:t>DOE Order 420.2D</a:t>
            </a:r>
          </a:p>
          <a:p>
            <a:pPr algn="ctr"/>
            <a:r>
              <a:rPr lang="en-US" sz="2400" dirty="0">
                <a:latin typeface="Arial"/>
                <a:cs typeface="Arial"/>
              </a:rPr>
              <a:t>(SAF808T)</a:t>
            </a:r>
          </a:p>
        </p:txBody>
      </p:sp>
      <p:sp>
        <p:nvSpPr>
          <p:cNvPr id="5" name="Text Placeholder 4"/>
          <p:cNvSpPr>
            <a:spLocks noGrp="1"/>
          </p:cNvSpPr>
          <p:nvPr>
            <p:ph type="body" sz="quarter" idx="14"/>
          </p:nvPr>
        </p:nvSpPr>
        <p:spPr>
          <a:xfrm>
            <a:off x="332387" y="5126729"/>
            <a:ext cx="4051834" cy="865279"/>
          </a:xfrm>
        </p:spPr>
        <p:txBody>
          <a:bodyPr>
            <a:normAutofit/>
          </a:bodyPr>
          <a:lstStyle/>
          <a:p>
            <a:r>
              <a:rPr lang="en-US" dirty="0"/>
              <a:t>M. McCaughan</a:t>
            </a:r>
          </a:p>
          <a:p>
            <a:r>
              <a:rPr lang="en-US" dirty="0"/>
              <a:t>Rev. 0</a:t>
            </a:r>
          </a:p>
        </p:txBody>
      </p:sp>
      <p:pic>
        <p:nvPicPr>
          <p:cNvPr id="8" name="Picture Placeholder 7">
            <a:extLst>
              <a:ext uri="{FF2B5EF4-FFF2-40B4-BE49-F238E27FC236}">
                <a16:creationId xmlns:a16="http://schemas.microsoft.com/office/drawing/2014/main" id="{E50D4196-37B6-4EF7-A9C6-D3714F75E13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621" r="9621"/>
          <a:stretch>
            <a:fillRect/>
          </a:stretch>
        </p:blipFill>
        <p:spPr>
          <a:prstGeom prst="rect">
            <a:avLst/>
          </a:prstGeom>
          <a:solidFill>
            <a:schemeClr val="accent2"/>
          </a:solidFill>
        </p:spPr>
      </p:pic>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3684A6-35B8-A7C1-69D3-43F250EE8925}"/>
              </a:ext>
            </a:extLst>
          </p:cNvPr>
          <p:cNvSpPr txBox="1"/>
          <p:nvPr/>
        </p:nvSpPr>
        <p:spPr>
          <a:xfrm>
            <a:off x="166490" y="1057358"/>
            <a:ext cx="2877402" cy="1015663"/>
          </a:xfrm>
          <a:prstGeom prst="rect">
            <a:avLst/>
          </a:prstGeom>
          <a:noFill/>
        </p:spPr>
        <p:txBody>
          <a:bodyPr wrap="square">
            <a:spAutoFit/>
          </a:bodyPr>
          <a:lstStyle/>
          <a:p>
            <a:pPr algn="ctr"/>
            <a:r>
              <a:rPr lang="en-US" sz="1200" b="1" u="sng" dirty="0"/>
              <a:t>Dept. of Energy Order 420.2D</a:t>
            </a:r>
          </a:p>
          <a:p>
            <a:r>
              <a:rPr lang="en-US" sz="1200" dirty="0"/>
              <a:t>Defines what an accelerator is and the regulatory framework in order to run one established by the Department of Energy in the United States government.</a:t>
            </a:r>
          </a:p>
        </p:txBody>
      </p:sp>
      <p:sp>
        <p:nvSpPr>
          <p:cNvPr id="3" name="Slide Number Placeholder 2">
            <a:extLst>
              <a:ext uri="{FF2B5EF4-FFF2-40B4-BE49-F238E27FC236}">
                <a16:creationId xmlns:a16="http://schemas.microsoft.com/office/drawing/2014/main" id="{7E4B07E0-44E0-410F-ADC1-B1ABB137D933}"/>
              </a:ext>
            </a:extLst>
          </p:cNvPr>
          <p:cNvSpPr>
            <a:spLocks noGrp="1"/>
          </p:cNvSpPr>
          <p:nvPr>
            <p:ph type="sldNum" sz="quarter" idx="12"/>
          </p:nvPr>
        </p:nvSpPr>
        <p:spPr/>
        <p:txBody>
          <a:bodyPr/>
          <a:lstStyle/>
          <a:p>
            <a:fld id="{07E1C93C-5050-FC42-8F10-D22D4F119D13}" type="slidenum">
              <a:rPr lang="en-US" smtClean="0"/>
              <a:pPr/>
              <a:t>10</a:t>
            </a:fld>
            <a:endParaRPr lang="en-US"/>
          </a:p>
        </p:txBody>
      </p:sp>
      <p:sp>
        <p:nvSpPr>
          <p:cNvPr id="11" name="Title 1">
            <a:extLst>
              <a:ext uri="{FF2B5EF4-FFF2-40B4-BE49-F238E27FC236}">
                <a16:creationId xmlns:a16="http://schemas.microsoft.com/office/drawing/2014/main" id="{3035982A-E0CF-40B3-ABFA-F8FCB7476610}"/>
              </a:ext>
            </a:extLst>
          </p:cNvPr>
          <p:cNvSpPr>
            <a:spLocks noGrp="1"/>
          </p:cNvSpPr>
          <p:nvPr>
            <p:ph type="title"/>
          </p:nvPr>
        </p:nvSpPr>
        <p:spPr>
          <a:xfrm>
            <a:off x="308919" y="215825"/>
            <a:ext cx="8464378" cy="487490"/>
          </a:xfrm>
        </p:spPr>
        <p:txBody>
          <a:bodyPr/>
          <a:lstStyle/>
          <a:p>
            <a:r>
              <a:rPr lang="en-US" dirty="0"/>
              <a:t>What are these documents?</a:t>
            </a:r>
          </a:p>
        </p:txBody>
      </p:sp>
      <p:pic>
        <p:nvPicPr>
          <p:cNvPr id="9" name="Picture 8">
            <a:extLst>
              <a:ext uri="{FF2B5EF4-FFF2-40B4-BE49-F238E27FC236}">
                <a16:creationId xmlns:a16="http://schemas.microsoft.com/office/drawing/2014/main" id="{A837DA66-200B-410E-9EE8-09C5E30E671E}"/>
              </a:ext>
            </a:extLst>
          </p:cNvPr>
          <p:cNvPicPr>
            <a:picLocks noChangeAspect="1"/>
          </p:cNvPicPr>
          <p:nvPr/>
        </p:nvPicPr>
        <p:blipFill>
          <a:blip r:embed="rId2"/>
          <a:stretch>
            <a:fillRect/>
          </a:stretch>
        </p:blipFill>
        <p:spPr>
          <a:xfrm>
            <a:off x="166490" y="2427065"/>
            <a:ext cx="2877402" cy="372211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229D809-3E94-4F14-B06B-0F73F71CD5B8}"/>
              </a:ext>
            </a:extLst>
          </p:cNvPr>
          <p:cNvPicPr>
            <a:picLocks noChangeAspect="1"/>
          </p:cNvPicPr>
          <p:nvPr/>
        </p:nvPicPr>
        <p:blipFill>
          <a:blip r:embed="rId3"/>
          <a:stretch>
            <a:fillRect/>
          </a:stretch>
        </p:blipFill>
        <p:spPr>
          <a:xfrm>
            <a:off x="3282709" y="908054"/>
            <a:ext cx="2753844" cy="3549485"/>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96C6E378-B271-4D4B-ACB1-D3E56643557F}"/>
              </a:ext>
            </a:extLst>
          </p:cNvPr>
          <p:cNvPicPr>
            <a:picLocks noChangeAspect="1"/>
          </p:cNvPicPr>
          <p:nvPr/>
        </p:nvPicPr>
        <p:blipFill>
          <a:blip r:embed="rId4"/>
          <a:stretch>
            <a:fillRect/>
          </a:stretch>
        </p:blipFill>
        <p:spPr>
          <a:xfrm>
            <a:off x="6275370" y="2599692"/>
            <a:ext cx="2687716" cy="3549485"/>
          </a:xfrm>
          <a:prstGeom prst="rect">
            <a:avLst/>
          </a:prstGeom>
          <a:ln>
            <a:no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06C6139-3CDE-40FC-8C7F-CD1850EC425F}"/>
              </a:ext>
            </a:extLst>
          </p:cNvPr>
          <p:cNvSpPr txBox="1"/>
          <p:nvPr/>
        </p:nvSpPr>
        <p:spPr>
          <a:xfrm>
            <a:off x="6180527" y="857406"/>
            <a:ext cx="2877402" cy="1569660"/>
          </a:xfrm>
          <a:prstGeom prst="rect">
            <a:avLst/>
          </a:prstGeom>
          <a:noFill/>
        </p:spPr>
        <p:txBody>
          <a:bodyPr wrap="square">
            <a:spAutoFit/>
          </a:bodyPr>
          <a:lstStyle/>
          <a:p>
            <a:pPr algn="ctr"/>
            <a:r>
              <a:rPr lang="en-US" sz="1200" b="1" u="sng" dirty="0"/>
              <a:t>TJNAF Safety Assessment Document (SAD)</a:t>
            </a:r>
          </a:p>
          <a:p>
            <a:pPr algn="ctr"/>
            <a:r>
              <a:rPr lang="en-US" sz="1200" dirty="0"/>
              <a:t>The SAD contains descriptions of the laboratory, its facilities, and all of the accelerators present. It also analyzes possible personnel hazards due to operation and establishes controls in order to mitigate them – defining the credited controls included into each of the ASEs.</a:t>
            </a:r>
          </a:p>
        </p:txBody>
      </p:sp>
      <p:sp>
        <p:nvSpPr>
          <p:cNvPr id="16" name="TextBox 15">
            <a:extLst>
              <a:ext uri="{FF2B5EF4-FFF2-40B4-BE49-F238E27FC236}">
                <a16:creationId xmlns:a16="http://schemas.microsoft.com/office/drawing/2014/main" id="{1FED2CA0-A944-43D1-9035-587155461570}"/>
              </a:ext>
            </a:extLst>
          </p:cNvPr>
          <p:cNvSpPr txBox="1"/>
          <p:nvPr/>
        </p:nvSpPr>
        <p:spPr>
          <a:xfrm>
            <a:off x="3133299" y="4528344"/>
            <a:ext cx="2877402" cy="1938992"/>
          </a:xfrm>
          <a:prstGeom prst="rect">
            <a:avLst/>
          </a:prstGeom>
          <a:noFill/>
        </p:spPr>
        <p:txBody>
          <a:bodyPr wrap="square">
            <a:spAutoFit/>
          </a:bodyPr>
          <a:lstStyle/>
          <a:p>
            <a:pPr algn="ctr"/>
            <a:r>
              <a:rPr lang="en-US" sz="1200" b="1" u="sng" dirty="0"/>
              <a:t>CMTF Accelerator Safety Envelope (ASE)</a:t>
            </a:r>
          </a:p>
          <a:p>
            <a:r>
              <a:rPr lang="en-US" sz="1200" dirty="0"/>
              <a:t>Defines controls that </a:t>
            </a:r>
            <a:r>
              <a:rPr lang="en-US" sz="1200" u="sng" dirty="0"/>
              <a:t>must</a:t>
            </a:r>
            <a:r>
              <a:rPr lang="en-US" sz="1200" dirty="0"/>
              <a:t> be in place in order to safely operate the facility. These are known as </a:t>
            </a:r>
            <a:r>
              <a:rPr lang="en-US" sz="1200" dirty="0">
                <a:solidFill>
                  <a:srgbClr val="FF0000"/>
                </a:solidFill>
              </a:rPr>
              <a:t>credited controls</a:t>
            </a:r>
            <a:r>
              <a:rPr lang="en-US" sz="1200" dirty="0"/>
              <a:t> as these are the minimum things that must be in place in order to run, as agreed to both by the DOE and the Lab. These are reviewed internally &amp; externally on a rotating basis. This document is our ‘driver’s license’ to operate from the government.</a:t>
            </a:r>
          </a:p>
        </p:txBody>
      </p:sp>
    </p:spTree>
    <p:extLst>
      <p:ext uri="{BB962C8B-B14F-4D97-AF65-F5344CB8AC3E}">
        <p14:creationId xmlns:p14="http://schemas.microsoft.com/office/powerpoint/2010/main" val="26783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CMTF Governing Documentation </a:t>
            </a:r>
            <a:endParaRPr lang="en-US" b="0"/>
          </a:p>
        </p:txBody>
      </p:sp>
      <p:graphicFrame>
        <p:nvGraphicFramePr>
          <p:cNvPr id="362" name="Diagram 361">
            <a:extLst>
              <a:ext uri="{FF2B5EF4-FFF2-40B4-BE49-F238E27FC236}">
                <a16:creationId xmlns:a16="http://schemas.microsoft.com/office/drawing/2014/main" id="{797FF12E-BD48-A9C3-B375-AAF89111972E}"/>
              </a:ext>
            </a:extLst>
          </p:cNvPr>
          <p:cNvGraphicFramePr/>
          <p:nvPr>
            <p:extLst>
              <p:ext uri="{D42A27DB-BD31-4B8C-83A1-F6EECF244321}">
                <p14:modId xmlns:p14="http://schemas.microsoft.com/office/powerpoint/2010/main" val="357535122"/>
              </p:ext>
            </p:extLst>
          </p:nvPr>
        </p:nvGraphicFramePr>
        <p:xfrm>
          <a:off x="213485" y="1175116"/>
          <a:ext cx="4207866" cy="4085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B6A612F4-AB1C-4AFF-BBB2-343AC24D784F}"/>
              </a:ext>
            </a:extLst>
          </p:cNvPr>
          <p:cNvSpPr txBox="1"/>
          <p:nvPr/>
        </p:nvSpPr>
        <p:spPr>
          <a:xfrm>
            <a:off x="5283486" y="1022125"/>
            <a:ext cx="3143886" cy="307777"/>
          </a:xfrm>
          <a:prstGeom prst="rect">
            <a:avLst/>
          </a:prstGeom>
          <a:solidFill>
            <a:schemeClr val="bg1"/>
          </a:solidFill>
          <a:ln>
            <a:solidFill>
              <a:schemeClr val="accent1"/>
            </a:solidFill>
          </a:ln>
        </p:spPr>
        <p:txBody>
          <a:bodyPr wrap="square" rtlCol="0">
            <a:spAutoFit/>
          </a:bodyPr>
          <a:lstStyle/>
          <a:p>
            <a:pPr algn="ctr"/>
            <a:r>
              <a:rPr lang="en-US" sz="1400" b="1"/>
              <a:t>SAD updated for DOE O 420.2D</a:t>
            </a:r>
          </a:p>
        </p:txBody>
      </p:sp>
      <p:sp>
        <p:nvSpPr>
          <p:cNvPr id="13" name="TextBox 12">
            <a:extLst>
              <a:ext uri="{FF2B5EF4-FFF2-40B4-BE49-F238E27FC236}">
                <a16:creationId xmlns:a16="http://schemas.microsoft.com/office/drawing/2014/main" id="{BA909A3A-407E-42B8-8853-A867AB37BB7A}"/>
              </a:ext>
            </a:extLst>
          </p:cNvPr>
          <p:cNvSpPr txBox="1"/>
          <p:nvPr/>
        </p:nvSpPr>
        <p:spPr>
          <a:xfrm>
            <a:off x="835496" y="5512418"/>
            <a:ext cx="3112327" cy="507831"/>
          </a:xfrm>
          <a:prstGeom prst="rect">
            <a:avLst/>
          </a:prstGeom>
          <a:noFill/>
        </p:spPr>
        <p:txBody>
          <a:bodyPr wrap="none" rtlCol="0">
            <a:spAutoFit/>
          </a:bodyPr>
          <a:lstStyle/>
          <a:p>
            <a:pPr algn="ctr"/>
            <a:r>
              <a:rPr lang="en-US" sz="1350"/>
              <a:t>Once approved:</a:t>
            </a:r>
          </a:p>
          <a:p>
            <a:pPr algn="ctr"/>
            <a:r>
              <a:rPr lang="en-US" sz="1350">
                <a:hlinkClick r:id="rId7"/>
              </a:rPr>
              <a:t>https://www.jlab.org/eshq/ProgramDocs</a:t>
            </a:r>
            <a:endParaRPr lang="en-US" sz="1350"/>
          </a:p>
        </p:txBody>
      </p:sp>
      <p:sp>
        <p:nvSpPr>
          <p:cNvPr id="3" name="Slide Number Placeholder 2">
            <a:extLst>
              <a:ext uri="{FF2B5EF4-FFF2-40B4-BE49-F238E27FC236}">
                <a16:creationId xmlns:a16="http://schemas.microsoft.com/office/drawing/2014/main" id="{A7E38442-B838-4E46-9EF6-BE5158733F40}"/>
              </a:ext>
            </a:extLst>
          </p:cNvPr>
          <p:cNvSpPr>
            <a:spLocks noGrp="1"/>
          </p:cNvSpPr>
          <p:nvPr>
            <p:ph type="sldNum" sz="quarter" idx="12"/>
          </p:nvPr>
        </p:nvSpPr>
        <p:spPr/>
        <p:txBody>
          <a:bodyPr/>
          <a:lstStyle/>
          <a:p>
            <a:fld id="{07E1C93C-5050-FC42-8F10-D22D4F119D13}" type="slidenum">
              <a:rPr lang="en-US" smtClean="0"/>
              <a:pPr/>
              <a:t>11</a:t>
            </a:fld>
            <a:endParaRPr lang="en-US"/>
          </a:p>
        </p:txBody>
      </p:sp>
      <p:pic>
        <p:nvPicPr>
          <p:cNvPr id="5" name="Picture 4">
            <a:extLst>
              <a:ext uri="{FF2B5EF4-FFF2-40B4-BE49-F238E27FC236}">
                <a16:creationId xmlns:a16="http://schemas.microsoft.com/office/drawing/2014/main" id="{A74187EB-1882-4B26-B166-19AC6DF2F270}"/>
              </a:ext>
            </a:extLst>
          </p:cNvPr>
          <p:cNvPicPr>
            <a:picLocks noChangeAspect="1"/>
          </p:cNvPicPr>
          <p:nvPr/>
        </p:nvPicPr>
        <p:blipFill>
          <a:blip r:embed="rId8"/>
          <a:stretch>
            <a:fillRect/>
          </a:stretch>
        </p:blipFill>
        <p:spPr>
          <a:xfrm>
            <a:off x="4722651" y="1623998"/>
            <a:ext cx="2025256" cy="2572127"/>
          </a:xfrm>
          <a:prstGeom prst="rect">
            <a:avLst/>
          </a:prstGeom>
          <a:effectLst>
            <a:outerShdw blurRad="292100" dist="139700" dir="2700000" algn="ctr" rotWithShape="0">
              <a:schemeClr val="tx1">
                <a:alpha val="65000"/>
              </a:schemeClr>
            </a:outerShdw>
          </a:effectLst>
        </p:spPr>
      </p:pic>
      <p:pic>
        <p:nvPicPr>
          <p:cNvPr id="9" name="Picture 8">
            <a:extLst>
              <a:ext uri="{FF2B5EF4-FFF2-40B4-BE49-F238E27FC236}">
                <a16:creationId xmlns:a16="http://schemas.microsoft.com/office/drawing/2014/main" id="{87E79D8B-F703-41B2-9F01-6BE25AEB064A}"/>
              </a:ext>
            </a:extLst>
          </p:cNvPr>
          <p:cNvPicPr>
            <a:picLocks noChangeAspect="1"/>
          </p:cNvPicPr>
          <p:nvPr/>
        </p:nvPicPr>
        <p:blipFill>
          <a:blip r:embed="rId9"/>
          <a:stretch>
            <a:fillRect/>
          </a:stretch>
        </p:blipFill>
        <p:spPr>
          <a:xfrm>
            <a:off x="6940458" y="1623998"/>
            <a:ext cx="2095607" cy="2572127"/>
          </a:xfrm>
          <a:prstGeom prst="rect">
            <a:avLst/>
          </a:prstGeom>
          <a:effectLst>
            <a:outerShdw blurRad="317500" dist="139700" dir="2700000" algn="tl" rotWithShape="0">
              <a:prstClr val="black">
                <a:alpha val="65000"/>
              </a:prstClr>
            </a:outerShdw>
          </a:effectLst>
        </p:spPr>
      </p:pic>
      <p:pic>
        <p:nvPicPr>
          <p:cNvPr id="11" name="Picture 10">
            <a:extLst>
              <a:ext uri="{FF2B5EF4-FFF2-40B4-BE49-F238E27FC236}">
                <a16:creationId xmlns:a16="http://schemas.microsoft.com/office/drawing/2014/main" id="{B0D964F7-72F0-4342-96A3-17BBE8047C40}"/>
              </a:ext>
            </a:extLst>
          </p:cNvPr>
          <p:cNvPicPr>
            <a:picLocks noChangeAspect="1"/>
          </p:cNvPicPr>
          <p:nvPr/>
        </p:nvPicPr>
        <p:blipFill>
          <a:blip r:embed="rId10"/>
          <a:stretch>
            <a:fillRect/>
          </a:stretch>
        </p:blipFill>
        <p:spPr>
          <a:xfrm>
            <a:off x="5724901" y="3716560"/>
            <a:ext cx="2046011" cy="2572127"/>
          </a:xfrm>
          <a:prstGeom prst="rect">
            <a:avLst/>
          </a:prstGeom>
          <a:effectLst>
            <a:outerShdw blurRad="317500" dist="139700" dir="2700000" algn="tl" rotWithShape="0">
              <a:prstClr val="black">
                <a:alpha val="65000"/>
              </a:prstClr>
            </a:outerShdw>
          </a:effectLst>
        </p:spPr>
      </p:pic>
    </p:spTree>
    <p:extLst>
      <p:ext uri="{BB962C8B-B14F-4D97-AF65-F5344CB8AC3E}">
        <p14:creationId xmlns:p14="http://schemas.microsoft.com/office/powerpoint/2010/main" val="59847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15825"/>
            <a:ext cx="8464378" cy="487490"/>
          </a:xfrm>
        </p:spPr>
        <p:txBody>
          <a:bodyPr/>
          <a:lstStyle/>
          <a:p>
            <a:r>
              <a:rPr lang="en-US"/>
              <a:t>How Do We Do Business? Described in the TOD</a:t>
            </a:r>
          </a:p>
        </p:txBody>
      </p:sp>
      <p:sp>
        <p:nvSpPr>
          <p:cNvPr id="10" name="TextBox 9">
            <a:extLst>
              <a:ext uri="{FF2B5EF4-FFF2-40B4-BE49-F238E27FC236}">
                <a16:creationId xmlns:a16="http://schemas.microsoft.com/office/drawing/2014/main" id="{D313AA56-48FD-7D93-6F8C-861E57E8B19C}"/>
              </a:ext>
            </a:extLst>
          </p:cNvPr>
          <p:cNvSpPr txBox="1"/>
          <p:nvPr/>
        </p:nvSpPr>
        <p:spPr>
          <a:xfrm>
            <a:off x="106772" y="1576111"/>
            <a:ext cx="4591572" cy="300082"/>
          </a:xfrm>
          <a:prstGeom prst="rect">
            <a:avLst/>
          </a:prstGeom>
          <a:noFill/>
        </p:spPr>
        <p:txBody>
          <a:bodyPr wrap="square">
            <a:spAutoFit/>
          </a:bodyPr>
          <a:lstStyle/>
          <a:p>
            <a:r>
              <a:rPr lang="en-US" sz="1350"/>
              <a:t>https://www.jlab.org/esh/ProgramDocs</a:t>
            </a:r>
          </a:p>
        </p:txBody>
      </p:sp>
      <p:sp>
        <p:nvSpPr>
          <p:cNvPr id="12" name="TextBox 11">
            <a:extLst>
              <a:ext uri="{FF2B5EF4-FFF2-40B4-BE49-F238E27FC236}">
                <a16:creationId xmlns:a16="http://schemas.microsoft.com/office/drawing/2014/main" id="{C53684A6-35B8-A7C1-69D3-43F250EE8925}"/>
              </a:ext>
            </a:extLst>
          </p:cNvPr>
          <p:cNvSpPr txBox="1"/>
          <p:nvPr/>
        </p:nvSpPr>
        <p:spPr>
          <a:xfrm>
            <a:off x="3604670" y="1443014"/>
            <a:ext cx="5394638" cy="3785652"/>
          </a:xfrm>
          <a:prstGeom prst="rect">
            <a:avLst/>
          </a:prstGeom>
          <a:noFill/>
        </p:spPr>
        <p:txBody>
          <a:bodyPr wrap="square">
            <a:spAutoFit/>
          </a:bodyPr>
          <a:lstStyle/>
          <a:p>
            <a:r>
              <a:rPr lang="en-US" sz="1200" dirty="0"/>
              <a:t>Similar to the CEBAF AOD, but less complicated as the CMTF is less complicated:</a:t>
            </a:r>
          </a:p>
          <a:p>
            <a:pPr lvl="1" indent="-127397">
              <a:buFont typeface="Wingdings" panose="05000000000000000000" pitchFamily="2" charset="2"/>
              <a:buChar char="§"/>
            </a:pPr>
            <a:r>
              <a:rPr lang="en-US" sz="1200" dirty="0"/>
              <a:t>CMTF accelerator enclosure is contained in one common space that cannot be occupied when the accelerator is ON, whereas the CEBAF accelerator beamline leads to many spaces that can be occupied when the accelerator is ON. In addition, CMTF is solely a testing facility and not a user facility.</a:t>
            </a:r>
          </a:p>
          <a:p>
            <a:endParaRPr lang="en-US" sz="1200" dirty="0"/>
          </a:p>
          <a:p>
            <a:r>
              <a:rPr lang="en-US" sz="1200" dirty="0"/>
              <a:t>Four chapters of TOD:</a:t>
            </a:r>
          </a:p>
          <a:p>
            <a:pPr marL="473869"/>
            <a:r>
              <a:rPr lang="en-US" sz="1200" b="1" dirty="0"/>
              <a:t>Chapter 1: </a:t>
            </a:r>
            <a:r>
              <a:rPr lang="en-US" sz="1200" b="1" dirty="0">
                <a:hlinkClick r:id="rId2" action="ppaction://hlinkfile"/>
              </a:rPr>
              <a:t>Program Control</a:t>
            </a:r>
            <a:endParaRPr lang="en-US" sz="1200" b="1" dirty="0"/>
          </a:p>
          <a:p>
            <a:pPr marL="685800"/>
            <a:r>
              <a:rPr lang="en-US" sz="1200" dirty="0"/>
              <a:t>Describes how safety is integrated into CMTF program execution </a:t>
            </a:r>
            <a:br>
              <a:rPr lang="en-US" sz="1200" dirty="0"/>
            </a:br>
            <a:r>
              <a:rPr lang="en-US" sz="1200" dirty="0"/>
              <a:t>and establishes how the program is defined and executed</a:t>
            </a:r>
          </a:p>
          <a:p>
            <a:pPr marL="473869"/>
            <a:r>
              <a:rPr lang="en-US" sz="1200" b="1" dirty="0"/>
              <a:t>Chapter 2: </a:t>
            </a:r>
            <a:r>
              <a:rPr lang="en-US" sz="1200" b="1" dirty="0">
                <a:hlinkClick r:id="rId3" action="ppaction://hlinkfile"/>
              </a:rPr>
              <a:t>Configuration Management</a:t>
            </a:r>
            <a:endParaRPr lang="en-US" sz="1200" b="1" dirty="0"/>
          </a:p>
          <a:p>
            <a:pPr marL="685800"/>
            <a:r>
              <a:rPr lang="en-US" sz="1200" dirty="0"/>
              <a:t>Outlines how configuration management standards and work practices are applied as part of CMTF operations</a:t>
            </a:r>
          </a:p>
          <a:p>
            <a:pPr marL="473869"/>
            <a:r>
              <a:rPr lang="en-US" sz="1200" b="1" dirty="0"/>
              <a:t>Chapter 3: </a:t>
            </a:r>
            <a:r>
              <a:rPr lang="en-US" sz="1200" b="1" dirty="0">
                <a:hlinkClick r:id="rId4" action="ppaction://hlinkfile"/>
              </a:rPr>
              <a:t>CMTF Operations</a:t>
            </a:r>
            <a:endParaRPr lang="en-US" sz="1200" b="1" dirty="0"/>
          </a:p>
          <a:p>
            <a:pPr marL="685800"/>
            <a:r>
              <a:rPr lang="en-US" sz="1200" dirty="0"/>
              <a:t>Specifies directives for how the CMTF program is carried out, including the safety responsibilities of the control room staff and the role of safety organizations</a:t>
            </a:r>
          </a:p>
          <a:p>
            <a:pPr marL="473869"/>
            <a:r>
              <a:rPr lang="en-US" sz="1200" b="1" dirty="0"/>
              <a:t>Chapter 4: </a:t>
            </a:r>
            <a:r>
              <a:rPr lang="en-US" sz="1200" b="1" dirty="0">
                <a:hlinkClick r:id="rId5" action="ppaction://hlinkfile"/>
              </a:rPr>
              <a:t>Maintenance &amp; Tracking</a:t>
            </a:r>
            <a:endParaRPr lang="en-US" sz="1200" b="1" dirty="0"/>
          </a:p>
          <a:p>
            <a:pPr marL="685800"/>
            <a:r>
              <a:rPr lang="en-US" sz="1200" dirty="0"/>
              <a:t>Describes the planning, scheduling, and coordinating of maintenance activities to maintain and improve CMTF availability</a:t>
            </a:r>
          </a:p>
        </p:txBody>
      </p:sp>
      <p:sp>
        <p:nvSpPr>
          <p:cNvPr id="5" name="TextBox 4">
            <a:extLst>
              <a:ext uri="{FF2B5EF4-FFF2-40B4-BE49-F238E27FC236}">
                <a16:creationId xmlns:a16="http://schemas.microsoft.com/office/drawing/2014/main" id="{44C4E85B-4D0C-4917-8586-FD59E48D4657}"/>
              </a:ext>
            </a:extLst>
          </p:cNvPr>
          <p:cNvSpPr txBox="1"/>
          <p:nvPr/>
        </p:nvSpPr>
        <p:spPr>
          <a:xfrm>
            <a:off x="2496819" y="5873858"/>
            <a:ext cx="4150362" cy="338554"/>
          </a:xfrm>
          <a:prstGeom prst="rect">
            <a:avLst/>
          </a:prstGeom>
          <a:noFill/>
        </p:spPr>
        <p:txBody>
          <a:bodyPr wrap="square" rtlCol="0">
            <a:spAutoFit/>
          </a:bodyPr>
          <a:lstStyle/>
          <a:p>
            <a:pPr algn="ctr"/>
            <a:r>
              <a:rPr lang="en-US" sz="1600" b="1" dirty="0">
                <a:solidFill>
                  <a:srgbClr val="FF0000"/>
                </a:solidFill>
              </a:rPr>
              <a:t>(Documents all newly created for CMTF &amp; VTA)</a:t>
            </a:r>
          </a:p>
        </p:txBody>
      </p:sp>
      <p:sp>
        <p:nvSpPr>
          <p:cNvPr id="3" name="Slide Number Placeholder 2">
            <a:extLst>
              <a:ext uri="{FF2B5EF4-FFF2-40B4-BE49-F238E27FC236}">
                <a16:creationId xmlns:a16="http://schemas.microsoft.com/office/drawing/2014/main" id="{7E4B07E0-44E0-410F-ADC1-B1ABB137D933}"/>
              </a:ext>
            </a:extLst>
          </p:cNvPr>
          <p:cNvSpPr>
            <a:spLocks noGrp="1"/>
          </p:cNvSpPr>
          <p:nvPr>
            <p:ph type="sldNum" sz="quarter" idx="12"/>
          </p:nvPr>
        </p:nvSpPr>
        <p:spPr/>
        <p:txBody>
          <a:bodyPr/>
          <a:lstStyle/>
          <a:p>
            <a:fld id="{07E1C93C-5050-FC42-8F10-D22D4F119D13}" type="slidenum">
              <a:rPr lang="en-US" smtClean="0"/>
              <a:pPr/>
              <a:t>12</a:t>
            </a:fld>
            <a:endParaRPr lang="en-US"/>
          </a:p>
        </p:txBody>
      </p:sp>
      <p:pic>
        <p:nvPicPr>
          <p:cNvPr id="6" name="Picture 5">
            <a:extLst>
              <a:ext uri="{FF2B5EF4-FFF2-40B4-BE49-F238E27FC236}">
                <a16:creationId xmlns:a16="http://schemas.microsoft.com/office/drawing/2014/main" id="{74044F9C-5480-4F03-9182-638E231B23BB}"/>
              </a:ext>
            </a:extLst>
          </p:cNvPr>
          <p:cNvPicPr>
            <a:picLocks noChangeAspect="1"/>
          </p:cNvPicPr>
          <p:nvPr/>
        </p:nvPicPr>
        <p:blipFill>
          <a:blip r:embed="rId6"/>
          <a:stretch>
            <a:fillRect/>
          </a:stretch>
        </p:blipFill>
        <p:spPr>
          <a:xfrm>
            <a:off x="0" y="1148904"/>
            <a:ext cx="3555705" cy="4470030"/>
          </a:xfrm>
          <a:prstGeom prst="rect">
            <a:avLst/>
          </a:prstGeom>
          <a:effectLst>
            <a:outerShdw blurRad="317500" dist="63500" dir="2700000" algn="tl" rotWithShape="0">
              <a:prstClr val="black">
                <a:alpha val="65000"/>
              </a:prstClr>
            </a:outerShdw>
          </a:effectLst>
        </p:spPr>
      </p:pic>
    </p:spTree>
    <p:extLst>
      <p:ext uri="{BB962C8B-B14F-4D97-AF65-F5344CB8AC3E}">
        <p14:creationId xmlns:p14="http://schemas.microsoft.com/office/powerpoint/2010/main" val="201287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2AFE-CD4B-4C46-8066-4100FE364C1A}"/>
              </a:ext>
            </a:extLst>
          </p:cNvPr>
          <p:cNvSpPr>
            <a:spLocks noGrp="1"/>
          </p:cNvSpPr>
          <p:nvPr>
            <p:ph type="title"/>
          </p:nvPr>
        </p:nvSpPr>
        <p:spPr/>
        <p:txBody>
          <a:bodyPr/>
          <a:lstStyle/>
          <a:p>
            <a:r>
              <a:rPr lang="en-US" dirty="0"/>
              <a:t>Credited Controls – What are they?</a:t>
            </a:r>
          </a:p>
        </p:txBody>
      </p:sp>
      <p:sp>
        <p:nvSpPr>
          <p:cNvPr id="5" name="Slide Number Placeholder 4">
            <a:extLst>
              <a:ext uri="{FF2B5EF4-FFF2-40B4-BE49-F238E27FC236}">
                <a16:creationId xmlns:a16="http://schemas.microsoft.com/office/drawing/2014/main" id="{0572151C-FEC0-4D9D-9815-17E56B123817}"/>
              </a:ext>
            </a:extLst>
          </p:cNvPr>
          <p:cNvSpPr>
            <a:spLocks noGrp="1"/>
          </p:cNvSpPr>
          <p:nvPr>
            <p:ph type="sldNum" sz="quarter" idx="12"/>
          </p:nvPr>
        </p:nvSpPr>
        <p:spPr/>
        <p:txBody>
          <a:bodyPr/>
          <a:lstStyle/>
          <a:p>
            <a:fld id="{07E1C93C-5050-FC42-8F10-D22D4F119D13}" type="slidenum">
              <a:rPr lang="en-US" smtClean="0"/>
              <a:pPr/>
              <a:t>13</a:t>
            </a:fld>
            <a:endParaRPr lang="en-US"/>
          </a:p>
        </p:txBody>
      </p:sp>
      <p:pic>
        <p:nvPicPr>
          <p:cNvPr id="7" name="Picture 6">
            <a:extLst>
              <a:ext uri="{FF2B5EF4-FFF2-40B4-BE49-F238E27FC236}">
                <a16:creationId xmlns:a16="http://schemas.microsoft.com/office/drawing/2014/main" id="{AE9C407F-3AE2-432B-82D2-82DEAED69604}"/>
              </a:ext>
            </a:extLst>
          </p:cNvPr>
          <p:cNvPicPr>
            <a:picLocks noChangeAspect="1"/>
          </p:cNvPicPr>
          <p:nvPr/>
        </p:nvPicPr>
        <p:blipFill>
          <a:blip r:embed="rId2"/>
          <a:stretch>
            <a:fillRect/>
          </a:stretch>
        </p:blipFill>
        <p:spPr>
          <a:xfrm>
            <a:off x="0" y="770439"/>
            <a:ext cx="9144000" cy="3378593"/>
          </a:xfrm>
          <a:prstGeom prst="rect">
            <a:avLst/>
          </a:prstGeom>
        </p:spPr>
      </p:pic>
      <p:sp>
        <p:nvSpPr>
          <p:cNvPr id="8" name="TextBox 7">
            <a:extLst>
              <a:ext uri="{FF2B5EF4-FFF2-40B4-BE49-F238E27FC236}">
                <a16:creationId xmlns:a16="http://schemas.microsoft.com/office/drawing/2014/main" id="{DEDBBFA8-BB95-41AA-B5E2-7DF72A8A4EF7}"/>
              </a:ext>
            </a:extLst>
          </p:cNvPr>
          <p:cNvSpPr txBox="1"/>
          <p:nvPr/>
        </p:nvSpPr>
        <p:spPr>
          <a:xfrm>
            <a:off x="0" y="4066736"/>
            <a:ext cx="9144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3"/>
              </a:rPr>
              <a:t>Safety Assessment Document</a:t>
            </a:r>
            <a:r>
              <a:rPr lang="en-US" dirty="0"/>
              <a:t> (SAD) examines possible risks due to worst-case hazards (sometime called Maximum Credible Incidents, or MCIs), along with their probability &amp; consequences and then places appropriate controls in place to mitigate those risks for personnel and facility safety. These controls are called </a:t>
            </a:r>
            <a:r>
              <a:rPr lang="en-US" b="1" dirty="0">
                <a:solidFill>
                  <a:srgbClr val="FF0000"/>
                </a:solidFill>
              </a:rPr>
              <a:t>Credited Controls</a:t>
            </a:r>
            <a:r>
              <a:rPr lang="en-US" dirty="0"/>
              <a:t>, as we take credit for these keeping the facility safe to operate.</a:t>
            </a:r>
          </a:p>
          <a:p>
            <a:pPr marL="285750" indent="-285750">
              <a:buFont typeface="Arial" panose="020B0604020202020204" pitchFamily="34" charset="0"/>
              <a:buChar char="•"/>
            </a:pPr>
            <a:r>
              <a:rPr lang="en-US" dirty="0"/>
              <a:t>The SAD does this for all the accelerators on site. Controls are categorized, summarized, and broken out by accelerator in the SAD and referenced to the MCIs they mitigate.</a:t>
            </a:r>
          </a:p>
          <a:p>
            <a:pPr marL="285750" indent="-285750">
              <a:buFont typeface="Arial" panose="020B0604020202020204" pitchFamily="34" charset="0"/>
              <a:buChar char="•"/>
            </a:pPr>
            <a:r>
              <a:rPr lang="en-US" dirty="0"/>
              <a:t>Credited controls for each facility documented separately in an Accelerator Safety Envelope (ASE), which is agreed to &amp; signed by JLAB and the DOE.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1087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0" y="212765"/>
            <a:ext cx="8464378" cy="365618"/>
          </a:xfrm>
        </p:spPr>
        <p:txBody>
          <a:bodyPr>
            <a:normAutofit fontScale="90000"/>
          </a:bodyPr>
          <a:lstStyle/>
          <a:p>
            <a:r>
              <a:rPr lang="en-US">
                <a:latin typeface="Arial"/>
                <a:cs typeface="Arial"/>
              </a:rPr>
              <a:t>Hazard Analysis &amp; Mitigation: Credited Controls</a:t>
            </a:r>
          </a:p>
        </p:txBody>
      </p:sp>
      <p:sp>
        <p:nvSpPr>
          <p:cNvPr id="3" name="TextBox 2">
            <a:extLst>
              <a:ext uri="{FF2B5EF4-FFF2-40B4-BE49-F238E27FC236}">
                <a16:creationId xmlns:a16="http://schemas.microsoft.com/office/drawing/2014/main" id="{AE169B75-721E-F1EE-AB9A-3BA50A858D84}"/>
              </a:ext>
            </a:extLst>
          </p:cNvPr>
          <p:cNvSpPr txBox="1"/>
          <p:nvPr/>
        </p:nvSpPr>
        <p:spPr>
          <a:xfrm>
            <a:off x="234071" y="1317256"/>
            <a:ext cx="3992736" cy="52860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spcBef>
                <a:spcPts val="600"/>
              </a:spcBef>
              <a:buFont typeface="Arial"/>
              <a:buChar char="•"/>
            </a:pPr>
            <a:r>
              <a:rPr lang="en-US" sz="1600" dirty="0">
                <a:latin typeface="Arial" panose="020B0604020202020204" pitchFamily="34" charset="0"/>
                <a:ea typeface="+mn-lt"/>
                <a:cs typeface="Arial" panose="020B0604020202020204" pitchFamily="34" charset="0"/>
              </a:rPr>
              <a:t>Hazard assessment and process in Safety Assessment Document (SAD).</a:t>
            </a:r>
          </a:p>
          <a:p>
            <a:pPr marL="214313" indent="-214313">
              <a:spcBef>
                <a:spcPts val="600"/>
              </a:spcBef>
              <a:buFont typeface="Arial"/>
              <a:buChar char="•"/>
            </a:pPr>
            <a:r>
              <a:rPr lang="en-US" sz="1600" dirty="0">
                <a:latin typeface="Arial" panose="020B0604020202020204" pitchFamily="34" charset="0"/>
                <a:ea typeface="+mn-lt"/>
                <a:cs typeface="Arial" panose="020B0604020202020204" pitchFamily="34" charset="0"/>
              </a:rPr>
              <a:t>Controls in place to eliminate, control, or mitigate identified hazards.</a:t>
            </a:r>
          </a:p>
          <a:p>
            <a:pPr marL="214313" indent="-214313">
              <a:spcBef>
                <a:spcPts val="600"/>
              </a:spcBef>
              <a:buFont typeface="Arial"/>
              <a:buChar char="•"/>
            </a:pPr>
            <a:r>
              <a:rPr lang="en-US" sz="1600" dirty="0">
                <a:latin typeface="Arial" panose="020B0604020202020204" pitchFamily="34" charset="0"/>
                <a:ea typeface="+mn-lt"/>
                <a:cs typeface="Arial" panose="020B0604020202020204" pitchFamily="34" charset="0"/>
              </a:rPr>
              <a:t>Credited controls are specified in ASE. </a:t>
            </a:r>
            <a:endParaRPr lang="en-US" sz="1600" dirty="0">
              <a:latin typeface="Arial" panose="020B0604020202020204" pitchFamily="34" charset="0"/>
              <a:ea typeface="Calibri" panose="020F0502020204030204"/>
              <a:cs typeface="Arial" panose="020B0604020202020204" pitchFamily="34" charset="0"/>
            </a:endParaRPr>
          </a:p>
          <a:p>
            <a:pPr marL="214313" indent="-214313">
              <a:spcBef>
                <a:spcPts val="600"/>
              </a:spcBef>
              <a:buFont typeface="Arial"/>
              <a:buChar char="•"/>
            </a:pPr>
            <a:r>
              <a:rPr lang="en-US" sz="1600" dirty="0">
                <a:latin typeface="Arial" panose="020B0604020202020204" pitchFamily="34" charset="0"/>
                <a:ea typeface="+mn-lt"/>
                <a:cs typeface="Arial" panose="020B0604020202020204" pitchFamily="34" charset="0"/>
              </a:rPr>
              <a:t>A credited control is determined through hazard evaluation to be essential and necessary for safe operation directly related to the protection of personnel or the environment.</a:t>
            </a:r>
          </a:p>
          <a:p>
            <a:pPr marL="214313" indent="-214313">
              <a:spcBef>
                <a:spcPts val="600"/>
              </a:spcBef>
              <a:buFont typeface="Arial"/>
              <a:buChar char="•"/>
            </a:pPr>
            <a:r>
              <a:rPr lang="en-US" sz="1600" dirty="0">
                <a:latin typeface="Arial" panose="020B0604020202020204" pitchFamily="34" charset="0"/>
                <a:ea typeface="+mn-lt"/>
                <a:cs typeface="Arial" panose="020B0604020202020204" pitchFamily="34" charset="0"/>
              </a:rPr>
              <a:t>Credited controls are assigned a higher degree of operational assurance than other controls.</a:t>
            </a:r>
          </a:p>
          <a:p>
            <a:pPr marL="214313" indent="-214313">
              <a:spcBef>
                <a:spcPts val="600"/>
              </a:spcBef>
              <a:buFont typeface="Arial"/>
              <a:buChar char="•"/>
            </a:pPr>
            <a:r>
              <a:rPr lang="en-US" sz="1600" dirty="0">
                <a:latin typeface="Arial" panose="020B0604020202020204" pitchFamily="34" charset="0"/>
                <a:ea typeface="Calibri" panose="020F0502020204030204"/>
                <a:cs typeface="Arial" panose="020B0604020202020204" pitchFamily="34" charset="0"/>
              </a:rPr>
              <a:t>Controls may be engineered or administrative.</a:t>
            </a:r>
          </a:p>
          <a:p>
            <a:pPr marL="214313" indent="-214313">
              <a:spcBef>
                <a:spcPts val="600"/>
              </a:spcBef>
              <a:buFont typeface="Arial"/>
              <a:buChar char="•"/>
            </a:pPr>
            <a:r>
              <a:rPr lang="en-US" sz="1600" dirty="0">
                <a:latin typeface="Arial" panose="020B0604020202020204" pitchFamily="34" charset="0"/>
                <a:ea typeface="Calibri" panose="020F0502020204030204"/>
                <a:cs typeface="Arial" panose="020B0604020202020204" pitchFamily="34" charset="0"/>
              </a:rPr>
              <a:t>If a credited control is altered, the USI process is followed.</a:t>
            </a:r>
          </a:p>
          <a:p>
            <a:pPr marL="214313" indent="-214313">
              <a:spcBef>
                <a:spcPts val="600"/>
              </a:spcBef>
              <a:buFont typeface="Arial"/>
              <a:buChar char="•"/>
            </a:pPr>
            <a:r>
              <a:rPr lang="en-US" sz="1600" dirty="0">
                <a:latin typeface="Arial" panose="020B0604020202020204" pitchFamily="34" charset="0"/>
                <a:ea typeface="Calibri" panose="020F0502020204030204"/>
                <a:cs typeface="Arial" panose="020B0604020202020204" pitchFamily="34" charset="0"/>
              </a:rPr>
              <a:t>Must be in place &amp; verified in order to run.</a:t>
            </a:r>
          </a:p>
        </p:txBody>
      </p:sp>
      <p:graphicFrame>
        <p:nvGraphicFramePr>
          <p:cNvPr id="956" name="Diagram 955">
            <a:extLst>
              <a:ext uri="{FF2B5EF4-FFF2-40B4-BE49-F238E27FC236}">
                <a16:creationId xmlns:a16="http://schemas.microsoft.com/office/drawing/2014/main" id="{4275C604-93FB-72EB-141E-19E3D0972B97}"/>
              </a:ext>
            </a:extLst>
          </p:cNvPr>
          <p:cNvGraphicFramePr/>
          <p:nvPr>
            <p:extLst>
              <p:ext uri="{D42A27DB-BD31-4B8C-83A1-F6EECF244321}">
                <p14:modId xmlns:p14="http://schemas.microsoft.com/office/powerpoint/2010/main" val="777237226"/>
              </p:ext>
            </p:extLst>
          </p:nvPr>
        </p:nvGraphicFramePr>
        <p:xfrm>
          <a:off x="4917193" y="1524630"/>
          <a:ext cx="3774722" cy="4182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75" name="TextBox 1174">
            <a:extLst>
              <a:ext uri="{FF2B5EF4-FFF2-40B4-BE49-F238E27FC236}">
                <a16:creationId xmlns:a16="http://schemas.microsoft.com/office/drawing/2014/main" id="{83AC6F3F-48CD-9B32-1687-35D0C930B31F}"/>
              </a:ext>
            </a:extLst>
          </p:cNvPr>
          <p:cNvSpPr txBox="1"/>
          <p:nvPr/>
        </p:nvSpPr>
        <p:spPr>
          <a:xfrm>
            <a:off x="4917193" y="988038"/>
            <a:ext cx="3774722"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b="1" dirty="0">
                <a:ea typeface="Calibri"/>
                <a:cs typeface="Calibri"/>
              </a:rPr>
              <a:t>CMTF Credited Controls</a:t>
            </a:r>
          </a:p>
          <a:p>
            <a:pPr algn="ctr"/>
            <a:r>
              <a:rPr lang="en-US" sz="1200" b="1" dirty="0">
                <a:ea typeface="Calibri"/>
                <a:cs typeface="Calibri"/>
              </a:rPr>
              <a:t>Full description is in CMTF ASE</a:t>
            </a:r>
          </a:p>
        </p:txBody>
      </p:sp>
      <p:sp>
        <p:nvSpPr>
          <p:cNvPr id="5" name="TextBox 4">
            <a:extLst>
              <a:ext uri="{FF2B5EF4-FFF2-40B4-BE49-F238E27FC236}">
                <a16:creationId xmlns:a16="http://schemas.microsoft.com/office/drawing/2014/main" id="{8F5BF910-90C3-40FF-8D93-733FF89FCD0D}"/>
              </a:ext>
            </a:extLst>
          </p:cNvPr>
          <p:cNvSpPr txBox="1"/>
          <p:nvPr/>
        </p:nvSpPr>
        <p:spPr>
          <a:xfrm>
            <a:off x="234130" y="832590"/>
            <a:ext cx="433787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Hierarchy of Controls:</a:t>
            </a:r>
          </a:p>
        </p:txBody>
      </p:sp>
      <p:sp>
        <p:nvSpPr>
          <p:cNvPr id="6" name="Slide Number Placeholder 5">
            <a:extLst>
              <a:ext uri="{FF2B5EF4-FFF2-40B4-BE49-F238E27FC236}">
                <a16:creationId xmlns:a16="http://schemas.microsoft.com/office/drawing/2014/main" id="{7DF3B710-BF73-43D5-8CDD-B3AC21DAE999}"/>
              </a:ext>
            </a:extLst>
          </p:cNvPr>
          <p:cNvSpPr>
            <a:spLocks noGrp="1"/>
          </p:cNvSpPr>
          <p:nvPr>
            <p:ph type="sldNum" sz="quarter" idx="12"/>
          </p:nvPr>
        </p:nvSpPr>
        <p:spPr/>
        <p:txBody>
          <a:bodyPr/>
          <a:lstStyle/>
          <a:p>
            <a:fld id="{07E1C93C-5050-FC42-8F10-D22D4F119D13}" type="slidenum">
              <a:rPr lang="en-US" smtClean="0"/>
              <a:pPr/>
              <a:t>14</a:t>
            </a:fld>
            <a:endParaRPr lang="en-US"/>
          </a:p>
        </p:txBody>
      </p:sp>
    </p:spTree>
    <p:extLst>
      <p:ext uri="{BB962C8B-B14F-4D97-AF65-F5344CB8AC3E}">
        <p14:creationId xmlns:p14="http://schemas.microsoft.com/office/powerpoint/2010/main" val="238678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13A-23D1-912B-7057-9918E776781B}"/>
              </a:ext>
            </a:extLst>
          </p:cNvPr>
          <p:cNvSpPr>
            <a:spLocks noGrp="1"/>
          </p:cNvSpPr>
          <p:nvPr>
            <p:ph type="title"/>
          </p:nvPr>
        </p:nvSpPr>
        <p:spPr/>
        <p:txBody>
          <a:bodyPr/>
          <a:lstStyle/>
          <a:p>
            <a:r>
              <a:rPr lang="en-US" dirty="0">
                <a:latin typeface="Arial"/>
                <a:cs typeface="Arial"/>
              </a:rPr>
              <a:t>Credited Controls (CMTF) – Passive Engineered Controls</a:t>
            </a:r>
            <a:endParaRPr lang="en-US" dirty="0"/>
          </a:p>
        </p:txBody>
      </p:sp>
      <p:sp>
        <p:nvSpPr>
          <p:cNvPr id="3" name="Content Placeholder 2">
            <a:extLst>
              <a:ext uri="{FF2B5EF4-FFF2-40B4-BE49-F238E27FC236}">
                <a16:creationId xmlns:a16="http://schemas.microsoft.com/office/drawing/2014/main" id="{D9A2752E-C74E-5A59-EA3E-F038CC981FCB}"/>
              </a:ext>
            </a:extLst>
          </p:cNvPr>
          <p:cNvSpPr>
            <a:spLocks noGrp="1"/>
          </p:cNvSpPr>
          <p:nvPr>
            <p:ph idx="1"/>
          </p:nvPr>
        </p:nvSpPr>
        <p:spPr>
          <a:xfrm>
            <a:off x="111040" y="1008771"/>
            <a:ext cx="6748671" cy="5392028"/>
          </a:xfrm>
        </p:spPr>
        <p:txBody>
          <a:bodyPr vert="horz" lIns="68580" tIns="34290" rIns="68580" bIns="34290" rtlCol="0" anchor="t">
            <a:noAutofit/>
          </a:bodyPr>
          <a:lstStyle/>
          <a:p>
            <a:pPr>
              <a:lnSpc>
                <a:spcPct val="100000"/>
              </a:lnSpc>
              <a:spcBef>
                <a:spcPts val="0"/>
              </a:spcBef>
            </a:pPr>
            <a:r>
              <a:rPr lang="en-US" sz="1500" u="sng" dirty="0">
                <a:latin typeface="Arial" panose="020B0604020202020204" pitchFamily="34" charset="0"/>
                <a:ea typeface="Calibri"/>
              </a:rPr>
              <a:t>ASE 4.1.1: Permanent shielding:</a:t>
            </a:r>
          </a:p>
          <a:p>
            <a:pPr lvl="1">
              <a:lnSpc>
                <a:spcPct val="100000"/>
              </a:lnSpc>
              <a:spcBef>
                <a:spcPts val="0"/>
              </a:spcBef>
            </a:pPr>
            <a:r>
              <a:rPr lang="en-US" sz="1500" dirty="0">
                <a:latin typeface="Arial" panose="020B0604020202020204" pitchFamily="34" charset="0"/>
                <a:ea typeface="Calibri"/>
              </a:rPr>
              <a:t>CMTF Enclosure; </a:t>
            </a:r>
            <a:r>
              <a:rPr lang="en-US" sz="1500" dirty="0">
                <a:latin typeface="Arial" panose="020B0604020202020204" pitchFamily="34" charset="0"/>
                <a:ea typeface="Calibri"/>
                <a:hlinkClick r:id="rId2"/>
              </a:rPr>
              <a:t>Shielding Policy for Ionizing Radiation</a:t>
            </a:r>
            <a:r>
              <a:rPr lang="en-US" sz="1500" dirty="0">
                <a:latin typeface="Arial" panose="020B0604020202020204" pitchFamily="34" charset="0"/>
                <a:ea typeface="Calibri"/>
              </a:rPr>
              <a:t>.</a:t>
            </a:r>
          </a:p>
          <a:p>
            <a:pPr lvl="1">
              <a:lnSpc>
                <a:spcPct val="100000"/>
              </a:lnSpc>
              <a:spcBef>
                <a:spcPts val="0"/>
              </a:spcBef>
            </a:pPr>
            <a:r>
              <a:rPr lang="en-US" sz="1500" dirty="0">
                <a:latin typeface="Arial" panose="020B0604020202020204" pitchFamily="34" charset="0"/>
                <a:ea typeface="Calibri"/>
              </a:rPr>
              <a:t>Certified every 5 years by Facilities through </a:t>
            </a:r>
            <a:r>
              <a:rPr lang="en-US" sz="1500" dirty="0" err="1">
                <a:latin typeface="Arial" panose="020B0604020202020204" pitchFamily="34" charset="0"/>
                <a:ea typeface="Calibri"/>
              </a:rPr>
              <a:t>Radcon</a:t>
            </a:r>
            <a:r>
              <a:rPr lang="en-US" sz="1500" dirty="0">
                <a:latin typeface="Arial" panose="020B0604020202020204" pitchFamily="34" charset="0"/>
                <a:ea typeface="Calibri"/>
              </a:rPr>
              <a:t>.</a:t>
            </a:r>
          </a:p>
          <a:p>
            <a:pPr lvl="1">
              <a:lnSpc>
                <a:spcPct val="100000"/>
              </a:lnSpc>
              <a:spcBef>
                <a:spcPts val="0"/>
              </a:spcBef>
            </a:pPr>
            <a:endParaRPr lang="en-US" sz="1500" dirty="0">
              <a:latin typeface="Arial" panose="020B0604020202020204" pitchFamily="34" charset="0"/>
              <a:ea typeface="Calibri"/>
            </a:endParaRPr>
          </a:p>
          <a:p>
            <a:pPr>
              <a:lnSpc>
                <a:spcPct val="100000"/>
              </a:lnSpc>
              <a:spcBef>
                <a:spcPts val="600"/>
              </a:spcBef>
            </a:pPr>
            <a:r>
              <a:rPr lang="en-US" sz="1500" u="sng" dirty="0">
                <a:latin typeface="Arial" panose="020B0604020202020204" pitchFamily="34" charset="0"/>
                <a:ea typeface="Calibri"/>
              </a:rPr>
              <a:t>ASE 4.1.2: Movable shielding:</a:t>
            </a:r>
          </a:p>
          <a:p>
            <a:pPr marL="457200" lvl="1" indent="0">
              <a:lnSpc>
                <a:spcPct val="100000"/>
              </a:lnSpc>
              <a:spcBef>
                <a:spcPts val="0"/>
              </a:spcBef>
              <a:buNone/>
            </a:pPr>
            <a:r>
              <a:rPr lang="en-US" sz="1500" dirty="0">
                <a:latin typeface="Arial" panose="020B0604020202020204" pitchFamily="34" charset="0"/>
                <a:ea typeface="Calibri"/>
              </a:rPr>
              <a:t>Shielding packages (All 6 are in </a:t>
            </a:r>
            <a:r>
              <a:rPr lang="en-US" sz="1500" dirty="0">
                <a:latin typeface="Arial" panose="020B0604020202020204" pitchFamily="34" charset="0"/>
                <a:ea typeface="Calibri"/>
                <a:hlinkClick r:id="rId3"/>
              </a:rPr>
              <a:t>RCG Shielding Tacking Database</a:t>
            </a:r>
            <a:r>
              <a:rPr lang="en-US" sz="1500" dirty="0">
                <a:latin typeface="Arial" panose="020B0604020202020204" pitchFamily="34" charset="0"/>
                <a:ea typeface="Calibri"/>
              </a:rPr>
              <a:t> </a:t>
            </a:r>
            <a:br>
              <a:rPr lang="en-US" sz="1500" dirty="0">
                <a:latin typeface="Arial" panose="020B0604020202020204" pitchFamily="34" charset="0"/>
                <a:ea typeface="Calibri"/>
              </a:rPr>
            </a:br>
            <a:r>
              <a:rPr lang="en-US" sz="1500" dirty="0">
                <a:latin typeface="Arial" panose="020B0604020202020204" pitchFamily="34" charset="0"/>
                <a:ea typeface="Calibri"/>
              </a:rPr>
              <a:t>&amp; Credited for CMTF / VTA ARR):</a:t>
            </a:r>
          </a:p>
          <a:p>
            <a:pPr lvl="1">
              <a:lnSpc>
                <a:spcPct val="100000"/>
              </a:lnSpc>
              <a:spcBef>
                <a:spcPts val="0"/>
              </a:spcBef>
            </a:pPr>
            <a:r>
              <a:rPr lang="en-US" sz="1500" dirty="0">
                <a:latin typeface="Arial" panose="020B0604020202020204" pitchFamily="34" charset="0"/>
                <a:ea typeface="Calibri"/>
              </a:rPr>
              <a:t>04-TL-08: CMTF Mezzanine: Exhaust fan/SSA waveguide penetration</a:t>
            </a:r>
          </a:p>
          <a:p>
            <a:pPr lvl="1">
              <a:lnSpc>
                <a:spcPct val="100000"/>
              </a:lnSpc>
              <a:spcBef>
                <a:spcPts val="0"/>
              </a:spcBef>
            </a:pPr>
            <a:r>
              <a:rPr lang="en-US" sz="1500" dirty="0">
                <a:latin typeface="Arial" panose="020B0604020202020204" pitchFamily="34" charset="0"/>
                <a:ea typeface="Calibri"/>
              </a:rPr>
              <a:t>04-TL-09: Personnel Labyrinth Entrance</a:t>
            </a:r>
          </a:p>
          <a:p>
            <a:pPr lvl="1">
              <a:lnSpc>
                <a:spcPct val="100000"/>
              </a:lnSpc>
              <a:spcBef>
                <a:spcPts val="0"/>
              </a:spcBef>
            </a:pPr>
            <a:r>
              <a:rPr lang="en-US" sz="1500" dirty="0">
                <a:latin typeface="Arial" panose="020B0604020202020204" pitchFamily="34" charset="0"/>
                <a:ea typeface="Calibri"/>
              </a:rPr>
              <a:t>06-TL-10: Cryogenic penetration CMTF-to-VTA </a:t>
            </a:r>
          </a:p>
          <a:p>
            <a:pPr lvl="1">
              <a:lnSpc>
                <a:spcPct val="100000"/>
              </a:lnSpc>
              <a:spcBef>
                <a:spcPts val="0"/>
              </a:spcBef>
            </a:pPr>
            <a:r>
              <a:rPr lang="en-US" sz="1500" dirty="0">
                <a:latin typeface="Arial" panose="020B0604020202020204" pitchFamily="34" charset="0"/>
                <a:ea typeface="Calibri"/>
              </a:rPr>
              <a:t>06-TL-11: Partial Wall: Personnel Entrance/E Wall</a:t>
            </a:r>
          </a:p>
          <a:p>
            <a:pPr lvl="1">
              <a:lnSpc>
                <a:spcPct val="100000"/>
              </a:lnSpc>
              <a:spcBef>
                <a:spcPts val="0"/>
              </a:spcBef>
            </a:pPr>
            <a:r>
              <a:rPr lang="en-US" sz="1500" dirty="0">
                <a:latin typeface="Arial" panose="020B0604020202020204" pitchFamily="34" charset="0"/>
                <a:ea typeface="Calibri"/>
              </a:rPr>
              <a:t>24-CMTF-01: Cable trench cave to control room.</a:t>
            </a:r>
          </a:p>
          <a:p>
            <a:pPr lvl="1">
              <a:lnSpc>
                <a:spcPct val="100000"/>
              </a:lnSpc>
              <a:spcBef>
                <a:spcPts val="0"/>
              </a:spcBef>
            </a:pPr>
            <a:r>
              <a:rPr lang="en-US" sz="1500" dirty="0">
                <a:latin typeface="Arial" panose="020B0604020202020204" pitchFamily="34" charset="0"/>
                <a:ea typeface="Calibri"/>
              </a:rPr>
              <a:t>24-CMTF-02 Concrete/Lead shield wall in Cryogenic Penetration of East Wall</a:t>
            </a:r>
          </a:p>
          <a:p>
            <a:pPr lvl="1">
              <a:lnSpc>
                <a:spcPct val="100000"/>
              </a:lnSpc>
              <a:spcBef>
                <a:spcPts val="0"/>
              </a:spcBef>
            </a:pPr>
            <a:r>
              <a:rPr lang="en-US" sz="1500" dirty="0">
                <a:latin typeface="Arial" panose="020B0604020202020204" pitchFamily="34" charset="0"/>
                <a:ea typeface="Calibri"/>
              </a:rPr>
              <a:t>Configuration verified through </a:t>
            </a:r>
            <a:r>
              <a:rPr lang="en-US" sz="1500" dirty="0" err="1">
                <a:latin typeface="Arial" panose="020B0604020202020204" pitchFamily="34" charset="0"/>
                <a:ea typeface="Calibri"/>
              </a:rPr>
              <a:t>Radcon</a:t>
            </a:r>
            <a:r>
              <a:rPr lang="en-US" sz="1500" dirty="0">
                <a:latin typeface="Arial" panose="020B0604020202020204" pitchFamily="34" charset="0"/>
                <a:ea typeface="Calibri"/>
              </a:rPr>
              <a:t> checklist. (~1/module test)</a:t>
            </a:r>
          </a:p>
          <a:p>
            <a:pPr lvl="1">
              <a:lnSpc>
                <a:spcPct val="100000"/>
              </a:lnSpc>
              <a:spcBef>
                <a:spcPts val="0"/>
              </a:spcBef>
            </a:pPr>
            <a:endParaRPr lang="en-US" sz="1500" dirty="0">
              <a:latin typeface="Arial" panose="020B0604020202020204" pitchFamily="34" charset="0"/>
              <a:ea typeface="Calibri"/>
            </a:endParaRPr>
          </a:p>
          <a:p>
            <a:pPr>
              <a:lnSpc>
                <a:spcPct val="100000"/>
              </a:lnSpc>
              <a:spcBef>
                <a:spcPts val="600"/>
              </a:spcBef>
            </a:pPr>
            <a:r>
              <a:rPr lang="en-US" sz="1500" u="sng" dirty="0">
                <a:latin typeface="Arial" panose="020B0604020202020204" pitchFamily="34" charset="0"/>
                <a:ea typeface="Calibri"/>
              </a:rPr>
              <a:t>ASE 4.1.3: ODH Vents &amp; Facility Configuration:</a:t>
            </a:r>
            <a:r>
              <a:rPr lang="en-US" sz="1500" dirty="0">
                <a:latin typeface="Arial" panose="020B0604020202020204" pitchFamily="34" charset="0"/>
                <a:ea typeface="Calibri"/>
              </a:rPr>
              <a:t> (biennial SSG certification)</a:t>
            </a:r>
          </a:p>
          <a:p>
            <a:pPr lvl="1">
              <a:lnSpc>
                <a:spcPct val="100000"/>
              </a:lnSpc>
              <a:spcBef>
                <a:spcPts val="0"/>
              </a:spcBef>
            </a:pPr>
            <a:r>
              <a:rPr lang="en-US" sz="1500" dirty="0">
                <a:latin typeface="Arial" panose="020B0604020202020204" pitchFamily="34" charset="0"/>
                <a:ea typeface="Calibri"/>
              </a:rPr>
              <a:t>4’x4’ CMTF enclosure ceiling vent (Passive)</a:t>
            </a:r>
          </a:p>
          <a:p>
            <a:pPr lvl="1">
              <a:lnSpc>
                <a:spcPct val="100000"/>
              </a:lnSpc>
              <a:spcBef>
                <a:spcPts val="0"/>
              </a:spcBef>
            </a:pPr>
            <a:r>
              <a:rPr lang="en-US" sz="1500" dirty="0">
                <a:latin typeface="Arial" panose="020B0604020202020204" pitchFamily="34" charset="0"/>
                <a:ea typeface="Calibri"/>
              </a:rPr>
              <a:t>Defense-in-depth measure: Active venting. 35000 cfm fan.</a:t>
            </a:r>
          </a:p>
          <a:p>
            <a:pPr lvl="1">
              <a:lnSpc>
                <a:spcPct val="100000"/>
              </a:lnSpc>
              <a:spcBef>
                <a:spcPts val="0"/>
              </a:spcBef>
            </a:pPr>
            <a:r>
              <a:rPr lang="en-US" sz="1500" dirty="0">
                <a:latin typeface="Arial" panose="020B0604020202020204" pitchFamily="34" charset="0"/>
                <a:ea typeface="Calibri"/>
              </a:rPr>
              <a:t>Defense-in-depth measure: Sealed penetrations: Trench to CMTF control room, all on 2</a:t>
            </a:r>
            <a:r>
              <a:rPr lang="en-US" sz="1500" baseline="30000" dirty="0">
                <a:latin typeface="Arial" panose="020B0604020202020204" pitchFamily="34" charset="0"/>
                <a:ea typeface="Calibri"/>
              </a:rPr>
              <a:t>nd</a:t>
            </a:r>
            <a:r>
              <a:rPr lang="en-US" sz="1500" dirty="0">
                <a:latin typeface="Arial" panose="020B0604020202020204" pitchFamily="34" charset="0"/>
                <a:ea typeface="Calibri"/>
              </a:rPr>
              <a:t> floor, and </a:t>
            </a:r>
            <a:r>
              <a:rPr lang="en-US" sz="1500" dirty="0" err="1">
                <a:latin typeface="Arial" panose="020B0604020202020204" pitchFamily="34" charset="0"/>
                <a:ea typeface="Calibri"/>
              </a:rPr>
              <a:t>Cryo</a:t>
            </a:r>
            <a:r>
              <a:rPr lang="en-US" sz="1500" dirty="0">
                <a:latin typeface="Arial" panose="020B0604020202020204" pitchFamily="34" charset="0"/>
                <a:ea typeface="Calibri"/>
              </a:rPr>
              <a:t> penetration to VTA (on the VTA-side)</a:t>
            </a:r>
          </a:p>
          <a:p>
            <a:pPr lvl="1">
              <a:lnSpc>
                <a:spcPct val="100000"/>
              </a:lnSpc>
              <a:spcBef>
                <a:spcPts val="0"/>
              </a:spcBef>
            </a:pPr>
            <a:r>
              <a:rPr lang="en-US" sz="1500" dirty="0">
                <a:latin typeface="Arial" panose="020B0604020202020204" pitchFamily="34" charset="0"/>
                <a:ea typeface="Calibri"/>
              </a:rPr>
              <a:t>ODH assessment (JLAB-TN-07-066; 11/14/24 revision contains new junction box.)</a:t>
            </a:r>
          </a:p>
        </p:txBody>
      </p:sp>
      <p:pic>
        <p:nvPicPr>
          <p:cNvPr id="5" name="Picture 4">
            <a:extLst>
              <a:ext uri="{FF2B5EF4-FFF2-40B4-BE49-F238E27FC236}">
                <a16:creationId xmlns:a16="http://schemas.microsoft.com/office/drawing/2014/main" id="{70696606-8993-4032-BB04-4E18CFC5262F}"/>
              </a:ext>
            </a:extLst>
          </p:cNvPr>
          <p:cNvPicPr>
            <a:picLocks noChangeAspect="1"/>
          </p:cNvPicPr>
          <p:nvPr/>
        </p:nvPicPr>
        <p:blipFill rotWithShape="1">
          <a:blip r:embed="rId4"/>
          <a:srcRect t="17959" r="6669" b="26949"/>
          <a:stretch/>
        </p:blipFill>
        <p:spPr>
          <a:xfrm rot="5400000">
            <a:off x="6338030" y="4000172"/>
            <a:ext cx="2937069" cy="13003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9A0E424-8D99-4F55-A4B0-E5F8FD7313AB}"/>
              </a:ext>
            </a:extLst>
          </p:cNvPr>
          <p:cNvPicPr>
            <a:picLocks noChangeAspect="1"/>
          </p:cNvPicPr>
          <p:nvPr/>
        </p:nvPicPr>
        <p:blipFill>
          <a:blip r:embed="rId5"/>
          <a:stretch>
            <a:fillRect/>
          </a:stretch>
        </p:blipFill>
        <p:spPr>
          <a:xfrm>
            <a:off x="6839835" y="1008771"/>
            <a:ext cx="1933462" cy="1958442"/>
          </a:xfrm>
          <a:prstGeom prst="rect">
            <a:avLst/>
          </a:prstGeom>
          <a:effectLst>
            <a:outerShdw blurRad="292100" dist="139700" dir="2700000" algn="tl" rotWithShape="0">
              <a:prstClr val="black">
                <a:alpha val="65000"/>
              </a:prstClr>
            </a:outerShdw>
          </a:effectLst>
        </p:spPr>
      </p:pic>
      <p:sp>
        <p:nvSpPr>
          <p:cNvPr id="6" name="Slide Number Placeholder 5">
            <a:extLst>
              <a:ext uri="{FF2B5EF4-FFF2-40B4-BE49-F238E27FC236}">
                <a16:creationId xmlns:a16="http://schemas.microsoft.com/office/drawing/2014/main" id="{CB203F48-9BDF-484E-A9DF-2050A3B4C214}"/>
              </a:ext>
            </a:extLst>
          </p:cNvPr>
          <p:cNvSpPr>
            <a:spLocks noGrp="1"/>
          </p:cNvSpPr>
          <p:nvPr>
            <p:ph type="sldNum" sz="quarter" idx="12"/>
          </p:nvPr>
        </p:nvSpPr>
        <p:spPr/>
        <p:txBody>
          <a:bodyPr/>
          <a:lstStyle/>
          <a:p>
            <a:fld id="{07E1C93C-5050-FC42-8F10-D22D4F119D13}" type="slidenum">
              <a:rPr lang="en-US" smtClean="0"/>
              <a:pPr/>
              <a:t>15</a:t>
            </a:fld>
            <a:endParaRPr lang="en-US"/>
          </a:p>
        </p:txBody>
      </p:sp>
    </p:spTree>
    <p:extLst>
      <p:ext uri="{BB962C8B-B14F-4D97-AF65-F5344CB8AC3E}">
        <p14:creationId xmlns:p14="http://schemas.microsoft.com/office/powerpoint/2010/main" val="62875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3959-422E-453C-AD3F-19DAB6FD9F51}"/>
              </a:ext>
            </a:extLst>
          </p:cNvPr>
          <p:cNvSpPr>
            <a:spLocks noGrp="1"/>
          </p:cNvSpPr>
          <p:nvPr>
            <p:ph type="title"/>
          </p:nvPr>
        </p:nvSpPr>
        <p:spPr/>
        <p:txBody>
          <a:bodyPr/>
          <a:lstStyle/>
          <a:p>
            <a:r>
              <a:rPr lang="en-US" dirty="0"/>
              <a:t>Example FML Structural Shielding Checklist:</a:t>
            </a:r>
          </a:p>
        </p:txBody>
      </p:sp>
      <p:sp>
        <p:nvSpPr>
          <p:cNvPr id="5" name="Slide Number Placeholder 4">
            <a:extLst>
              <a:ext uri="{FF2B5EF4-FFF2-40B4-BE49-F238E27FC236}">
                <a16:creationId xmlns:a16="http://schemas.microsoft.com/office/drawing/2014/main" id="{2594C20F-F071-466C-A791-20C0DC8F10A9}"/>
              </a:ext>
            </a:extLst>
          </p:cNvPr>
          <p:cNvSpPr>
            <a:spLocks noGrp="1"/>
          </p:cNvSpPr>
          <p:nvPr>
            <p:ph type="sldNum" sz="quarter" idx="12"/>
          </p:nvPr>
        </p:nvSpPr>
        <p:spPr/>
        <p:txBody>
          <a:bodyPr/>
          <a:lstStyle/>
          <a:p>
            <a:fld id="{07E1C93C-5050-FC42-8F10-D22D4F119D13}" type="slidenum">
              <a:rPr lang="en-US" smtClean="0"/>
              <a:pPr/>
              <a:t>16</a:t>
            </a:fld>
            <a:endParaRPr lang="en-US"/>
          </a:p>
        </p:txBody>
      </p:sp>
      <p:pic>
        <p:nvPicPr>
          <p:cNvPr id="8" name="Picture 7">
            <a:extLst>
              <a:ext uri="{FF2B5EF4-FFF2-40B4-BE49-F238E27FC236}">
                <a16:creationId xmlns:a16="http://schemas.microsoft.com/office/drawing/2014/main" id="{87A07B7F-41C4-4B3C-82CC-A5C39A9874C8}"/>
              </a:ext>
            </a:extLst>
          </p:cNvPr>
          <p:cNvPicPr>
            <a:picLocks noChangeAspect="1"/>
          </p:cNvPicPr>
          <p:nvPr/>
        </p:nvPicPr>
        <p:blipFill>
          <a:blip r:embed="rId2"/>
          <a:stretch>
            <a:fillRect/>
          </a:stretch>
        </p:blipFill>
        <p:spPr>
          <a:xfrm>
            <a:off x="69355" y="1622855"/>
            <a:ext cx="8953947" cy="3591696"/>
          </a:xfrm>
          <a:prstGeom prst="rect">
            <a:avLst/>
          </a:prstGeom>
        </p:spPr>
      </p:pic>
    </p:spTree>
    <p:extLst>
      <p:ext uri="{BB962C8B-B14F-4D97-AF65-F5344CB8AC3E}">
        <p14:creationId xmlns:p14="http://schemas.microsoft.com/office/powerpoint/2010/main" val="262125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60DB-1C21-4981-ABF2-15DC967AA0F9}"/>
              </a:ext>
            </a:extLst>
          </p:cNvPr>
          <p:cNvSpPr>
            <a:spLocks noGrp="1"/>
          </p:cNvSpPr>
          <p:nvPr>
            <p:ph type="title"/>
          </p:nvPr>
        </p:nvSpPr>
        <p:spPr/>
        <p:txBody>
          <a:bodyPr/>
          <a:lstStyle/>
          <a:p>
            <a:r>
              <a:rPr lang="en-US" dirty="0"/>
              <a:t>Example CMTF </a:t>
            </a:r>
            <a:r>
              <a:rPr lang="en-US" dirty="0" err="1"/>
              <a:t>Radcon</a:t>
            </a:r>
            <a:r>
              <a:rPr lang="en-US" dirty="0"/>
              <a:t> Checklist:</a:t>
            </a:r>
          </a:p>
        </p:txBody>
      </p:sp>
      <p:sp>
        <p:nvSpPr>
          <p:cNvPr id="5" name="Slide Number Placeholder 4">
            <a:extLst>
              <a:ext uri="{FF2B5EF4-FFF2-40B4-BE49-F238E27FC236}">
                <a16:creationId xmlns:a16="http://schemas.microsoft.com/office/drawing/2014/main" id="{3C87006D-05AC-448D-B21C-A8E6928F5451}"/>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8" name="Picture 7">
            <a:extLst>
              <a:ext uri="{FF2B5EF4-FFF2-40B4-BE49-F238E27FC236}">
                <a16:creationId xmlns:a16="http://schemas.microsoft.com/office/drawing/2014/main" id="{10D1992B-63D2-41CD-9BCC-536BF4A412A5}"/>
              </a:ext>
            </a:extLst>
          </p:cNvPr>
          <p:cNvPicPr>
            <a:picLocks noChangeAspect="1"/>
          </p:cNvPicPr>
          <p:nvPr/>
        </p:nvPicPr>
        <p:blipFill>
          <a:blip r:embed="rId2"/>
          <a:stretch>
            <a:fillRect/>
          </a:stretch>
        </p:blipFill>
        <p:spPr>
          <a:xfrm>
            <a:off x="1338504" y="825909"/>
            <a:ext cx="5776606" cy="5719475"/>
          </a:xfrm>
          <a:prstGeom prst="rect">
            <a:avLst/>
          </a:prstGeom>
        </p:spPr>
      </p:pic>
    </p:spTree>
    <p:extLst>
      <p:ext uri="{BB962C8B-B14F-4D97-AF65-F5344CB8AC3E}">
        <p14:creationId xmlns:p14="http://schemas.microsoft.com/office/powerpoint/2010/main" val="414982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13A-23D1-912B-7057-9918E776781B}"/>
              </a:ext>
            </a:extLst>
          </p:cNvPr>
          <p:cNvSpPr>
            <a:spLocks noGrp="1"/>
          </p:cNvSpPr>
          <p:nvPr>
            <p:ph type="title"/>
          </p:nvPr>
        </p:nvSpPr>
        <p:spPr/>
        <p:txBody>
          <a:bodyPr/>
          <a:lstStyle/>
          <a:p>
            <a:r>
              <a:rPr lang="en-US">
                <a:latin typeface="Arial"/>
                <a:cs typeface="Arial"/>
              </a:rPr>
              <a:t>Credited Controls (CMTF) – Active Engineered Controls</a:t>
            </a:r>
            <a:endParaRPr lang="en-US"/>
          </a:p>
        </p:txBody>
      </p:sp>
      <p:sp>
        <p:nvSpPr>
          <p:cNvPr id="3" name="Content Placeholder 2">
            <a:extLst>
              <a:ext uri="{FF2B5EF4-FFF2-40B4-BE49-F238E27FC236}">
                <a16:creationId xmlns:a16="http://schemas.microsoft.com/office/drawing/2014/main" id="{D9A2752E-C74E-5A59-EA3E-F038CC981FCB}"/>
              </a:ext>
            </a:extLst>
          </p:cNvPr>
          <p:cNvSpPr>
            <a:spLocks noGrp="1"/>
          </p:cNvSpPr>
          <p:nvPr>
            <p:ph idx="1"/>
          </p:nvPr>
        </p:nvSpPr>
        <p:spPr>
          <a:xfrm>
            <a:off x="156301" y="938311"/>
            <a:ext cx="4316308" cy="5304117"/>
          </a:xfrm>
        </p:spPr>
        <p:txBody>
          <a:bodyPr vert="horz" lIns="68580" tIns="34290" rIns="68580" bIns="34290" rtlCol="0" anchor="t">
            <a:noAutofit/>
          </a:bodyPr>
          <a:lstStyle/>
          <a:p>
            <a:pPr>
              <a:lnSpc>
                <a:spcPct val="120000"/>
              </a:lnSpc>
            </a:pPr>
            <a:r>
              <a:rPr lang="en-US" sz="1600" u="sng" dirty="0">
                <a:latin typeface="Arial" panose="020B0604020202020204" pitchFamily="34" charset="0"/>
                <a:ea typeface="Calibri"/>
              </a:rPr>
              <a:t>ASE 4.2.1: PSS Access Controls:</a:t>
            </a:r>
          </a:p>
          <a:p>
            <a:pPr marL="517525" lvl="1" indent="-288925">
              <a:lnSpc>
                <a:spcPct val="120000"/>
              </a:lnSpc>
            </a:pPr>
            <a:r>
              <a:rPr lang="en-US" sz="1600" dirty="0">
                <a:latin typeface="Arial" panose="020B0604020202020204" pitchFamily="34" charset="0"/>
                <a:ea typeface="Calibri"/>
              </a:rPr>
              <a:t>Certified at least annually; certification will be Safety System SRM check-off </a:t>
            </a:r>
            <a:br>
              <a:rPr lang="en-US" sz="1600" dirty="0">
                <a:latin typeface="Arial" panose="020B0604020202020204" pitchFamily="34" charset="0"/>
                <a:ea typeface="Calibri"/>
              </a:rPr>
            </a:br>
            <a:r>
              <a:rPr lang="en-US" sz="1600" dirty="0">
                <a:latin typeface="Arial" panose="020B0604020202020204" pitchFamily="34" charset="0"/>
                <a:ea typeface="Calibri"/>
              </a:rPr>
              <a:t>(&amp; Credited) to ensure system is functional and working as designed.</a:t>
            </a:r>
          </a:p>
          <a:p>
            <a:pPr marL="517525" lvl="1" indent="-288925">
              <a:lnSpc>
                <a:spcPct val="120000"/>
              </a:lnSpc>
            </a:pPr>
            <a:r>
              <a:rPr lang="en-US" sz="1600" dirty="0">
                <a:latin typeface="Arial" panose="020B0604020202020204" pitchFamily="34" charset="0"/>
                <a:ea typeface="Calibri"/>
              </a:rPr>
              <a:t>See static &amp; functional certification procedures</a:t>
            </a:r>
          </a:p>
          <a:p>
            <a:pPr marL="517525" lvl="1" indent="-288925">
              <a:lnSpc>
                <a:spcPct val="120000"/>
              </a:lnSpc>
            </a:pPr>
            <a:r>
              <a:rPr lang="en-US" sz="1600" dirty="0">
                <a:latin typeface="Arial" panose="020B0604020202020204" pitchFamily="34" charset="0"/>
                <a:ea typeface="Calibri"/>
              </a:rPr>
              <a:t>Description later in presentation</a:t>
            </a:r>
          </a:p>
          <a:p>
            <a:pPr>
              <a:lnSpc>
                <a:spcPct val="120000"/>
              </a:lnSpc>
            </a:pPr>
            <a:r>
              <a:rPr lang="en-US" sz="1600" u="sng" dirty="0">
                <a:latin typeface="Arial" panose="020B0604020202020204" pitchFamily="34" charset="0"/>
                <a:ea typeface="Calibri"/>
              </a:rPr>
              <a:t>ASE 4.2.2: </a:t>
            </a:r>
            <a:r>
              <a:rPr lang="en-US" sz="1600" u="sng" dirty="0">
                <a:latin typeface="Arial" panose="020B0604020202020204" pitchFamily="34" charset="0"/>
                <a:ea typeface="Calibri"/>
                <a:hlinkClick r:id="rId2"/>
              </a:rPr>
              <a:t>ODH System</a:t>
            </a:r>
            <a:r>
              <a:rPr lang="en-US" sz="1600" u="sng" dirty="0">
                <a:latin typeface="Arial" panose="020B0604020202020204" pitchFamily="34" charset="0"/>
                <a:ea typeface="Calibri"/>
              </a:rPr>
              <a:t> Controls:</a:t>
            </a:r>
          </a:p>
          <a:p>
            <a:pPr marL="517525" lvl="1" indent="-288925">
              <a:lnSpc>
                <a:spcPct val="120000"/>
              </a:lnSpc>
            </a:pPr>
            <a:r>
              <a:rPr lang="en-US" sz="1600" dirty="0">
                <a:latin typeface="Arial" panose="020B0604020202020204" pitchFamily="34" charset="0"/>
                <a:ea typeface="Calibri"/>
              </a:rPr>
              <a:t>Certification process maintained by SSG</a:t>
            </a:r>
          </a:p>
          <a:p>
            <a:pPr marL="517525" lvl="1" indent="-288925">
              <a:lnSpc>
                <a:spcPct val="120000"/>
              </a:lnSpc>
            </a:pPr>
            <a:r>
              <a:rPr lang="en-US" sz="1600" dirty="0">
                <a:latin typeface="Arial" panose="020B0604020202020204" pitchFamily="34" charset="0"/>
                <a:ea typeface="Calibri"/>
              </a:rPr>
              <a:t>ODH sensors located along ceiling and floor of CMTF enclosure</a:t>
            </a:r>
          </a:p>
          <a:p>
            <a:pPr marL="517525" lvl="1" indent="-288925">
              <a:lnSpc>
                <a:spcPct val="120000"/>
              </a:lnSpc>
            </a:pPr>
            <a:r>
              <a:rPr lang="en-US" sz="1600" dirty="0">
                <a:latin typeface="Arial" panose="020B0604020202020204" pitchFamily="34" charset="0"/>
                <a:ea typeface="Calibri"/>
              </a:rPr>
              <a:t>System Readiness Manager components: </a:t>
            </a:r>
          </a:p>
          <a:p>
            <a:pPr marL="746125" lvl="2">
              <a:lnSpc>
                <a:spcPct val="120000"/>
              </a:lnSpc>
            </a:pPr>
            <a:r>
              <a:rPr lang="en-US" sz="1600" dirty="0">
                <a:latin typeface="Arial" panose="020B0604020202020204" pitchFamily="34" charset="0"/>
                <a:ea typeface="Calibri"/>
              </a:rPr>
              <a:t>ODH sensors/beacons/klaxon horns</a:t>
            </a:r>
          </a:p>
          <a:p>
            <a:pPr marL="517525" lvl="1" indent="-288925">
              <a:lnSpc>
                <a:spcPct val="120000"/>
              </a:lnSpc>
            </a:pPr>
            <a:r>
              <a:rPr lang="en-US" sz="1600" dirty="0">
                <a:latin typeface="Arial" panose="020B0604020202020204" pitchFamily="34" charset="0"/>
                <a:ea typeface="Calibri"/>
              </a:rPr>
              <a:t>Description later in presentation</a:t>
            </a:r>
          </a:p>
        </p:txBody>
      </p:sp>
      <p:pic>
        <p:nvPicPr>
          <p:cNvPr id="6" name="Picture 5">
            <a:extLst>
              <a:ext uri="{FF2B5EF4-FFF2-40B4-BE49-F238E27FC236}">
                <a16:creationId xmlns:a16="http://schemas.microsoft.com/office/drawing/2014/main" id="{BE40F01B-7C19-4991-8417-EF419011E710}"/>
              </a:ext>
            </a:extLst>
          </p:cNvPr>
          <p:cNvPicPr>
            <a:picLocks noChangeAspect="1"/>
          </p:cNvPicPr>
          <p:nvPr/>
        </p:nvPicPr>
        <p:blipFill rotWithShape="1">
          <a:blip r:embed="rId3"/>
          <a:srcRect l="7767" t="403" r="12391" b="-403"/>
          <a:stretch/>
        </p:blipFill>
        <p:spPr>
          <a:xfrm>
            <a:off x="4933415" y="3768579"/>
            <a:ext cx="3650389" cy="2222500"/>
          </a:xfrm>
          <a:prstGeom prst="rect">
            <a:avLst/>
          </a:prstGeom>
          <a:ln w="3175">
            <a:solidFill>
              <a:schemeClr val="tx1"/>
            </a:solidFill>
          </a:ln>
        </p:spPr>
      </p:pic>
      <p:pic>
        <p:nvPicPr>
          <p:cNvPr id="10" name="Picture 9">
            <a:extLst>
              <a:ext uri="{FF2B5EF4-FFF2-40B4-BE49-F238E27FC236}">
                <a16:creationId xmlns:a16="http://schemas.microsoft.com/office/drawing/2014/main" id="{A4A3A1DB-223F-4787-B3AF-E0ACFC107128}"/>
              </a:ext>
            </a:extLst>
          </p:cNvPr>
          <p:cNvPicPr>
            <a:picLocks noChangeAspect="1"/>
          </p:cNvPicPr>
          <p:nvPr/>
        </p:nvPicPr>
        <p:blipFill rotWithShape="1">
          <a:blip r:embed="rId4"/>
          <a:srcRect l="5593" r="14565"/>
          <a:stretch/>
        </p:blipFill>
        <p:spPr>
          <a:xfrm>
            <a:off x="4933415" y="1022744"/>
            <a:ext cx="3650388" cy="2222500"/>
          </a:xfrm>
          <a:prstGeom prst="rect">
            <a:avLst/>
          </a:prstGeom>
          <a:ln w="3175">
            <a:solidFill>
              <a:schemeClr val="tx1"/>
            </a:solidFill>
          </a:ln>
        </p:spPr>
      </p:pic>
      <p:sp>
        <p:nvSpPr>
          <p:cNvPr id="11" name="TextBox 10">
            <a:extLst>
              <a:ext uri="{FF2B5EF4-FFF2-40B4-BE49-F238E27FC236}">
                <a16:creationId xmlns:a16="http://schemas.microsoft.com/office/drawing/2014/main" id="{B6599C8E-C7C9-4FE8-B7C1-3380C891FCE4}"/>
              </a:ext>
            </a:extLst>
          </p:cNvPr>
          <p:cNvSpPr txBox="1"/>
          <p:nvPr/>
        </p:nvSpPr>
        <p:spPr>
          <a:xfrm>
            <a:off x="4472609" y="3281151"/>
            <a:ext cx="4572000" cy="307777"/>
          </a:xfrm>
          <a:prstGeom prst="rect">
            <a:avLst/>
          </a:prstGeom>
          <a:noFill/>
        </p:spPr>
        <p:txBody>
          <a:bodyPr wrap="square" rtlCol="0">
            <a:spAutoFit/>
          </a:bodyPr>
          <a:lstStyle/>
          <a:p>
            <a:pPr algn="ctr"/>
            <a:r>
              <a:rPr lang="en-US" sz="1400" b="1" dirty="0"/>
              <a:t>PSS Human-Machine Interface</a:t>
            </a:r>
          </a:p>
        </p:txBody>
      </p:sp>
      <p:sp>
        <p:nvSpPr>
          <p:cNvPr id="12" name="TextBox 11">
            <a:extLst>
              <a:ext uri="{FF2B5EF4-FFF2-40B4-BE49-F238E27FC236}">
                <a16:creationId xmlns:a16="http://schemas.microsoft.com/office/drawing/2014/main" id="{3FD01685-C9C8-46DE-B327-44FAB501ACB1}"/>
              </a:ext>
            </a:extLst>
          </p:cNvPr>
          <p:cNvSpPr txBox="1"/>
          <p:nvPr/>
        </p:nvSpPr>
        <p:spPr>
          <a:xfrm>
            <a:off x="4595973" y="5982121"/>
            <a:ext cx="4325273" cy="307777"/>
          </a:xfrm>
          <a:prstGeom prst="rect">
            <a:avLst/>
          </a:prstGeom>
          <a:noFill/>
        </p:spPr>
        <p:txBody>
          <a:bodyPr wrap="square" rtlCol="0">
            <a:spAutoFit/>
          </a:bodyPr>
          <a:lstStyle/>
          <a:p>
            <a:pPr algn="ctr"/>
            <a:r>
              <a:rPr lang="en-US" sz="1400" b="1"/>
              <a:t>PSS Alarm Summary, key/door control, &amp; ODH panels</a:t>
            </a:r>
          </a:p>
        </p:txBody>
      </p:sp>
      <p:sp>
        <p:nvSpPr>
          <p:cNvPr id="5" name="Slide Number Placeholder 4">
            <a:extLst>
              <a:ext uri="{FF2B5EF4-FFF2-40B4-BE49-F238E27FC236}">
                <a16:creationId xmlns:a16="http://schemas.microsoft.com/office/drawing/2014/main" id="{47B77097-6040-4BC5-BE12-35EAC15654B4}"/>
              </a:ext>
            </a:extLst>
          </p:cNvPr>
          <p:cNvSpPr>
            <a:spLocks noGrp="1"/>
          </p:cNvSpPr>
          <p:nvPr>
            <p:ph type="sldNum" sz="quarter" idx="12"/>
          </p:nvPr>
        </p:nvSpPr>
        <p:spPr/>
        <p:txBody>
          <a:bodyPr/>
          <a:lstStyle/>
          <a:p>
            <a:fld id="{07E1C93C-5050-FC42-8F10-D22D4F119D13}" type="slidenum">
              <a:rPr lang="en-US" smtClean="0"/>
              <a:pPr/>
              <a:t>18</a:t>
            </a:fld>
            <a:endParaRPr lang="en-US"/>
          </a:p>
        </p:txBody>
      </p:sp>
    </p:spTree>
    <p:extLst>
      <p:ext uri="{BB962C8B-B14F-4D97-AF65-F5344CB8AC3E}">
        <p14:creationId xmlns:p14="http://schemas.microsoft.com/office/powerpoint/2010/main" val="400639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13A-23D1-912B-7057-9918E776781B}"/>
              </a:ext>
            </a:extLst>
          </p:cNvPr>
          <p:cNvSpPr>
            <a:spLocks noGrp="1"/>
          </p:cNvSpPr>
          <p:nvPr>
            <p:ph type="title"/>
          </p:nvPr>
        </p:nvSpPr>
        <p:spPr/>
        <p:txBody>
          <a:bodyPr/>
          <a:lstStyle/>
          <a:p>
            <a:r>
              <a:rPr lang="en-US">
                <a:latin typeface="Arial"/>
                <a:cs typeface="Arial"/>
              </a:rPr>
              <a:t>Credited Controls (CMTF) – Administrative Controls</a:t>
            </a:r>
            <a:endParaRPr lang="en-US"/>
          </a:p>
        </p:txBody>
      </p:sp>
      <p:sp>
        <p:nvSpPr>
          <p:cNvPr id="3" name="Content Placeholder 2">
            <a:extLst>
              <a:ext uri="{FF2B5EF4-FFF2-40B4-BE49-F238E27FC236}">
                <a16:creationId xmlns:a16="http://schemas.microsoft.com/office/drawing/2014/main" id="{D9A2752E-C74E-5A59-EA3E-F038CC981FCB}"/>
              </a:ext>
            </a:extLst>
          </p:cNvPr>
          <p:cNvSpPr>
            <a:spLocks noGrp="1"/>
          </p:cNvSpPr>
          <p:nvPr>
            <p:ph idx="1"/>
          </p:nvPr>
        </p:nvSpPr>
        <p:spPr>
          <a:xfrm>
            <a:off x="171398" y="945906"/>
            <a:ext cx="5223441" cy="5135152"/>
          </a:xfrm>
        </p:spPr>
        <p:txBody>
          <a:bodyPr vert="horz" lIns="68580" tIns="34290" rIns="68580" bIns="34290" rtlCol="0" anchor="t">
            <a:normAutofit/>
          </a:bodyPr>
          <a:lstStyle/>
          <a:p>
            <a:pPr>
              <a:lnSpc>
                <a:spcPct val="120000"/>
              </a:lnSpc>
            </a:pPr>
            <a:r>
              <a:rPr lang="en-US" sz="1600" u="sng">
                <a:latin typeface="Arial" panose="020B0604020202020204" pitchFamily="34" charset="0"/>
                <a:ea typeface="Calibri"/>
              </a:rPr>
              <a:t>ASE 4.3.1: Doors, Gates, Fences, &amp; Other Barriers</a:t>
            </a:r>
          </a:p>
          <a:p>
            <a:pPr>
              <a:lnSpc>
                <a:spcPct val="120000"/>
              </a:lnSpc>
            </a:pPr>
            <a:r>
              <a:rPr lang="en-US" sz="1600" u="sng">
                <a:latin typeface="Arial" panose="020B0604020202020204" pitchFamily="34" charset="0"/>
                <a:ea typeface="Calibri"/>
              </a:rPr>
              <a:t>ASE 4.3.2: CMTF Staffing – Sweep</a:t>
            </a:r>
          </a:p>
          <a:p>
            <a:pPr lvl="1">
              <a:lnSpc>
                <a:spcPct val="120000"/>
              </a:lnSpc>
            </a:pPr>
            <a:r>
              <a:rPr lang="en-US" sz="1600">
                <a:latin typeface="Arial" panose="020B0604020202020204" pitchFamily="34" charset="0"/>
                <a:ea typeface="Calibri"/>
                <a:hlinkClick r:id="rId2"/>
              </a:rPr>
              <a:t>Sweep Procedure / Diagram</a:t>
            </a:r>
            <a:endParaRPr lang="en-US" sz="1600">
              <a:latin typeface="Arial" panose="020B0604020202020204" pitchFamily="34" charset="0"/>
              <a:ea typeface="Calibri"/>
            </a:endParaRPr>
          </a:p>
          <a:p>
            <a:pPr lvl="1">
              <a:lnSpc>
                <a:spcPct val="120000"/>
              </a:lnSpc>
            </a:pPr>
            <a:r>
              <a:rPr lang="en-US" sz="1600">
                <a:latin typeface="Arial" panose="020B0604020202020204" pitchFamily="34" charset="0"/>
                <a:ea typeface="Calibri"/>
                <a:hlinkClick r:id="rId3"/>
              </a:rPr>
              <a:t>Qualified Sweeper List</a:t>
            </a:r>
            <a:endParaRPr lang="en-US" sz="1600">
              <a:latin typeface="Arial" panose="020B0604020202020204" pitchFamily="34" charset="0"/>
              <a:ea typeface="Calibri"/>
            </a:endParaRPr>
          </a:p>
          <a:p>
            <a:pPr>
              <a:lnSpc>
                <a:spcPct val="120000"/>
              </a:lnSpc>
            </a:pPr>
            <a:r>
              <a:rPr lang="en-US" sz="1600" u="sng">
                <a:latin typeface="Arial" panose="020B0604020202020204" pitchFamily="34" charset="0"/>
                <a:ea typeface="Calibri"/>
              </a:rPr>
              <a:t>ASE 4.3.3: CMTF Staffing – Operations </a:t>
            </a:r>
          </a:p>
          <a:p>
            <a:pPr lvl="1">
              <a:lnSpc>
                <a:spcPct val="120000"/>
              </a:lnSpc>
            </a:pPr>
            <a:r>
              <a:rPr lang="en-US" sz="1600">
                <a:latin typeface="Arial" panose="020B0604020202020204" pitchFamily="34" charset="0"/>
                <a:ea typeface="Calibri"/>
              </a:rPr>
              <a:t>Staffing / PSS Run Modes on upcoming slide</a:t>
            </a:r>
          </a:p>
        </p:txBody>
      </p:sp>
      <p:pic>
        <p:nvPicPr>
          <p:cNvPr id="5" name="Picture 4">
            <a:extLst>
              <a:ext uri="{FF2B5EF4-FFF2-40B4-BE49-F238E27FC236}">
                <a16:creationId xmlns:a16="http://schemas.microsoft.com/office/drawing/2014/main" id="{7B04A435-D114-432D-8AF1-1731E63E91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44" r="17934"/>
          <a:stretch/>
        </p:blipFill>
        <p:spPr>
          <a:xfrm rot="5400000">
            <a:off x="3790121" y="3858533"/>
            <a:ext cx="1654710" cy="1356386"/>
          </a:xfrm>
          <a:prstGeom prst="rect">
            <a:avLst/>
          </a:prstGeom>
        </p:spPr>
      </p:pic>
      <p:pic>
        <p:nvPicPr>
          <p:cNvPr id="7" name="Picture 6">
            <a:extLst>
              <a:ext uri="{FF2B5EF4-FFF2-40B4-BE49-F238E27FC236}">
                <a16:creationId xmlns:a16="http://schemas.microsoft.com/office/drawing/2014/main" id="{57E4C140-300D-4DC0-AE50-7B9F02AC8FF8}"/>
              </a:ext>
            </a:extLst>
          </p:cNvPr>
          <p:cNvPicPr>
            <a:picLocks noChangeAspect="1"/>
          </p:cNvPicPr>
          <p:nvPr/>
        </p:nvPicPr>
        <p:blipFill>
          <a:blip r:embed="rId5"/>
          <a:stretch>
            <a:fillRect/>
          </a:stretch>
        </p:blipFill>
        <p:spPr>
          <a:xfrm>
            <a:off x="133179" y="3203169"/>
            <a:ext cx="3695276" cy="2708925"/>
          </a:xfrm>
          <a:prstGeom prst="rect">
            <a:avLst/>
          </a:prstGeom>
        </p:spPr>
      </p:pic>
      <p:pic>
        <p:nvPicPr>
          <p:cNvPr id="9" name="Picture 8">
            <a:extLst>
              <a:ext uri="{FF2B5EF4-FFF2-40B4-BE49-F238E27FC236}">
                <a16:creationId xmlns:a16="http://schemas.microsoft.com/office/drawing/2014/main" id="{0F46E45E-C9DA-4022-99FD-5F6889C86282}"/>
              </a:ext>
            </a:extLst>
          </p:cNvPr>
          <p:cNvPicPr>
            <a:picLocks noChangeAspect="1"/>
          </p:cNvPicPr>
          <p:nvPr/>
        </p:nvPicPr>
        <p:blipFill>
          <a:blip r:embed="rId6"/>
          <a:stretch>
            <a:fillRect/>
          </a:stretch>
        </p:blipFill>
        <p:spPr>
          <a:xfrm>
            <a:off x="5480538" y="884491"/>
            <a:ext cx="3602206" cy="5439434"/>
          </a:xfrm>
          <a:prstGeom prst="rect">
            <a:avLst/>
          </a:prstGeom>
        </p:spPr>
      </p:pic>
      <p:sp>
        <p:nvSpPr>
          <p:cNvPr id="6" name="Slide Number Placeholder 5">
            <a:extLst>
              <a:ext uri="{FF2B5EF4-FFF2-40B4-BE49-F238E27FC236}">
                <a16:creationId xmlns:a16="http://schemas.microsoft.com/office/drawing/2014/main" id="{4679C525-0070-4751-9D5E-E7674C0D4A8A}"/>
              </a:ext>
            </a:extLst>
          </p:cNvPr>
          <p:cNvSpPr>
            <a:spLocks noGrp="1"/>
          </p:cNvSpPr>
          <p:nvPr>
            <p:ph type="sldNum" sz="quarter" idx="12"/>
          </p:nvPr>
        </p:nvSpPr>
        <p:spPr/>
        <p:txBody>
          <a:bodyPr/>
          <a:lstStyle/>
          <a:p>
            <a:fld id="{07E1C93C-5050-FC42-8F10-D22D4F119D13}" type="slidenum">
              <a:rPr lang="en-US" smtClean="0"/>
              <a:pPr/>
              <a:t>19</a:t>
            </a:fld>
            <a:endParaRPr lang="en-US"/>
          </a:p>
        </p:txBody>
      </p:sp>
    </p:spTree>
    <p:extLst>
      <p:ext uri="{BB962C8B-B14F-4D97-AF65-F5344CB8AC3E}">
        <p14:creationId xmlns:p14="http://schemas.microsoft.com/office/powerpoint/2010/main" val="261933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CMTF – Location &amp; History</a:t>
            </a:r>
          </a:p>
        </p:txBody>
      </p:sp>
      <p:pic>
        <p:nvPicPr>
          <p:cNvPr id="9" name="Content Placeholder 8"/>
          <p:cNvPicPr>
            <a:picLocks noGrp="1" noChangeAspect="1"/>
          </p:cNvPicPr>
          <p:nvPr>
            <p:ph idx="1"/>
          </p:nvPr>
        </p:nvPicPr>
        <p:blipFill>
          <a:blip r:embed="rId2"/>
          <a:stretch>
            <a:fillRect/>
          </a:stretch>
        </p:blipFill>
        <p:spPr>
          <a:xfrm>
            <a:off x="5043580" y="1530037"/>
            <a:ext cx="3862288" cy="4036219"/>
          </a:xfrm>
          <a:prstGeom prst="rect">
            <a:avLst/>
          </a:prstGeom>
        </p:spPr>
      </p:pic>
      <p:cxnSp>
        <p:nvCxnSpPr>
          <p:cNvPr id="10" name="Straight Arrow Connector 9"/>
          <p:cNvCxnSpPr/>
          <p:nvPr/>
        </p:nvCxnSpPr>
        <p:spPr>
          <a:xfrm>
            <a:off x="4709565" y="4292319"/>
            <a:ext cx="11531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E8D7799-9A27-4D66-A397-4BBA38917681}"/>
              </a:ext>
            </a:extLst>
          </p:cNvPr>
          <p:cNvPicPr>
            <a:picLocks noChangeAspect="1"/>
          </p:cNvPicPr>
          <p:nvPr/>
        </p:nvPicPr>
        <p:blipFill>
          <a:blip r:embed="rId3"/>
          <a:stretch>
            <a:fillRect/>
          </a:stretch>
        </p:blipFill>
        <p:spPr>
          <a:xfrm>
            <a:off x="334016" y="3481025"/>
            <a:ext cx="4159249" cy="2774187"/>
          </a:xfrm>
          <a:prstGeom prst="rect">
            <a:avLst/>
          </a:prstGeom>
        </p:spPr>
      </p:pic>
      <p:pic>
        <p:nvPicPr>
          <p:cNvPr id="12" name="Picture 11">
            <a:extLst>
              <a:ext uri="{FF2B5EF4-FFF2-40B4-BE49-F238E27FC236}">
                <a16:creationId xmlns:a16="http://schemas.microsoft.com/office/drawing/2014/main" id="{8067DB28-C124-47A8-A440-69F6AC08AC2D}"/>
              </a:ext>
            </a:extLst>
          </p:cNvPr>
          <p:cNvPicPr>
            <a:picLocks noChangeAspect="1"/>
          </p:cNvPicPr>
          <p:nvPr/>
        </p:nvPicPr>
        <p:blipFill>
          <a:blip r:embed="rId4"/>
          <a:stretch>
            <a:fillRect/>
          </a:stretch>
        </p:blipFill>
        <p:spPr>
          <a:xfrm>
            <a:off x="334015" y="768037"/>
            <a:ext cx="4159250" cy="2711230"/>
          </a:xfrm>
          <a:prstGeom prst="rect">
            <a:avLst/>
          </a:prstGeom>
        </p:spPr>
      </p:pic>
      <p:sp>
        <p:nvSpPr>
          <p:cNvPr id="3" name="Slide Number Placeholder 2">
            <a:extLst>
              <a:ext uri="{FF2B5EF4-FFF2-40B4-BE49-F238E27FC236}">
                <a16:creationId xmlns:a16="http://schemas.microsoft.com/office/drawing/2014/main" id="{64A7FEE8-370C-4633-8671-5DC2FF35A7D6}"/>
              </a:ext>
            </a:extLst>
          </p:cNvPr>
          <p:cNvSpPr>
            <a:spLocks noGrp="1"/>
          </p:cNvSpPr>
          <p:nvPr>
            <p:ph type="sldNum" sz="quarter" idx="12"/>
          </p:nvPr>
        </p:nvSpPr>
        <p:spPr/>
        <p:txBody>
          <a:bodyPr/>
          <a:lstStyle/>
          <a:p>
            <a:fld id="{07E1C93C-5050-FC42-8F10-D22D4F119D13}" type="slidenum">
              <a:rPr lang="en-US" smtClean="0"/>
              <a:pPr/>
              <a:t>2</a:t>
            </a:fld>
            <a:endParaRPr lang="en-US"/>
          </a:p>
        </p:txBody>
      </p:sp>
    </p:spTree>
    <p:extLst>
      <p:ext uri="{BB962C8B-B14F-4D97-AF65-F5344CB8AC3E}">
        <p14:creationId xmlns:p14="http://schemas.microsoft.com/office/powerpoint/2010/main" val="318382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F2CF-34BB-4D19-BE69-0123E6482433}"/>
              </a:ext>
            </a:extLst>
          </p:cNvPr>
          <p:cNvSpPr>
            <a:spLocks noGrp="1"/>
          </p:cNvSpPr>
          <p:nvPr>
            <p:ph type="title"/>
          </p:nvPr>
        </p:nvSpPr>
        <p:spPr/>
        <p:txBody>
          <a:bodyPr/>
          <a:lstStyle/>
          <a:p>
            <a:r>
              <a:rPr lang="en-US" dirty="0"/>
              <a:t>Credited Control Labeling:</a:t>
            </a:r>
          </a:p>
        </p:txBody>
      </p:sp>
      <p:sp>
        <p:nvSpPr>
          <p:cNvPr id="5" name="Slide Number Placeholder 4">
            <a:extLst>
              <a:ext uri="{FF2B5EF4-FFF2-40B4-BE49-F238E27FC236}">
                <a16:creationId xmlns:a16="http://schemas.microsoft.com/office/drawing/2014/main" id="{2318BA1F-B58B-45B7-A5D5-A231D3B70C5F}"/>
              </a:ext>
            </a:extLst>
          </p:cNvPr>
          <p:cNvSpPr>
            <a:spLocks noGrp="1"/>
          </p:cNvSpPr>
          <p:nvPr>
            <p:ph type="sldNum" sz="quarter" idx="12"/>
          </p:nvPr>
        </p:nvSpPr>
        <p:spPr/>
        <p:txBody>
          <a:bodyPr/>
          <a:lstStyle/>
          <a:p>
            <a:fld id="{07E1C93C-5050-FC42-8F10-D22D4F119D13}" type="slidenum">
              <a:rPr lang="en-US" smtClean="0"/>
              <a:pPr/>
              <a:t>20</a:t>
            </a:fld>
            <a:endParaRPr lang="en-US"/>
          </a:p>
        </p:txBody>
      </p:sp>
      <p:pic>
        <p:nvPicPr>
          <p:cNvPr id="7" name="Picture 6">
            <a:extLst>
              <a:ext uri="{FF2B5EF4-FFF2-40B4-BE49-F238E27FC236}">
                <a16:creationId xmlns:a16="http://schemas.microsoft.com/office/drawing/2014/main" id="{3EAB8849-D6B2-4A1D-8F0C-829C039E8D30}"/>
              </a:ext>
            </a:extLst>
          </p:cNvPr>
          <p:cNvPicPr>
            <a:picLocks noChangeAspect="1"/>
          </p:cNvPicPr>
          <p:nvPr/>
        </p:nvPicPr>
        <p:blipFill>
          <a:blip r:embed="rId2"/>
          <a:stretch>
            <a:fillRect/>
          </a:stretch>
        </p:blipFill>
        <p:spPr>
          <a:xfrm>
            <a:off x="308919" y="1015163"/>
            <a:ext cx="2555588" cy="3980771"/>
          </a:xfrm>
          <a:prstGeom prst="rect">
            <a:avLst/>
          </a:prstGeom>
        </p:spPr>
      </p:pic>
      <p:pic>
        <p:nvPicPr>
          <p:cNvPr id="11" name="Picture 10">
            <a:extLst>
              <a:ext uri="{FF2B5EF4-FFF2-40B4-BE49-F238E27FC236}">
                <a16:creationId xmlns:a16="http://schemas.microsoft.com/office/drawing/2014/main" id="{234C06B4-6AF7-4202-B5F0-C81757E4B33E}"/>
              </a:ext>
            </a:extLst>
          </p:cNvPr>
          <p:cNvPicPr>
            <a:picLocks noChangeAspect="1"/>
          </p:cNvPicPr>
          <p:nvPr/>
        </p:nvPicPr>
        <p:blipFill>
          <a:blip r:embed="rId3"/>
          <a:stretch>
            <a:fillRect/>
          </a:stretch>
        </p:blipFill>
        <p:spPr>
          <a:xfrm>
            <a:off x="3162394" y="1015692"/>
            <a:ext cx="5672687" cy="3980242"/>
          </a:xfrm>
          <a:prstGeom prst="rect">
            <a:avLst/>
          </a:prstGeom>
        </p:spPr>
      </p:pic>
      <p:sp>
        <p:nvSpPr>
          <p:cNvPr id="12" name="TextBox 11">
            <a:extLst>
              <a:ext uri="{FF2B5EF4-FFF2-40B4-BE49-F238E27FC236}">
                <a16:creationId xmlns:a16="http://schemas.microsoft.com/office/drawing/2014/main" id="{DCCA40BF-E69C-4E90-8269-8739C71DFBD6}"/>
              </a:ext>
            </a:extLst>
          </p:cNvPr>
          <p:cNvSpPr txBox="1"/>
          <p:nvPr/>
        </p:nvSpPr>
        <p:spPr>
          <a:xfrm>
            <a:off x="308919" y="5156886"/>
            <a:ext cx="8526162" cy="1200329"/>
          </a:xfrm>
          <a:prstGeom prst="rect">
            <a:avLst/>
          </a:prstGeom>
          <a:noFill/>
        </p:spPr>
        <p:txBody>
          <a:bodyPr wrap="square" rtlCol="0">
            <a:spAutoFit/>
          </a:bodyPr>
          <a:lstStyle/>
          <a:p>
            <a:pPr algn="ctr"/>
            <a:r>
              <a:rPr lang="en-US" dirty="0">
                <a:solidFill>
                  <a:srgbClr val="FF0000"/>
                </a:solidFill>
              </a:rPr>
              <a:t>Radiation Control and Safety System Group credited control labeling</a:t>
            </a:r>
          </a:p>
          <a:p>
            <a:pPr algn="ctr"/>
            <a:endParaRPr lang="en-US" dirty="0">
              <a:solidFill>
                <a:srgbClr val="FF0000"/>
              </a:solidFill>
            </a:endParaRPr>
          </a:p>
          <a:p>
            <a:r>
              <a:rPr lang="en-US" dirty="0"/>
              <a:t>More standardized labeling inconsistency is something the lab will be looking into in the near future… </a:t>
            </a:r>
          </a:p>
        </p:txBody>
      </p:sp>
    </p:spTree>
    <p:extLst>
      <p:ext uri="{BB962C8B-B14F-4D97-AF65-F5344CB8AC3E}">
        <p14:creationId xmlns:p14="http://schemas.microsoft.com/office/powerpoint/2010/main" val="1999365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B580-D34D-9EEB-3128-649FAC1A0E82}"/>
              </a:ext>
            </a:extLst>
          </p:cNvPr>
          <p:cNvSpPr>
            <a:spLocks noGrp="1"/>
          </p:cNvSpPr>
          <p:nvPr>
            <p:ph type="title"/>
          </p:nvPr>
        </p:nvSpPr>
        <p:spPr/>
        <p:txBody>
          <a:bodyPr/>
          <a:lstStyle/>
          <a:p>
            <a:r>
              <a:rPr lang="en-US" b="1" baseline="0" dirty="0">
                <a:latin typeface="Arial"/>
                <a:cs typeface="Arial"/>
              </a:rPr>
              <a:t>Unreviewed Safety Issue (USI) Process </a:t>
            </a:r>
            <a:r>
              <a:rPr lang="en-US" dirty="0">
                <a:latin typeface="Arial"/>
                <a:ea typeface="Arial"/>
                <a:cs typeface="Arial"/>
              </a:rPr>
              <a:t>​</a:t>
            </a:r>
            <a:endParaRPr lang="en-US" dirty="0"/>
          </a:p>
        </p:txBody>
      </p:sp>
      <p:sp>
        <p:nvSpPr>
          <p:cNvPr id="3" name="Content Placeholder 2">
            <a:extLst>
              <a:ext uri="{FF2B5EF4-FFF2-40B4-BE49-F238E27FC236}">
                <a16:creationId xmlns:a16="http://schemas.microsoft.com/office/drawing/2014/main" id="{D4FF8144-9664-0D37-60A0-650D80788ACC}"/>
              </a:ext>
            </a:extLst>
          </p:cNvPr>
          <p:cNvSpPr>
            <a:spLocks noGrp="1"/>
          </p:cNvSpPr>
          <p:nvPr>
            <p:ph idx="1"/>
          </p:nvPr>
        </p:nvSpPr>
        <p:spPr>
          <a:xfrm>
            <a:off x="0" y="728029"/>
            <a:ext cx="9144000" cy="3377289"/>
          </a:xfrm>
        </p:spPr>
        <p:txBody>
          <a:bodyPr vert="horz" lIns="68580" tIns="34290" rIns="68580" bIns="34290" rtlCol="0" anchor="t">
            <a:noAutofit/>
          </a:bodyPr>
          <a:lstStyle/>
          <a:p>
            <a:pPr>
              <a:lnSpc>
                <a:spcPct val="100000"/>
              </a:lnSpc>
              <a:spcBef>
                <a:spcPts val="600"/>
              </a:spcBef>
            </a:pPr>
            <a:r>
              <a:rPr lang="en-US" sz="2000" dirty="0">
                <a:latin typeface="Arial" panose="020B0604020202020204" pitchFamily="34" charset="0"/>
                <a:hlinkClick r:id="rId2"/>
              </a:rPr>
              <a:t>Process</a:t>
            </a:r>
            <a:r>
              <a:rPr lang="en-US" sz="2000" dirty="0">
                <a:latin typeface="Arial" panose="020B0604020202020204" pitchFamily="34" charset="0"/>
              </a:rPr>
              <a:t> administered by Safety Configuration Management Board (SCMB) and applies to all accelerators on-site.</a:t>
            </a:r>
          </a:p>
          <a:p>
            <a:pPr>
              <a:lnSpc>
                <a:spcPct val="100000"/>
              </a:lnSpc>
              <a:spcBef>
                <a:spcPts val="600"/>
              </a:spcBef>
            </a:pPr>
            <a:r>
              <a:rPr lang="en-US" sz="2000" dirty="0">
                <a:latin typeface="Arial" panose="020B0604020202020204" pitchFamily="34" charset="0"/>
              </a:rPr>
              <a:t>Process used when:​</a:t>
            </a:r>
          </a:p>
          <a:p>
            <a:pPr marL="571500" indent="-342900">
              <a:lnSpc>
                <a:spcPct val="100000"/>
              </a:lnSpc>
              <a:spcBef>
                <a:spcPts val="600"/>
              </a:spcBef>
              <a:buFont typeface="Wingdings" panose="05000000000000000000" pitchFamily="2" charset="2"/>
              <a:buChar char="Ø"/>
            </a:pPr>
            <a:r>
              <a:rPr lang="en-US" sz="2000" dirty="0">
                <a:latin typeface="Arial" panose="020B0604020202020204" pitchFamily="34" charset="0"/>
                <a:ea typeface="Calibri"/>
              </a:rPr>
              <a:t>Conditions inconsistent with the SAD or ASE are discovered</a:t>
            </a:r>
          </a:p>
          <a:p>
            <a:pPr marL="571500" indent="-342900">
              <a:lnSpc>
                <a:spcPct val="100000"/>
              </a:lnSpc>
              <a:spcBef>
                <a:spcPts val="600"/>
              </a:spcBef>
              <a:buFont typeface="Wingdings" panose="05000000000000000000" pitchFamily="2" charset="2"/>
              <a:buChar char="Ø"/>
            </a:pPr>
            <a:r>
              <a:rPr lang="en-US" sz="2000" dirty="0">
                <a:latin typeface="Arial" panose="020B0604020202020204" pitchFamily="34" charset="0"/>
                <a:ea typeface="Calibri"/>
              </a:rPr>
              <a:t>The Department of Energy Thomas Jefferson Site Office identifies accelerator​ operations as being in violation of its ASE​</a:t>
            </a:r>
          </a:p>
          <a:p>
            <a:pPr marL="571500" indent="-342900">
              <a:lnSpc>
                <a:spcPct val="100000"/>
              </a:lnSpc>
              <a:spcBef>
                <a:spcPts val="600"/>
              </a:spcBef>
              <a:buFont typeface="Wingdings" panose="05000000000000000000" pitchFamily="2" charset="2"/>
              <a:buChar char="Ø"/>
            </a:pPr>
            <a:r>
              <a:rPr lang="en-US" sz="2000" dirty="0">
                <a:latin typeface="Arial" panose="020B0604020202020204" pitchFamily="34" charset="0"/>
                <a:ea typeface="Calibri"/>
              </a:rPr>
              <a:t>New or proposed changes to accelerator equipment installation, configuration, or operational activities are proposed</a:t>
            </a:r>
          </a:p>
          <a:p>
            <a:pPr>
              <a:lnSpc>
                <a:spcPct val="100000"/>
              </a:lnSpc>
              <a:spcBef>
                <a:spcPts val="600"/>
              </a:spcBef>
            </a:pPr>
            <a:r>
              <a:rPr lang="en-US" sz="2000" dirty="0">
                <a:latin typeface="Arial" panose="020B0604020202020204" pitchFamily="34" charset="0"/>
              </a:rPr>
              <a:t>Work stops, hazards are assessed &amp; mitigated if necessary, and requirements to resume operations are established between the lab &amp; the site office.</a:t>
            </a:r>
            <a:endParaRPr lang="en-US" sz="2000" dirty="0">
              <a:latin typeface="Arial" panose="020B0604020202020204" pitchFamily="34" charset="0"/>
              <a:ea typeface="Calibri"/>
            </a:endParaRPr>
          </a:p>
        </p:txBody>
      </p:sp>
      <p:sp>
        <p:nvSpPr>
          <p:cNvPr id="5" name="TextBox 4">
            <a:extLst>
              <a:ext uri="{FF2B5EF4-FFF2-40B4-BE49-F238E27FC236}">
                <a16:creationId xmlns:a16="http://schemas.microsoft.com/office/drawing/2014/main" id="{2F22E3C7-37B8-4235-A57F-86C40C8A5D77}"/>
              </a:ext>
            </a:extLst>
          </p:cNvPr>
          <p:cNvSpPr txBox="1"/>
          <p:nvPr/>
        </p:nvSpPr>
        <p:spPr>
          <a:xfrm>
            <a:off x="339812" y="4433316"/>
            <a:ext cx="8464377" cy="2185214"/>
          </a:xfrm>
          <a:prstGeom prst="rect">
            <a:avLst/>
          </a:prstGeom>
          <a:noFill/>
        </p:spPr>
        <p:txBody>
          <a:bodyPr wrap="square" rtlCol="0">
            <a:spAutoFit/>
          </a:bodyPr>
          <a:lstStyle/>
          <a:p>
            <a:pPr fontAlgn="base"/>
            <a:r>
              <a:rPr lang="en-US" dirty="0">
                <a:latin typeface="Arial" panose="020B0604020202020204" pitchFamily="34" charset="0"/>
                <a:cs typeface="Arial" panose="020B0604020202020204" pitchFamily="34" charset="0"/>
              </a:rPr>
              <a:t>Safety Concern Form &amp; Unreviewed Safety Issue (USI) Procedure:</a:t>
            </a:r>
          </a:p>
          <a:p>
            <a:pPr algn="ctr" fontAlgn="base"/>
            <a:r>
              <a:rPr lang="en-US" u="sng" dirty="0">
                <a:latin typeface="Arial" panose="020B0604020202020204" pitchFamily="34" charset="0"/>
                <a:cs typeface="Arial" panose="020B0604020202020204" pitchFamily="34" charset="0"/>
                <a:hlinkClick r:id="rId3"/>
              </a:rPr>
              <a:t>https://www.jlab.org/about/management/coo_office/perf_assur/pro_prog</a:t>
            </a:r>
            <a:endParaRPr lang="en-US" u="sng" dirty="0">
              <a:latin typeface="Arial" panose="020B0604020202020204" pitchFamily="34" charset="0"/>
              <a:cs typeface="Arial" panose="020B0604020202020204" pitchFamily="34" charset="0"/>
            </a:endParaRPr>
          </a:p>
          <a:p>
            <a:pPr fontAlgn="base"/>
            <a:endParaRPr lang="en-US" u="sng" dirty="0">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Actions/findings as a result of the above processes (as well as many others) are tracked via the Corrective Action Tracking System (CATS):</a:t>
            </a:r>
          </a:p>
          <a:p>
            <a:pPr fontAlgn="base"/>
            <a:endParaRPr lang="en-US" dirty="0">
              <a:latin typeface="Arial" panose="020B0604020202020204" pitchFamily="34" charset="0"/>
              <a:cs typeface="Arial" panose="020B0604020202020204" pitchFamily="34" charset="0"/>
            </a:endParaRPr>
          </a:p>
          <a:p>
            <a:pPr algn="ctr" fontAlgn="base"/>
            <a:r>
              <a:rPr lang="en-US" sz="1600" dirty="0">
                <a:latin typeface="Arial" panose="020B0604020202020204" pitchFamily="34" charset="0"/>
                <a:cs typeface="Arial" panose="020B0604020202020204" pitchFamily="34" charset="0"/>
                <a:hlinkClick r:id="rId4"/>
              </a:rPr>
              <a:t>https://mis.jlab.org/ehs</a:t>
            </a:r>
            <a:r>
              <a:rPr lang="en-US" sz="1600" dirty="0">
                <a:latin typeface="Arial" panose="020B0604020202020204" pitchFamily="34" charset="0"/>
                <a:cs typeface="Arial" panose="020B0604020202020204" pitchFamily="34" charset="0"/>
              </a:rPr>
              <a:t> </a:t>
            </a:r>
          </a:p>
          <a:p>
            <a:pPr algn="ctr" fontAlgn="base"/>
            <a:r>
              <a:rPr lang="en-US" sz="1000" dirty="0">
                <a:latin typeface="Arial" panose="020B0604020202020204" pitchFamily="34" charset="0"/>
                <a:cs typeface="Arial" panose="020B0604020202020204" pitchFamily="34" charset="0"/>
              </a:rPr>
              <a:t>(Accessible from laboratory networks only)</a:t>
            </a:r>
          </a:p>
        </p:txBody>
      </p:sp>
      <p:sp>
        <p:nvSpPr>
          <p:cNvPr id="6" name="Slide Number Placeholder 5">
            <a:extLst>
              <a:ext uri="{FF2B5EF4-FFF2-40B4-BE49-F238E27FC236}">
                <a16:creationId xmlns:a16="http://schemas.microsoft.com/office/drawing/2014/main" id="{229F0FE5-9013-458D-8704-F0CD5F903B0B}"/>
              </a:ext>
            </a:extLst>
          </p:cNvPr>
          <p:cNvSpPr>
            <a:spLocks noGrp="1"/>
          </p:cNvSpPr>
          <p:nvPr>
            <p:ph type="sldNum" sz="quarter" idx="12"/>
          </p:nvPr>
        </p:nvSpPr>
        <p:spPr/>
        <p:txBody>
          <a:bodyPr/>
          <a:lstStyle/>
          <a:p>
            <a:fld id="{07E1C93C-5050-FC42-8F10-D22D4F119D13}" type="slidenum">
              <a:rPr lang="en-US" smtClean="0"/>
              <a:pPr/>
              <a:t>21</a:t>
            </a:fld>
            <a:endParaRPr lang="en-US"/>
          </a:p>
        </p:txBody>
      </p:sp>
      <p:sp>
        <p:nvSpPr>
          <p:cNvPr id="4" name="TextBox 3">
            <a:extLst>
              <a:ext uri="{FF2B5EF4-FFF2-40B4-BE49-F238E27FC236}">
                <a16:creationId xmlns:a16="http://schemas.microsoft.com/office/drawing/2014/main" id="{20E29EA2-C3E9-472D-A4FC-B68FCB632FBB}"/>
              </a:ext>
            </a:extLst>
          </p:cNvPr>
          <p:cNvSpPr txBox="1"/>
          <p:nvPr/>
        </p:nvSpPr>
        <p:spPr>
          <a:xfrm>
            <a:off x="0" y="6605163"/>
            <a:ext cx="7269480" cy="246221"/>
          </a:xfrm>
          <a:prstGeom prst="rect">
            <a:avLst/>
          </a:prstGeom>
          <a:noFill/>
        </p:spPr>
        <p:txBody>
          <a:bodyPr wrap="square" rtlCol="0">
            <a:spAutoFit/>
          </a:bodyPr>
          <a:lstStyle/>
          <a:p>
            <a:r>
              <a:rPr lang="en-US" sz="1000" dirty="0">
                <a:latin typeface="Arial" panose="020B0604020202020204" pitchFamily="34" charset="0"/>
              </a:rPr>
              <a:t>“Unreviewed” doesn’t necessarily mean that a hazard was never considered.</a:t>
            </a:r>
            <a:endParaRPr lang="en-US" sz="1000" dirty="0"/>
          </a:p>
        </p:txBody>
      </p:sp>
    </p:spTree>
    <p:extLst>
      <p:ext uri="{BB962C8B-B14F-4D97-AF65-F5344CB8AC3E}">
        <p14:creationId xmlns:p14="http://schemas.microsoft.com/office/powerpoint/2010/main" val="1953704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10B4-31BF-4281-A021-36DB81EE7330}"/>
              </a:ext>
            </a:extLst>
          </p:cNvPr>
          <p:cNvSpPr>
            <a:spLocks noGrp="1"/>
          </p:cNvSpPr>
          <p:nvPr>
            <p:ph type="title"/>
          </p:nvPr>
        </p:nvSpPr>
        <p:spPr/>
        <p:txBody>
          <a:bodyPr/>
          <a:lstStyle/>
          <a:p>
            <a:r>
              <a:rPr lang="en-US" dirty="0"/>
              <a:t>Safety Concern Form:</a:t>
            </a:r>
          </a:p>
        </p:txBody>
      </p:sp>
      <p:sp>
        <p:nvSpPr>
          <p:cNvPr id="5" name="Slide Number Placeholder 4">
            <a:extLst>
              <a:ext uri="{FF2B5EF4-FFF2-40B4-BE49-F238E27FC236}">
                <a16:creationId xmlns:a16="http://schemas.microsoft.com/office/drawing/2014/main" id="{D3CB6760-3F2B-4838-8685-F5121B37F227}"/>
              </a:ext>
            </a:extLst>
          </p:cNvPr>
          <p:cNvSpPr>
            <a:spLocks noGrp="1"/>
          </p:cNvSpPr>
          <p:nvPr>
            <p:ph type="sldNum" sz="quarter" idx="12"/>
          </p:nvPr>
        </p:nvSpPr>
        <p:spPr/>
        <p:txBody>
          <a:bodyPr/>
          <a:lstStyle/>
          <a:p>
            <a:fld id="{07E1C93C-5050-FC42-8F10-D22D4F119D13}" type="slidenum">
              <a:rPr lang="en-US" smtClean="0"/>
              <a:pPr/>
              <a:t>22</a:t>
            </a:fld>
            <a:endParaRPr lang="en-US"/>
          </a:p>
        </p:txBody>
      </p:sp>
      <p:pic>
        <p:nvPicPr>
          <p:cNvPr id="4" name="Picture 3">
            <a:extLst>
              <a:ext uri="{FF2B5EF4-FFF2-40B4-BE49-F238E27FC236}">
                <a16:creationId xmlns:a16="http://schemas.microsoft.com/office/drawing/2014/main" id="{84745F9A-7289-42BD-B64F-C301CC0F55EB}"/>
              </a:ext>
            </a:extLst>
          </p:cNvPr>
          <p:cNvPicPr>
            <a:picLocks noChangeAspect="1"/>
          </p:cNvPicPr>
          <p:nvPr/>
        </p:nvPicPr>
        <p:blipFill>
          <a:blip r:embed="rId2"/>
          <a:stretch>
            <a:fillRect/>
          </a:stretch>
        </p:blipFill>
        <p:spPr>
          <a:xfrm>
            <a:off x="193136" y="1341660"/>
            <a:ext cx="8695944" cy="5517884"/>
          </a:xfrm>
          <a:prstGeom prst="rect">
            <a:avLst/>
          </a:prstGeom>
        </p:spPr>
      </p:pic>
      <p:sp>
        <p:nvSpPr>
          <p:cNvPr id="6" name="TextBox 5">
            <a:extLst>
              <a:ext uri="{FF2B5EF4-FFF2-40B4-BE49-F238E27FC236}">
                <a16:creationId xmlns:a16="http://schemas.microsoft.com/office/drawing/2014/main" id="{84F43FC4-2A4D-480E-9C3F-3E8A68BE9C96}"/>
              </a:ext>
            </a:extLst>
          </p:cNvPr>
          <p:cNvSpPr txBox="1"/>
          <p:nvPr/>
        </p:nvSpPr>
        <p:spPr>
          <a:xfrm>
            <a:off x="0" y="728029"/>
            <a:ext cx="9144000" cy="369332"/>
          </a:xfrm>
          <a:prstGeom prst="rect">
            <a:avLst/>
          </a:prstGeom>
          <a:noFill/>
        </p:spPr>
        <p:txBody>
          <a:bodyPr wrap="square" rtlCol="0">
            <a:spAutoFit/>
          </a:bodyPr>
          <a:lstStyle/>
          <a:p>
            <a:r>
              <a:rPr lang="en-US" dirty="0"/>
              <a:t>Initiates the USI process with the Accelerator Division Safety Office (DSO):</a:t>
            </a:r>
          </a:p>
        </p:txBody>
      </p:sp>
    </p:spTree>
    <p:extLst>
      <p:ext uri="{BB962C8B-B14F-4D97-AF65-F5344CB8AC3E}">
        <p14:creationId xmlns:p14="http://schemas.microsoft.com/office/powerpoint/2010/main" val="1058536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04577-3CD6-499F-A723-7DAF505A54E4}"/>
              </a:ext>
            </a:extLst>
          </p:cNvPr>
          <p:cNvSpPr>
            <a:spLocks noGrp="1"/>
          </p:cNvSpPr>
          <p:nvPr>
            <p:ph idx="1"/>
          </p:nvPr>
        </p:nvSpPr>
        <p:spPr>
          <a:xfrm>
            <a:off x="339811" y="2977033"/>
            <a:ext cx="8464378" cy="903934"/>
          </a:xfrm>
        </p:spPr>
        <p:txBody>
          <a:bodyPr>
            <a:normAutofit/>
          </a:bodyPr>
          <a:lstStyle/>
          <a:p>
            <a:pPr marL="0" indent="0" algn="ctr">
              <a:buNone/>
            </a:pPr>
            <a:r>
              <a:rPr lang="en-US" sz="4400" dirty="0"/>
              <a:t>PSS System Overview</a:t>
            </a:r>
          </a:p>
        </p:txBody>
      </p:sp>
      <p:sp>
        <p:nvSpPr>
          <p:cNvPr id="5" name="Slide Number Placeholder 4">
            <a:extLst>
              <a:ext uri="{FF2B5EF4-FFF2-40B4-BE49-F238E27FC236}">
                <a16:creationId xmlns:a16="http://schemas.microsoft.com/office/drawing/2014/main" id="{9A1CD71A-5CF6-432F-84F5-18E90A580790}"/>
              </a:ext>
            </a:extLst>
          </p:cNvPr>
          <p:cNvSpPr>
            <a:spLocks noGrp="1"/>
          </p:cNvSpPr>
          <p:nvPr>
            <p:ph type="sldNum" sz="quarter" idx="12"/>
          </p:nvPr>
        </p:nvSpPr>
        <p:spPr/>
        <p:txBody>
          <a:bodyPr/>
          <a:lstStyle/>
          <a:p>
            <a:fld id="{07E1C93C-5050-FC42-8F10-D22D4F119D13}" type="slidenum">
              <a:rPr lang="en-US" smtClean="0"/>
              <a:pPr/>
              <a:t>23</a:t>
            </a:fld>
            <a:endParaRPr lang="en-US"/>
          </a:p>
        </p:txBody>
      </p:sp>
    </p:spTree>
    <p:extLst>
      <p:ext uri="{BB962C8B-B14F-4D97-AF65-F5344CB8AC3E}">
        <p14:creationId xmlns:p14="http://schemas.microsoft.com/office/powerpoint/2010/main" val="2318588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105E-E6D6-414A-AA4F-011812723F3E}"/>
              </a:ext>
            </a:extLst>
          </p:cNvPr>
          <p:cNvSpPr>
            <a:spLocks noGrp="1"/>
          </p:cNvSpPr>
          <p:nvPr>
            <p:ph type="title"/>
          </p:nvPr>
        </p:nvSpPr>
        <p:spPr/>
        <p:txBody>
          <a:bodyPr/>
          <a:lstStyle/>
          <a:p>
            <a:r>
              <a:rPr lang="en-US" dirty="0"/>
              <a:t>CMTF PSS: Hazard and Mitigation</a:t>
            </a:r>
          </a:p>
        </p:txBody>
      </p:sp>
      <p:graphicFrame>
        <p:nvGraphicFramePr>
          <p:cNvPr id="6" name="Content Placeholder 5">
            <a:extLst>
              <a:ext uri="{FF2B5EF4-FFF2-40B4-BE49-F238E27FC236}">
                <a16:creationId xmlns:a16="http://schemas.microsoft.com/office/drawing/2014/main" id="{48E754BA-32D9-4ED7-876F-1B3F01F3737B}"/>
              </a:ext>
            </a:extLst>
          </p:cNvPr>
          <p:cNvGraphicFramePr>
            <a:graphicFrameLocks noGrp="1"/>
          </p:cNvGraphicFramePr>
          <p:nvPr>
            <p:ph idx="1"/>
            <p:extLst>
              <p:ext uri="{D42A27DB-BD31-4B8C-83A1-F6EECF244321}">
                <p14:modId xmlns:p14="http://schemas.microsoft.com/office/powerpoint/2010/main" val="3455804916"/>
              </p:ext>
            </p:extLst>
          </p:nvPr>
        </p:nvGraphicFramePr>
        <p:xfrm>
          <a:off x="900149" y="4409689"/>
          <a:ext cx="7343701" cy="1828569"/>
        </p:xfrm>
        <a:graphic>
          <a:graphicData uri="http://schemas.openxmlformats.org/drawingml/2006/table">
            <a:tbl>
              <a:tblPr firstRow="1" bandRow="1">
                <a:tableStyleId>{5C22544A-7EE6-4342-B048-85BDC9FD1C3A}</a:tableStyleId>
              </a:tblPr>
              <a:tblGrid>
                <a:gridCol w="2553173">
                  <a:extLst>
                    <a:ext uri="{9D8B030D-6E8A-4147-A177-3AD203B41FA5}">
                      <a16:colId xmlns:a16="http://schemas.microsoft.com/office/drawing/2014/main" val="760981748"/>
                    </a:ext>
                  </a:extLst>
                </a:gridCol>
                <a:gridCol w="4790528">
                  <a:extLst>
                    <a:ext uri="{9D8B030D-6E8A-4147-A177-3AD203B41FA5}">
                      <a16:colId xmlns:a16="http://schemas.microsoft.com/office/drawing/2014/main" val="140823735"/>
                    </a:ext>
                  </a:extLst>
                </a:gridCol>
              </a:tblGrid>
              <a:tr h="400325">
                <a:tc>
                  <a:txBody>
                    <a:bodyPr/>
                    <a:lstStyle/>
                    <a:p>
                      <a:pPr algn="ctr"/>
                      <a:r>
                        <a:rPr lang="en-US" sz="1400" dirty="0"/>
                        <a:t>HAZARD</a:t>
                      </a:r>
                    </a:p>
                  </a:txBody>
                  <a:tcPr marL="68580" marR="68580" marT="34290" marB="34290" anchor="ctr"/>
                </a:tc>
                <a:tc>
                  <a:txBody>
                    <a:bodyPr/>
                    <a:lstStyle/>
                    <a:p>
                      <a:pPr algn="ctr"/>
                      <a:r>
                        <a:rPr lang="en-US" sz="1400" dirty="0"/>
                        <a:t>MITIGATION</a:t>
                      </a:r>
                    </a:p>
                  </a:txBody>
                  <a:tcPr marL="68580" marR="68580" marT="34290" marB="34290" anchor="ctr"/>
                </a:tc>
                <a:extLst>
                  <a:ext uri="{0D108BD9-81ED-4DB2-BD59-A6C34878D82A}">
                    <a16:rowId xmlns:a16="http://schemas.microsoft.com/office/drawing/2014/main" val="1006784191"/>
                  </a:ext>
                </a:extLst>
              </a:tr>
              <a:tr h="714122">
                <a:tc>
                  <a:txBody>
                    <a:bodyPr/>
                    <a:lstStyle/>
                    <a:p>
                      <a:r>
                        <a:rPr lang="en-US" sz="1400" dirty="0"/>
                        <a:t>Prompt ionizing radiation exposure from field emission</a:t>
                      </a:r>
                    </a:p>
                  </a:txBody>
                  <a:tcPr marL="68580" marR="68580" marT="34290" marB="34290" anchor="ctr"/>
                </a:tc>
                <a:tc>
                  <a:txBody>
                    <a:bodyPr/>
                    <a:lstStyle/>
                    <a:p>
                      <a:r>
                        <a:rPr lang="en-US" sz="1400" dirty="0"/>
                        <a:t>PSS access control, warning lights and horns</a:t>
                      </a:r>
                    </a:p>
                  </a:txBody>
                  <a:tcPr marL="68580" marR="68580" marT="34290" marB="34290" anchor="ctr"/>
                </a:tc>
                <a:extLst>
                  <a:ext uri="{0D108BD9-81ED-4DB2-BD59-A6C34878D82A}">
                    <a16:rowId xmlns:a16="http://schemas.microsoft.com/office/drawing/2014/main" val="998888281"/>
                  </a:ext>
                </a:extLst>
              </a:tr>
              <a:tr h="714122">
                <a:tc>
                  <a:txBody>
                    <a:bodyPr/>
                    <a:lstStyle/>
                    <a:p>
                      <a:r>
                        <a:rPr lang="en-US" sz="1400" dirty="0"/>
                        <a:t>Oxygen deficiency hazard</a:t>
                      </a:r>
                    </a:p>
                  </a:txBody>
                  <a:tcPr marL="68580" marR="68580" marT="34290" marB="34290" anchor="ctr"/>
                </a:tc>
                <a:tc>
                  <a:txBody>
                    <a:bodyPr/>
                    <a:lstStyle/>
                    <a:p>
                      <a:r>
                        <a:rPr lang="en-US" sz="1400" dirty="0"/>
                        <a:t>ODH system with audible and visible alarms, exhaust vent fan interlocked with ODH system</a:t>
                      </a:r>
                    </a:p>
                  </a:txBody>
                  <a:tcPr marL="68580" marR="68580" marT="34290" marB="34290" anchor="ctr"/>
                </a:tc>
                <a:extLst>
                  <a:ext uri="{0D108BD9-81ED-4DB2-BD59-A6C34878D82A}">
                    <a16:rowId xmlns:a16="http://schemas.microsoft.com/office/drawing/2014/main" val="3199468042"/>
                  </a:ext>
                </a:extLst>
              </a:tr>
            </a:tbl>
          </a:graphicData>
        </a:graphic>
      </p:graphicFrame>
      <p:sp>
        <p:nvSpPr>
          <p:cNvPr id="5" name="Slide Number Placeholder 4">
            <a:extLst>
              <a:ext uri="{FF2B5EF4-FFF2-40B4-BE49-F238E27FC236}">
                <a16:creationId xmlns:a16="http://schemas.microsoft.com/office/drawing/2014/main" id="{30FEE16E-F9D5-4898-B1B9-50172215E5D0}"/>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7" name="Content Placeholder 2">
            <a:extLst>
              <a:ext uri="{FF2B5EF4-FFF2-40B4-BE49-F238E27FC236}">
                <a16:creationId xmlns:a16="http://schemas.microsoft.com/office/drawing/2014/main" id="{1EACF30C-F395-4A6A-A04B-38684408505A}"/>
              </a:ext>
            </a:extLst>
          </p:cNvPr>
          <p:cNvSpPr txBox="1">
            <a:spLocks/>
          </p:cNvSpPr>
          <p:nvPr/>
        </p:nvSpPr>
        <p:spPr>
          <a:xfrm>
            <a:off x="262697" y="928627"/>
            <a:ext cx="8464378" cy="3481062"/>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pPr>
            <a:r>
              <a:rPr lang="en-US" sz="1600" dirty="0">
                <a:latin typeface="Arial"/>
                <a:cs typeface="Arial"/>
              </a:rPr>
              <a:t>The CMTF PSS is a credited active engineered control that helps protect personnel from exposure to prompt ionizing radiation during cryomodule testing in the test cave. As an active engineered system, the PSS is one of several methods of hazard mitigation, working in conjunction with passive engineered systems and supplemented by administrative measures.</a:t>
            </a:r>
            <a:endParaRPr lang="en-US" sz="1600" dirty="0"/>
          </a:p>
          <a:p>
            <a:pPr marL="0" indent="0">
              <a:spcBef>
                <a:spcPts val="1350"/>
              </a:spcBef>
              <a:buNone/>
            </a:pPr>
            <a:r>
              <a:rPr lang="en-US" sz="1600" dirty="0"/>
              <a:t>The system design is based on two complementary principles:</a:t>
            </a:r>
          </a:p>
          <a:p>
            <a:pPr>
              <a:spcBef>
                <a:spcPts val="1350"/>
              </a:spcBef>
            </a:pPr>
            <a:r>
              <a:rPr lang="en-US" sz="1600" b="1" i="1" dirty="0"/>
              <a:t>Keep people away from hazards.</a:t>
            </a:r>
            <a:br>
              <a:rPr lang="en-US" sz="1600" b="1" i="1" dirty="0"/>
            </a:br>
            <a:r>
              <a:rPr lang="en-US" sz="1600" dirty="0"/>
              <a:t>Detection of any access control violation, such as opening the personnel access door during Run Mode, results in immediate shutoff of the RF amplifiers and other interlocked devices.</a:t>
            </a:r>
          </a:p>
          <a:p>
            <a:pPr>
              <a:spcBef>
                <a:spcPts val="1350"/>
              </a:spcBef>
            </a:pPr>
            <a:r>
              <a:rPr lang="en-US" sz="1600" b="1" i="1" dirty="0"/>
              <a:t>Keep hazards away from people.</a:t>
            </a:r>
            <a:br>
              <a:rPr lang="en-US" sz="1600" b="1" i="1" dirty="0"/>
            </a:br>
            <a:r>
              <a:rPr lang="en-US" sz="1600" dirty="0"/>
              <a:t>Detection of ionizing radiation outside the CMTF cave during operation results in immediate shutoff of the RF HPA, eliminating the potential prompt ionizing radiation hazard to personnel around the area.</a:t>
            </a:r>
          </a:p>
        </p:txBody>
      </p:sp>
    </p:spTree>
    <p:extLst>
      <p:ext uri="{BB962C8B-B14F-4D97-AF65-F5344CB8AC3E}">
        <p14:creationId xmlns:p14="http://schemas.microsoft.com/office/powerpoint/2010/main" val="279034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CMTF PSS OVERVIEW</a:t>
            </a:r>
          </a:p>
        </p:txBody>
      </p:sp>
      <p:sp>
        <p:nvSpPr>
          <p:cNvPr id="3" name="Content Placeholder 2"/>
          <p:cNvSpPr>
            <a:spLocks noGrp="1"/>
          </p:cNvSpPr>
          <p:nvPr>
            <p:ph idx="1"/>
          </p:nvPr>
        </p:nvSpPr>
        <p:spPr>
          <a:xfrm>
            <a:off x="-1" y="728029"/>
            <a:ext cx="5651157" cy="3114398"/>
          </a:xfrm>
        </p:spPr>
        <p:txBody>
          <a:bodyPr>
            <a:normAutofit/>
          </a:bodyPr>
          <a:lstStyle/>
          <a:p>
            <a:pPr lvl="1">
              <a:lnSpc>
                <a:spcPct val="120000"/>
              </a:lnSpc>
              <a:buFont typeface="Wingdings" panose="05000000000000000000" pitchFamily="2" charset="2"/>
              <a:buChar char="§"/>
            </a:pPr>
            <a:r>
              <a:rPr lang="en-US" sz="1600" dirty="0"/>
              <a:t>Personnel Safety System</a:t>
            </a:r>
          </a:p>
          <a:p>
            <a:pPr lvl="2">
              <a:lnSpc>
                <a:spcPct val="120000"/>
              </a:lnSpc>
              <a:buFont typeface="Arial" panose="020B0604020202020204" pitchFamily="34" charset="0"/>
              <a:buChar char="•"/>
            </a:pPr>
            <a:r>
              <a:rPr lang="en-US" sz="1400" dirty="0"/>
              <a:t>Test Cave Access Control</a:t>
            </a:r>
          </a:p>
          <a:p>
            <a:pPr lvl="2">
              <a:lnSpc>
                <a:spcPct val="120000"/>
              </a:lnSpc>
              <a:buFont typeface="Arial" panose="020B0604020202020204" pitchFamily="34" charset="0"/>
              <a:buChar char="•"/>
            </a:pPr>
            <a:r>
              <a:rPr lang="en-US" sz="1400" dirty="0"/>
              <a:t>RF Power Safety Interlock</a:t>
            </a:r>
          </a:p>
          <a:p>
            <a:pPr lvl="2">
              <a:lnSpc>
                <a:spcPct val="120000"/>
              </a:lnSpc>
              <a:buFont typeface="Arial" panose="020B0604020202020204" pitchFamily="34" charset="0"/>
              <a:buChar char="•"/>
            </a:pPr>
            <a:r>
              <a:rPr lang="en-US" sz="1400" dirty="0"/>
              <a:t>RF Amplifiers AC Contactors</a:t>
            </a:r>
          </a:p>
          <a:p>
            <a:pPr lvl="2">
              <a:lnSpc>
                <a:spcPct val="120000"/>
              </a:lnSpc>
              <a:buFont typeface="Arial" panose="020B0604020202020204" pitchFamily="34" charset="0"/>
              <a:buChar char="•"/>
            </a:pPr>
            <a:r>
              <a:rPr lang="en-US" sz="1400" dirty="0"/>
              <a:t>Interlocked CARMs</a:t>
            </a:r>
          </a:p>
          <a:p>
            <a:pPr lvl="2">
              <a:lnSpc>
                <a:spcPct val="120000"/>
              </a:lnSpc>
              <a:buFont typeface="Arial" panose="020B0604020202020204" pitchFamily="34" charset="0"/>
              <a:buChar char="•"/>
            </a:pPr>
            <a:r>
              <a:rPr lang="en-US" sz="1400" dirty="0"/>
              <a:t>Warning Lights and Horns</a:t>
            </a:r>
          </a:p>
          <a:p>
            <a:pPr lvl="1">
              <a:lnSpc>
                <a:spcPct val="120000"/>
              </a:lnSpc>
              <a:buFont typeface="Wingdings" panose="05000000000000000000" pitchFamily="2" charset="2"/>
              <a:buChar char="§"/>
            </a:pPr>
            <a:r>
              <a:rPr lang="en-US" sz="1600" dirty="0"/>
              <a:t>Oxygen Deficiency Hazard Monitoring System</a:t>
            </a:r>
          </a:p>
          <a:p>
            <a:pPr lvl="2">
              <a:lnSpc>
                <a:spcPct val="120000"/>
              </a:lnSpc>
              <a:buFont typeface="Arial" panose="020B0604020202020204" pitchFamily="34" charset="0"/>
              <a:buChar char="•"/>
            </a:pPr>
            <a:r>
              <a:rPr lang="en-US" sz="1400" dirty="0"/>
              <a:t>ODH Monitors, Transmitters, and Alarming Devices</a:t>
            </a:r>
          </a:p>
          <a:p>
            <a:pPr marL="0" indent="0">
              <a:buNone/>
            </a:pP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pic>
        <p:nvPicPr>
          <p:cNvPr id="8" name="Picture 7">
            <a:extLst>
              <a:ext uri="{FF2B5EF4-FFF2-40B4-BE49-F238E27FC236}">
                <a16:creationId xmlns:a16="http://schemas.microsoft.com/office/drawing/2014/main" id="{E12E24CF-439F-468A-B684-001440C265B1}"/>
              </a:ext>
            </a:extLst>
          </p:cNvPr>
          <p:cNvPicPr>
            <a:picLocks noChangeAspect="1"/>
          </p:cNvPicPr>
          <p:nvPr/>
        </p:nvPicPr>
        <p:blipFill rotWithShape="1">
          <a:blip r:embed="rId2"/>
          <a:srcRect l="7822" t="8461" r="10145" b="11860"/>
          <a:stretch/>
        </p:blipFill>
        <p:spPr>
          <a:xfrm>
            <a:off x="758192" y="3509320"/>
            <a:ext cx="4282784" cy="3348680"/>
          </a:xfrm>
          <a:prstGeom prst="rect">
            <a:avLst/>
          </a:prstGeom>
          <a:ln w="3175">
            <a:solidFill>
              <a:schemeClr val="tx1"/>
            </a:solidFill>
          </a:ln>
        </p:spPr>
      </p:pic>
      <p:pic>
        <p:nvPicPr>
          <p:cNvPr id="9" name="Picture 8">
            <a:extLst>
              <a:ext uri="{FF2B5EF4-FFF2-40B4-BE49-F238E27FC236}">
                <a16:creationId xmlns:a16="http://schemas.microsoft.com/office/drawing/2014/main" id="{EA603F70-9FAB-4F46-8FC5-9BF63639335A}"/>
              </a:ext>
            </a:extLst>
          </p:cNvPr>
          <p:cNvPicPr>
            <a:picLocks noChangeAspect="1"/>
          </p:cNvPicPr>
          <p:nvPr/>
        </p:nvPicPr>
        <p:blipFill rotWithShape="1">
          <a:blip r:embed="rId3"/>
          <a:srcRect t="13160" b="14518"/>
          <a:stretch/>
        </p:blipFill>
        <p:spPr>
          <a:xfrm rot="5400000">
            <a:off x="4602303" y="2491201"/>
            <a:ext cx="5624972" cy="3051071"/>
          </a:xfrm>
          <a:prstGeom prst="rect">
            <a:avLst/>
          </a:prstGeom>
          <a:ln w="3175">
            <a:solidFill>
              <a:schemeClr val="tx1"/>
            </a:solidFill>
          </a:ln>
        </p:spPr>
      </p:pic>
      <p:sp>
        <p:nvSpPr>
          <p:cNvPr id="4" name="TextBox 3">
            <a:extLst>
              <a:ext uri="{FF2B5EF4-FFF2-40B4-BE49-F238E27FC236}">
                <a16:creationId xmlns:a16="http://schemas.microsoft.com/office/drawing/2014/main" id="{D1AD6698-0EE7-400D-8CFC-210A6EF6C7DA}"/>
              </a:ext>
            </a:extLst>
          </p:cNvPr>
          <p:cNvSpPr txBox="1"/>
          <p:nvPr/>
        </p:nvSpPr>
        <p:spPr>
          <a:xfrm>
            <a:off x="5889253" y="843361"/>
            <a:ext cx="3051072"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CMTF PSS HMI (Rack TL06B15)</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802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PSS: SAFETY INTERLOCKS</a:t>
            </a:r>
          </a:p>
        </p:txBody>
      </p:sp>
      <p:sp>
        <p:nvSpPr>
          <p:cNvPr id="3" name="Content Placeholder 2">
            <a:extLst>
              <a:ext uri="{FF2B5EF4-FFF2-40B4-BE49-F238E27FC236}">
                <a16:creationId xmlns:a16="http://schemas.microsoft.com/office/drawing/2014/main" id="{CD067732-2EFC-4021-A3E6-B6B360964F42}"/>
              </a:ext>
            </a:extLst>
          </p:cNvPr>
          <p:cNvSpPr>
            <a:spLocks noGrp="1"/>
          </p:cNvSpPr>
          <p:nvPr>
            <p:ph idx="1"/>
          </p:nvPr>
        </p:nvSpPr>
        <p:spPr>
          <a:xfrm>
            <a:off x="308919" y="856735"/>
            <a:ext cx="8586191" cy="5610601"/>
          </a:xfrm>
        </p:spPr>
        <p:txBody>
          <a:bodyPr vert="horz" lIns="68580" tIns="34290" rIns="68580" bIns="34290" rtlCol="0" anchor="t">
            <a:normAutofit fontScale="70000" lnSpcReduction="20000"/>
          </a:bodyPr>
          <a:lstStyle/>
          <a:p>
            <a:pPr>
              <a:lnSpc>
                <a:spcPct val="120000"/>
              </a:lnSpc>
            </a:pPr>
            <a:r>
              <a:rPr lang="en-US" sz="2500" dirty="0"/>
              <a:t>RF Power Sources:</a:t>
            </a:r>
          </a:p>
          <a:p>
            <a:pPr lvl="1">
              <a:lnSpc>
                <a:spcPct val="120000"/>
              </a:lnSpc>
            </a:pPr>
            <a:r>
              <a:rPr lang="en-US" sz="2500" dirty="0"/>
              <a:t>Two sets of paired 8 kW 1497 MHz klystrons, each set with its own waveguide delivering approximately 12 kW to the cave – only one set of klystrons operates at a time to power a single SRF cavity in a cryomodule.</a:t>
            </a:r>
          </a:p>
          <a:p>
            <a:pPr lvl="1">
              <a:lnSpc>
                <a:spcPct val="120000"/>
              </a:lnSpc>
            </a:pPr>
            <a:r>
              <a:rPr lang="en-US" sz="2500" dirty="0"/>
              <a:t>AC contactor interlocks for portable RF sources.</a:t>
            </a:r>
          </a:p>
          <a:p>
            <a:pPr lvl="1">
              <a:lnSpc>
                <a:spcPct val="120000"/>
              </a:lnSpc>
            </a:pPr>
            <a:r>
              <a:rPr lang="en-US" sz="2500" dirty="0"/>
              <a:t>Interface for control of eight 6 kW 1.3 GHz solid-state amplifiers (currently not installed).</a:t>
            </a:r>
          </a:p>
          <a:p>
            <a:pPr>
              <a:lnSpc>
                <a:spcPct val="120000"/>
              </a:lnSpc>
            </a:pPr>
            <a:r>
              <a:rPr lang="en-US" sz="2500" dirty="0"/>
              <a:t>System Scope: </a:t>
            </a:r>
          </a:p>
          <a:p>
            <a:pPr lvl="1">
              <a:lnSpc>
                <a:spcPct val="120000"/>
              </a:lnSpc>
            </a:pPr>
            <a:r>
              <a:rPr lang="en-US" sz="2500" dirty="0">
                <a:latin typeface="Arial"/>
                <a:cs typeface="Arial"/>
              </a:rPr>
              <a:t>The PSS only enables RF HPA operations when the cave is secured.</a:t>
            </a:r>
          </a:p>
          <a:p>
            <a:pPr lvl="1">
              <a:lnSpc>
                <a:spcPct val="120000"/>
              </a:lnSpc>
            </a:pPr>
            <a:r>
              <a:rPr lang="en-US" sz="2500" dirty="0"/>
              <a:t>PSS logic determines test cave status to permit or inhibit RF operation.</a:t>
            </a:r>
          </a:p>
          <a:p>
            <a:pPr>
              <a:lnSpc>
                <a:spcPct val="120000"/>
              </a:lnSpc>
            </a:pPr>
            <a:r>
              <a:rPr lang="en-US" sz="2500" dirty="0"/>
              <a:t>CARM Interfacing:</a:t>
            </a:r>
          </a:p>
          <a:p>
            <a:pPr lvl="1">
              <a:lnSpc>
                <a:spcPct val="120000"/>
              </a:lnSpc>
              <a:buFontTx/>
              <a:buChar char="-"/>
            </a:pPr>
            <a:r>
              <a:rPr lang="en-US" sz="2500" dirty="0"/>
              <a:t>CARMs are directly interfaced (dry contacts) to the PSS PLC.</a:t>
            </a:r>
          </a:p>
          <a:p>
            <a:pPr lvl="1">
              <a:lnSpc>
                <a:spcPct val="120000"/>
              </a:lnSpc>
              <a:buFontTx/>
              <a:buChar char="-"/>
            </a:pPr>
            <a:r>
              <a:rPr lang="en-US" sz="2500" dirty="0"/>
              <a:t>A CARM alarm opens a contact to the PSS, causing it to drop from Run mode to Ready mode.</a:t>
            </a:r>
          </a:p>
          <a:p>
            <a:pPr lvl="1">
              <a:lnSpc>
                <a:spcPct val="120000"/>
              </a:lnSpc>
              <a:buFontTx/>
              <a:buChar char="-"/>
            </a:pPr>
            <a:r>
              <a:rPr lang="en-US" sz="2500" dirty="0"/>
              <a:t>The alarm also triggers the radiation alarm buzzer on the PSS Alarm Summary Panel in the Control Room.</a:t>
            </a:r>
          </a:p>
          <a:p>
            <a:pPr lvl="1"/>
            <a:endParaRPr lang="en-US" dirty="0"/>
          </a:p>
        </p:txBody>
      </p:sp>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68451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CMTF PSS: ACCESS CONTROL</a:t>
            </a:r>
          </a:p>
        </p:txBody>
      </p:sp>
      <p:sp>
        <p:nvSpPr>
          <p:cNvPr id="3" name="Content Placeholder 2"/>
          <p:cNvSpPr>
            <a:spLocks noGrp="1"/>
          </p:cNvSpPr>
          <p:nvPr>
            <p:ph idx="1"/>
          </p:nvPr>
        </p:nvSpPr>
        <p:spPr>
          <a:xfrm>
            <a:off x="308919" y="778160"/>
            <a:ext cx="8464378" cy="3785452"/>
          </a:xfrm>
        </p:spPr>
        <p:txBody>
          <a:bodyPr/>
          <a:lstStyle/>
          <a:p>
            <a:pPr marL="0" indent="0">
              <a:buNone/>
            </a:pPr>
            <a:r>
              <a:rPr lang="en-US" sz="1500" b="1" dirty="0"/>
              <a:t>Test Cave Access Control:</a:t>
            </a:r>
          </a:p>
          <a:p>
            <a:pPr marL="685800" lvl="2" indent="0">
              <a:buNone/>
            </a:pPr>
            <a:endParaRPr lang="en-US" dirty="0"/>
          </a:p>
          <a:p>
            <a:pPr marL="685800" lvl="2" indent="0">
              <a:buNone/>
            </a:pPr>
            <a:endParaRPr lang="en-US" dirty="0"/>
          </a:p>
          <a:p>
            <a:pPr marL="685800" lvl="2" indent="0">
              <a:buNone/>
            </a:pP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8" name="Picture 7">
            <a:extLst>
              <a:ext uri="{FF2B5EF4-FFF2-40B4-BE49-F238E27FC236}">
                <a16:creationId xmlns:a16="http://schemas.microsoft.com/office/drawing/2014/main" id="{39BEAADF-6710-4E66-AF9E-464D213CCFBA}"/>
              </a:ext>
            </a:extLst>
          </p:cNvPr>
          <p:cNvPicPr>
            <a:picLocks noChangeAspect="1"/>
          </p:cNvPicPr>
          <p:nvPr/>
        </p:nvPicPr>
        <p:blipFill>
          <a:blip r:embed="rId2"/>
          <a:stretch>
            <a:fillRect/>
          </a:stretch>
        </p:blipFill>
        <p:spPr>
          <a:xfrm>
            <a:off x="2735672" y="1237634"/>
            <a:ext cx="3518428" cy="2615686"/>
          </a:xfrm>
          <a:prstGeom prst="rect">
            <a:avLst/>
          </a:prstGeom>
          <a:ln w="3175">
            <a:solidFill>
              <a:schemeClr val="tx1"/>
            </a:solidFill>
          </a:ln>
        </p:spPr>
      </p:pic>
      <p:pic>
        <p:nvPicPr>
          <p:cNvPr id="10" name="Picture 9">
            <a:extLst>
              <a:ext uri="{FF2B5EF4-FFF2-40B4-BE49-F238E27FC236}">
                <a16:creationId xmlns:a16="http://schemas.microsoft.com/office/drawing/2014/main" id="{61696889-51D4-4674-B5B3-AD24CF1B3985}"/>
              </a:ext>
            </a:extLst>
          </p:cNvPr>
          <p:cNvPicPr>
            <a:picLocks noChangeAspect="1"/>
          </p:cNvPicPr>
          <p:nvPr/>
        </p:nvPicPr>
        <p:blipFill>
          <a:blip r:embed="rId3"/>
          <a:stretch>
            <a:fillRect/>
          </a:stretch>
        </p:blipFill>
        <p:spPr>
          <a:xfrm rot="5400000">
            <a:off x="6099589" y="1564594"/>
            <a:ext cx="2615684" cy="1961765"/>
          </a:xfrm>
          <a:prstGeom prst="rect">
            <a:avLst/>
          </a:prstGeom>
          <a:ln w="3175">
            <a:solidFill>
              <a:schemeClr val="tx1"/>
            </a:solidFill>
          </a:ln>
        </p:spPr>
      </p:pic>
      <p:pic>
        <p:nvPicPr>
          <p:cNvPr id="7" name="Picture 6">
            <a:extLst>
              <a:ext uri="{FF2B5EF4-FFF2-40B4-BE49-F238E27FC236}">
                <a16:creationId xmlns:a16="http://schemas.microsoft.com/office/drawing/2014/main" id="{9D682CFD-52F4-6ECB-3CDF-D379CE366BA7}"/>
              </a:ext>
            </a:extLst>
          </p:cNvPr>
          <p:cNvPicPr>
            <a:picLocks noChangeAspect="1"/>
          </p:cNvPicPr>
          <p:nvPr/>
        </p:nvPicPr>
        <p:blipFill>
          <a:blip r:embed="rId4"/>
          <a:stretch>
            <a:fillRect/>
          </a:stretch>
        </p:blipFill>
        <p:spPr>
          <a:xfrm rot="5400000">
            <a:off x="379683" y="1669784"/>
            <a:ext cx="2615687" cy="1751388"/>
          </a:xfrm>
          <a:prstGeom prst="rect">
            <a:avLst/>
          </a:prstGeom>
          <a:ln w="3175">
            <a:solidFill>
              <a:schemeClr val="tx1"/>
            </a:solidFill>
          </a:ln>
        </p:spPr>
      </p:pic>
      <p:graphicFrame>
        <p:nvGraphicFramePr>
          <p:cNvPr id="9" name="Table 8">
            <a:extLst>
              <a:ext uri="{FF2B5EF4-FFF2-40B4-BE49-F238E27FC236}">
                <a16:creationId xmlns:a16="http://schemas.microsoft.com/office/drawing/2014/main" id="{D3FED7A0-B0BE-441F-AD44-151A9F9BE931}"/>
              </a:ext>
            </a:extLst>
          </p:cNvPr>
          <p:cNvGraphicFramePr>
            <a:graphicFrameLocks noGrp="1"/>
          </p:cNvGraphicFramePr>
          <p:nvPr>
            <p:extLst>
              <p:ext uri="{D42A27DB-BD31-4B8C-83A1-F6EECF244321}">
                <p14:modId xmlns:p14="http://schemas.microsoft.com/office/powerpoint/2010/main" val="1144598507"/>
              </p:ext>
            </p:extLst>
          </p:nvPr>
        </p:nvGraphicFramePr>
        <p:xfrm>
          <a:off x="736969" y="4102439"/>
          <a:ext cx="7651346" cy="2004528"/>
        </p:xfrm>
        <a:graphic>
          <a:graphicData uri="http://schemas.openxmlformats.org/drawingml/2006/table">
            <a:tbl>
              <a:tblPr firstRow="1" bandRow="1">
                <a:tableStyleId>{5C22544A-7EE6-4342-B048-85BDC9FD1C3A}</a:tableStyleId>
              </a:tblPr>
              <a:tblGrid>
                <a:gridCol w="2411082">
                  <a:extLst>
                    <a:ext uri="{9D8B030D-6E8A-4147-A177-3AD203B41FA5}">
                      <a16:colId xmlns:a16="http://schemas.microsoft.com/office/drawing/2014/main" val="3878209816"/>
                    </a:ext>
                  </a:extLst>
                </a:gridCol>
                <a:gridCol w="1709195">
                  <a:extLst>
                    <a:ext uri="{9D8B030D-6E8A-4147-A177-3AD203B41FA5}">
                      <a16:colId xmlns:a16="http://schemas.microsoft.com/office/drawing/2014/main" val="1794388146"/>
                    </a:ext>
                  </a:extLst>
                </a:gridCol>
                <a:gridCol w="3531069">
                  <a:extLst>
                    <a:ext uri="{9D8B030D-6E8A-4147-A177-3AD203B41FA5}">
                      <a16:colId xmlns:a16="http://schemas.microsoft.com/office/drawing/2014/main" val="1618977443"/>
                    </a:ext>
                  </a:extLst>
                </a:gridCol>
              </a:tblGrid>
              <a:tr h="283174">
                <a:tc>
                  <a:txBody>
                    <a:bodyPr/>
                    <a:lstStyle/>
                    <a:p>
                      <a:pPr algn="ctr"/>
                      <a:r>
                        <a:rPr lang="en-US" sz="1400" dirty="0"/>
                        <a:t>Door Type</a:t>
                      </a:r>
                    </a:p>
                  </a:txBody>
                  <a:tcPr marL="68580" marR="68580" marT="34290" marB="34290" anchor="ctr"/>
                </a:tc>
                <a:tc>
                  <a:txBody>
                    <a:bodyPr/>
                    <a:lstStyle/>
                    <a:p>
                      <a:pPr algn="ctr"/>
                      <a:r>
                        <a:rPr lang="en-US" sz="1400" dirty="0"/>
                        <a:t>Door Status</a:t>
                      </a:r>
                    </a:p>
                  </a:txBody>
                  <a:tcPr marL="68580" marR="68580" marT="34290" marB="34290" anchor="ctr"/>
                </a:tc>
                <a:tc>
                  <a:txBody>
                    <a:bodyPr/>
                    <a:lstStyle/>
                    <a:p>
                      <a:pPr algn="ctr"/>
                      <a:r>
                        <a:rPr lang="en-US" sz="1400" dirty="0"/>
                        <a:t>Control Details</a:t>
                      </a:r>
                    </a:p>
                  </a:txBody>
                  <a:tcPr marL="68580" marR="68580" marT="34290" marB="34290" anchor="ctr"/>
                </a:tc>
                <a:extLst>
                  <a:ext uri="{0D108BD9-81ED-4DB2-BD59-A6C34878D82A}">
                    <a16:rowId xmlns:a16="http://schemas.microsoft.com/office/drawing/2014/main" val="1412767710"/>
                  </a:ext>
                </a:extLst>
              </a:tr>
              <a:tr h="926057">
                <a:tc>
                  <a:txBody>
                    <a:bodyPr/>
                    <a:lstStyle/>
                    <a:p>
                      <a:pPr algn="ctr"/>
                      <a:r>
                        <a:rPr lang="en-US" sz="1400" dirty="0"/>
                        <a:t>Personnel Access Door</a:t>
                      </a:r>
                    </a:p>
                  </a:txBody>
                  <a:tcPr marL="68580" marR="68580" marT="34290" marB="34290" anchor="ctr"/>
                </a:tc>
                <a:tc>
                  <a:txBody>
                    <a:bodyPr/>
                    <a:lstStyle/>
                    <a:p>
                      <a:pPr algn="ctr"/>
                      <a:r>
                        <a:rPr lang="en-US" sz="1400" dirty="0"/>
                        <a:t>Monitored</a:t>
                      </a:r>
                    </a:p>
                  </a:txBody>
                  <a:tcPr marL="68580" marR="68580" marT="34290" marB="34290" anchor="ctr"/>
                </a:tc>
                <a:tc>
                  <a:txBody>
                    <a:bodyPr/>
                    <a:lstStyle/>
                    <a:p>
                      <a:pPr marL="285750" indent="-285750" algn="l">
                        <a:buFontTx/>
                        <a:buChar char="-"/>
                      </a:pPr>
                      <a:r>
                        <a:rPr lang="en-US" sz="1400" dirty="0"/>
                        <a:t>Magnetic Lock</a:t>
                      </a:r>
                    </a:p>
                    <a:p>
                      <a:pPr marL="285750" indent="-285750" algn="l">
                        <a:buFontTx/>
                        <a:buChar char="-"/>
                      </a:pPr>
                      <a:r>
                        <a:rPr lang="en-US" sz="1400" dirty="0"/>
                        <a:t>Manual control from the control room</a:t>
                      </a:r>
                    </a:p>
                    <a:p>
                      <a:pPr marL="285750" indent="-285750" algn="l">
                        <a:buFontTx/>
                        <a:buChar char="-"/>
                      </a:pPr>
                      <a:r>
                        <a:rPr lang="en-US" sz="1400" dirty="0"/>
                        <a:t>Automatically locks when sweep completed</a:t>
                      </a:r>
                    </a:p>
                  </a:txBody>
                  <a:tcPr marL="68580" marR="68580" marT="34290" marB="34290" anchor="ctr"/>
                </a:tc>
                <a:extLst>
                  <a:ext uri="{0D108BD9-81ED-4DB2-BD59-A6C34878D82A}">
                    <a16:rowId xmlns:a16="http://schemas.microsoft.com/office/drawing/2014/main" val="749517019"/>
                  </a:ext>
                </a:extLst>
              </a:tr>
              <a:tr h="795297">
                <a:tc>
                  <a:txBody>
                    <a:bodyPr/>
                    <a:lstStyle/>
                    <a:p>
                      <a:pPr algn="ctr"/>
                      <a:r>
                        <a:rPr lang="en-US" sz="1400" dirty="0"/>
                        <a:t>Concrete Equipment Door</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Monitored</a:t>
                      </a:r>
                    </a:p>
                  </a:txBody>
                  <a:tcPr marL="68580" marR="68580" marT="34290" marB="34290" anchor="ctr"/>
                </a:tc>
                <a:tc>
                  <a:txBody>
                    <a:bodyPr/>
                    <a:lstStyle/>
                    <a:p>
                      <a:pPr marL="285750" indent="-285750" algn="l">
                        <a:buFontTx/>
                        <a:buChar char="-"/>
                      </a:pPr>
                      <a:r>
                        <a:rPr lang="en-US" sz="1400" dirty="0"/>
                        <a:t>PSS can open the door, but not close it</a:t>
                      </a:r>
                    </a:p>
                    <a:p>
                      <a:pPr marL="285750" indent="-285750" algn="l">
                        <a:buFontTx/>
                        <a:buChar char="-"/>
                      </a:pPr>
                      <a:r>
                        <a:rPr lang="en-US" sz="1400" dirty="0"/>
                        <a:t>Active controls – must have AC to open</a:t>
                      </a:r>
                    </a:p>
                    <a:p>
                      <a:pPr marL="285750" indent="-285750" algn="l">
                        <a:buFontTx/>
                        <a:buChar char="-"/>
                      </a:pPr>
                      <a:r>
                        <a:rPr lang="en-US" sz="1400" dirty="0"/>
                        <a:t>PSS E-stop switches will open the door</a:t>
                      </a:r>
                    </a:p>
                  </a:txBody>
                  <a:tcPr marL="68580" marR="68580" marT="34290" marB="34290" anchor="ctr"/>
                </a:tc>
                <a:extLst>
                  <a:ext uri="{0D108BD9-81ED-4DB2-BD59-A6C34878D82A}">
                    <a16:rowId xmlns:a16="http://schemas.microsoft.com/office/drawing/2014/main" val="3604376421"/>
                  </a:ext>
                </a:extLst>
              </a:tr>
            </a:tbl>
          </a:graphicData>
        </a:graphic>
      </p:graphicFrame>
    </p:spTree>
    <p:extLst>
      <p:ext uri="{BB962C8B-B14F-4D97-AF65-F5344CB8AC3E}">
        <p14:creationId xmlns:p14="http://schemas.microsoft.com/office/powerpoint/2010/main" val="187550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PSS: ACCESS CONTROL STATES</a:t>
            </a:r>
          </a:p>
        </p:txBody>
      </p:sp>
      <p:sp>
        <p:nvSpPr>
          <p:cNvPr id="3" name="Content Placeholder 2">
            <a:extLst>
              <a:ext uri="{FF2B5EF4-FFF2-40B4-BE49-F238E27FC236}">
                <a16:creationId xmlns:a16="http://schemas.microsoft.com/office/drawing/2014/main" id="{CD067732-2EFC-4021-A3E6-B6B360964F42}"/>
              </a:ext>
            </a:extLst>
          </p:cNvPr>
          <p:cNvSpPr>
            <a:spLocks noGrp="1"/>
          </p:cNvSpPr>
          <p:nvPr>
            <p:ph idx="1"/>
          </p:nvPr>
        </p:nvSpPr>
        <p:spPr/>
        <p:txBody>
          <a:bodyPr/>
          <a:lstStyle/>
          <a:p>
            <a:endParaRPr lang="en-US" b="1" dirty="0"/>
          </a:p>
          <a:p>
            <a:endParaRPr lang="en-US" b="1" dirty="0"/>
          </a:p>
        </p:txBody>
      </p:sp>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28</a:t>
            </a:fld>
            <a:endParaRPr lang="en-US" dirty="0"/>
          </a:p>
        </p:txBody>
      </p:sp>
      <p:graphicFrame>
        <p:nvGraphicFramePr>
          <p:cNvPr id="6" name="Table 5">
            <a:extLst>
              <a:ext uri="{FF2B5EF4-FFF2-40B4-BE49-F238E27FC236}">
                <a16:creationId xmlns:a16="http://schemas.microsoft.com/office/drawing/2014/main" id="{D45ED284-F65E-4D31-BBED-ABF771A953EA}"/>
              </a:ext>
            </a:extLst>
          </p:cNvPr>
          <p:cNvGraphicFramePr>
            <a:graphicFrameLocks noGrp="1"/>
          </p:cNvGraphicFramePr>
          <p:nvPr>
            <p:extLst/>
          </p:nvPr>
        </p:nvGraphicFramePr>
        <p:xfrm>
          <a:off x="95279" y="1558115"/>
          <a:ext cx="4521625" cy="3917439"/>
        </p:xfrm>
        <a:graphic>
          <a:graphicData uri="http://schemas.openxmlformats.org/drawingml/2006/table">
            <a:tbl>
              <a:tblPr firstRow="1" bandRow="1">
                <a:tableStyleId>{5C22544A-7EE6-4342-B048-85BDC9FD1C3A}</a:tableStyleId>
              </a:tblPr>
              <a:tblGrid>
                <a:gridCol w="1083557">
                  <a:extLst>
                    <a:ext uri="{9D8B030D-6E8A-4147-A177-3AD203B41FA5}">
                      <a16:colId xmlns:a16="http://schemas.microsoft.com/office/drawing/2014/main" val="3621361183"/>
                    </a:ext>
                  </a:extLst>
                </a:gridCol>
                <a:gridCol w="3438068">
                  <a:extLst>
                    <a:ext uri="{9D8B030D-6E8A-4147-A177-3AD203B41FA5}">
                      <a16:colId xmlns:a16="http://schemas.microsoft.com/office/drawing/2014/main" val="1580966983"/>
                    </a:ext>
                  </a:extLst>
                </a:gridCol>
              </a:tblGrid>
              <a:tr h="251460">
                <a:tc>
                  <a:txBody>
                    <a:bodyPr/>
                    <a:lstStyle/>
                    <a:p>
                      <a:pPr algn="ctr"/>
                      <a:r>
                        <a:rPr lang="en-US" sz="1200" dirty="0"/>
                        <a:t>PSS STATE</a:t>
                      </a:r>
                    </a:p>
                  </a:txBody>
                  <a:tcPr marL="68580" marR="68580" marT="34290" marB="34290" anchor="ctr"/>
                </a:tc>
                <a:tc>
                  <a:txBody>
                    <a:bodyPr/>
                    <a:lstStyle/>
                    <a:p>
                      <a:pPr algn="ctr"/>
                      <a:r>
                        <a:rPr lang="en-US" sz="1200" dirty="0"/>
                        <a:t>DESCRIPTION</a:t>
                      </a:r>
                    </a:p>
                  </a:txBody>
                  <a:tcPr marL="68580" marR="68580" marT="34290" marB="34290" anchor="ctr"/>
                </a:tc>
                <a:extLst>
                  <a:ext uri="{0D108BD9-81ED-4DB2-BD59-A6C34878D82A}">
                    <a16:rowId xmlns:a16="http://schemas.microsoft.com/office/drawing/2014/main" val="3076796306"/>
                  </a:ext>
                </a:extLst>
              </a:tr>
              <a:tr h="529727">
                <a:tc>
                  <a:txBody>
                    <a:bodyPr/>
                    <a:lstStyle/>
                    <a:p>
                      <a:pPr algn="ctr"/>
                      <a:r>
                        <a:rPr lang="en-US" sz="1200" dirty="0"/>
                        <a:t>OPEN</a:t>
                      </a:r>
                    </a:p>
                  </a:txBody>
                  <a:tcPr marL="68580" marR="68580" marT="34290" marB="34290" anchor="ctr"/>
                </a:tc>
                <a:tc>
                  <a:txBody>
                    <a:bodyPr/>
                    <a:lstStyle/>
                    <a:p>
                      <a:r>
                        <a:rPr lang="en-US" sz="1200" dirty="0"/>
                        <a:t>-    Cave is open</a:t>
                      </a:r>
                    </a:p>
                    <a:p>
                      <a:pPr marL="285750" indent="-285750">
                        <a:buFontTx/>
                        <a:buChar char="-"/>
                      </a:pPr>
                      <a:r>
                        <a:rPr lang="en-US" sz="1200" dirty="0"/>
                        <a:t>No high-voltage or high-power RF permitted</a:t>
                      </a:r>
                    </a:p>
                  </a:txBody>
                  <a:tcPr marL="68580" marR="68580" marT="34290" marB="34290"/>
                </a:tc>
                <a:extLst>
                  <a:ext uri="{0D108BD9-81ED-4DB2-BD59-A6C34878D82A}">
                    <a16:rowId xmlns:a16="http://schemas.microsoft.com/office/drawing/2014/main" val="999754670"/>
                  </a:ext>
                </a:extLst>
              </a:tr>
              <a:tr h="1165860">
                <a:tc>
                  <a:txBody>
                    <a:bodyPr/>
                    <a:lstStyle/>
                    <a:p>
                      <a:pPr algn="ctr"/>
                      <a:r>
                        <a:rPr lang="en-US" sz="1200" dirty="0"/>
                        <a:t>SWEEP</a:t>
                      </a:r>
                    </a:p>
                  </a:txBody>
                  <a:tcPr marL="68580" marR="68580" marT="34290" marB="34290" anchor="ctr"/>
                </a:tc>
                <a:tc>
                  <a:txBody>
                    <a:bodyPr/>
                    <a:lstStyle/>
                    <a:p>
                      <a:pPr marL="285750" indent="-285750">
                        <a:buFontTx/>
                        <a:buChar char="-"/>
                      </a:pPr>
                      <a:r>
                        <a:rPr lang="en-US" sz="1200" dirty="0"/>
                        <a:t>Only qualified sweepers are permitted inside the Cave</a:t>
                      </a:r>
                    </a:p>
                    <a:p>
                      <a:pPr marL="285750" indent="-285750">
                        <a:buFontTx/>
                        <a:buChar char="-"/>
                      </a:pPr>
                      <a:r>
                        <a:rPr lang="en-US" sz="1200" dirty="0"/>
                        <a:t>No high-voltage or high-power RF permitted</a:t>
                      </a:r>
                    </a:p>
                    <a:p>
                      <a:pPr marL="285750" indent="-285750">
                        <a:buFontTx/>
                        <a:buChar char="-"/>
                      </a:pPr>
                      <a:r>
                        <a:rPr lang="en-US" sz="1200" dirty="0"/>
                        <a:t>Sweep is time-limited</a:t>
                      </a:r>
                    </a:p>
                    <a:p>
                      <a:pPr marL="285750" indent="-285750">
                        <a:buFontTx/>
                        <a:buChar char="-"/>
                      </a:pPr>
                      <a:r>
                        <a:rPr lang="en-US" sz="1200" dirty="0"/>
                        <a:t>Personnel door locks after the last RSB is armed, and the sweepers exit within 20 seconds.</a:t>
                      </a:r>
                    </a:p>
                  </a:txBody>
                  <a:tcPr marL="68580" marR="68580" marT="34290" marB="34290"/>
                </a:tc>
                <a:extLst>
                  <a:ext uri="{0D108BD9-81ED-4DB2-BD59-A6C34878D82A}">
                    <a16:rowId xmlns:a16="http://schemas.microsoft.com/office/drawing/2014/main" val="698087317"/>
                  </a:ext>
                </a:extLst>
              </a:tr>
              <a:tr h="1165860">
                <a:tc>
                  <a:txBody>
                    <a:bodyPr/>
                    <a:lstStyle/>
                    <a:p>
                      <a:pPr algn="ctr"/>
                      <a:r>
                        <a:rPr lang="en-US" sz="1200" dirty="0"/>
                        <a:t>SWEEP COMPLETE / READY</a:t>
                      </a:r>
                    </a:p>
                  </a:txBody>
                  <a:tcPr marL="68580" marR="68580" marT="34290" marB="34290" anchor="ctr"/>
                </a:tc>
                <a:tc>
                  <a:txBody>
                    <a:bodyPr/>
                    <a:lstStyle/>
                    <a:p>
                      <a:pPr marL="285750" indent="-285750">
                        <a:buFontTx/>
                        <a:buChar char="-"/>
                      </a:pPr>
                      <a:r>
                        <a:rPr lang="en-US" sz="1200" dirty="0"/>
                        <a:t>System transitions to Ready State as soon as sweep is complete</a:t>
                      </a:r>
                    </a:p>
                    <a:p>
                      <a:pPr marL="285750" indent="-285750">
                        <a:buFontTx/>
                        <a:buChar char="-"/>
                      </a:pPr>
                      <a:r>
                        <a:rPr lang="en-US" sz="1200" dirty="0"/>
                        <a:t>No personnel allowed inside the Cave</a:t>
                      </a:r>
                    </a:p>
                    <a:p>
                      <a:pPr marL="285750" indent="-285750">
                        <a:buFontTx/>
                        <a:buChar char="-"/>
                      </a:pPr>
                      <a:r>
                        <a:rPr lang="en-US" sz="1200" dirty="0"/>
                        <a:t>Doors are closed and personnel door is locked with maglock</a:t>
                      </a:r>
                    </a:p>
                    <a:p>
                      <a:pPr marL="285750" indent="-285750">
                        <a:buFontTx/>
                        <a:buChar char="-"/>
                      </a:pPr>
                      <a:r>
                        <a:rPr lang="en-US" sz="1200" dirty="0"/>
                        <a:t>No high-voltage or high-power RF permitted</a:t>
                      </a:r>
                    </a:p>
                  </a:txBody>
                  <a:tcPr marL="68580" marR="68580" marT="34290" marB="34290"/>
                </a:tc>
                <a:extLst>
                  <a:ext uri="{0D108BD9-81ED-4DB2-BD59-A6C34878D82A}">
                    <a16:rowId xmlns:a16="http://schemas.microsoft.com/office/drawing/2014/main" val="2414938195"/>
                  </a:ext>
                </a:extLst>
              </a:tr>
              <a:tr h="804532">
                <a:tc>
                  <a:txBody>
                    <a:bodyPr/>
                    <a:lstStyle/>
                    <a:p>
                      <a:pPr algn="ctr"/>
                      <a:r>
                        <a:rPr lang="en-US" sz="1200" dirty="0"/>
                        <a:t>RUN</a:t>
                      </a:r>
                    </a:p>
                  </a:txBody>
                  <a:tcPr marL="68580" marR="68580" marT="34290" marB="34290" anchor="ctr"/>
                </a:tc>
                <a:tc>
                  <a:txBody>
                    <a:bodyPr/>
                    <a:lstStyle/>
                    <a:p>
                      <a:pPr marL="285750" indent="-285750">
                        <a:buFontTx/>
                        <a:buChar char="-"/>
                      </a:pPr>
                      <a:r>
                        <a:rPr lang="en-US" sz="1200" dirty="0"/>
                        <a:t>No personnel allowed inside the Cave</a:t>
                      </a:r>
                    </a:p>
                    <a:p>
                      <a:pPr marL="285750" indent="-285750">
                        <a:buFontTx/>
                        <a:buChar char="-"/>
                      </a:pPr>
                      <a:r>
                        <a:rPr lang="en-US" sz="1200" dirty="0"/>
                        <a:t>Visible warning (continuous) at all access points</a:t>
                      </a:r>
                    </a:p>
                    <a:p>
                      <a:pPr marL="285750" indent="-285750">
                        <a:buFontTx/>
                        <a:buChar char="-"/>
                      </a:pPr>
                      <a:r>
                        <a:rPr lang="en-US" sz="1200" dirty="0"/>
                        <a:t>Audible warnings (30 second)</a:t>
                      </a:r>
                    </a:p>
                    <a:p>
                      <a:pPr marL="285750" indent="-285750">
                        <a:buFontTx/>
                        <a:buChar char="-"/>
                      </a:pPr>
                      <a:r>
                        <a:rPr lang="en-US" sz="1200" dirty="0"/>
                        <a:t>High-voltage and high-power RF permitted</a:t>
                      </a:r>
                    </a:p>
                  </a:txBody>
                  <a:tcPr marL="68580" marR="68580" marT="34290" marB="34290"/>
                </a:tc>
                <a:extLst>
                  <a:ext uri="{0D108BD9-81ED-4DB2-BD59-A6C34878D82A}">
                    <a16:rowId xmlns:a16="http://schemas.microsoft.com/office/drawing/2014/main" val="3415952418"/>
                  </a:ext>
                </a:extLst>
              </a:tr>
            </a:tbl>
          </a:graphicData>
        </a:graphic>
      </p:graphicFrame>
      <p:pic>
        <p:nvPicPr>
          <p:cNvPr id="7" name="Picture 6">
            <a:extLst>
              <a:ext uri="{FF2B5EF4-FFF2-40B4-BE49-F238E27FC236}">
                <a16:creationId xmlns:a16="http://schemas.microsoft.com/office/drawing/2014/main" id="{979067CF-A4B2-4B41-BCB7-DBF96235CACC}"/>
              </a:ext>
            </a:extLst>
          </p:cNvPr>
          <p:cNvPicPr>
            <a:picLocks noChangeAspect="1"/>
          </p:cNvPicPr>
          <p:nvPr/>
        </p:nvPicPr>
        <p:blipFill>
          <a:blip r:embed="rId2"/>
          <a:stretch>
            <a:fillRect/>
          </a:stretch>
        </p:blipFill>
        <p:spPr>
          <a:xfrm>
            <a:off x="4726646" y="1782638"/>
            <a:ext cx="4388417" cy="3292724"/>
          </a:xfrm>
          <a:prstGeom prst="rect">
            <a:avLst/>
          </a:prstGeom>
        </p:spPr>
      </p:pic>
    </p:spTree>
    <p:extLst>
      <p:ext uri="{BB962C8B-B14F-4D97-AF65-F5344CB8AC3E}">
        <p14:creationId xmlns:p14="http://schemas.microsoft.com/office/powerpoint/2010/main" val="3174399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3F6EAE-F72A-41F9-8252-3E8BC87906C2}"/>
              </a:ext>
            </a:extLst>
          </p:cNvPr>
          <p:cNvPicPr>
            <a:picLocks noChangeAspect="1"/>
          </p:cNvPicPr>
          <p:nvPr/>
        </p:nvPicPr>
        <p:blipFill>
          <a:blip r:embed="rId2"/>
          <a:stretch>
            <a:fillRect/>
          </a:stretch>
        </p:blipFill>
        <p:spPr>
          <a:xfrm>
            <a:off x="4762965" y="1020326"/>
            <a:ext cx="4158212" cy="516642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PSS: SWEEP </a:t>
            </a:r>
          </a:p>
        </p:txBody>
      </p:sp>
      <p:sp>
        <p:nvSpPr>
          <p:cNvPr id="3" name="Content Placeholder 2">
            <a:extLst>
              <a:ext uri="{FF2B5EF4-FFF2-40B4-BE49-F238E27FC236}">
                <a16:creationId xmlns:a16="http://schemas.microsoft.com/office/drawing/2014/main" id="{CD067732-2EFC-4021-A3E6-B6B360964F42}"/>
              </a:ext>
            </a:extLst>
          </p:cNvPr>
          <p:cNvSpPr>
            <a:spLocks noGrp="1"/>
          </p:cNvSpPr>
          <p:nvPr>
            <p:ph idx="1"/>
          </p:nvPr>
        </p:nvSpPr>
        <p:spPr>
          <a:xfrm>
            <a:off x="308919" y="842485"/>
            <a:ext cx="8464378" cy="487490"/>
          </a:xfrm>
        </p:spPr>
        <p:txBody>
          <a:bodyPr vert="horz" lIns="68580" tIns="34290" rIns="68580" bIns="34290" rtlCol="0" anchor="t">
            <a:normAutofit/>
          </a:bodyPr>
          <a:lstStyle/>
          <a:p>
            <a:r>
              <a:rPr lang="en-US" dirty="0"/>
              <a:t>CMTF Qualified Sweepers must have an </a:t>
            </a:r>
            <a:r>
              <a:rPr lang="en-US" b="1" dirty="0"/>
              <a:t>ODH 2</a:t>
            </a:r>
            <a:r>
              <a:rPr lang="en-US" dirty="0"/>
              <a:t> training.</a:t>
            </a:r>
          </a:p>
        </p:txBody>
      </p:sp>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
        <p:nvSpPr>
          <p:cNvPr id="4" name="TextBox 3">
            <a:extLst>
              <a:ext uri="{FF2B5EF4-FFF2-40B4-BE49-F238E27FC236}">
                <a16:creationId xmlns:a16="http://schemas.microsoft.com/office/drawing/2014/main" id="{BEDA4C88-E3EE-43F9-996D-988B8DD25F28}"/>
              </a:ext>
            </a:extLst>
          </p:cNvPr>
          <p:cNvSpPr txBox="1"/>
          <p:nvPr/>
        </p:nvSpPr>
        <p:spPr>
          <a:xfrm>
            <a:off x="308919" y="1226765"/>
            <a:ext cx="4798540" cy="5609228"/>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Arial"/>
                <a:cs typeface="Arial"/>
              </a:rPr>
              <a:t>Pre-Sweep:</a:t>
            </a:r>
          </a:p>
          <a:p>
            <a:pPr marL="742950" lvl="1" indent="-285750">
              <a:buFont typeface="Wingdings" panose="05000000000000000000" pitchFamily="2" charset="2"/>
              <a:buChar char="Ø"/>
            </a:pPr>
            <a:r>
              <a:rPr lang="en-US" sz="1350" dirty="0"/>
              <a:t>Identify two ODH 2 qualified personnel as the sweep team.</a:t>
            </a:r>
          </a:p>
          <a:p>
            <a:pPr marL="742950" lvl="1" indent="-285750">
              <a:buFont typeface="Wingdings" panose="05000000000000000000" pitchFamily="2" charset="2"/>
              <a:buChar char="Ø"/>
            </a:pPr>
            <a:r>
              <a:rPr lang="en-US" sz="1350" dirty="0"/>
              <a:t>Sweepers must carry personal oxygen monitors and 5-minute escape packs.</a:t>
            </a:r>
          </a:p>
          <a:p>
            <a:pPr marL="742950" lvl="1" indent="-285750">
              <a:buFont typeface="Wingdings" panose="05000000000000000000" pitchFamily="2" charset="2"/>
              <a:buChar char="Ø"/>
            </a:pPr>
            <a:r>
              <a:rPr lang="en-US" sz="1350" dirty="0"/>
              <a:t>Inform all occupants to leave the CMTF enclosure.</a:t>
            </a:r>
          </a:p>
          <a:p>
            <a:pPr marL="742950" lvl="1" indent="-285750">
              <a:buFont typeface="Wingdings" panose="05000000000000000000" pitchFamily="2" charset="2"/>
              <a:buChar char="Ø"/>
            </a:pPr>
            <a:r>
              <a:rPr lang="en-US" sz="1350" dirty="0"/>
              <a:t>Verify that all access room crash switches are not activated.</a:t>
            </a:r>
          </a:p>
          <a:p>
            <a:pPr marL="742950" lvl="1" indent="-285750">
              <a:buFont typeface="Wingdings" panose="05000000000000000000" pitchFamily="2" charset="2"/>
              <a:buChar char="Ø"/>
            </a:pPr>
            <a:r>
              <a:rPr lang="en-US" sz="1350" dirty="0"/>
              <a:t>Close both doors completely.</a:t>
            </a:r>
          </a:p>
          <a:p>
            <a:pPr marL="742950" lvl="1" indent="-285750">
              <a:buFont typeface="Wingdings" panose="05000000000000000000" pitchFamily="2" charset="2"/>
              <a:buChar char="Ø"/>
            </a:pPr>
            <a:r>
              <a:rPr lang="en-US" sz="1350" dirty="0"/>
              <a:t>Confirm PSS screen indicates doors are closed and LEDs read “Sweep Mode.”</a:t>
            </a:r>
          </a:p>
          <a:p>
            <a:pPr marL="742950" lvl="1" indent="-285750">
              <a:buFont typeface="Wingdings" panose="05000000000000000000" pitchFamily="2" charset="2"/>
              <a:buChar char="Ø"/>
            </a:pPr>
            <a:r>
              <a:rPr lang="en-US" sz="1350" dirty="0"/>
              <a:t>Confirm magenta beacons are flashing (indicating system is ready for sweep).</a:t>
            </a:r>
          </a:p>
          <a:p>
            <a:pPr marL="285750" indent="-285750">
              <a:buFont typeface="Arial" panose="020B0604020202020204" pitchFamily="34" charset="0"/>
              <a:buChar char="•"/>
            </a:pPr>
            <a:r>
              <a:rPr lang="en-US" sz="1500" dirty="0"/>
              <a:t>Sweep:</a:t>
            </a:r>
          </a:p>
          <a:p>
            <a:pPr marL="742950" lvl="1" indent="-285750">
              <a:buFont typeface="Wingdings" panose="05000000000000000000" pitchFamily="2" charset="2"/>
              <a:buChar char="Ø"/>
            </a:pPr>
            <a:r>
              <a:rPr lang="en-US" sz="1350" dirty="0">
                <a:latin typeface="Arial"/>
                <a:cs typeface="Arial"/>
              </a:rPr>
              <a:t>Put the system in Sweep mode by turning the key in the PSS control panel.</a:t>
            </a:r>
          </a:p>
          <a:p>
            <a:pPr marL="742950" lvl="1" indent="-285750">
              <a:buFont typeface="Wingdings" panose="05000000000000000000" pitchFamily="2" charset="2"/>
              <a:buChar char="Ø"/>
            </a:pPr>
            <a:r>
              <a:rPr lang="en-US" sz="1350" dirty="0">
                <a:latin typeface="Arial"/>
                <a:cs typeface="Arial"/>
              </a:rPr>
              <a:t>Once sweep is started, personnel have 10 minutes to complete the sweep.</a:t>
            </a:r>
          </a:p>
          <a:p>
            <a:pPr marL="742950" lvl="1" indent="-285750">
              <a:buFont typeface="Wingdings" panose="05000000000000000000" pitchFamily="2" charset="2"/>
              <a:buChar char="Ø"/>
            </a:pPr>
            <a:r>
              <a:rPr lang="en-US" sz="1350" dirty="0">
                <a:latin typeface="Arial"/>
                <a:cs typeface="Arial"/>
              </a:rPr>
              <a:t>Enter through the personnel door.</a:t>
            </a:r>
          </a:p>
          <a:p>
            <a:pPr marL="742950" lvl="1" indent="-285750">
              <a:buFont typeface="Wingdings" panose="05000000000000000000" pitchFamily="2" charset="2"/>
              <a:buChar char="Ø"/>
            </a:pPr>
            <a:r>
              <a:rPr lang="en-US" sz="1350" dirty="0">
                <a:latin typeface="Arial"/>
                <a:cs typeface="Arial"/>
              </a:rPr>
              <a:t>Following the sweep pattern, arm the Run Safe Boxes accordingly</a:t>
            </a:r>
          </a:p>
          <a:p>
            <a:pPr marL="742950" lvl="1" indent="-285750">
              <a:buFont typeface="Wingdings" panose="05000000000000000000" pitchFamily="2" charset="2"/>
              <a:buChar char="Ø"/>
            </a:pPr>
            <a:r>
              <a:rPr lang="en-US" sz="1350" dirty="0"/>
              <a:t>At the end of the sweep, return to the control room and insert the sweep key in the PSS control panel key switch. </a:t>
            </a:r>
            <a:endParaRPr lang="en-US" b="1" dirty="0"/>
          </a:p>
          <a:p>
            <a:endParaRPr lang="en-US" dirty="0"/>
          </a:p>
        </p:txBody>
      </p:sp>
    </p:spTree>
    <p:extLst>
      <p:ext uri="{BB962C8B-B14F-4D97-AF65-F5344CB8AC3E}">
        <p14:creationId xmlns:p14="http://schemas.microsoft.com/office/powerpoint/2010/main" val="307317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Lab (CMTF/VTA) – Location &amp; History</a:t>
            </a:r>
          </a:p>
        </p:txBody>
      </p:sp>
      <p:sp>
        <p:nvSpPr>
          <p:cNvPr id="3" name="Content Placeholder 2"/>
          <p:cNvSpPr>
            <a:spLocks noGrp="1"/>
          </p:cNvSpPr>
          <p:nvPr>
            <p:ph idx="1"/>
          </p:nvPr>
        </p:nvSpPr>
        <p:spPr>
          <a:xfrm>
            <a:off x="0" y="937256"/>
            <a:ext cx="5746376" cy="5619720"/>
          </a:xfrm>
        </p:spPr>
        <p:txBody>
          <a:bodyPr>
            <a:normAutofit fontScale="85000" lnSpcReduction="20000"/>
          </a:bodyPr>
          <a:lstStyle/>
          <a:p>
            <a:pPr>
              <a:lnSpc>
                <a:spcPct val="110000"/>
              </a:lnSpc>
            </a:pPr>
            <a:r>
              <a:rPr lang="en-US" sz="1800" b="1" dirty="0"/>
              <a:t>1962-1965</a:t>
            </a:r>
            <a:r>
              <a:rPr lang="en-US" sz="1800" dirty="0"/>
              <a:t>: NASA designs and constructs Space Radiation Effects Lab (SREL) on-site. VA Associate Research Campus (VARC) site management by consortium of universities, including William &amp; Mary. </a:t>
            </a:r>
          </a:p>
          <a:p>
            <a:pPr lvl="1">
              <a:lnSpc>
                <a:spcPct val="110000"/>
              </a:lnSpc>
              <a:spcBef>
                <a:spcPts val="0"/>
              </a:spcBef>
            </a:pPr>
            <a:r>
              <a:rPr lang="en-US" sz="1600" dirty="0"/>
              <a:t>Site contains:</a:t>
            </a:r>
          </a:p>
          <a:p>
            <a:pPr lvl="2">
              <a:lnSpc>
                <a:spcPct val="110000"/>
              </a:lnSpc>
              <a:spcBef>
                <a:spcPts val="0"/>
              </a:spcBef>
            </a:pPr>
            <a:r>
              <a:rPr lang="en-US" sz="1400" dirty="0"/>
              <a:t>0.5 - 3 MeV e</a:t>
            </a:r>
            <a:r>
              <a:rPr lang="en-US" sz="1400" baseline="30000" dirty="0"/>
              <a:t>-</a:t>
            </a:r>
            <a:r>
              <a:rPr lang="en-US" sz="1400" dirty="0"/>
              <a:t> </a:t>
            </a:r>
            <a:r>
              <a:rPr lang="en-US" sz="1400" dirty="0" err="1"/>
              <a:t>Dynamitron</a:t>
            </a:r>
            <a:endParaRPr lang="en-US" sz="1400" dirty="0"/>
          </a:p>
          <a:p>
            <a:pPr lvl="2">
              <a:lnSpc>
                <a:spcPct val="110000"/>
              </a:lnSpc>
              <a:spcBef>
                <a:spcPts val="0"/>
              </a:spcBef>
            </a:pPr>
            <a:r>
              <a:rPr lang="en-US" sz="1400" dirty="0"/>
              <a:t>1 - 10 MeV e</a:t>
            </a:r>
            <a:r>
              <a:rPr lang="en-US" sz="1400" baseline="30000" dirty="0"/>
              <a:t>-</a:t>
            </a:r>
            <a:r>
              <a:rPr lang="en-US" sz="1400" dirty="0"/>
              <a:t> warm RF </a:t>
            </a:r>
            <a:r>
              <a:rPr lang="en-US" sz="1400" dirty="0" err="1"/>
              <a:t>Linac</a:t>
            </a:r>
            <a:endParaRPr lang="en-US" sz="1400" dirty="0"/>
          </a:p>
          <a:p>
            <a:pPr lvl="2">
              <a:lnSpc>
                <a:spcPct val="110000"/>
              </a:lnSpc>
              <a:spcBef>
                <a:spcPts val="0"/>
              </a:spcBef>
            </a:pPr>
            <a:r>
              <a:rPr lang="en-US" sz="1400" dirty="0"/>
              <a:t>600 MeV H</a:t>
            </a:r>
            <a:r>
              <a:rPr lang="en-US" sz="1400" baseline="30000" dirty="0"/>
              <a:t>+</a:t>
            </a:r>
            <a:r>
              <a:rPr lang="en-US" sz="1400" dirty="0"/>
              <a:t> Synchrocyclotron [after CERN design]</a:t>
            </a:r>
          </a:p>
          <a:p>
            <a:pPr>
              <a:lnSpc>
                <a:spcPct val="110000"/>
              </a:lnSpc>
            </a:pPr>
            <a:r>
              <a:rPr lang="en-US" sz="1800" b="1" dirty="0"/>
              <a:t>1967</a:t>
            </a:r>
            <a:r>
              <a:rPr lang="en-US" sz="1800" dirty="0"/>
              <a:t>: Site management transferred solely to W&amp;M by governor as additional universities join and complicate structure.</a:t>
            </a:r>
          </a:p>
          <a:p>
            <a:pPr>
              <a:lnSpc>
                <a:spcPct val="110000"/>
              </a:lnSpc>
            </a:pPr>
            <a:r>
              <a:rPr lang="en-US" sz="1800" b="1" dirty="0"/>
              <a:t>1978</a:t>
            </a:r>
            <a:r>
              <a:rPr lang="en-US" sz="1800" dirty="0"/>
              <a:t>: SREL loses funding with other facilities on the rise; </a:t>
            </a:r>
            <a:br>
              <a:rPr lang="en-US" sz="1800" dirty="0"/>
            </a:br>
            <a:r>
              <a:rPr lang="en-US" sz="1800" dirty="0"/>
              <a:t>VARC used by W&amp;M as remote campus.</a:t>
            </a:r>
          </a:p>
          <a:p>
            <a:pPr>
              <a:lnSpc>
                <a:spcPct val="110000"/>
              </a:lnSpc>
            </a:pPr>
            <a:r>
              <a:rPr lang="en-US" sz="1800" b="1" dirty="0"/>
              <a:t>1980</a:t>
            </a:r>
            <a:r>
              <a:rPr lang="en-US" sz="1800" dirty="0"/>
              <a:t>: McCarthy design group + W&amp;M form Southeastern Universities Research Association (SURA), which later wins 1984 bid to build the nuclear research facility recommended in the 1979 Nuclear Science Advisory Committee (NSAC) plan.</a:t>
            </a:r>
          </a:p>
          <a:p>
            <a:pPr>
              <a:lnSpc>
                <a:spcPct val="110000"/>
              </a:lnSpc>
            </a:pPr>
            <a:r>
              <a:rPr lang="en-US" sz="1800" b="1" dirty="0"/>
              <a:t>1985</a:t>
            </a:r>
            <a:r>
              <a:rPr lang="en-US" sz="1800" dirty="0"/>
              <a:t>: H. </a:t>
            </a:r>
            <a:r>
              <a:rPr lang="en-US" sz="1800" dirty="0" err="1"/>
              <a:t>Grunder</a:t>
            </a:r>
            <a:r>
              <a:rPr lang="en-US" sz="1800" dirty="0"/>
              <a:t> appointed first permanent lab director, with C. Leeman leading accelerator physics. CEBAF design change from warm RF to SRF technology with R&amp;D funded by DOE, SURA, and Virginia. New CDR to DOE in 1986.</a:t>
            </a:r>
          </a:p>
          <a:p>
            <a:pPr>
              <a:lnSpc>
                <a:spcPct val="110000"/>
              </a:lnSpc>
            </a:pPr>
            <a:r>
              <a:rPr lang="en-US" sz="1800" b="1" dirty="0"/>
              <a:t>March 1986</a:t>
            </a:r>
            <a:r>
              <a:rPr lang="en-US" sz="1800" dirty="0"/>
              <a:t>: Four vendors contracted to make 7 cavities – </a:t>
            </a:r>
            <a:br>
              <a:rPr lang="en-US" sz="1800" dirty="0"/>
            </a:br>
            <a:r>
              <a:rPr lang="en-US" sz="1800" dirty="0"/>
              <a:t>2 tested at time of reporting to Congress/DOE both exceeded specifications. CEBAF construction funds appropriated in earnest for FY87. </a:t>
            </a:r>
          </a:p>
        </p:txBody>
      </p:sp>
      <p:pic>
        <p:nvPicPr>
          <p:cNvPr id="9" name="Picture 8">
            <a:extLst>
              <a:ext uri="{FF2B5EF4-FFF2-40B4-BE49-F238E27FC236}">
                <a16:creationId xmlns:a16="http://schemas.microsoft.com/office/drawing/2014/main" id="{7ECE25B3-78BE-4485-97C9-E88A476B3447}"/>
              </a:ext>
            </a:extLst>
          </p:cNvPr>
          <p:cNvPicPr>
            <a:picLocks noChangeAspect="1"/>
          </p:cNvPicPr>
          <p:nvPr/>
        </p:nvPicPr>
        <p:blipFill>
          <a:blip r:embed="rId2"/>
          <a:stretch>
            <a:fillRect/>
          </a:stretch>
        </p:blipFill>
        <p:spPr>
          <a:xfrm>
            <a:off x="5729201" y="783063"/>
            <a:ext cx="3414799" cy="2704205"/>
          </a:xfrm>
          <a:prstGeom prst="rect">
            <a:avLst/>
          </a:prstGeom>
        </p:spPr>
      </p:pic>
      <p:pic>
        <p:nvPicPr>
          <p:cNvPr id="11" name="Picture 10">
            <a:extLst>
              <a:ext uri="{FF2B5EF4-FFF2-40B4-BE49-F238E27FC236}">
                <a16:creationId xmlns:a16="http://schemas.microsoft.com/office/drawing/2014/main" id="{E0D1247D-61D4-40D7-95CF-BB4C0B20A7D3}"/>
              </a:ext>
            </a:extLst>
          </p:cNvPr>
          <p:cNvPicPr>
            <a:picLocks noChangeAspect="1"/>
          </p:cNvPicPr>
          <p:nvPr/>
        </p:nvPicPr>
        <p:blipFill>
          <a:blip r:embed="rId3"/>
          <a:stretch>
            <a:fillRect/>
          </a:stretch>
        </p:blipFill>
        <p:spPr>
          <a:xfrm>
            <a:off x="5729201" y="3587671"/>
            <a:ext cx="3386310" cy="2736412"/>
          </a:xfrm>
          <a:prstGeom prst="rect">
            <a:avLst/>
          </a:prstGeom>
        </p:spPr>
      </p:pic>
      <p:sp>
        <p:nvSpPr>
          <p:cNvPr id="5" name="Slide Number Placeholder 4">
            <a:extLst>
              <a:ext uri="{FF2B5EF4-FFF2-40B4-BE49-F238E27FC236}">
                <a16:creationId xmlns:a16="http://schemas.microsoft.com/office/drawing/2014/main" id="{856E594B-C7D0-4BF0-A6AC-3AF93D6F4FC4}"/>
              </a:ext>
            </a:extLst>
          </p:cNvPr>
          <p:cNvSpPr>
            <a:spLocks noGrp="1"/>
          </p:cNvSpPr>
          <p:nvPr>
            <p:ph type="sldNum" sz="quarter" idx="12"/>
          </p:nvPr>
        </p:nvSpPr>
        <p:spPr/>
        <p:txBody>
          <a:bodyPr/>
          <a:lstStyle/>
          <a:p>
            <a:fld id="{07E1C93C-5050-FC42-8F10-D22D4F119D13}" type="slidenum">
              <a:rPr lang="en-US" smtClean="0"/>
              <a:pPr/>
              <a:t>3</a:t>
            </a:fld>
            <a:endParaRPr lang="en-US"/>
          </a:p>
        </p:txBody>
      </p:sp>
    </p:spTree>
    <p:extLst>
      <p:ext uri="{BB962C8B-B14F-4D97-AF65-F5344CB8AC3E}">
        <p14:creationId xmlns:p14="http://schemas.microsoft.com/office/powerpoint/2010/main" val="1069336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PSS: SWEEP MAP</a:t>
            </a:r>
          </a:p>
        </p:txBody>
      </p:sp>
      <p:sp>
        <p:nvSpPr>
          <p:cNvPr id="3" name="Content Placeholder 2">
            <a:extLst>
              <a:ext uri="{FF2B5EF4-FFF2-40B4-BE49-F238E27FC236}">
                <a16:creationId xmlns:a16="http://schemas.microsoft.com/office/drawing/2014/main" id="{CD067732-2EFC-4021-A3E6-B6B360964F42}"/>
              </a:ext>
            </a:extLst>
          </p:cNvPr>
          <p:cNvSpPr>
            <a:spLocks noGrp="1"/>
          </p:cNvSpPr>
          <p:nvPr>
            <p:ph idx="1"/>
          </p:nvPr>
        </p:nvSpPr>
        <p:spPr/>
        <p:txBody>
          <a:bodyPr/>
          <a:lstStyle/>
          <a:p>
            <a:pPr marL="342900" lvl="1" indent="0">
              <a:buNone/>
            </a:pPr>
            <a:endParaRPr lang="en-US" sz="1350" dirty="0"/>
          </a:p>
          <a:p>
            <a:pPr lvl="1"/>
            <a:endParaRPr lang="en-US" sz="1350" dirty="0"/>
          </a:p>
          <a:p>
            <a:pPr lvl="1"/>
            <a:endParaRPr lang="en-US" sz="1350" dirty="0"/>
          </a:p>
          <a:p>
            <a:pPr lvl="1"/>
            <a:endParaRPr lang="en-US" sz="1350" dirty="0"/>
          </a:p>
          <a:p>
            <a:pPr algn="ctr"/>
            <a:endParaRPr lang="en-US" sz="1500" dirty="0"/>
          </a:p>
          <a:p>
            <a:endParaRPr lang="en-US" b="1" dirty="0"/>
          </a:p>
        </p:txBody>
      </p:sp>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30</a:t>
            </a:fld>
            <a:endParaRPr lang="en-US" dirty="0"/>
          </a:p>
        </p:txBody>
      </p:sp>
      <p:pic>
        <p:nvPicPr>
          <p:cNvPr id="6" name="Picture 5">
            <a:extLst>
              <a:ext uri="{FF2B5EF4-FFF2-40B4-BE49-F238E27FC236}">
                <a16:creationId xmlns:a16="http://schemas.microsoft.com/office/drawing/2014/main" id="{3CCF5DAD-3B24-4304-AD19-71A04D280628}"/>
              </a:ext>
            </a:extLst>
          </p:cNvPr>
          <p:cNvPicPr>
            <a:picLocks noChangeAspect="1"/>
          </p:cNvPicPr>
          <p:nvPr/>
        </p:nvPicPr>
        <p:blipFill>
          <a:blip r:embed="rId2"/>
          <a:stretch>
            <a:fillRect/>
          </a:stretch>
        </p:blipFill>
        <p:spPr>
          <a:xfrm>
            <a:off x="1449778" y="1527207"/>
            <a:ext cx="6182659" cy="4145440"/>
          </a:xfrm>
          <a:prstGeom prst="rect">
            <a:avLst/>
          </a:prstGeom>
        </p:spPr>
      </p:pic>
      <p:cxnSp>
        <p:nvCxnSpPr>
          <p:cNvPr id="8" name="Straight Arrow Connector 7">
            <a:extLst>
              <a:ext uri="{FF2B5EF4-FFF2-40B4-BE49-F238E27FC236}">
                <a16:creationId xmlns:a16="http://schemas.microsoft.com/office/drawing/2014/main" id="{E7392A3D-5BD5-4495-9174-6942CA77C4CA}"/>
              </a:ext>
            </a:extLst>
          </p:cNvPr>
          <p:cNvCxnSpPr/>
          <p:nvPr/>
        </p:nvCxnSpPr>
        <p:spPr>
          <a:xfrm flipV="1">
            <a:off x="5080246" y="2089027"/>
            <a:ext cx="2303756" cy="149810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F75D24-A981-4202-BD34-35542C24761E}"/>
              </a:ext>
            </a:extLst>
          </p:cNvPr>
          <p:cNvSpPr txBox="1"/>
          <p:nvPr/>
        </p:nvSpPr>
        <p:spPr>
          <a:xfrm>
            <a:off x="7384002" y="1946318"/>
            <a:ext cx="1406475" cy="230832"/>
          </a:xfrm>
          <a:prstGeom prst="rect">
            <a:avLst/>
          </a:prstGeom>
          <a:noFill/>
        </p:spPr>
        <p:txBody>
          <a:bodyPr wrap="none" lIns="68580" tIns="34290" rIns="68580" bIns="34290" rtlCol="0" anchor="t">
            <a:spAutoFit/>
          </a:bodyPr>
          <a:lstStyle/>
          <a:p>
            <a:r>
              <a:rPr lang="en-US" sz="1050" b="1" dirty="0">
                <a:solidFill>
                  <a:schemeClr val="accent1">
                    <a:lumMod val="76000"/>
                  </a:schemeClr>
                </a:solidFill>
              </a:rPr>
              <a:t>Personnel Access Door</a:t>
            </a:r>
            <a:endParaRPr lang="en-US" sz="1050" b="1" dirty="0">
              <a:solidFill>
                <a:schemeClr val="accent1">
                  <a:lumMod val="76000"/>
                </a:schemeClr>
              </a:solidFill>
              <a:ea typeface="Calibri"/>
              <a:cs typeface="Calibri"/>
            </a:endParaRPr>
          </a:p>
        </p:txBody>
      </p:sp>
      <p:cxnSp>
        <p:nvCxnSpPr>
          <p:cNvPr id="10" name="Straight Arrow Connector 9">
            <a:extLst>
              <a:ext uri="{FF2B5EF4-FFF2-40B4-BE49-F238E27FC236}">
                <a16:creationId xmlns:a16="http://schemas.microsoft.com/office/drawing/2014/main" id="{E0F49C46-1DAA-40D0-BC81-0CC3120B7ABE}"/>
              </a:ext>
            </a:extLst>
          </p:cNvPr>
          <p:cNvCxnSpPr>
            <a:cxnSpLocks/>
          </p:cNvCxnSpPr>
          <p:nvPr/>
        </p:nvCxnSpPr>
        <p:spPr>
          <a:xfrm flipH="1">
            <a:off x="1305017" y="4680850"/>
            <a:ext cx="905523" cy="2912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934EF5-C9CF-4780-A841-73802535A306}"/>
              </a:ext>
            </a:extLst>
          </p:cNvPr>
          <p:cNvSpPr txBox="1"/>
          <p:nvPr/>
        </p:nvSpPr>
        <p:spPr>
          <a:xfrm>
            <a:off x="40519" y="4878637"/>
            <a:ext cx="1264499" cy="553998"/>
          </a:xfrm>
          <a:prstGeom prst="rect">
            <a:avLst/>
          </a:prstGeom>
          <a:noFill/>
        </p:spPr>
        <p:txBody>
          <a:bodyPr wrap="square" lIns="68580" tIns="34290" rIns="68580" bIns="34290" rtlCol="0" anchor="t">
            <a:spAutoFit/>
          </a:bodyPr>
          <a:lstStyle/>
          <a:p>
            <a:pPr algn="ctr"/>
            <a:r>
              <a:rPr lang="en-US" sz="1050" b="1" dirty="0">
                <a:solidFill>
                  <a:schemeClr val="accent1">
                    <a:lumMod val="76000"/>
                  </a:schemeClr>
                </a:solidFill>
              </a:rPr>
              <a:t>Concrete Equipment</a:t>
            </a:r>
            <a:endParaRPr lang="en-US" sz="1050" b="1" dirty="0">
              <a:solidFill>
                <a:schemeClr val="accent1">
                  <a:lumMod val="76000"/>
                </a:schemeClr>
              </a:solidFill>
              <a:ea typeface="Calibri"/>
              <a:cs typeface="Calibri"/>
            </a:endParaRPr>
          </a:p>
          <a:p>
            <a:pPr algn="ctr"/>
            <a:r>
              <a:rPr lang="en-US" sz="1050" b="1" dirty="0">
                <a:solidFill>
                  <a:schemeClr val="accent1">
                    <a:lumMod val="76000"/>
                  </a:schemeClr>
                </a:solidFill>
              </a:rPr>
              <a:t>Door</a:t>
            </a:r>
            <a:endParaRPr lang="en-US" sz="1050" b="1" dirty="0">
              <a:solidFill>
                <a:schemeClr val="accent1">
                  <a:lumMod val="76000"/>
                </a:schemeClr>
              </a:solidFill>
              <a:ea typeface="Calibri"/>
              <a:cs typeface="Calibri"/>
            </a:endParaRPr>
          </a:p>
        </p:txBody>
      </p:sp>
    </p:spTree>
    <p:extLst>
      <p:ext uri="{BB962C8B-B14F-4D97-AF65-F5344CB8AC3E}">
        <p14:creationId xmlns:p14="http://schemas.microsoft.com/office/powerpoint/2010/main" val="2631084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B233-6F2F-4CB0-9C01-48EA8BA29302}"/>
              </a:ext>
            </a:extLst>
          </p:cNvPr>
          <p:cNvSpPr>
            <a:spLocks noGrp="1"/>
          </p:cNvSpPr>
          <p:nvPr>
            <p:ph type="title"/>
          </p:nvPr>
        </p:nvSpPr>
        <p:spPr/>
        <p:txBody>
          <a:bodyPr/>
          <a:lstStyle/>
          <a:p>
            <a:r>
              <a:rPr lang="en-US" dirty="0"/>
              <a:t>Concrete Roll-up door instructions</a:t>
            </a:r>
          </a:p>
        </p:txBody>
      </p:sp>
      <p:sp>
        <p:nvSpPr>
          <p:cNvPr id="5" name="Slide Number Placeholder 4">
            <a:extLst>
              <a:ext uri="{FF2B5EF4-FFF2-40B4-BE49-F238E27FC236}">
                <a16:creationId xmlns:a16="http://schemas.microsoft.com/office/drawing/2014/main" id="{C5AFCADA-2DA4-4AA7-AD25-D9C2F28BA6BD}"/>
              </a:ext>
            </a:extLst>
          </p:cNvPr>
          <p:cNvSpPr>
            <a:spLocks noGrp="1"/>
          </p:cNvSpPr>
          <p:nvPr>
            <p:ph type="sldNum" sz="quarter" idx="12"/>
          </p:nvPr>
        </p:nvSpPr>
        <p:spPr/>
        <p:txBody>
          <a:bodyPr/>
          <a:lstStyle/>
          <a:p>
            <a:fld id="{07E1C93C-5050-FC42-8F10-D22D4F119D13}" type="slidenum">
              <a:rPr lang="en-US" smtClean="0"/>
              <a:pPr/>
              <a:t>31</a:t>
            </a:fld>
            <a:endParaRPr lang="en-US"/>
          </a:p>
        </p:txBody>
      </p:sp>
      <p:pic>
        <p:nvPicPr>
          <p:cNvPr id="9" name="Picture 8">
            <a:extLst>
              <a:ext uri="{FF2B5EF4-FFF2-40B4-BE49-F238E27FC236}">
                <a16:creationId xmlns:a16="http://schemas.microsoft.com/office/drawing/2014/main" id="{377693FD-23DB-4E10-B619-BFC7CAD88DFA}"/>
              </a:ext>
            </a:extLst>
          </p:cNvPr>
          <p:cNvPicPr>
            <a:picLocks noChangeAspect="1"/>
          </p:cNvPicPr>
          <p:nvPr/>
        </p:nvPicPr>
        <p:blipFill>
          <a:blip r:embed="rId2"/>
          <a:stretch>
            <a:fillRect/>
          </a:stretch>
        </p:blipFill>
        <p:spPr>
          <a:xfrm>
            <a:off x="0" y="774357"/>
            <a:ext cx="6035075" cy="2932670"/>
          </a:xfrm>
          <a:prstGeom prst="rect">
            <a:avLst/>
          </a:prstGeom>
        </p:spPr>
      </p:pic>
      <p:pic>
        <p:nvPicPr>
          <p:cNvPr id="7" name="Picture 6">
            <a:extLst>
              <a:ext uri="{FF2B5EF4-FFF2-40B4-BE49-F238E27FC236}">
                <a16:creationId xmlns:a16="http://schemas.microsoft.com/office/drawing/2014/main" id="{8F9CE406-122A-45DB-956A-9DD7F6AFA1E5}"/>
              </a:ext>
            </a:extLst>
          </p:cNvPr>
          <p:cNvPicPr>
            <a:picLocks noChangeAspect="1"/>
          </p:cNvPicPr>
          <p:nvPr/>
        </p:nvPicPr>
        <p:blipFill>
          <a:blip r:embed="rId3"/>
          <a:stretch>
            <a:fillRect/>
          </a:stretch>
        </p:blipFill>
        <p:spPr>
          <a:xfrm>
            <a:off x="5369461" y="774356"/>
            <a:ext cx="3774539" cy="5226908"/>
          </a:xfrm>
          <a:prstGeom prst="rect">
            <a:avLst/>
          </a:prstGeom>
        </p:spPr>
      </p:pic>
      <p:sp>
        <p:nvSpPr>
          <p:cNvPr id="10" name="Rectangle: Rounded Corners 9">
            <a:extLst>
              <a:ext uri="{FF2B5EF4-FFF2-40B4-BE49-F238E27FC236}">
                <a16:creationId xmlns:a16="http://schemas.microsoft.com/office/drawing/2014/main" id="{880A023E-F90D-4B2F-B0F6-BE7B831A3509}"/>
              </a:ext>
            </a:extLst>
          </p:cNvPr>
          <p:cNvSpPr/>
          <p:nvPr/>
        </p:nvSpPr>
        <p:spPr>
          <a:xfrm>
            <a:off x="1911178" y="2364259"/>
            <a:ext cx="1367481" cy="106474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0131D3A-6B7D-4803-9AF1-54C2D74A88C8}"/>
              </a:ext>
            </a:extLst>
          </p:cNvPr>
          <p:cNvSpPr/>
          <p:nvPr/>
        </p:nvSpPr>
        <p:spPr>
          <a:xfrm>
            <a:off x="6944497" y="3429000"/>
            <a:ext cx="716692" cy="143132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ECAF0-A1E7-4E65-83E8-3518AC964DFF}"/>
              </a:ext>
            </a:extLst>
          </p:cNvPr>
          <p:cNvSpPr txBox="1"/>
          <p:nvPr/>
        </p:nvSpPr>
        <p:spPr>
          <a:xfrm>
            <a:off x="3393989" y="2454876"/>
            <a:ext cx="380551" cy="369332"/>
          </a:xfrm>
          <a:prstGeom prst="rect">
            <a:avLst/>
          </a:prstGeom>
          <a:noFill/>
        </p:spPr>
        <p:txBody>
          <a:bodyPr wrap="square" rtlCol="0">
            <a:spAutoFit/>
          </a:bodyPr>
          <a:lstStyle/>
          <a:p>
            <a:r>
              <a:rPr lang="en-US" dirty="0">
                <a:solidFill>
                  <a:schemeClr val="bg1"/>
                </a:solidFill>
              </a:rPr>
              <a:t>1</a:t>
            </a:r>
          </a:p>
        </p:txBody>
      </p:sp>
      <p:sp>
        <p:nvSpPr>
          <p:cNvPr id="13" name="TextBox 12">
            <a:extLst>
              <a:ext uri="{FF2B5EF4-FFF2-40B4-BE49-F238E27FC236}">
                <a16:creationId xmlns:a16="http://schemas.microsoft.com/office/drawing/2014/main" id="{CC7AD6C5-9266-4E73-B2F0-7DF40C56DB06}"/>
              </a:ext>
            </a:extLst>
          </p:cNvPr>
          <p:cNvSpPr txBox="1"/>
          <p:nvPr/>
        </p:nvSpPr>
        <p:spPr>
          <a:xfrm>
            <a:off x="7661189" y="3912973"/>
            <a:ext cx="428368" cy="369332"/>
          </a:xfrm>
          <a:prstGeom prst="rect">
            <a:avLst/>
          </a:prstGeom>
          <a:noFill/>
        </p:spPr>
        <p:txBody>
          <a:bodyPr wrap="square" rtlCol="0">
            <a:spAutoFit/>
          </a:bodyPr>
          <a:lstStyle/>
          <a:p>
            <a:r>
              <a:rPr lang="en-US" dirty="0">
                <a:solidFill>
                  <a:srgbClr val="0070C0"/>
                </a:solidFill>
              </a:rPr>
              <a:t>2</a:t>
            </a:r>
          </a:p>
        </p:txBody>
      </p:sp>
      <p:sp>
        <p:nvSpPr>
          <p:cNvPr id="14" name="TextBox 13">
            <a:extLst>
              <a:ext uri="{FF2B5EF4-FFF2-40B4-BE49-F238E27FC236}">
                <a16:creationId xmlns:a16="http://schemas.microsoft.com/office/drawing/2014/main" id="{041C0DC9-0314-482F-8055-9308140AEA1F}"/>
              </a:ext>
            </a:extLst>
          </p:cNvPr>
          <p:cNvSpPr txBox="1"/>
          <p:nvPr/>
        </p:nvSpPr>
        <p:spPr>
          <a:xfrm>
            <a:off x="90618" y="3715265"/>
            <a:ext cx="5369461" cy="2862322"/>
          </a:xfrm>
          <a:prstGeom prst="rect">
            <a:avLst/>
          </a:prstGeom>
          <a:noFill/>
        </p:spPr>
        <p:txBody>
          <a:bodyPr wrap="square" rtlCol="0">
            <a:spAutoFit/>
          </a:bodyPr>
          <a:lstStyle/>
          <a:p>
            <a:pPr marL="342900" indent="-342900">
              <a:buAutoNum type="arabicPeriod"/>
            </a:pPr>
            <a:r>
              <a:rPr lang="en-US" dirty="0"/>
              <a:t>Press white button under ‘Equipment Door’. This engages magnetic sensors &amp; limit switches. The green beacon should blink.</a:t>
            </a:r>
          </a:p>
          <a:p>
            <a:pPr marL="342900" indent="-342900">
              <a:buAutoNum type="arabicPeriod"/>
            </a:pPr>
            <a:r>
              <a:rPr lang="en-US" dirty="0"/>
              <a:t>Walk from CTMF control room to equipment door. On right hand side of entrance, verify door is clear and press ‘UP’ button. Door will stop automatically upon reaching appropriate height.</a:t>
            </a:r>
          </a:p>
          <a:p>
            <a:pPr marL="342900" indent="-342900">
              <a:buAutoNum type="arabicPeriod"/>
            </a:pPr>
            <a:r>
              <a:rPr lang="en-US" dirty="0"/>
              <a:t>If door starts to descend on its own, and the green beacon is still blinking – consult SSG. Otherwise, cave is now ODH-1 and one may prepare to sweep.</a:t>
            </a:r>
          </a:p>
        </p:txBody>
      </p:sp>
    </p:spTree>
    <p:extLst>
      <p:ext uri="{BB962C8B-B14F-4D97-AF65-F5344CB8AC3E}">
        <p14:creationId xmlns:p14="http://schemas.microsoft.com/office/powerpoint/2010/main" val="1116824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1D6B-F3DE-484B-A561-D403AD8A9044}"/>
              </a:ext>
            </a:extLst>
          </p:cNvPr>
          <p:cNvSpPr>
            <a:spLocks noGrp="1"/>
          </p:cNvSpPr>
          <p:nvPr>
            <p:ph type="title"/>
          </p:nvPr>
        </p:nvSpPr>
        <p:spPr/>
        <p:txBody>
          <a:bodyPr/>
          <a:lstStyle/>
          <a:p>
            <a:r>
              <a:rPr lang="en-US" dirty="0"/>
              <a:t>CMTF PSS: CERTIFICATION</a:t>
            </a:r>
          </a:p>
        </p:txBody>
      </p:sp>
      <p:sp>
        <p:nvSpPr>
          <p:cNvPr id="3" name="Content Placeholder 2">
            <a:extLst>
              <a:ext uri="{FF2B5EF4-FFF2-40B4-BE49-F238E27FC236}">
                <a16:creationId xmlns:a16="http://schemas.microsoft.com/office/drawing/2014/main" id="{3B740F6F-8DB2-43B4-86EA-78A9D838989A}"/>
              </a:ext>
            </a:extLst>
          </p:cNvPr>
          <p:cNvSpPr>
            <a:spLocks noGrp="1"/>
          </p:cNvSpPr>
          <p:nvPr>
            <p:ph idx="1"/>
          </p:nvPr>
        </p:nvSpPr>
        <p:spPr>
          <a:xfrm>
            <a:off x="308919" y="728028"/>
            <a:ext cx="8526162" cy="5993244"/>
          </a:xfrm>
        </p:spPr>
        <p:txBody>
          <a:bodyPr vert="horz" lIns="68580" tIns="34290" rIns="68580" bIns="34290" rtlCol="0" anchor="t">
            <a:normAutofit lnSpcReduction="10000"/>
          </a:bodyPr>
          <a:lstStyle/>
          <a:p>
            <a:pPr>
              <a:lnSpc>
                <a:spcPct val="100000"/>
              </a:lnSpc>
              <a:spcBef>
                <a:spcPts val="900"/>
              </a:spcBef>
            </a:pPr>
            <a:r>
              <a:rPr lang="en-US" dirty="0"/>
              <a:t>According to Accelerator Safety Envelope (ASE), the CMTF PSS shall be recertified annually. [Credited Control: PSS Access Controls] </a:t>
            </a:r>
          </a:p>
          <a:p>
            <a:pPr>
              <a:lnSpc>
                <a:spcPct val="100000"/>
              </a:lnSpc>
              <a:spcBef>
                <a:spcPts val="900"/>
              </a:spcBef>
            </a:pPr>
            <a:r>
              <a:rPr lang="en-US" dirty="0"/>
              <a:t>In practice, system certified biannually: every 6 months +/- 2 months</a:t>
            </a:r>
          </a:p>
          <a:p>
            <a:pPr>
              <a:lnSpc>
                <a:spcPct val="100000"/>
              </a:lnSpc>
              <a:spcBef>
                <a:spcPts val="900"/>
              </a:spcBef>
            </a:pPr>
            <a:r>
              <a:rPr lang="en-US" dirty="0">
                <a:latin typeface="Arial"/>
                <a:cs typeface="Arial"/>
              </a:rPr>
              <a:t>Certification tests (Static and Functional tests) are performed by SSG members under the supervision of the Test Director, who is a representative of CMTF Operations.</a:t>
            </a:r>
          </a:p>
          <a:p>
            <a:pPr>
              <a:lnSpc>
                <a:spcPct val="100000"/>
              </a:lnSpc>
              <a:spcBef>
                <a:spcPts val="900"/>
              </a:spcBef>
            </a:pPr>
            <a:r>
              <a:rPr lang="en-US" dirty="0">
                <a:latin typeface="Arial"/>
                <a:cs typeface="Arial"/>
              </a:rPr>
              <a:t>During certification, each input is exercised, and the outputs are observed.</a:t>
            </a:r>
            <a:endParaRPr lang="en-US" dirty="0"/>
          </a:p>
          <a:p>
            <a:pPr>
              <a:lnSpc>
                <a:spcPct val="100000"/>
              </a:lnSpc>
              <a:spcBef>
                <a:spcPts val="900"/>
              </a:spcBef>
            </a:pPr>
            <a:r>
              <a:rPr lang="en-US" dirty="0">
                <a:latin typeface="Arial"/>
                <a:cs typeface="Arial"/>
              </a:rPr>
              <a:t>Both PSS systems A and System B are verified independently.</a:t>
            </a:r>
            <a:endParaRPr lang="en-US" dirty="0"/>
          </a:p>
          <a:p>
            <a:pPr>
              <a:lnSpc>
                <a:spcPct val="100000"/>
              </a:lnSpc>
              <a:spcBef>
                <a:spcPts val="900"/>
              </a:spcBef>
            </a:pPr>
            <a:r>
              <a:rPr lang="en-US" dirty="0">
                <a:latin typeface="Arial"/>
                <a:cs typeface="Arial"/>
              </a:rPr>
              <a:t>Any part of the PSS that is disconnected, repaired, or replaced must be certified. The recertification includes any logic associated with the device and any other devices connected to or dependent upon the device in question.</a:t>
            </a:r>
          </a:p>
          <a:p>
            <a:pPr>
              <a:lnSpc>
                <a:spcPct val="100000"/>
              </a:lnSpc>
              <a:spcBef>
                <a:spcPts val="900"/>
              </a:spcBef>
            </a:pPr>
            <a:r>
              <a:rPr lang="en-US" dirty="0">
                <a:latin typeface="Arial"/>
                <a:cs typeface="Arial"/>
              </a:rPr>
              <a:t>To run to window test stand: Jumper request with valid PSS certification required for re-configuration.</a:t>
            </a:r>
            <a:endParaRPr lang="en-US" dirty="0"/>
          </a:p>
          <a:p>
            <a:endParaRPr lang="en-US" dirty="0"/>
          </a:p>
        </p:txBody>
      </p:sp>
      <p:sp>
        <p:nvSpPr>
          <p:cNvPr id="5" name="Slide Number Placeholder 4">
            <a:extLst>
              <a:ext uri="{FF2B5EF4-FFF2-40B4-BE49-F238E27FC236}">
                <a16:creationId xmlns:a16="http://schemas.microsoft.com/office/drawing/2014/main" id="{5129C8DD-5AE5-46FD-8B90-FA01C3F60BDE}"/>
              </a:ext>
            </a:extLst>
          </p:cNvPr>
          <p:cNvSpPr>
            <a:spLocks noGrp="1"/>
          </p:cNvSpPr>
          <p:nvPr>
            <p:ph type="sldNum" sz="quarter" idx="12"/>
          </p:nvPr>
        </p:nvSpPr>
        <p:spPr/>
        <p:txBody>
          <a:bodyPr/>
          <a:lstStyle/>
          <a:p>
            <a:fld id="{07E1C93C-5050-FC42-8F10-D22D4F119D13}" type="slidenum">
              <a:rPr lang="en-US" smtClean="0"/>
              <a:pPr/>
              <a:t>32</a:t>
            </a:fld>
            <a:endParaRPr lang="en-US" dirty="0"/>
          </a:p>
        </p:txBody>
      </p:sp>
    </p:spTree>
    <p:extLst>
      <p:ext uri="{BB962C8B-B14F-4D97-AF65-F5344CB8AC3E}">
        <p14:creationId xmlns:p14="http://schemas.microsoft.com/office/powerpoint/2010/main" val="2139003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CA65-773D-0445-CD0D-FA01122C5A5E}"/>
              </a:ext>
            </a:extLst>
          </p:cNvPr>
          <p:cNvSpPr>
            <a:spLocks noGrp="1"/>
          </p:cNvSpPr>
          <p:nvPr>
            <p:ph type="title"/>
          </p:nvPr>
        </p:nvSpPr>
        <p:spPr/>
        <p:txBody>
          <a:bodyPr/>
          <a:lstStyle/>
          <a:p>
            <a:r>
              <a:rPr lang="en-US">
                <a:latin typeface="Arial"/>
                <a:cs typeface="Arial"/>
              </a:rPr>
              <a:t>CMTF Ops: Control Room Personnel &amp; Responsibilities</a:t>
            </a:r>
            <a:endParaRPr lang="en-US"/>
          </a:p>
        </p:txBody>
      </p:sp>
      <p:sp>
        <p:nvSpPr>
          <p:cNvPr id="3" name="Content Placeholder 2">
            <a:extLst>
              <a:ext uri="{FF2B5EF4-FFF2-40B4-BE49-F238E27FC236}">
                <a16:creationId xmlns:a16="http://schemas.microsoft.com/office/drawing/2014/main" id="{C03559BD-8E94-6BAE-EB67-A6B9BA00C84E}"/>
              </a:ext>
            </a:extLst>
          </p:cNvPr>
          <p:cNvSpPr>
            <a:spLocks noGrp="1"/>
          </p:cNvSpPr>
          <p:nvPr>
            <p:ph idx="1"/>
          </p:nvPr>
        </p:nvSpPr>
        <p:spPr>
          <a:xfrm>
            <a:off x="4020922" y="821610"/>
            <a:ext cx="5024018" cy="5422323"/>
          </a:xfrm>
        </p:spPr>
        <p:txBody>
          <a:bodyPr vert="horz" lIns="68580" tIns="34290" rIns="68580" bIns="34290" rtlCol="0" anchor="t">
            <a:noAutofit/>
          </a:bodyPr>
          <a:lstStyle/>
          <a:p>
            <a:pPr>
              <a:lnSpc>
                <a:spcPct val="100000"/>
              </a:lnSpc>
              <a:spcBef>
                <a:spcPts val="200"/>
              </a:spcBef>
            </a:pPr>
            <a:r>
              <a:rPr lang="en-US" sz="1500" dirty="0">
                <a:latin typeface="Calibri"/>
                <a:ea typeface="Calibri"/>
                <a:cs typeface="Arial"/>
              </a:rPr>
              <a:t>Scope: 16 </a:t>
            </a:r>
            <a:r>
              <a:rPr lang="en-US" sz="1500" dirty="0" err="1">
                <a:latin typeface="Calibri"/>
                <a:ea typeface="Calibri"/>
                <a:cs typeface="Arial"/>
              </a:rPr>
              <a:t>hr</a:t>
            </a:r>
            <a:r>
              <a:rPr lang="en-US" sz="1500" dirty="0">
                <a:latin typeface="Calibri"/>
                <a:ea typeface="Calibri"/>
                <a:cs typeface="Arial"/>
              </a:rPr>
              <a:t>/day, with 2 8-hour shifts starting 8 am &amp; 4 pm</a:t>
            </a:r>
          </a:p>
          <a:p>
            <a:pPr>
              <a:lnSpc>
                <a:spcPct val="100000"/>
              </a:lnSpc>
              <a:spcBef>
                <a:spcPts val="200"/>
              </a:spcBef>
            </a:pPr>
            <a:r>
              <a:rPr lang="en-US" sz="1500" dirty="0">
                <a:latin typeface="Calibri"/>
                <a:ea typeface="Calibri"/>
                <a:cs typeface="Arial"/>
              </a:rPr>
              <a:t>Turnover meeting between shifts; Operating Plan briefing by Facility Manager or Testing Coordinator at start of each shift</a:t>
            </a:r>
          </a:p>
          <a:p>
            <a:pPr>
              <a:lnSpc>
                <a:spcPct val="100000"/>
              </a:lnSpc>
              <a:spcBef>
                <a:spcPts val="200"/>
              </a:spcBef>
            </a:pPr>
            <a:r>
              <a:rPr lang="en-US" sz="1500" dirty="0">
                <a:latin typeface="Calibri"/>
                <a:ea typeface="Calibri"/>
                <a:cs typeface="Arial"/>
              </a:rPr>
              <a:t>Control Room Staff</a:t>
            </a:r>
          </a:p>
          <a:p>
            <a:pPr marL="512763" lvl="1" indent="-280988">
              <a:lnSpc>
                <a:spcPct val="100000"/>
              </a:lnSpc>
              <a:spcBef>
                <a:spcPts val="200"/>
              </a:spcBef>
            </a:pPr>
            <a:r>
              <a:rPr lang="en-US" sz="1200" dirty="0">
                <a:latin typeface="Calibri"/>
                <a:ea typeface="Calibri"/>
                <a:cs typeface="Arial"/>
              </a:rPr>
              <a:t>Facility Manager</a:t>
            </a:r>
          </a:p>
          <a:p>
            <a:pPr marL="512763" lvl="1" indent="-280988">
              <a:lnSpc>
                <a:spcPct val="100000"/>
              </a:lnSpc>
              <a:spcBef>
                <a:spcPts val="200"/>
              </a:spcBef>
            </a:pPr>
            <a:r>
              <a:rPr lang="en-US" sz="1200" dirty="0">
                <a:latin typeface="Calibri"/>
                <a:ea typeface="Calibri"/>
                <a:cs typeface="Arial"/>
              </a:rPr>
              <a:t>Test Coordinator</a:t>
            </a:r>
          </a:p>
          <a:p>
            <a:pPr marL="512763" lvl="1" indent="-280988">
              <a:lnSpc>
                <a:spcPct val="100000"/>
              </a:lnSpc>
              <a:spcBef>
                <a:spcPts val="200"/>
              </a:spcBef>
            </a:pPr>
            <a:r>
              <a:rPr lang="en-US" sz="1200" dirty="0">
                <a:latin typeface="Calibri"/>
                <a:ea typeface="Calibri"/>
                <a:cs typeface="Arial"/>
              </a:rPr>
              <a:t>Principal Investigator(s) (if applicable)</a:t>
            </a:r>
          </a:p>
          <a:p>
            <a:pPr marL="512763" lvl="1" indent="-280988">
              <a:lnSpc>
                <a:spcPct val="100000"/>
              </a:lnSpc>
              <a:spcBef>
                <a:spcPts val="200"/>
              </a:spcBef>
            </a:pPr>
            <a:r>
              <a:rPr lang="en-US" sz="1200" dirty="0">
                <a:latin typeface="Calibri"/>
                <a:ea typeface="Calibri"/>
                <a:cs typeface="Arial"/>
              </a:rPr>
              <a:t>Duty Operators: [JLab or Visiting]</a:t>
            </a:r>
          </a:p>
          <a:p>
            <a:pPr marL="742950" lvl="2" indent="-230188">
              <a:lnSpc>
                <a:spcPct val="100000"/>
              </a:lnSpc>
              <a:spcBef>
                <a:spcPts val="200"/>
              </a:spcBef>
            </a:pPr>
            <a:r>
              <a:rPr lang="en-US" sz="1200" dirty="0">
                <a:latin typeface="Calibri"/>
                <a:ea typeface="Calibri"/>
                <a:cs typeface="Arial"/>
              </a:rPr>
              <a:t>RF Operator</a:t>
            </a:r>
          </a:p>
          <a:p>
            <a:pPr marL="742950" lvl="2" indent="-230188">
              <a:lnSpc>
                <a:spcPct val="100000"/>
              </a:lnSpc>
              <a:spcBef>
                <a:spcPts val="200"/>
              </a:spcBef>
            </a:pPr>
            <a:r>
              <a:rPr lang="en-US" sz="1200" dirty="0">
                <a:latin typeface="Calibri"/>
                <a:ea typeface="Calibri"/>
                <a:cs typeface="Arial"/>
              </a:rPr>
              <a:t>Cryogenic Operator </a:t>
            </a:r>
          </a:p>
          <a:p>
            <a:pPr marL="512763" lvl="1" indent="-280988">
              <a:lnSpc>
                <a:spcPct val="100000"/>
              </a:lnSpc>
              <a:spcBef>
                <a:spcPts val="200"/>
              </a:spcBef>
            </a:pPr>
            <a:r>
              <a:rPr lang="en-US" sz="1200" dirty="0">
                <a:latin typeface="Calibri"/>
                <a:ea typeface="Calibri"/>
                <a:cs typeface="Arial"/>
              </a:rPr>
              <a:t>Safety Systems Group</a:t>
            </a:r>
          </a:p>
          <a:p>
            <a:pPr marL="742950" lvl="2" indent="-230188">
              <a:lnSpc>
                <a:spcPct val="100000"/>
              </a:lnSpc>
              <a:spcBef>
                <a:spcPts val="200"/>
              </a:spcBef>
            </a:pPr>
            <a:r>
              <a:rPr lang="en-US" sz="1200" dirty="0">
                <a:latin typeface="Calibri"/>
                <a:ea typeface="Calibri"/>
                <a:cs typeface="Arial"/>
              </a:rPr>
              <a:t>Supporting PSS certification activities</a:t>
            </a:r>
          </a:p>
          <a:p>
            <a:pPr marL="512763" lvl="1" indent="-280988">
              <a:lnSpc>
                <a:spcPct val="100000"/>
              </a:lnSpc>
              <a:spcBef>
                <a:spcPts val="200"/>
              </a:spcBef>
            </a:pPr>
            <a:r>
              <a:rPr lang="en-US" sz="1200" dirty="0">
                <a:latin typeface="Calibri"/>
                <a:ea typeface="Calibri"/>
                <a:cs typeface="Arial"/>
              </a:rPr>
              <a:t>Radiation Control Group</a:t>
            </a:r>
          </a:p>
          <a:p>
            <a:pPr marL="742950" lvl="2" indent="-230188">
              <a:lnSpc>
                <a:spcPct val="100000"/>
              </a:lnSpc>
              <a:spcBef>
                <a:spcPts val="200"/>
              </a:spcBef>
            </a:pPr>
            <a:r>
              <a:rPr lang="en-US" sz="1200" dirty="0">
                <a:latin typeface="Calibri"/>
                <a:ea typeface="Calibri"/>
                <a:cs typeface="Arial"/>
              </a:rPr>
              <a:t>Supporting PSS certification activities or CARM alarm response</a:t>
            </a:r>
          </a:p>
          <a:p>
            <a:pPr>
              <a:lnSpc>
                <a:spcPct val="100000"/>
              </a:lnSpc>
              <a:spcBef>
                <a:spcPts val="200"/>
              </a:spcBef>
            </a:pPr>
            <a:r>
              <a:rPr lang="en-US" sz="1500" dirty="0">
                <a:latin typeface="Calibri"/>
                <a:ea typeface="Calibri"/>
                <a:cs typeface="Arial"/>
              </a:rPr>
              <a:t>Also includes:</a:t>
            </a:r>
            <a:endParaRPr lang="en-US" sz="1500" dirty="0">
              <a:latin typeface="Calibri"/>
              <a:ea typeface="Calibri"/>
            </a:endParaRPr>
          </a:p>
          <a:p>
            <a:pPr marL="512763" lvl="1" indent="-280988">
              <a:lnSpc>
                <a:spcPct val="100000"/>
              </a:lnSpc>
              <a:spcBef>
                <a:spcPts val="200"/>
              </a:spcBef>
            </a:pPr>
            <a:r>
              <a:rPr lang="en-US" sz="1200" dirty="0">
                <a:latin typeface="Calibri"/>
                <a:ea typeface="Calibri"/>
                <a:cs typeface="Arial"/>
              </a:rPr>
              <a:t>SMEs</a:t>
            </a:r>
          </a:p>
          <a:p>
            <a:pPr marL="512763" lvl="1" indent="-280988">
              <a:lnSpc>
                <a:spcPct val="100000"/>
              </a:lnSpc>
              <a:spcBef>
                <a:spcPts val="200"/>
              </a:spcBef>
            </a:pPr>
            <a:r>
              <a:rPr lang="en-US" sz="1200" dirty="0">
                <a:latin typeface="Calibri"/>
                <a:ea typeface="Calibri"/>
                <a:cs typeface="Arial"/>
              </a:rPr>
              <a:t>Engineers</a:t>
            </a:r>
          </a:p>
          <a:p>
            <a:pPr marL="512763" lvl="1" indent="-280988">
              <a:lnSpc>
                <a:spcPct val="100000"/>
              </a:lnSpc>
              <a:spcBef>
                <a:spcPts val="200"/>
              </a:spcBef>
            </a:pPr>
            <a:r>
              <a:rPr lang="en-US" sz="1200" dirty="0">
                <a:latin typeface="Calibri"/>
                <a:ea typeface="Calibri"/>
                <a:cs typeface="Arial"/>
              </a:rPr>
              <a:t>ES&amp;H Support (industrial hygiene, etc.)</a:t>
            </a:r>
          </a:p>
          <a:p>
            <a:pPr marL="512763" lvl="1" indent="-280988">
              <a:lnSpc>
                <a:spcPct val="100000"/>
              </a:lnSpc>
              <a:spcBef>
                <a:spcPts val="200"/>
              </a:spcBef>
            </a:pPr>
            <a:r>
              <a:rPr lang="en-US" sz="1200" dirty="0">
                <a:latin typeface="Calibri"/>
                <a:ea typeface="Calibri"/>
                <a:cs typeface="Arial"/>
              </a:rPr>
              <a:t>Others who operate the accelerator controls to commission new hardware or software, diagnose problems, and perform equipment-specific tests, plans, or studies.</a:t>
            </a:r>
          </a:p>
          <a:p>
            <a:pPr>
              <a:lnSpc>
                <a:spcPct val="100000"/>
              </a:lnSpc>
              <a:spcBef>
                <a:spcPts val="200"/>
              </a:spcBef>
            </a:pPr>
            <a:r>
              <a:rPr lang="en-US" sz="1500" dirty="0">
                <a:latin typeface="Calibri"/>
                <a:ea typeface="Calibri"/>
                <a:cs typeface="Arial"/>
              </a:rPr>
              <a:t>Accelerator-Site security guards available for emergency response</a:t>
            </a:r>
          </a:p>
        </p:txBody>
      </p:sp>
      <p:pic>
        <p:nvPicPr>
          <p:cNvPr id="10" name="Picture 9">
            <a:extLst>
              <a:ext uri="{FF2B5EF4-FFF2-40B4-BE49-F238E27FC236}">
                <a16:creationId xmlns:a16="http://schemas.microsoft.com/office/drawing/2014/main" id="{A654BDF9-122B-4A95-BE0A-772F930EB357}"/>
              </a:ext>
            </a:extLst>
          </p:cNvPr>
          <p:cNvPicPr>
            <a:picLocks noChangeAspect="1"/>
          </p:cNvPicPr>
          <p:nvPr/>
        </p:nvPicPr>
        <p:blipFill>
          <a:blip r:embed="rId2"/>
          <a:stretch>
            <a:fillRect/>
          </a:stretch>
        </p:blipFill>
        <p:spPr>
          <a:xfrm>
            <a:off x="7127" y="773905"/>
            <a:ext cx="3891380" cy="2548017"/>
          </a:xfrm>
          <a:prstGeom prst="rect">
            <a:avLst/>
          </a:prstGeom>
        </p:spPr>
      </p:pic>
      <p:pic>
        <p:nvPicPr>
          <p:cNvPr id="12" name="Picture 11">
            <a:extLst>
              <a:ext uri="{FF2B5EF4-FFF2-40B4-BE49-F238E27FC236}">
                <a16:creationId xmlns:a16="http://schemas.microsoft.com/office/drawing/2014/main" id="{06FECEEB-3E1C-408C-91D7-815A6F6F8C2A}"/>
              </a:ext>
            </a:extLst>
          </p:cNvPr>
          <p:cNvPicPr>
            <a:picLocks noChangeAspect="1"/>
          </p:cNvPicPr>
          <p:nvPr/>
        </p:nvPicPr>
        <p:blipFill>
          <a:blip r:embed="rId3"/>
          <a:stretch>
            <a:fillRect/>
          </a:stretch>
        </p:blipFill>
        <p:spPr>
          <a:xfrm>
            <a:off x="7127" y="3562910"/>
            <a:ext cx="3891380" cy="2681024"/>
          </a:xfrm>
          <a:prstGeom prst="rect">
            <a:avLst/>
          </a:prstGeom>
        </p:spPr>
      </p:pic>
      <p:sp>
        <p:nvSpPr>
          <p:cNvPr id="5" name="Slide Number Placeholder 4">
            <a:extLst>
              <a:ext uri="{FF2B5EF4-FFF2-40B4-BE49-F238E27FC236}">
                <a16:creationId xmlns:a16="http://schemas.microsoft.com/office/drawing/2014/main" id="{D1255A9F-E37D-4F23-A229-B90CEE67AB2C}"/>
              </a:ext>
            </a:extLst>
          </p:cNvPr>
          <p:cNvSpPr>
            <a:spLocks noGrp="1"/>
          </p:cNvSpPr>
          <p:nvPr>
            <p:ph type="sldNum" sz="quarter" idx="12"/>
          </p:nvPr>
        </p:nvSpPr>
        <p:spPr/>
        <p:txBody>
          <a:bodyPr/>
          <a:lstStyle/>
          <a:p>
            <a:fld id="{07E1C93C-5050-FC42-8F10-D22D4F119D13}" type="slidenum">
              <a:rPr lang="en-US" smtClean="0"/>
              <a:pPr/>
              <a:t>33</a:t>
            </a:fld>
            <a:endParaRPr lang="en-US"/>
          </a:p>
        </p:txBody>
      </p:sp>
    </p:spTree>
    <p:extLst>
      <p:ext uri="{BB962C8B-B14F-4D97-AF65-F5344CB8AC3E}">
        <p14:creationId xmlns:p14="http://schemas.microsoft.com/office/powerpoint/2010/main" val="1015582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CMTF Operations: RF Operator</a:t>
            </a:r>
          </a:p>
        </p:txBody>
      </p:sp>
      <p:sp>
        <p:nvSpPr>
          <p:cNvPr id="3" name="Content Placeholder 2"/>
          <p:cNvSpPr>
            <a:spLocks noGrp="1"/>
          </p:cNvSpPr>
          <p:nvPr>
            <p:ph idx="1"/>
          </p:nvPr>
        </p:nvSpPr>
        <p:spPr>
          <a:xfrm>
            <a:off x="339811" y="906835"/>
            <a:ext cx="8464378" cy="5381694"/>
          </a:xfrm>
        </p:spPr>
        <p:txBody>
          <a:bodyPr>
            <a:noAutofit/>
          </a:bodyPr>
          <a:lstStyle/>
          <a:p>
            <a:pPr>
              <a:lnSpc>
                <a:spcPct val="100000"/>
              </a:lnSpc>
              <a:spcBef>
                <a:spcPts val="600"/>
              </a:spcBef>
            </a:pPr>
            <a:r>
              <a:rPr lang="en-US" sz="2000" dirty="0"/>
              <a:t>Program execution by the CMTF RF Operator</a:t>
            </a:r>
          </a:p>
          <a:p>
            <a:pPr marL="625475" lvl="1" indent="-396875">
              <a:lnSpc>
                <a:spcPct val="100000"/>
              </a:lnSpc>
              <a:spcBef>
                <a:spcPts val="600"/>
              </a:spcBef>
            </a:pPr>
            <a:r>
              <a:rPr lang="en-US" dirty="0"/>
              <a:t>Deemed sufficiently trained by the CMTF Manager.</a:t>
            </a:r>
          </a:p>
          <a:p>
            <a:pPr marL="625475" lvl="1" indent="-396875">
              <a:lnSpc>
                <a:spcPct val="100000"/>
              </a:lnSpc>
              <a:spcBef>
                <a:spcPts val="600"/>
              </a:spcBef>
            </a:pPr>
            <a:r>
              <a:rPr lang="en-US" dirty="0"/>
              <a:t>Knowledge of PSS, leaves CMTF in safe state at end of activity.</a:t>
            </a:r>
          </a:p>
          <a:p>
            <a:pPr marL="625475" lvl="1" indent="-396875">
              <a:lnSpc>
                <a:spcPct val="100000"/>
              </a:lnSpc>
              <a:spcBef>
                <a:spcPts val="600"/>
              </a:spcBef>
            </a:pPr>
            <a:r>
              <a:rPr lang="en-US" dirty="0"/>
              <a:t>Ensures safe operation of CMTF, in accordance with the requirements outlined in the ASE, SAD, and TOD. </a:t>
            </a:r>
          </a:p>
          <a:p>
            <a:pPr marL="625475" lvl="1" indent="-396875">
              <a:lnSpc>
                <a:spcPct val="100000"/>
              </a:lnSpc>
              <a:spcBef>
                <a:spcPts val="600"/>
              </a:spcBef>
            </a:pPr>
            <a:r>
              <a:rPr lang="en-US" dirty="0"/>
              <a:t>Reads and understands all approved CMTF-specific SOPs and  WCDs.</a:t>
            </a:r>
          </a:p>
          <a:p>
            <a:pPr marL="625475" lvl="1" indent="-396875">
              <a:lnSpc>
                <a:spcPct val="100000"/>
              </a:lnSpc>
              <a:spcBef>
                <a:spcPts val="600"/>
              </a:spcBef>
            </a:pPr>
            <a:r>
              <a:rPr lang="en-US" dirty="0"/>
              <a:t>Requests Radiation Control Department conduct a radiation survey of the enclosure after prompted by CARM response (or while assessing new conditions).</a:t>
            </a:r>
          </a:p>
          <a:p>
            <a:pPr marL="625475" lvl="1" indent="-396875">
              <a:lnSpc>
                <a:spcPct val="100000"/>
              </a:lnSpc>
              <a:spcBef>
                <a:spcPts val="600"/>
              </a:spcBef>
            </a:pPr>
            <a:r>
              <a:rPr lang="en-US" dirty="0"/>
              <a:t>Responds appropriately to all PSS and MPS faults and conducts critical event response.</a:t>
            </a:r>
          </a:p>
          <a:p>
            <a:pPr marL="625475" lvl="1" indent="-396875">
              <a:lnSpc>
                <a:spcPct val="100000"/>
              </a:lnSpc>
              <a:spcBef>
                <a:spcPts val="600"/>
              </a:spcBef>
            </a:pPr>
            <a:r>
              <a:rPr lang="en-US" dirty="0"/>
              <a:t>Makes detailed entries in </a:t>
            </a:r>
            <a:r>
              <a:rPr lang="en-US" dirty="0" err="1"/>
              <a:t>SRFLog</a:t>
            </a:r>
            <a:r>
              <a:rPr lang="en-US" dirty="0"/>
              <a:t>, paper logbook, and other WCDs.</a:t>
            </a:r>
          </a:p>
          <a:p>
            <a:pPr marL="625475" lvl="1" indent="-396875">
              <a:lnSpc>
                <a:spcPct val="100000"/>
              </a:lnSpc>
              <a:spcBef>
                <a:spcPts val="600"/>
              </a:spcBef>
            </a:pPr>
            <a:r>
              <a:rPr lang="en-US" dirty="0"/>
              <a:t>Responds to off-normal events.</a:t>
            </a:r>
          </a:p>
          <a:p>
            <a:pPr>
              <a:lnSpc>
                <a:spcPct val="100000"/>
              </a:lnSpc>
              <a:spcBef>
                <a:spcPts val="600"/>
              </a:spcBef>
            </a:pPr>
            <a:r>
              <a:rPr lang="en-US" sz="2000" dirty="0"/>
              <a:t>Average Testing Frequency: ~3 modules/year; ~200 hours total RF-on.</a:t>
            </a:r>
            <a:endParaRPr lang="en-US" dirty="0"/>
          </a:p>
          <a:p>
            <a:pPr>
              <a:lnSpc>
                <a:spcPct val="100000"/>
              </a:lnSpc>
              <a:spcBef>
                <a:spcPts val="600"/>
              </a:spcBef>
            </a:pPr>
            <a:endParaRPr lang="en-US" sz="2000" dirty="0"/>
          </a:p>
        </p:txBody>
      </p:sp>
      <p:sp>
        <p:nvSpPr>
          <p:cNvPr id="4" name="Slide Number Placeholder 3">
            <a:extLst>
              <a:ext uri="{FF2B5EF4-FFF2-40B4-BE49-F238E27FC236}">
                <a16:creationId xmlns:a16="http://schemas.microsoft.com/office/drawing/2014/main" id="{2D04558F-8C82-4A13-9AC9-748B5EEAAF34}"/>
              </a:ext>
            </a:extLst>
          </p:cNvPr>
          <p:cNvSpPr>
            <a:spLocks noGrp="1"/>
          </p:cNvSpPr>
          <p:nvPr>
            <p:ph type="sldNum" sz="quarter" idx="12"/>
          </p:nvPr>
        </p:nvSpPr>
        <p:spPr/>
        <p:txBody>
          <a:bodyPr/>
          <a:lstStyle/>
          <a:p>
            <a:fld id="{07E1C93C-5050-FC42-8F10-D22D4F119D13}" type="slidenum">
              <a:rPr lang="en-US" smtClean="0"/>
              <a:pPr/>
              <a:t>34</a:t>
            </a:fld>
            <a:endParaRPr lang="en-US"/>
          </a:p>
        </p:txBody>
      </p:sp>
    </p:spTree>
    <p:extLst>
      <p:ext uri="{BB962C8B-B14F-4D97-AF65-F5344CB8AC3E}">
        <p14:creationId xmlns:p14="http://schemas.microsoft.com/office/powerpoint/2010/main" val="2862808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54F7BA-C805-4AED-AD5C-895E13EDCA5C}"/>
              </a:ext>
            </a:extLst>
          </p:cNvPr>
          <p:cNvPicPr>
            <a:picLocks noChangeAspect="1"/>
          </p:cNvPicPr>
          <p:nvPr/>
        </p:nvPicPr>
        <p:blipFill>
          <a:blip r:embed="rId2"/>
          <a:stretch>
            <a:fillRect/>
          </a:stretch>
        </p:blipFill>
        <p:spPr>
          <a:xfrm>
            <a:off x="4939253" y="1005013"/>
            <a:ext cx="3990562" cy="514572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a:latin typeface="Arial"/>
                <a:cs typeface="Arial"/>
              </a:rPr>
              <a:t>CMTF Operations: Qualified CMTF Operators</a:t>
            </a:r>
          </a:p>
        </p:txBody>
      </p:sp>
      <p:sp>
        <p:nvSpPr>
          <p:cNvPr id="3" name="Content Placeholder 2"/>
          <p:cNvSpPr>
            <a:spLocks noGrp="1"/>
          </p:cNvSpPr>
          <p:nvPr>
            <p:ph idx="1"/>
          </p:nvPr>
        </p:nvSpPr>
        <p:spPr>
          <a:xfrm>
            <a:off x="33749" y="915400"/>
            <a:ext cx="5253925" cy="5591682"/>
          </a:xfrm>
        </p:spPr>
        <p:txBody>
          <a:bodyPr vert="horz" lIns="68580" tIns="34290" rIns="68580" bIns="34290" rtlCol="0" anchor="t">
            <a:noAutofit/>
          </a:bodyPr>
          <a:lstStyle/>
          <a:p>
            <a:pPr>
              <a:lnSpc>
                <a:spcPct val="100000"/>
              </a:lnSpc>
              <a:spcBef>
                <a:spcPts val="0"/>
              </a:spcBef>
            </a:pPr>
            <a:r>
              <a:rPr lang="en-US" sz="1400" dirty="0">
                <a:latin typeface="Arial"/>
                <a:cs typeface="Arial"/>
              </a:rPr>
              <a:t>Training &amp; Qualifications (RF/</a:t>
            </a:r>
            <a:r>
              <a:rPr lang="en-US" sz="1400" dirty="0" err="1">
                <a:latin typeface="Arial"/>
                <a:cs typeface="Arial"/>
              </a:rPr>
              <a:t>Cryo</a:t>
            </a:r>
            <a:r>
              <a:rPr lang="en-US" sz="1400" dirty="0">
                <a:latin typeface="Arial"/>
                <a:cs typeface="Arial"/>
              </a:rPr>
              <a:t> Ops):</a:t>
            </a:r>
          </a:p>
          <a:p>
            <a:pPr marL="512763" lvl="1" indent="-280988">
              <a:lnSpc>
                <a:spcPct val="100000"/>
              </a:lnSpc>
              <a:spcBef>
                <a:spcPts val="0"/>
              </a:spcBef>
            </a:pPr>
            <a:r>
              <a:rPr lang="en-US" sz="1400" dirty="0">
                <a:latin typeface="Arial"/>
                <a:cs typeface="Arial"/>
              </a:rPr>
              <a:t>SAF801C/P/T: Rad Worker 1</a:t>
            </a:r>
          </a:p>
          <a:p>
            <a:pPr marL="914400" lvl="2" indent="-401638">
              <a:lnSpc>
                <a:spcPct val="100000"/>
              </a:lnSpc>
              <a:spcBef>
                <a:spcPts val="0"/>
              </a:spcBef>
              <a:buNone/>
            </a:pPr>
            <a:r>
              <a:rPr lang="en-US" sz="1000" dirty="0">
                <a:latin typeface="Arial"/>
                <a:cs typeface="Arial"/>
              </a:rPr>
              <a:t>Requires:</a:t>
            </a:r>
          </a:p>
          <a:p>
            <a:pPr marL="798513" lvl="2" indent="-285750">
              <a:lnSpc>
                <a:spcPct val="100000"/>
              </a:lnSpc>
              <a:spcBef>
                <a:spcPts val="0"/>
              </a:spcBef>
            </a:pPr>
            <a:r>
              <a:rPr lang="en-US" sz="1000" dirty="0">
                <a:latin typeface="Arial"/>
                <a:cs typeface="Arial"/>
              </a:rPr>
              <a:t>SAF800: General Employee Radiation Knowledge </a:t>
            </a:r>
          </a:p>
          <a:p>
            <a:pPr marL="798513" lvl="2" indent="-285750">
              <a:lnSpc>
                <a:spcPct val="100000"/>
              </a:lnSpc>
              <a:spcBef>
                <a:spcPts val="0"/>
              </a:spcBef>
            </a:pPr>
            <a:r>
              <a:rPr lang="en-US" sz="1000" dirty="0">
                <a:latin typeface="Arial"/>
                <a:cs typeface="Arial"/>
              </a:rPr>
              <a:t>SAF801kd: General Access Radiation Work Permit</a:t>
            </a:r>
          </a:p>
          <a:p>
            <a:pPr marL="512763" lvl="1" indent="-280988">
              <a:lnSpc>
                <a:spcPct val="100000"/>
              </a:lnSpc>
              <a:spcBef>
                <a:spcPts val="600"/>
              </a:spcBef>
            </a:pPr>
            <a:r>
              <a:rPr lang="en-US" sz="1400" dirty="0">
                <a:latin typeface="Arial"/>
                <a:cs typeface="Arial"/>
              </a:rPr>
              <a:t>ODH-2 Work Qualified:</a:t>
            </a:r>
          </a:p>
          <a:p>
            <a:pPr marL="798513" lvl="2" indent="-285750">
              <a:lnSpc>
                <a:spcPct val="100000"/>
              </a:lnSpc>
              <a:spcBef>
                <a:spcPts val="0"/>
              </a:spcBef>
            </a:pPr>
            <a:r>
              <a:rPr lang="en-US" sz="1000" dirty="0">
                <a:latin typeface="Arial"/>
                <a:cs typeface="Arial"/>
              </a:rPr>
              <a:t>MED13: ODH-2 &amp; Respirator Medical Certification</a:t>
            </a:r>
          </a:p>
          <a:p>
            <a:pPr marL="798513" lvl="2" indent="-285750">
              <a:lnSpc>
                <a:spcPct val="100000"/>
              </a:lnSpc>
              <a:spcBef>
                <a:spcPts val="0"/>
              </a:spcBef>
            </a:pPr>
            <a:r>
              <a:rPr lang="en-US" sz="1000" dirty="0">
                <a:latin typeface="Arial"/>
                <a:cs typeface="Arial"/>
              </a:rPr>
              <a:t>SAF103: Oxygen Deficiency Hazard</a:t>
            </a:r>
          </a:p>
          <a:p>
            <a:pPr marL="798513" lvl="2" indent="-285750">
              <a:lnSpc>
                <a:spcPct val="100000"/>
              </a:lnSpc>
              <a:spcBef>
                <a:spcPts val="0"/>
              </a:spcBef>
            </a:pPr>
            <a:r>
              <a:rPr lang="en-US" sz="1000" dirty="0">
                <a:latin typeface="Arial"/>
                <a:cs typeface="Arial"/>
              </a:rPr>
              <a:t>SAF210: 5-minute Escape Pack Use</a:t>
            </a:r>
          </a:p>
          <a:p>
            <a:pPr marL="512763" lvl="1" indent="-280988">
              <a:lnSpc>
                <a:spcPct val="100000"/>
              </a:lnSpc>
              <a:spcBef>
                <a:spcPts val="600"/>
              </a:spcBef>
            </a:pPr>
            <a:r>
              <a:rPr lang="en-US" sz="1400" dirty="0">
                <a:latin typeface="Arial"/>
                <a:cs typeface="Arial"/>
              </a:rPr>
              <a:t>ESC001: Basic Electrical Safety</a:t>
            </a:r>
          </a:p>
          <a:p>
            <a:pPr marL="798513" lvl="2" indent="-285750">
              <a:lnSpc>
                <a:spcPct val="100000"/>
              </a:lnSpc>
              <a:spcBef>
                <a:spcPts val="0"/>
              </a:spcBef>
            </a:pPr>
            <a:r>
              <a:rPr lang="en-US" sz="1000" dirty="0">
                <a:latin typeface="Arial"/>
                <a:cs typeface="Arial"/>
              </a:rPr>
              <a:t>Class 1 electrical tasks not requiring LOTO</a:t>
            </a:r>
          </a:p>
          <a:p>
            <a:pPr marL="798513" lvl="2" indent="-285750">
              <a:lnSpc>
                <a:spcPct val="100000"/>
              </a:lnSpc>
              <a:spcBef>
                <a:spcPts val="0"/>
              </a:spcBef>
            </a:pPr>
            <a:r>
              <a:rPr lang="en-US" sz="1000" dirty="0">
                <a:latin typeface="Arial"/>
                <a:cs typeface="Arial"/>
              </a:rPr>
              <a:t>Plug in-hand work (V ≤ 24 VDC) [e.g. Connect arc detectors etc.]</a:t>
            </a:r>
          </a:p>
          <a:p>
            <a:pPr marL="798513" lvl="2" indent="-285750">
              <a:lnSpc>
                <a:spcPct val="100000"/>
              </a:lnSpc>
              <a:spcBef>
                <a:spcPts val="0"/>
              </a:spcBef>
            </a:pPr>
            <a:r>
              <a:rPr lang="en-US" sz="1000" dirty="0">
                <a:latin typeface="Arial"/>
                <a:cs typeface="Arial"/>
              </a:rPr>
              <a:t>Buttons / Control screens; but no breaker manipulation [e.g. Turn on/off vacuum pump power supplies, but NOT touch HV cabling]</a:t>
            </a:r>
          </a:p>
          <a:p>
            <a:pPr marL="512763" lvl="1" indent="-280988">
              <a:lnSpc>
                <a:spcPct val="100000"/>
              </a:lnSpc>
              <a:spcBef>
                <a:spcPts val="300"/>
              </a:spcBef>
            </a:pPr>
            <a:r>
              <a:rPr lang="en-US" sz="1400" dirty="0">
                <a:latin typeface="Arial"/>
                <a:cs typeface="Arial"/>
              </a:rPr>
              <a:t>Knowledge Comprehension Documents:</a:t>
            </a:r>
          </a:p>
          <a:p>
            <a:pPr marL="969963" lvl="2" indent="-280988">
              <a:lnSpc>
                <a:spcPct val="100000"/>
              </a:lnSpc>
              <a:spcBef>
                <a:spcPts val="300"/>
              </a:spcBef>
            </a:pPr>
            <a:r>
              <a:rPr lang="en-US" sz="1000" dirty="0">
                <a:latin typeface="Arial"/>
                <a:cs typeface="Arial"/>
              </a:rPr>
              <a:t>SAF808kd: CMTF-specific RWP + Briefing (RWP2025-S000)</a:t>
            </a:r>
          </a:p>
          <a:p>
            <a:pPr marL="969963" lvl="2" indent="-280988">
              <a:lnSpc>
                <a:spcPct val="100000"/>
              </a:lnSpc>
              <a:spcBef>
                <a:spcPts val="300"/>
              </a:spcBef>
            </a:pPr>
            <a:r>
              <a:rPr lang="en-US" sz="1000" dirty="0">
                <a:latin typeface="Arial"/>
                <a:cs typeface="Arial"/>
              </a:rPr>
              <a:t>SAF808T: CMTF Operator Training (This training)</a:t>
            </a:r>
          </a:p>
          <a:p>
            <a:pPr marL="969963" lvl="2" indent="-280988">
              <a:lnSpc>
                <a:spcPct val="100000"/>
              </a:lnSpc>
              <a:spcBef>
                <a:spcPts val="300"/>
              </a:spcBef>
            </a:pPr>
            <a:r>
              <a:rPr lang="en-US" sz="1000" dirty="0">
                <a:latin typeface="Arial"/>
                <a:cs typeface="Arial"/>
              </a:rPr>
              <a:t>SAF808.SAD: TJNAF Safety Assessment Document (SAD)</a:t>
            </a:r>
          </a:p>
          <a:p>
            <a:pPr marL="969963" lvl="2" indent="-280988">
              <a:lnSpc>
                <a:spcPct val="100000"/>
              </a:lnSpc>
              <a:spcBef>
                <a:spcPts val="300"/>
              </a:spcBef>
            </a:pPr>
            <a:r>
              <a:rPr lang="en-US" sz="1000" dirty="0">
                <a:latin typeface="Arial"/>
                <a:cs typeface="Arial"/>
              </a:rPr>
              <a:t>SAF808.ASE: CMTF Accelerator Safety Envelope (ASE)</a:t>
            </a:r>
          </a:p>
          <a:p>
            <a:pPr marL="969963" lvl="2" indent="-280988">
              <a:lnSpc>
                <a:spcPct val="100000"/>
              </a:lnSpc>
              <a:spcBef>
                <a:spcPts val="300"/>
              </a:spcBef>
            </a:pPr>
            <a:r>
              <a:rPr lang="en-US" sz="1000" dirty="0">
                <a:latin typeface="Arial"/>
                <a:cs typeface="Arial"/>
              </a:rPr>
              <a:t>SAF808.TOD: CMTF Testing Operations Directives (TOD)</a:t>
            </a:r>
          </a:p>
          <a:p>
            <a:pPr marL="512763" lvl="1" indent="-280988">
              <a:lnSpc>
                <a:spcPct val="100000"/>
              </a:lnSpc>
              <a:spcBef>
                <a:spcPts val="300"/>
              </a:spcBef>
            </a:pPr>
            <a:r>
              <a:rPr lang="en-US" sz="1400" dirty="0">
                <a:latin typeface="Arial"/>
                <a:cs typeface="Arial"/>
              </a:rPr>
              <a:t>Revised USI Training: SAF705 / SAF705kd</a:t>
            </a:r>
          </a:p>
          <a:p>
            <a:pPr marL="512763" lvl="1" indent="-280988">
              <a:lnSpc>
                <a:spcPct val="100000"/>
              </a:lnSpc>
              <a:spcBef>
                <a:spcPts val="300"/>
              </a:spcBef>
            </a:pPr>
            <a:r>
              <a:rPr lang="en-US" sz="1400" dirty="0">
                <a:latin typeface="Arial"/>
                <a:cs typeface="Arial"/>
              </a:rPr>
              <a:t>SAF808/808.RF/808.CRYO:  On-the-job Training (OJT)</a:t>
            </a:r>
          </a:p>
          <a:p>
            <a:pPr marL="512763" lvl="1" indent="-280988">
              <a:lnSpc>
                <a:spcPct val="100000"/>
              </a:lnSpc>
              <a:spcBef>
                <a:spcPts val="300"/>
              </a:spcBef>
            </a:pPr>
            <a:r>
              <a:rPr lang="en-US" sz="1400" dirty="0">
                <a:latin typeface="Arial"/>
                <a:cs typeface="Arial"/>
              </a:rPr>
              <a:t>Approval of the Facility Manager</a:t>
            </a:r>
          </a:p>
          <a:p>
            <a:pPr>
              <a:lnSpc>
                <a:spcPct val="100000"/>
              </a:lnSpc>
              <a:spcBef>
                <a:spcPts val="600"/>
              </a:spcBef>
            </a:pPr>
            <a:r>
              <a:rPr lang="en-US" sz="1400" dirty="0">
                <a:latin typeface="Arial"/>
                <a:cs typeface="Arial"/>
              </a:rPr>
              <a:t>Specific procedures may require more:</a:t>
            </a:r>
          </a:p>
          <a:p>
            <a:pPr marL="512763" lvl="1" indent="-280988">
              <a:lnSpc>
                <a:spcPct val="100000"/>
              </a:lnSpc>
              <a:spcBef>
                <a:spcPts val="200"/>
              </a:spcBef>
            </a:pPr>
            <a:r>
              <a:rPr lang="en-US" sz="1000" dirty="0">
                <a:latin typeface="Arial"/>
                <a:cs typeface="Arial"/>
              </a:rPr>
              <a:t>480V breaker switching supplying RF source has own procedure.</a:t>
            </a:r>
          </a:p>
          <a:p>
            <a:pPr marL="512763" lvl="1" indent="-280988">
              <a:lnSpc>
                <a:spcPct val="100000"/>
              </a:lnSpc>
              <a:spcBef>
                <a:spcPts val="200"/>
              </a:spcBef>
            </a:pPr>
            <a:r>
              <a:rPr lang="en-US" sz="1000" dirty="0">
                <a:latin typeface="Arial"/>
                <a:cs typeface="Arial"/>
              </a:rPr>
              <a:t>Specifies Qualified Electrical Worker training (ESC001 - ESC008 + SAF603B.KD) for that subset of trained individuals in addition to OJT &amp; valid </a:t>
            </a:r>
            <a:r>
              <a:rPr lang="en-US" sz="1000" dirty="0" err="1">
                <a:latin typeface="Arial"/>
                <a:cs typeface="Arial"/>
              </a:rPr>
              <a:t>ePAS</a:t>
            </a:r>
            <a:r>
              <a:rPr lang="en-US" sz="1000" dirty="0">
                <a:latin typeface="Arial"/>
                <a:cs typeface="Arial"/>
              </a:rPr>
              <a:t> permits.</a:t>
            </a:r>
          </a:p>
        </p:txBody>
      </p:sp>
      <p:sp>
        <p:nvSpPr>
          <p:cNvPr id="4" name="Slide Number Placeholder 3">
            <a:extLst>
              <a:ext uri="{FF2B5EF4-FFF2-40B4-BE49-F238E27FC236}">
                <a16:creationId xmlns:a16="http://schemas.microsoft.com/office/drawing/2014/main" id="{1AF5CD90-0498-4B4D-8935-C35ED95F277B}"/>
              </a:ext>
            </a:extLst>
          </p:cNvPr>
          <p:cNvSpPr>
            <a:spLocks noGrp="1"/>
          </p:cNvSpPr>
          <p:nvPr>
            <p:ph type="sldNum" sz="quarter" idx="12"/>
          </p:nvPr>
        </p:nvSpPr>
        <p:spPr/>
        <p:txBody>
          <a:bodyPr/>
          <a:lstStyle/>
          <a:p>
            <a:fld id="{07E1C93C-5050-FC42-8F10-D22D4F119D13}" type="slidenum">
              <a:rPr lang="en-US" smtClean="0"/>
              <a:pPr/>
              <a:t>35</a:t>
            </a:fld>
            <a:endParaRPr lang="en-US"/>
          </a:p>
        </p:txBody>
      </p:sp>
    </p:spTree>
    <p:extLst>
      <p:ext uri="{BB962C8B-B14F-4D97-AF65-F5344CB8AC3E}">
        <p14:creationId xmlns:p14="http://schemas.microsoft.com/office/powerpoint/2010/main" val="3574114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CMTF Operations: Qualified CMTF RF &amp; </a:t>
            </a:r>
            <a:r>
              <a:rPr lang="en-US" dirty="0" err="1">
                <a:latin typeface="Arial"/>
                <a:cs typeface="Arial"/>
              </a:rPr>
              <a:t>Cryo</a:t>
            </a:r>
            <a:r>
              <a:rPr lang="en-US" dirty="0">
                <a:latin typeface="Arial"/>
                <a:cs typeface="Arial"/>
              </a:rPr>
              <a:t> Operators</a:t>
            </a:r>
          </a:p>
        </p:txBody>
      </p:sp>
      <p:sp>
        <p:nvSpPr>
          <p:cNvPr id="4" name="Slide Number Placeholder 3">
            <a:extLst>
              <a:ext uri="{FF2B5EF4-FFF2-40B4-BE49-F238E27FC236}">
                <a16:creationId xmlns:a16="http://schemas.microsoft.com/office/drawing/2014/main" id="{1AF5CD90-0498-4B4D-8935-C35ED95F277B}"/>
              </a:ext>
            </a:extLst>
          </p:cNvPr>
          <p:cNvSpPr>
            <a:spLocks noGrp="1"/>
          </p:cNvSpPr>
          <p:nvPr>
            <p:ph type="sldNum" sz="quarter" idx="12"/>
          </p:nvPr>
        </p:nvSpPr>
        <p:spPr/>
        <p:txBody>
          <a:bodyPr/>
          <a:lstStyle/>
          <a:p>
            <a:fld id="{07E1C93C-5050-FC42-8F10-D22D4F119D13}" type="slidenum">
              <a:rPr lang="en-US" smtClean="0"/>
              <a:pPr/>
              <a:t>36</a:t>
            </a:fld>
            <a:endParaRPr lang="en-US"/>
          </a:p>
        </p:txBody>
      </p:sp>
      <p:pic>
        <p:nvPicPr>
          <p:cNvPr id="10" name="Picture 9">
            <a:extLst>
              <a:ext uri="{FF2B5EF4-FFF2-40B4-BE49-F238E27FC236}">
                <a16:creationId xmlns:a16="http://schemas.microsoft.com/office/drawing/2014/main" id="{266D8403-1D05-4DF8-B69B-CA92F3ECD178}"/>
              </a:ext>
            </a:extLst>
          </p:cNvPr>
          <p:cNvPicPr>
            <a:picLocks noChangeAspect="1"/>
          </p:cNvPicPr>
          <p:nvPr/>
        </p:nvPicPr>
        <p:blipFill>
          <a:blip r:embed="rId2"/>
          <a:stretch>
            <a:fillRect/>
          </a:stretch>
        </p:blipFill>
        <p:spPr>
          <a:xfrm>
            <a:off x="4122174" y="781665"/>
            <a:ext cx="5021826" cy="5639004"/>
          </a:xfrm>
          <a:prstGeom prst="rect">
            <a:avLst/>
          </a:prstGeom>
        </p:spPr>
      </p:pic>
      <p:sp>
        <p:nvSpPr>
          <p:cNvPr id="11" name="TextBox 10">
            <a:extLst>
              <a:ext uri="{FF2B5EF4-FFF2-40B4-BE49-F238E27FC236}">
                <a16:creationId xmlns:a16="http://schemas.microsoft.com/office/drawing/2014/main" id="{604E87BC-649F-41F6-909B-F0F98FD8F821}"/>
              </a:ext>
            </a:extLst>
          </p:cNvPr>
          <p:cNvSpPr txBox="1"/>
          <p:nvPr/>
        </p:nvSpPr>
        <p:spPr>
          <a:xfrm>
            <a:off x="8867" y="1251225"/>
            <a:ext cx="3917888" cy="5262979"/>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On-the-Job-Training (OJT) Qualification: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Spend at least one shift observing each type of measurement – noted at right.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Spend at least one shift being observed performing each type of measurement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Trainer / Observer should notify Facility Manager if they believe trainee is ready to perform each measurement type on their own.</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Facilities managers will have a training sign-off (SAF808, SAF808.RF, SAF808.CRYO) when process completed.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Separate sign-offs for RF Operators and </a:t>
            </a:r>
            <a:r>
              <a:rPr lang="en-US" sz="1600" dirty="0" err="1">
                <a:latin typeface="Arial" panose="020B0604020202020204" pitchFamily="34" charset="0"/>
                <a:cs typeface="Arial" panose="020B0604020202020204" pitchFamily="34" charset="0"/>
              </a:rPr>
              <a:t>Cryo</a:t>
            </a:r>
            <a:r>
              <a:rPr lang="en-US" sz="1600" dirty="0">
                <a:latin typeface="Arial" panose="020B0604020202020204" pitchFamily="34" charset="0"/>
                <a:cs typeface="Arial" panose="020B0604020202020204" pitchFamily="34" charset="0"/>
              </a:rPr>
              <a:t> Operators</a:t>
            </a:r>
            <a:endParaRPr lang="en-US" dirty="0"/>
          </a:p>
        </p:txBody>
      </p:sp>
      <p:sp>
        <p:nvSpPr>
          <p:cNvPr id="3" name="TextBox 2">
            <a:extLst>
              <a:ext uri="{FF2B5EF4-FFF2-40B4-BE49-F238E27FC236}">
                <a16:creationId xmlns:a16="http://schemas.microsoft.com/office/drawing/2014/main" id="{C4AF3BCA-82AA-405D-9A65-984DC143968A}"/>
              </a:ext>
            </a:extLst>
          </p:cNvPr>
          <p:cNvSpPr txBox="1"/>
          <p:nvPr/>
        </p:nvSpPr>
        <p:spPr>
          <a:xfrm rot="16200000">
            <a:off x="1076322" y="3431274"/>
            <a:ext cx="5849152" cy="276999"/>
          </a:xfrm>
          <a:prstGeom prst="rect">
            <a:avLst/>
          </a:prstGeom>
          <a:noFill/>
        </p:spPr>
        <p:txBody>
          <a:bodyPr wrap="square" rtlCol="0">
            <a:spAutoFit/>
          </a:bodyPr>
          <a:lstStyle/>
          <a:p>
            <a:r>
              <a:rPr lang="en-US" sz="1200" dirty="0">
                <a:solidFill>
                  <a:srgbClr val="FF0000"/>
                </a:solidFill>
              </a:rPr>
              <a:t>SAF808.CRYO		SAF808.RF		          SAF808</a:t>
            </a:r>
          </a:p>
        </p:txBody>
      </p:sp>
    </p:spTree>
    <p:extLst>
      <p:ext uri="{BB962C8B-B14F-4D97-AF65-F5344CB8AC3E}">
        <p14:creationId xmlns:p14="http://schemas.microsoft.com/office/powerpoint/2010/main" val="1798241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CE35-E3FF-4FA8-B719-AD28A61B3E36}"/>
              </a:ext>
            </a:extLst>
          </p:cNvPr>
          <p:cNvSpPr>
            <a:spLocks noGrp="1"/>
          </p:cNvSpPr>
          <p:nvPr>
            <p:ph type="title"/>
          </p:nvPr>
        </p:nvSpPr>
        <p:spPr/>
        <p:txBody>
          <a:bodyPr/>
          <a:lstStyle/>
          <a:p>
            <a:r>
              <a:rPr lang="en-US" dirty="0">
                <a:latin typeface="Arial"/>
                <a:cs typeface="Arial"/>
              </a:rPr>
              <a:t>New CMTF RF &amp; </a:t>
            </a:r>
            <a:r>
              <a:rPr lang="en-US" dirty="0" err="1">
                <a:latin typeface="Arial"/>
                <a:cs typeface="Arial"/>
              </a:rPr>
              <a:t>Cryo</a:t>
            </a:r>
            <a:r>
              <a:rPr lang="en-US" dirty="0">
                <a:latin typeface="Arial"/>
                <a:cs typeface="Arial"/>
              </a:rPr>
              <a:t> Operator Training Competencies</a:t>
            </a:r>
            <a:endParaRPr lang="en-US" dirty="0"/>
          </a:p>
        </p:txBody>
      </p:sp>
      <p:pic>
        <p:nvPicPr>
          <p:cNvPr id="4" name="Picture 3">
            <a:extLst>
              <a:ext uri="{FF2B5EF4-FFF2-40B4-BE49-F238E27FC236}">
                <a16:creationId xmlns:a16="http://schemas.microsoft.com/office/drawing/2014/main" id="{7662659B-C929-486F-9621-B7D71FEFE3A2}"/>
              </a:ext>
            </a:extLst>
          </p:cNvPr>
          <p:cNvPicPr>
            <a:picLocks noChangeAspect="1"/>
          </p:cNvPicPr>
          <p:nvPr/>
        </p:nvPicPr>
        <p:blipFill>
          <a:blip r:embed="rId3"/>
          <a:stretch>
            <a:fillRect/>
          </a:stretch>
        </p:blipFill>
        <p:spPr>
          <a:xfrm>
            <a:off x="224011" y="1472761"/>
            <a:ext cx="4571429" cy="3664286"/>
          </a:xfrm>
          <a:prstGeom prst="rect">
            <a:avLst/>
          </a:prstGeom>
        </p:spPr>
      </p:pic>
      <p:sp>
        <p:nvSpPr>
          <p:cNvPr id="3" name="TextBox 2">
            <a:extLst>
              <a:ext uri="{FF2B5EF4-FFF2-40B4-BE49-F238E27FC236}">
                <a16:creationId xmlns:a16="http://schemas.microsoft.com/office/drawing/2014/main" id="{B4394472-97C4-4120-9ACF-BBC994441494}"/>
              </a:ext>
            </a:extLst>
          </p:cNvPr>
          <p:cNvSpPr txBox="1"/>
          <p:nvPr/>
        </p:nvSpPr>
        <p:spPr>
          <a:xfrm>
            <a:off x="947057" y="4939393"/>
            <a:ext cx="3480564" cy="50783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rgbClr val="FF0000"/>
                </a:solidFill>
              </a:rPr>
              <a:t>+SAF705: ASE Credited Controls &amp; USI</a:t>
            </a:r>
          </a:p>
          <a:p>
            <a:pPr marL="214313" indent="-214313">
              <a:buFont typeface="Arial" panose="020B0604020202020204" pitchFamily="34" charset="0"/>
              <a:buChar char="•"/>
            </a:pPr>
            <a:r>
              <a:rPr lang="en-US" sz="1350" dirty="0">
                <a:solidFill>
                  <a:srgbClr val="FF0000"/>
                </a:solidFill>
              </a:rPr>
              <a:t>+SAF808kd: CMTF RWP + Briefing</a:t>
            </a:r>
          </a:p>
        </p:txBody>
      </p:sp>
      <p:pic>
        <p:nvPicPr>
          <p:cNvPr id="7" name="Picture 6">
            <a:extLst>
              <a:ext uri="{FF2B5EF4-FFF2-40B4-BE49-F238E27FC236}">
                <a16:creationId xmlns:a16="http://schemas.microsoft.com/office/drawing/2014/main" id="{90B87D2C-91CD-465B-A461-089ECFA0F4AE}"/>
              </a:ext>
            </a:extLst>
          </p:cNvPr>
          <p:cNvPicPr>
            <a:picLocks noChangeAspect="1"/>
          </p:cNvPicPr>
          <p:nvPr/>
        </p:nvPicPr>
        <p:blipFill>
          <a:blip r:embed="rId4"/>
          <a:stretch>
            <a:fillRect/>
          </a:stretch>
        </p:blipFill>
        <p:spPr>
          <a:xfrm>
            <a:off x="4572001" y="1472761"/>
            <a:ext cx="4521428" cy="3571429"/>
          </a:xfrm>
          <a:prstGeom prst="rect">
            <a:avLst/>
          </a:prstGeom>
        </p:spPr>
      </p:pic>
      <p:sp>
        <p:nvSpPr>
          <p:cNvPr id="8" name="TextBox 7">
            <a:extLst>
              <a:ext uri="{FF2B5EF4-FFF2-40B4-BE49-F238E27FC236}">
                <a16:creationId xmlns:a16="http://schemas.microsoft.com/office/drawing/2014/main" id="{8ED766B2-8FEE-4D5D-BBCC-064B4C3CC4C6}"/>
              </a:ext>
            </a:extLst>
          </p:cNvPr>
          <p:cNvSpPr txBox="1"/>
          <p:nvPr/>
        </p:nvSpPr>
        <p:spPr>
          <a:xfrm>
            <a:off x="5194220" y="4939393"/>
            <a:ext cx="3102428"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rgbClr val="FF0000"/>
                </a:solidFill>
              </a:rPr>
              <a:t>+SAF705: ASE Credited Controls &amp; USI</a:t>
            </a:r>
          </a:p>
          <a:p>
            <a:pPr marL="214313" indent="-214313">
              <a:buFont typeface="Arial" panose="020B0604020202020204" pitchFamily="34" charset="0"/>
              <a:buChar char="•"/>
            </a:pPr>
            <a:r>
              <a:rPr lang="en-US" sz="1350" dirty="0">
                <a:solidFill>
                  <a:srgbClr val="FF0000"/>
                </a:solidFill>
              </a:rPr>
              <a:t>+SAF808kd: CMTF RWP + Briefing</a:t>
            </a:r>
          </a:p>
          <a:p>
            <a:pPr marL="214313" indent="-214313">
              <a:buFont typeface="Arial" panose="020B0604020202020204" pitchFamily="34" charset="0"/>
              <a:buChar char="•"/>
            </a:pPr>
            <a:r>
              <a:rPr lang="en-US" sz="1350" dirty="0">
                <a:solidFill>
                  <a:srgbClr val="FF0000"/>
                </a:solidFill>
              </a:rPr>
              <a:t>+SAF808T: This training</a:t>
            </a:r>
          </a:p>
        </p:txBody>
      </p:sp>
    </p:spTree>
    <p:custDataLst>
      <p:tags r:id="rId1"/>
    </p:custDataLst>
    <p:extLst>
      <p:ext uri="{BB962C8B-B14F-4D97-AF65-F5344CB8AC3E}">
        <p14:creationId xmlns:p14="http://schemas.microsoft.com/office/powerpoint/2010/main" val="3184288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C0F1-90DD-4E42-B1F5-D89309DB4BAA}"/>
              </a:ext>
            </a:extLst>
          </p:cNvPr>
          <p:cNvSpPr>
            <a:spLocks noGrp="1"/>
          </p:cNvSpPr>
          <p:nvPr>
            <p:ph type="title"/>
          </p:nvPr>
        </p:nvSpPr>
        <p:spPr/>
        <p:txBody>
          <a:bodyPr/>
          <a:lstStyle/>
          <a:p>
            <a:r>
              <a:rPr lang="en-US" dirty="0"/>
              <a:t>Job Task Analysis (JTA) Questionnaire Modifications:</a:t>
            </a:r>
          </a:p>
        </p:txBody>
      </p:sp>
      <p:pic>
        <p:nvPicPr>
          <p:cNvPr id="9" name="Content Placeholder 8">
            <a:extLst>
              <a:ext uri="{FF2B5EF4-FFF2-40B4-BE49-F238E27FC236}">
                <a16:creationId xmlns:a16="http://schemas.microsoft.com/office/drawing/2014/main" id="{E001A098-0FFF-455E-808B-4756A48C56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6092" y="1621907"/>
            <a:ext cx="4358183" cy="4036219"/>
          </a:xfrm>
        </p:spPr>
      </p:pic>
      <p:sp>
        <p:nvSpPr>
          <p:cNvPr id="10" name="TextBox 9">
            <a:extLst>
              <a:ext uri="{FF2B5EF4-FFF2-40B4-BE49-F238E27FC236}">
                <a16:creationId xmlns:a16="http://schemas.microsoft.com/office/drawing/2014/main" id="{15FEEE2D-DE31-4F0E-8FAA-5811D19E51DA}"/>
              </a:ext>
            </a:extLst>
          </p:cNvPr>
          <p:cNvSpPr txBox="1"/>
          <p:nvPr/>
        </p:nvSpPr>
        <p:spPr>
          <a:xfrm>
            <a:off x="131884" y="1516674"/>
            <a:ext cx="4440116" cy="4455066"/>
          </a:xfrm>
          <a:prstGeom prst="rect">
            <a:avLst/>
          </a:prstGeom>
          <a:noFill/>
        </p:spPr>
        <p:txBody>
          <a:bodyPr wrap="square" rtlCol="0">
            <a:spAutoFit/>
          </a:bodyPr>
          <a:lstStyle/>
          <a:p>
            <a:r>
              <a:rPr lang="en-US" sz="1350" dirty="0"/>
              <a:t>Under Q10:</a:t>
            </a:r>
          </a:p>
          <a:p>
            <a:pPr marL="214313" indent="-214313">
              <a:buFont typeface="Arial" panose="020B0604020202020204" pitchFamily="34" charset="0"/>
              <a:buChar char="•"/>
            </a:pPr>
            <a:r>
              <a:rPr lang="en-US" sz="1350" dirty="0"/>
              <a:t>Assigned to accelerator division? Yes</a:t>
            </a:r>
          </a:p>
          <a:p>
            <a:pPr lvl="1"/>
            <a:endParaRPr lang="en-US" sz="1350" dirty="0"/>
          </a:p>
          <a:p>
            <a:pPr lvl="1"/>
            <a:r>
              <a:rPr lang="en-US" sz="1350" b="1" u="sng" dirty="0"/>
              <a:t>CMTF</a:t>
            </a:r>
          </a:p>
          <a:p>
            <a:pPr marL="557213" lvl="1" indent="-214313">
              <a:buFont typeface="Courier New" panose="02070309020205020404" pitchFamily="49" charset="0"/>
              <a:buChar char="o"/>
            </a:pPr>
            <a:r>
              <a:rPr lang="en-US" sz="1350" dirty="0"/>
              <a:t>Add Question 10.7: Is this person an RF operator of the Cryomodule Test Facility?</a:t>
            </a:r>
          </a:p>
          <a:p>
            <a:pPr marL="557213" lvl="1" indent="-214313">
              <a:buFont typeface="Courier New" panose="02070309020205020404" pitchFamily="49" charset="0"/>
              <a:buChar char="o"/>
            </a:pPr>
            <a:r>
              <a:rPr lang="en-US" sz="1350" dirty="0"/>
              <a:t>Add Question 10.8: Is this person a </a:t>
            </a:r>
            <a:r>
              <a:rPr lang="en-US" sz="1350" dirty="0" err="1"/>
              <a:t>Cryo</a:t>
            </a:r>
            <a:r>
              <a:rPr lang="en-US" sz="1350" dirty="0"/>
              <a:t> operator of the Cryomodule Test Facility?</a:t>
            </a:r>
          </a:p>
          <a:p>
            <a:pPr marL="557213" lvl="1" indent="-214313">
              <a:buFont typeface="Courier New" panose="02070309020205020404" pitchFamily="49" charset="0"/>
              <a:buChar char="o"/>
            </a:pPr>
            <a:endParaRPr lang="en-US" sz="1350" dirty="0"/>
          </a:p>
          <a:p>
            <a:pPr lvl="2"/>
            <a:r>
              <a:rPr lang="en-US" sz="1350" dirty="0"/>
              <a:t>- Add appropriate training requirements from the previous slides.</a:t>
            </a:r>
          </a:p>
          <a:p>
            <a:pPr marL="557213" lvl="1" indent="-214313">
              <a:buFont typeface="Courier New" panose="02070309020205020404" pitchFamily="49" charset="0"/>
              <a:buChar char="o"/>
            </a:pPr>
            <a:endParaRPr lang="en-US" sz="1350" dirty="0"/>
          </a:p>
          <a:p>
            <a:pPr lvl="1"/>
            <a:r>
              <a:rPr lang="en-US" sz="1350" b="1" u="sng" dirty="0"/>
              <a:t>VTA</a:t>
            </a:r>
          </a:p>
          <a:p>
            <a:pPr marL="557213" lvl="1" indent="-214313">
              <a:buFont typeface="Courier New" panose="02070309020205020404" pitchFamily="49" charset="0"/>
              <a:buChar char="o"/>
            </a:pPr>
            <a:r>
              <a:rPr lang="en-US" sz="1350" dirty="0"/>
              <a:t>Add Question 10.9: Is this person an RF operator of the Vertical Test Area?</a:t>
            </a:r>
          </a:p>
          <a:p>
            <a:pPr marL="557213" lvl="1" indent="-214313">
              <a:buFont typeface="Courier New" panose="02070309020205020404" pitchFamily="49" charset="0"/>
              <a:buChar char="o"/>
            </a:pPr>
            <a:r>
              <a:rPr lang="en-US" sz="1350" dirty="0"/>
              <a:t>Add Question 10.10: Is this person a </a:t>
            </a:r>
            <a:r>
              <a:rPr lang="en-US" sz="1350" dirty="0" err="1"/>
              <a:t>Cryo</a:t>
            </a:r>
            <a:r>
              <a:rPr lang="en-US" sz="1350" dirty="0"/>
              <a:t> operator of the Vertical Test Area?</a:t>
            </a:r>
          </a:p>
          <a:p>
            <a:pPr marL="557213" lvl="1" indent="-214313">
              <a:buFont typeface="Courier New" panose="02070309020205020404" pitchFamily="49" charset="0"/>
              <a:buChar char="o"/>
            </a:pPr>
            <a:endParaRPr lang="en-US" sz="1350" dirty="0"/>
          </a:p>
          <a:p>
            <a:pPr lvl="2"/>
            <a:r>
              <a:rPr lang="en-US" sz="1350" dirty="0"/>
              <a:t>- Add appropriate training requirements from the previous slides.</a:t>
            </a:r>
          </a:p>
          <a:p>
            <a:pPr marL="557213" lvl="1" indent="-214313">
              <a:buFont typeface="Courier New" panose="02070309020205020404" pitchFamily="49" charset="0"/>
              <a:buChar char="o"/>
            </a:pPr>
            <a:endParaRPr lang="en-US" sz="1350" dirty="0"/>
          </a:p>
        </p:txBody>
      </p:sp>
      <p:sp>
        <p:nvSpPr>
          <p:cNvPr id="3" name="TextBox 2">
            <a:extLst>
              <a:ext uri="{FF2B5EF4-FFF2-40B4-BE49-F238E27FC236}">
                <a16:creationId xmlns:a16="http://schemas.microsoft.com/office/drawing/2014/main" id="{967867DC-7337-406B-800A-0A34C65A0444}"/>
              </a:ext>
            </a:extLst>
          </p:cNvPr>
          <p:cNvSpPr txBox="1"/>
          <p:nvPr/>
        </p:nvSpPr>
        <p:spPr>
          <a:xfrm>
            <a:off x="764058" y="5905673"/>
            <a:ext cx="7554099" cy="646331"/>
          </a:xfrm>
          <a:prstGeom prst="rect">
            <a:avLst/>
          </a:prstGeom>
          <a:noFill/>
        </p:spPr>
        <p:txBody>
          <a:bodyPr wrap="square" rtlCol="0">
            <a:spAutoFit/>
          </a:bodyPr>
          <a:lstStyle/>
          <a:p>
            <a:pPr algn="ctr"/>
            <a:r>
              <a:rPr lang="en-US" dirty="0">
                <a:solidFill>
                  <a:srgbClr val="FF0000"/>
                </a:solidFill>
              </a:rPr>
              <a:t>Training competency requirements will be updated in your SRL as the training office and your supervisor’s complete the JTA updates.</a:t>
            </a:r>
          </a:p>
        </p:txBody>
      </p:sp>
    </p:spTree>
    <p:custDataLst>
      <p:tags r:id="rId1"/>
    </p:custDataLst>
    <p:extLst>
      <p:ext uri="{BB962C8B-B14F-4D97-AF65-F5344CB8AC3E}">
        <p14:creationId xmlns:p14="http://schemas.microsoft.com/office/powerpoint/2010/main" val="3374430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CF1C-3815-4044-80F9-968FFEA26159}"/>
              </a:ext>
            </a:extLst>
          </p:cNvPr>
          <p:cNvSpPr>
            <a:spLocks noGrp="1"/>
          </p:cNvSpPr>
          <p:nvPr>
            <p:ph type="title"/>
          </p:nvPr>
        </p:nvSpPr>
        <p:spPr/>
        <p:txBody>
          <a:bodyPr/>
          <a:lstStyle/>
          <a:p>
            <a:r>
              <a:rPr lang="en-US" dirty="0"/>
              <a:t>Shift Turn-over Policies:</a:t>
            </a:r>
          </a:p>
        </p:txBody>
      </p:sp>
      <p:sp>
        <p:nvSpPr>
          <p:cNvPr id="3" name="Content Placeholder 2">
            <a:extLst>
              <a:ext uri="{FF2B5EF4-FFF2-40B4-BE49-F238E27FC236}">
                <a16:creationId xmlns:a16="http://schemas.microsoft.com/office/drawing/2014/main" id="{7CC9C932-2AA8-4BF1-98F6-4B8CCBC10C1A}"/>
              </a:ext>
            </a:extLst>
          </p:cNvPr>
          <p:cNvSpPr>
            <a:spLocks noGrp="1"/>
          </p:cNvSpPr>
          <p:nvPr>
            <p:ph idx="1"/>
          </p:nvPr>
        </p:nvSpPr>
        <p:spPr/>
        <p:txBody>
          <a:bodyPr>
            <a:normAutofit/>
          </a:bodyPr>
          <a:lstStyle/>
          <a:p>
            <a:pPr marL="0" indent="0">
              <a:buNone/>
            </a:pPr>
            <a:r>
              <a:rPr lang="en-US" sz="1600" dirty="0"/>
              <a:t>The shift-turnover meetings are held between consecutive shifts so that the off-going staff can transfer information to the oncoming staff. As CMTF typically only operates 2 shifts per day while testing, this occurs when day shift hands operations off to swing shift. </a:t>
            </a:r>
          </a:p>
          <a:p>
            <a:r>
              <a:rPr lang="en-US" sz="1600" dirty="0"/>
              <a:t>The shift-turnover meetings are held in the CMTF Control Room and usually last less than fifteen minutes, though 30 minutes is allocated. </a:t>
            </a:r>
          </a:p>
          <a:p>
            <a:r>
              <a:rPr lang="en-US" sz="1600" dirty="0"/>
              <a:t>On-coming shift arrives 15 minutes before the start of shift.</a:t>
            </a:r>
          </a:p>
          <a:p>
            <a:r>
              <a:rPr lang="en-US" sz="1600" dirty="0"/>
              <a:t>On-coming Operators are responsible for having completed pre-shift reading:</a:t>
            </a:r>
          </a:p>
          <a:p>
            <a:pPr lvl="1"/>
            <a:r>
              <a:rPr lang="en-US" sz="1400" dirty="0"/>
              <a:t>Review Logbook entries from the previous shift (Paper, </a:t>
            </a:r>
            <a:r>
              <a:rPr lang="en-US" sz="1400" dirty="0" err="1"/>
              <a:t>SRFLog</a:t>
            </a:r>
            <a:r>
              <a:rPr lang="en-US" sz="1400" dirty="0"/>
              <a:t>, etc.)</a:t>
            </a:r>
          </a:p>
          <a:p>
            <a:pPr lvl="1"/>
            <a:r>
              <a:rPr lang="en-US" sz="1400" dirty="0"/>
              <a:t>System Readiness Manager (SRM) Status: No newly disabled equipment…</a:t>
            </a:r>
          </a:p>
          <a:p>
            <a:pPr lvl="1"/>
            <a:r>
              <a:rPr lang="en-US" sz="1400" dirty="0" err="1"/>
              <a:t>Jlab</a:t>
            </a:r>
            <a:r>
              <a:rPr lang="en-US" sz="1400" dirty="0"/>
              <a:t> Authorization Manager (JAM) Status : Credited controls + run authorization…</a:t>
            </a:r>
          </a:p>
          <a:p>
            <a:pPr lvl="1"/>
            <a:r>
              <a:rPr lang="en-US" sz="1400" dirty="0"/>
              <a:t>Be familiar with testing documentation for shift: Procedures, SOPs, Pansophy Travelers, etc.</a:t>
            </a:r>
          </a:p>
          <a:p>
            <a:pPr lvl="1"/>
            <a:r>
              <a:rPr lang="en-US" sz="1400" dirty="0"/>
              <a:t>Know where to locate work control documents for activities to be executed on your shift: </a:t>
            </a:r>
            <a:r>
              <a:rPr lang="en-US" sz="1400" dirty="0" err="1"/>
              <a:t>ePAS</a:t>
            </a:r>
            <a:r>
              <a:rPr lang="en-US" sz="1400" dirty="0"/>
              <a:t>, TATL, Pansophy</a:t>
            </a:r>
          </a:p>
          <a:p>
            <a:r>
              <a:rPr lang="en-US" sz="1600" dirty="0"/>
              <a:t>Receive the Communicated Operations Plan from the CMTF Test Coordinator or their designee OR from the off-going Day shift. </a:t>
            </a:r>
          </a:p>
          <a:p>
            <a:r>
              <a:rPr lang="en-US" sz="1600" dirty="0"/>
              <a:t>Off-going shifts should allot 15 minutes at the end of their shift to brief the on-coming shifts OR submit summary logbook entries summarizing your shift.</a:t>
            </a:r>
          </a:p>
          <a:p>
            <a:r>
              <a:rPr lang="en-US" sz="1600" dirty="0"/>
              <a:t>Time before or after your required shift should be charged against the tested project. If you are hourly the time before/after shift may be considered overtime.</a:t>
            </a:r>
          </a:p>
        </p:txBody>
      </p:sp>
      <p:sp>
        <p:nvSpPr>
          <p:cNvPr id="4" name="Footer Placeholder 3">
            <a:extLst>
              <a:ext uri="{FF2B5EF4-FFF2-40B4-BE49-F238E27FC236}">
                <a16:creationId xmlns:a16="http://schemas.microsoft.com/office/drawing/2014/main" id="{18123E8A-38AC-4A3D-AFD7-7D0704E2432C}"/>
              </a:ext>
            </a:extLst>
          </p:cNvPr>
          <p:cNvSpPr>
            <a:spLocks noGrp="1"/>
          </p:cNvSpPr>
          <p:nvPr>
            <p:ph type="ftr" sz="quarter" idx="11"/>
          </p:nvPr>
        </p:nvSpPr>
        <p:spPr/>
        <p:txBody>
          <a:bodyPr/>
          <a:lstStyle/>
          <a:p>
            <a:r>
              <a:rPr lang="en-US"/>
              <a:t>CMTF/VTA Internal Readiness Review (IRR)</a:t>
            </a:r>
          </a:p>
        </p:txBody>
      </p:sp>
      <p:sp>
        <p:nvSpPr>
          <p:cNvPr id="5" name="Slide Number Placeholder 4">
            <a:extLst>
              <a:ext uri="{FF2B5EF4-FFF2-40B4-BE49-F238E27FC236}">
                <a16:creationId xmlns:a16="http://schemas.microsoft.com/office/drawing/2014/main" id="{78FF03CE-E427-471C-9D8A-F9A67BFA7A85}"/>
              </a:ext>
            </a:extLst>
          </p:cNvPr>
          <p:cNvSpPr>
            <a:spLocks noGrp="1"/>
          </p:cNvSpPr>
          <p:nvPr>
            <p:ph type="sldNum" sz="quarter" idx="12"/>
          </p:nvPr>
        </p:nvSpPr>
        <p:spPr/>
        <p:txBody>
          <a:bodyPr/>
          <a:lstStyle/>
          <a:p>
            <a:fld id="{07E1C93C-5050-FC42-8F10-D22D4F119D13}" type="slidenum">
              <a:rPr lang="en-US" smtClean="0"/>
              <a:pPr/>
              <a:t>39</a:t>
            </a:fld>
            <a:endParaRPr lang="en-US"/>
          </a:p>
        </p:txBody>
      </p:sp>
    </p:spTree>
    <p:extLst>
      <p:ext uri="{BB962C8B-B14F-4D97-AF65-F5344CB8AC3E}">
        <p14:creationId xmlns:p14="http://schemas.microsoft.com/office/powerpoint/2010/main" val="77703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00D8E-BA97-4177-88E9-7153DC1E7FC8}"/>
              </a:ext>
            </a:extLst>
          </p:cNvPr>
          <p:cNvSpPr txBox="1">
            <a:spLocks/>
          </p:cNvSpPr>
          <p:nvPr/>
        </p:nvSpPr>
        <p:spPr>
          <a:xfrm>
            <a:off x="339811" y="266506"/>
            <a:ext cx="8464378"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Test Lab (CMTF/VTA) – Location &amp; History</a:t>
            </a:r>
          </a:p>
        </p:txBody>
      </p:sp>
      <p:pic>
        <p:nvPicPr>
          <p:cNvPr id="7" name="Picture 6">
            <a:extLst>
              <a:ext uri="{FF2B5EF4-FFF2-40B4-BE49-F238E27FC236}">
                <a16:creationId xmlns:a16="http://schemas.microsoft.com/office/drawing/2014/main" id="{5558B100-8173-4D87-818B-3113B2E98F4E}"/>
              </a:ext>
            </a:extLst>
          </p:cNvPr>
          <p:cNvPicPr>
            <a:picLocks noChangeAspect="1"/>
          </p:cNvPicPr>
          <p:nvPr/>
        </p:nvPicPr>
        <p:blipFill>
          <a:blip r:embed="rId2"/>
          <a:stretch>
            <a:fillRect/>
          </a:stretch>
        </p:blipFill>
        <p:spPr>
          <a:xfrm>
            <a:off x="5691657" y="753997"/>
            <a:ext cx="3452341" cy="2734527"/>
          </a:xfrm>
          <a:prstGeom prst="rect">
            <a:avLst/>
          </a:prstGeom>
        </p:spPr>
      </p:pic>
      <p:pic>
        <p:nvPicPr>
          <p:cNvPr id="11" name="Picture 10">
            <a:extLst>
              <a:ext uri="{FF2B5EF4-FFF2-40B4-BE49-F238E27FC236}">
                <a16:creationId xmlns:a16="http://schemas.microsoft.com/office/drawing/2014/main" id="{FAAACA6D-B338-4867-8341-B5717A492711}"/>
              </a:ext>
            </a:extLst>
          </p:cNvPr>
          <p:cNvPicPr>
            <a:picLocks noChangeAspect="1"/>
          </p:cNvPicPr>
          <p:nvPr/>
        </p:nvPicPr>
        <p:blipFill>
          <a:blip r:embed="rId3"/>
          <a:stretch>
            <a:fillRect/>
          </a:stretch>
        </p:blipFill>
        <p:spPr>
          <a:xfrm>
            <a:off x="1" y="753997"/>
            <a:ext cx="5665693" cy="2181365"/>
          </a:xfrm>
          <a:prstGeom prst="rect">
            <a:avLst/>
          </a:prstGeom>
        </p:spPr>
      </p:pic>
      <p:pic>
        <p:nvPicPr>
          <p:cNvPr id="13" name="Picture 12">
            <a:extLst>
              <a:ext uri="{FF2B5EF4-FFF2-40B4-BE49-F238E27FC236}">
                <a16:creationId xmlns:a16="http://schemas.microsoft.com/office/drawing/2014/main" id="{FC55A0E1-1304-48C0-8517-F2B13CFD2EE8}"/>
              </a:ext>
            </a:extLst>
          </p:cNvPr>
          <p:cNvPicPr>
            <a:picLocks noChangeAspect="1"/>
          </p:cNvPicPr>
          <p:nvPr/>
        </p:nvPicPr>
        <p:blipFill>
          <a:blip r:embed="rId4"/>
          <a:stretch>
            <a:fillRect/>
          </a:stretch>
        </p:blipFill>
        <p:spPr>
          <a:xfrm>
            <a:off x="5665694" y="3631678"/>
            <a:ext cx="3452341" cy="3226322"/>
          </a:xfrm>
          <a:prstGeom prst="rect">
            <a:avLst/>
          </a:prstGeom>
        </p:spPr>
      </p:pic>
      <p:pic>
        <p:nvPicPr>
          <p:cNvPr id="15" name="Picture 14">
            <a:extLst>
              <a:ext uri="{FF2B5EF4-FFF2-40B4-BE49-F238E27FC236}">
                <a16:creationId xmlns:a16="http://schemas.microsoft.com/office/drawing/2014/main" id="{B30059DD-3823-4A92-A446-E1A0A3093C4D}"/>
              </a:ext>
            </a:extLst>
          </p:cNvPr>
          <p:cNvPicPr>
            <a:picLocks noChangeAspect="1"/>
          </p:cNvPicPr>
          <p:nvPr/>
        </p:nvPicPr>
        <p:blipFill>
          <a:blip r:embed="rId5"/>
          <a:stretch>
            <a:fillRect/>
          </a:stretch>
        </p:blipFill>
        <p:spPr>
          <a:xfrm>
            <a:off x="559829" y="3015805"/>
            <a:ext cx="4546035" cy="3451531"/>
          </a:xfrm>
          <a:prstGeom prst="rect">
            <a:avLst/>
          </a:prstGeom>
        </p:spPr>
      </p:pic>
      <p:sp>
        <p:nvSpPr>
          <p:cNvPr id="2" name="Slide Number Placeholder 1">
            <a:extLst>
              <a:ext uri="{FF2B5EF4-FFF2-40B4-BE49-F238E27FC236}">
                <a16:creationId xmlns:a16="http://schemas.microsoft.com/office/drawing/2014/main" id="{C8D5E7D3-3D8C-4905-8B30-F9E823ECC5B5}"/>
              </a:ext>
            </a:extLst>
          </p:cNvPr>
          <p:cNvSpPr>
            <a:spLocks noGrp="1"/>
          </p:cNvSpPr>
          <p:nvPr>
            <p:ph type="sldNum" sz="quarter" idx="12"/>
          </p:nvPr>
        </p:nvSpPr>
        <p:spPr/>
        <p:txBody>
          <a:bodyPr/>
          <a:lstStyle/>
          <a:p>
            <a:fld id="{07E1C93C-5050-FC42-8F10-D22D4F119D13}" type="slidenum">
              <a:rPr lang="en-US" smtClean="0"/>
              <a:pPr/>
              <a:t>4</a:t>
            </a:fld>
            <a:endParaRPr lang="en-US"/>
          </a:p>
        </p:txBody>
      </p:sp>
      <p:sp>
        <p:nvSpPr>
          <p:cNvPr id="3" name="TextBox 2">
            <a:extLst>
              <a:ext uri="{FF2B5EF4-FFF2-40B4-BE49-F238E27FC236}">
                <a16:creationId xmlns:a16="http://schemas.microsoft.com/office/drawing/2014/main" id="{5E2D29C8-D509-4890-82CE-827487EAE99D}"/>
              </a:ext>
            </a:extLst>
          </p:cNvPr>
          <p:cNvSpPr txBox="1"/>
          <p:nvPr/>
        </p:nvSpPr>
        <p:spPr>
          <a:xfrm>
            <a:off x="559829" y="6467336"/>
            <a:ext cx="4546035" cy="276999"/>
          </a:xfrm>
          <a:prstGeom prst="rect">
            <a:avLst/>
          </a:prstGeom>
          <a:noFill/>
        </p:spPr>
        <p:txBody>
          <a:bodyPr wrap="square" rtlCol="0">
            <a:spAutoFit/>
          </a:bodyPr>
          <a:lstStyle/>
          <a:p>
            <a:pPr algn="ctr"/>
            <a:r>
              <a:rPr lang="en-US" sz="1200" dirty="0"/>
              <a:t>First SRF Tested Cavity in Test Lab (1986)</a:t>
            </a:r>
          </a:p>
        </p:txBody>
      </p:sp>
    </p:spTree>
    <p:extLst>
      <p:ext uri="{BB962C8B-B14F-4D97-AF65-F5344CB8AC3E}">
        <p14:creationId xmlns:p14="http://schemas.microsoft.com/office/powerpoint/2010/main" val="2462096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6D93-64F9-346B-7953-AF8161ADF9FA}"/>
              </a:ext>
            </a:extLst>
          </p:cNvPr>
          <p:cNvSpPr>
            <a:spLocks noGrp="1"/>
          </p:cNvSpPr>
          <p:nvPr>
            <p:ph type="title"/>
          </p:nvPr>
        </p:nvSpPr>
        <p:spPr/>
        <p:txBody>
          <a:bodyPr/>
          <a:lstStyle/>
          <a:p>
            <a:r>
              <a:rPr lang="en-US"/>
              <a:t>CMTF Operations: PSS States &amp; Staffing Requirements</a:t>
            </a:r>
          </a:p>
        </p:txBody>
      </p:sp>
      <p:sp>
        <p:nvSpPr>
          <p:cNvPr id="9" name="TextBox 8">
            <a:extLst>
              <a:ext uri="{FF2B5EF4-FFF2-40B4-BE49-F238E27FC236}">
                <a16:creationId xmlns:a16="http://schemas.microsoft.com/office/drawing/2014/main" id="{874D2978-33C2-83B0-49B5-86A8D4C320FA}"/>
              </a:ext>
            </a:extLst>
          </p:cNvPr>
          <p:cNvSpPr txBox="1"/>
          <p:nvPr/>
        </p:nvSpPr>
        <p:spPr>
          <a:xfrm>
            <a:off x="0" y="803205"/>
            <a:ext cx="4092695" cy="5463034"/>
          </a:xfrm>
          <a:prstGeom prst="rect">
            <a:avLst/>
          </a:prstGeom>
          <a:noFill/>
        </p:spPr>
        <p:txBody>
          <a:bodyPr wrap="square" lIns="91440" tIns="45720" rIns="91440" bIns="45720" anchor="t">
            <a:spAutoFit/>
          </a:bodyPr>
          <a:lstStyle/>
          <a:p>
            <a:pPr marL="171450" indent="-171450" fontAlgn="base">
              <a:spcBef>
                <a:spcPts val="600"/>
              </a:spcBef>
              <a:buFont typeface="Arial" panose="020B0604020202020204" pitchFamily="34" charset="0"/>
              <a:buChar char="•"/>
            </a:pPr>
            <a:r>
              <a:rPr lang="en-US" sz="1100" dirty="0">
                <a:latin typeface="Arial"/>
                <a:cs typeface="Arial"/>
              </a:rPr>
              <a:t>RF ON: CMTF in RUN state with high voltage ON to klystron or solid-state amplifiers</a:t>
            </a:r>
          </a:p>
          <a:p>
            <a:pPr marL="171450" indent="-171450" fontAlgn="base">
              <a:spcBef>
                <a:spcPts val="600"/>
              </a:spcBef>
              <a:buFont typeface="Arial" panose="020B0604020202020204" pitchFamily="34" charset="0"/>
              <a:buChar char="•"/>
            </a:pPr>
            <a:r>
              <a:rPr lang="en-US" sz="1100" dirty="0">
                <a:latin typeface="Arial"/>
                <a:cs typeface="Arial"/>
              </a:rPr>
              <a:t>RF OFF here == CMTF incapable of delivering RF due to the high voltage to the RF source being off (regardless of having or not having RF/HV permit from PSS)</a:t>
            </a:r>
          </a:p>
          <a:p>
            <a:pPr marL="171450" indent="-171450" fontAlgn="base">
              <a:spcBef>
                <a:spcPts val="600"/>
              </a:spcBef>
              <a:buFont typeface="Arial" panose="020B0604020202020204" pitchFamily="34" charset="0"/>
              <a:buChar char="•"/>
            </a:pPr>
            <a:r>
              <a:rPr lang="en-US" sz="1100" dirty="0">
                <a:latin typeface="Arial"/>
                <a:cs typeface="Arial"/>
              </a:rPr>
              <a:t>OPEN: Self-explanatory; no RF/HV permits available to run</a:t>
            </a:r>
          </a:p>
          <a:p>
            <a:pPr marL="171450" indent="-171450" fontAlgn="base">
              <a:spcBef>
                <a:spcPts val="600"/>
              </a:spcBef>
              <a:buFont typeface="Arial" panose="020B0604020202020204" pitchFamily="34" charset="0"/>
              <a:buChar char="•"/>
            </a:pPr>
            <a:r>
              <a:rPr lang="en-US" sz="1100" dirty="0">
                <a:latin typeface="Arial"/>
                <a:cs typeface="Arial"/>
              </a:rPr>
              <a:t>SWEEP: Timed PSS sweep procedure in-process prior to potential operation</a:t>
            </a:r>
          </a:p>
          <a:p>
            <a:pPr marL="171450" indent="-171450" fontAlgn="base">
              <a:spcBef>
                <a:spcPts val="600"/>
              </a:spcBef>
              <a:buFont typeface="Arial" panose="020B0604020202020204" pitchFamily="34" charset="0"/>
              <a:buChar char="•"/>
            </a:pPr>
            <a:r>
              <a:rPr lang="en-US" sz="1100" dirty="0">
                <a:latin typeface="Arial"/>
                <a:cs typeface="Arial"/>
              </a:rPr>
              <a:t>RF (HV) ON or OFF &amp; PSS State: RUN – RF operator required in control room</a:t>
            </a:r>
          </a:p>
          <a:p>
            <a:pPr marL="171450" indent="-171450" fontAlgn="base">
              <a:spcBef>
                <a:spcPts val="600"/>
              </a:spcBef>
              <a:buFont typeface="Arial" panose="020B0604020202020204" pitchFamily="34" charset="0"/>
              <a:buChar char="•"/>
            </a:pPr>
            <a:r>
              <a:rPr lang="en-US" sz="1100" dirty="0">
                <a:latin typeface="Arial"/>
                <a:cs typeface="Arial"/>
              </a:rPr>
              <a:t>READY: PSS sweep completed; state from READY to RUN. Attempt to access enclosure drops sweep (and  enclosure OPEN state). No RF / HV permit in this mode. MPS trips (CARM, etc.) drop to this state.</a:t>
            </a:r>
          </a:p>
          <a:p>
            <a:pPr marL="171450" indent="-171450" fontAlgn="base">
              <a:spcBef>
                <a:spcPts val="600"/>
              </a:spcBef>
              <a:buFont typeface="Arial" panose="020B0604020202020204" pitchFamily="34" charset="0"/>
              <a:buChar char="•"/>
            </a:pPr>
            <a:r>
              <a:rPr lang="en-US" sz="1100" dirty="0">
                <a:latin typeface="Arial"/>
                <a:cs typeface="Arial"/>
              </a:rPr>
              <a:t>PSS system may be dropped from RUN to READY mode (exclusion state; prevents personnel access. No RF/HV permit):</a:t>
            </a:r>
          </a:p>
          <a:p>
            <a:pPr marL="571500" lvl="2" indent="-228600" fontAlgn="base">
              <a:buFont typeface="Courier New" panose="020B0604020202020204" pitchFamily="34" charset="0"/>
              <a:buChar char="o"/>
            </a:pPr>
            <a:r>
              <a:rPr lang="en-US" sz="1100" dirty="0">
                <a:latin typeface="Arial"/>
                <a:cs typeface="Arial"/>
              </a:rPr>
              <a:t>Key control: Remove PSS key from chassis and store in key station (CPS key removed and stored as well by procedure); keys may be on Operator’s person if they remain in the test lab for meal / bathroom breaks etc.</a:t>
            </a:r>
          </a:p>
          <a:p>
            <a:pPr marL="571500" lvl="2" indent="-228600" fontAlgn="base">
              <a:buFont typeface="Courier New" panose="020B0604020202020204" pitchFamily="34" charset="0"/>
              <a:buChar char="o"/>
            </a:pPr>
            <a:r>
              <a:rPr lang="en-US" sz="1100" dirty="0">
                <a:latin typeface="Arial"/>
                <a:cs typeface="Arial"/>
              </a:rPr>
              <a:t>Prevents possible operation</a:t>
            </a:r>
          </a:p>
          <a:p>
            <a:pPr marL="571500" lvl="2" indent="-228600" fontAlgn="base">
              <a:buFont typeface="Courier New" panose="020B0604020202020204" pitchFamily="34" charset="0"/>
              <a:buChar char="o"/>
            </a:pPr>
            <a:r>
              <a:rPr lang="en-US" sz="1100" dirty="0">
                <a:latin typeface="Arial"/>
                <a:cs typeface="Arial"/>
              </a:rPr>
              <a:t>Operator may leave JLAB site if key control is maintained via key box</a:t>
            </a:r>
          </a:p>
          <a:p>
            <a:pPr marL="571500" lvl="2" indent="-228600" fontAlgn="base">
              <a:buFont typeface="Courier New" panose="020B0604020202020204" pitchFamily="34" charset="0"/>
              <a:buChar char="o"/>
            </a:pPr>
            <a:r>
              <a:rPr lang="en-US" sz="1100" dirty="0">
                <a:latin typeface="Arial"/>
                <a:cs typeface="Arial"/>
              </a:rPr>
              <a:t>Allows one to forgo sweep the following day and resume operations after retrieving keys; useful for facility efficiency as it reduces staffing need and replaces sweep time with operations the following day </a:t>
            </a:r>
          </a:p>
        </p:txBody>
      </p:sp>
      <p:sp>
        <p:nvSpPr>
          <p:cNvPr id="7" name="TextBox 6">
            <a:extLst>
              <a:ext uri="{FF2B5EF4-FFF2-40B4-BE49-F238E27FC236}">
                <a16:creationId xmlns:a16="http://schemas.microsoft.com/office/drawing/2014/main" id="{D111897D-4F93-4C7B-80FD-E58D28216450}"/>
              </a:ext>
            </a:extLst>
          </p:cNvPr>
          <p:cNvSpPr txBox="1"/>
          <p:nvPr/>
        </p:nvSpPr>
        <p:spPr>
          <a:xfrm>
            <a:off x="3999315" y="978855"/>
            <a:ext cx="5117428" cy="553998"/>
          </a:xfrm>
          <a:prstGeom prst="rect">
            <a:avLst/>
          </a:prstGeom>
          <a:noFill/>
        </p:spPr>
        <p:txBody>
          <a:bodyPr wrap="square" rtlCol="0">
            <a:spAutoFit/>
          </a:bodyPr>
          <a:lstStyle/>
          <a:p>
            <a:r>
              <a:rPr lang="en-US" sz="1200">
                <a:solidFill>
                  <a:srgbClr val="FF0000"/>
                </a:solidFill>
                <a:latin typeface="Arial" panose="020B0604020202020204" pitchFamily="34" charset="0"/>
                <a:cs typeface="Arial" panose="020B0604020202020204" pitchFamily="34" charset="0"/>
              </a:rPr>
              <a:t>CMTF has four PSS states: </a:t>
            </a:r>
            <a:r>
              <a:rPr lang="en-US" sz="1200">
                <a:solidFill>
                  <a:srgbClr val="0070C0"/>
                </a:solidFill>
                <a:latin typeface="Arial" panose="020B0604020202020204" pitchFamily="34" charset="0"/>
                <a:cs typeface="Arial" panose="020B0604020202020204" pitchFamily="34" charset="0"/>
              </a:rPr>
              <a:t>OPEN, SWEEP, READY</a:t>
            </a:r>
            <a:r>
              <a:rPr lang="en-US" sz="1200">
                <a:solidFill>
                  <a:srgbClr val="FF0000"/>
                </a:solidFill>
                <a:latin typeface="Arial" panose="020B0604020202020204" pitchFamily="34" charset="0"/>
                <a:cs typeface="Arial" panose="020B0604020202020204" pitchFamily="34" charset="0"/>
              </a:rPr>
              <a:t> (an exclusion state, when the state when the PSS Sweep has been completed), and </a:t>
            </a:r>
            <a:r>
              <a:rPr lang="en-US" sz="1200">
                <a:solidFill>
                  <a:srgbClr val="0070C0"/>
                </a:solidFill>
                <a:latin typeface="Arial" panose="020B0604020202020204" pitchFamily="34" charset="0"/>
                <a:cs typeface="Arial" panose="020B0604020202020204" pitchFamily="34" charset="0"/>
              </a:rPr>
              <a:t>RUN</a:t>
            </a:r>
            <a:r>
              <a:rPr lang="en-US" sz="1200">
                <a:solidFill>
                  <a:srgbClr val="FF0000"/>
                </a:solidFill>
                <a:latin typeface="Arial" panose="020B0604020202020204" pitchFamily="34" charset="0"/>
                <a:cs typeface="Arial" panose="020B0604020202020204" pitchFamily="34" charset="0"/>
              </a:rPr>
              <a:t>.</a:t>
            </a:r>
            <a:r>
              <a:rPr lang="en-US"/>
              <a:t> </a:t>
            </a:r>
          </a:p>
        </p:txBody>
      </p:sp>
      <p:sp>
        <p:nvSpPr>
          <p:cNvPr id="8" name="TextBox 7">
            <a:extLst>
              <a:ext uri="{FF2B5EF4-FFF2-40B4-BE49-F238E27FC236}">
                <a16:creationId xmlns:a16="http://schemas.microsoft.com/office/drawing/2014/main" id="{BAA258EB-7F44-4CDE-B731-989EF4FB8A17}"/>
              </a:ext>
            </a:extLst>
          </p:cNvPr>
          <p:cNvSpPr txBox="1"/>
          <p:nvPr/>
        </p:nvSpPr>
        <p:spPr>
          <a:xfrm>
            <a:off x="4153944" y="4180114"/>
            <a:ext cx="4808171" cy="1908215"/>
          </a:xfrm>
          <a:prstGeom prst="rect">
            <a:avLst/>
          </a:prstGeom>
          <a:noFill/>
        </p:spPr>
        <p:txBody>
          <a:bodyPr wrap="square" lIns="91440" tIns="45720" rIns="91440" bIns="45720" rtlCol="0" anchor="t">
            <a:spAutoFit/>
          </a:bodyPr>
          <a:lstStyle/>
          <a:p>
            <a:pPr>
              <a:spcBef>
                <a:spcPts val="600"/>
              </a:spcBef>
            </a:pPr>
            <a:r>
              <a:rPr lang="en-US" sz="1200" dirty="0">
                <a:latin typeface="Arial" panose="020B0604020202020204" pitchFamily="34" charset="0"/>
                <a:cs typeface="Arial" panose="020B0604020202020204" pitchFamily="34" charset="0"/>
              </a:rPr>
              <a:t>Whenever CMTF Operator changes occur for any reason, the oncoming staff members must receive a summary of the shift activities and receive task assignments from the off-going CMTF operator. </a:t>
            </a:r>
            <a:endParaRPr lang="en-US" dirty="0"/>
          </a:p>
          <a:p>
            <a:pPr>
              <a:spcBef>
                <a:spcPts val="600"/>
              </a:spcBef>
            </a:pPr>
            <a:r>
              <a:rPr lang="en-US" sz="1200" dirty="0">
                <a:latin typeface="Arial" panose="020B0604020202020204" pitchFamily="34" charset="0"/>
                <a:cs typeface="Arial" panose="020B0604020202020204" pitchFamily="34" charset="0"/>
              </a:rPr>
              <a:t>Control room staffing is an ASE-credited control, with minimum staffing requirements summarized in TOD </a:t>
            </a:r>
            <a:r>
              <a:rPr lang="en-US" sz="1200" dirty="0" err="1">
                <a:latin typeface="Arial" panose="020B0604020202020204" pitchFamily="34" charset="0"/>
                <a:cs typeface="Arial" panose="020B0604020202020204" pitchFamily="34" charset="0"/>
              </a:rPr>
              <a:t>sxn</a:t>
            </a:r>
            <a:r>
              <a:rPr lang="en-US" sz="1200" dirty="0">
                <a:latin typeface="Arial" panose="020B0604020202020204" pitchFamily="34" charset="0"/>
                <a:cs typeface="Arial" panose="020B0604020202020204" pitchFamily="34" charset="0"/>
              </a:rPr>
              <a:t> 3.6.2.1 &amp; above.</a:t>
            </a:r>
          </a:p>
          <a:p>
            <a:pPr>
              <a:spcBef>
                <a:spcPts val="600"/>
              </a:spcBef>
            </a:pPr>
            <a:r>
              <a:rPr lang="en-US" sz="1200" dirty="0">
                <a:solidFill>
                  <a:srgbClr val="FF0000"/>
                </a:solidFill>
                <a:latin typeface="Arial" panose="020B0604020202020204" pitchFamily="34" charset="0"/>
                <a:cs typeface="Arial" panose="020B0604020202020204" pitchFamily="34" charset="0"/>
              </a:rPr>
              <a:t>Failure to meet staffing requirements constitutes an ASE violation and provokes a critical event response if the facility is not shut down in advance of the issue.</a:t>
            </a:r>
            <a:endParaRPr lang="en-US" sz="1600" dirty="0">
              <a:solidFill>
                <a:srgbClr val="FF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424C255-19A4-4A64-936B-240432749667}"/>
              </a:ext>
            </a:extLst>
          </p:cNvPr>
          <p:cNvSpPr>
            <a:spLocks noGrp="1"/>
          </p:cNvSpPr>
          <p:nvPr>
            <p:ph type="sldNum" sz="quarter" idx="12"/>
          </p:nvPr>
        </p:nvSpPr>
        <p:spPr/>
        <p:txBody>
          <a:bodyPr/>
          <a:lstStyle/>
          <a:p>
            <a:fld id="{07E1C93C-5050-FC42-8F10-D22D4F119D13}" type="slidenum">
              <a:rPr lang="en-US" smtClean="0"/>
              <a:pPr/>
              <a:t>40</a:t>
            </a:fld>
            <a:endParaRPr lang="en-US"/>
          </a:p>
        </p:txBody>
      </p:sp>
      <p:pic>
        <p:nvPicPr>
          <p:cNvPr id="11" name="Picture 10">
            <a:extLst>
              <a:ext uri="{FF2B5EF4-FFF2-40B4-BE49-F238E27FC236}">
                <a16:creationId xmlns:a16="http://schemas.microsoft.com/office/drawing/2014/main" id="{7A515321-F7A7-4694-8CB3-E60837FFF3A1}"/>
              </a:ext>
            </a:extLst>
          </p:cNvPr>
          <p:cNvPicPr>
            <a:picLocks noChangeAspect="1"/>
          </p:cNvPicPr>
          <p:nvPr/>
        </p:nvPicPr>
        <p:blipFill>
          <a:blip r:embed="rId2"/>
          <a:stretch>
            <a:fillRect/>
          </a:stretch>
        </p:blipFill>
        <p:spPr>
          <a:xfrm>
            <a:off x="4153944" y="1708503"/>
            <a:ext cx="4916291" cy="2028775"/>
          </a:xfrm>
          <a:prstGeom prst="rect">
            <a:avLst/>
          </a:prstGeom>
        </p:spPr>
      </p:pic>
    </p:spTree>
    <p:extLst>
      <p:ext uri="{BB962C8B-B14F-4D97-AF65-F5344CB8AC3E}">
        <p14:creationId xmlns:p14="http://schemas.microsoft.com/office/powerpoint/2010/main" val="3675471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EC77-963E-4026-9CD8-144959166F1D}"/>
              </a:ext>
            </a:extLst>
          </p:cNvPr>
          <p:cNvSpPr>
            <a:spLocks noGrp="1"/>
          </p:cNvSpPr>
          <p:nvPr>
            <p:ph type="title"/>
          </p:nvPr>
        </p:nvSpPr>
        <p:spPr/>
        <p:txBody>
          <a:bodyPr/>
          <a:lstStyle/>
          <a:p>
            <a:r>
              <a:rPr lang="en-US" dirty="0"/>
              <a:t>CMTF </a:t>
            </a:r>
            <a:r>
              <a:rPr lang="en-US"/>
              <a:t>Control Room Key </a:t>
            </a:r>
            <a:r>
              <a:rPr lang="en-US" dirty="0"/>
              <a:t>Box</a:t>
            </a:r>
          </a:p>
        </p:txBody>
      </p:sp>
      <p:sp>
        <p:nvSpPr>
          <p:cNvPr id="3" name="Content Placeholder 2">
            <a:extLst>
              <a:ext uri="{FF2B5EF4-FFF2-40B4-BE49-F238E27FC236}">
                <a16:creationId xmlns:a16="http://schemas.microsoft.com/office/drawing/2014/main" id="{ED89326F-E78A-4985-9A3D-711AA0A1E553}"/>
              </a:ext>
            </a:extLst>
          </p:cNvPr>
          <p:cNvSpPr>
            <a:spLocks noGrp="1"/>
          </p:cNvSpPr>
          <p:nvPr>
            <p:ph idx="1"/>
          </p:nvPr>
        </p:nvSpPr>
        <p:spPr>
          <a:xfrm>
            <a:off x="308919" y="802171"/>
            <a:ext cx="8464378" cy="1597671"/>
          </a:xfrm>
        </p:spPr>
        <p:txBody>
          <a:bodyPr>
            <a:normAutofit/>
          </a:bodyPr>
          <a:lstStyle/>
          <a:p>
            <a:r>
              <a:rPr lang="en-US" dirty="0"/>
              <a:t>Located adjacent to RM-301 (behind rack TL06B14)</a:t>
            </a:r>
          </a:p>
          <a:p>
            <a:r>
              <a:rPr lang="en-US" dirty="0"/>
              <a:t>To be used when Operator leaves test lab for PSS / CPS Keys</a:t>
            </a:r>
          </a:p>
          <a:p>
            <a:r>
              <a:rPr lang="en-US" dirty="0"/>
              <a:t>If in test lab (but not control room) Operator may personally maintain key control. [Contact CMTF Manager for key box code]</a:t>
            </a:r>
          </a:p>
        </p:txBody>
      </p:sp>
      <p:sp>
        <p:nvSpPr>
          <p:cNvPr id="5" name="Slide Number Placeholder 4">
            <a:extLst>
              <a:ext uri="{FF2B5EF4-FFF2-40B4-BE49-F238E27FC236}">
                <a16:creationId xmlns:a16="http://schemas.microsoft.com/office/drawing/2014/main" id="{83DC0E84-1D7E-437C-89DC-A2B868415D26}"/>
              </a:ext>
            </a:extLst>
          </p:cNvPr>
          <p:cNvSpPr>
            <a:spLocks noGrp="1"/>
          </p:cNvSpPr>
          <p:nvPr>
            <p:ph type="sldNum" sz="quarter" idx="12"/>
          </p:nvPr>
        </p:nvSpPr>
        <p:spPr/>
        <p:txBody>
          <a:bodyPr/>
          <a:lstStyle/>
          <a:p>
            <a:fld id="{07E1C93C-5050-FC42-8F10-D22D4F119D13}" type="slidenum">
              <a:rPr lang="en-US" smtClean="0"/>
              <a:pPr/>
              <a:t>41</a:t>
            </a:fld>
            <a:endParaRPr lang="en-US"/>
          </a:p>
        </p:txBody>
      </p:sp>
      <p:pic>
        <p:nvPicPr>
          <p:cNvPr id="6" name="Picture 5">
            <a:extLst>
              <a:ext uri="{FF2B5EF4-FFF2-40B4-BE49-F238E27FC236}">
                <a16:creationId xmlns:a16="http://schemas.microsoft.com/office/drawing/2014/main" id="{63EB269D-2223-4C9E-9F20-46BD37CB8D2E}"/>
              </a:ext>
            </a:extLst>
          </p:cNvPr>
          <p:cNvPicPr>
            <a:picLocks noChangeAspect="1"/>
          </p:cNvPicPr>
          <p:nvPr/>
        </p:nvPicPr>
        <p:blipFill>
          <a:blip r:embed="rId2"/>
          <a:stretch>
            <a:fillRect/>
          </a:stretch>
        </p:blipFill>
        <p:spPr>
          <a:xfrm>
            <a:off x="0" y="2399842"/>
            <a:ext cx="9144000" cy="4443413"/>
          </a:xfrm>
          <a:prstGeom prst="rect">
            <a:avLst/>
          </a:prstGeom>
        </p:spPr>
      </p:pic>
    </p:spTree>
    <p:extLst>
      <p:ext uri="{BB962C8B-B14F-4D97-AF65-F5344CB8AC3E}">
        <p14:creationId xmlns:p14="http://schemas.microsoft.com/office/powerpoint/2010/main" val="3757521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DC82-EB58-AE37-A00E-08750C8D3BF7}"/>
              </a:ext>
            </a:extLst>
          </p:cNvPr>
          <p:cNvSpPr>
            <a:spLocks noGrp="1"/>
          </p:cNvSpPr>
          <p:nvPr>
            <p:ph type="title"/>
          </p:nvPr>
        </p:nvSpPr>
        <p:spPr/>
        <p:txBody>
          <a:bodyPr/>
          <a:lstStyle/>
          <a:p>
            <a:r>
              <a:rPr lang="en-US">
                <a:latin typeface="Arial"/>
                <a:cs typeface="Arial"/>
              </a:rPr>
              <a:t>CMTF-Specific Hazards</a:t>
            </a:r>
            <a:endParaRPr lang="en-US"/>
          </a:p>
        </p:txBody>
      </p:sp>
      <p:sp>
        <p:nvSpPr>
          <p:cNvPr id="3" name="Content Placeholder 2">
            <a:extLst>
              <a:ext uri="{FF2B5EF4-FFF2-40B4-BE49-F238E27FC236}">
                <a16:creationId xmlns:a16="http://schemas.microsoft.com/office/drawing/2014/main" id="{1015937E-32FF-274D-9D18-71D1AEEB1EE6}"/>
              </a:ext>
            </a:extLst>
          </p:cNvPr>
          <p:cNvSpPr>
            <a:spLocks noGrp="1"/>
          </p:cNvSpPr>
          <p:nvPr>
            <p:ph idx="1"/>
          </p:nvPr>
        </p:nvSpPr>
        <p:spPr>
          <a:xfrm>
            <a:off x="311588" y="1061410"/>
            <a:ext cx="8598433" cy="628242"/>
          </a:xfrm>
        </p:spPr>
        <p:txBody>
          <a:bodyPr vert="horz" lIns="68580" tIns="34290" rIns="68580" bIns="34290" rtlCol="0" anchor="t">
            <a:noAutofit/>
          </a:bodyPr>
          <a:lstStyle/>
          <a:p>
            <a:pPr marL="0" indent="0">
              <a:lnSpc>
                <a:spcPct val="100000"/>
              </a:lnSpc>
              <a:spcBef>
                <a:spcPts val="0"/>
              </a:spcBef>
              <a:buNone/>
            </a:pPr>
            <a:r>
              <a:rPr lang="en-US" sz="2000">
                <a:latin typeface="Arial" panose="020B0604020202020204" pitchFamily="34" charset="0"/>
                <a:ea typeface="Calibri"/>
              </a:rPr>
              <a:t>Hazards and their assessments are summarized in the Safety Assessment Document (SAD)</a:t>
            </a:r>
          </a:p>
          <a:p>
            <a:pPr marL="0" indent="0">
              <a:buNone/>
            </a:pPr>
            <a:endParaRPr lang="en-US" sz="1800"/>
          </a:p>
          <a:p>
            <a:endParaRPr lang="en-US" sz="1800"/>
          </a:p>
          <a:p>
            <a:pPr marL="0" indent="0">
              <a:buNone/>
            </a:pPr>
            <a:endParaRPr lang="en-US" sz="1800"/>
          </a:p>
        </p:txBody>
      </p:sp>
      <p:graphicFrame>
        <p:nvGraphicFramePr>
          <p:cNvPr id="10" name="Diagram 9">
            <a:extLst>
              <a:ext uri="{FF2B5EF4-FFF2-40B4-BE49-F238E27FC236}">
                <a16:creationId xmlns:a16="http://schemas.microsoft.com/office/drawing/2014/main" id="{EE2EE511-928A-2615-542F-80B6D87D15E4}"/>
              </a:ext>
            </a:extLst>
          </p:cNvPr>
          <p:cNvGraphicFramePr/>
          <p:nvPr>
            <p:extLst>
              <p:ext uri="{D42A27DB-BD31-4B8C-83A1-F6EECF244321}">
                <p14:modId xmlns:p14="http://schemas.microsoft.com/office/powerpoint/2010/main" val="2694294548"/>
              </p:ext>
            </p:extLst>
          </p:nvPr>
        </p:nvGraphicFramePr>
        <p:xfrm>
          <a:off x="383270" y="1788369"/>
          <a:ext cx="8276166" cy="2955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5" name="TextBox 474">
            <a:extLst>
              <a:ext uri="{FF2B5EF4-FFF2-40B4-BE49-F238E27FC236}">
                <a16:creationId xmlns:a16="http://schemas.microsoft.com/office/drawing/2014/main" id="{800F64E4-3F4C-BBDC-CB6C-19821DB2A608}"/>
              </a:ext>
            </a:extLst>
          </p:cNvPr>
          <p:cNvSpPr txBox="1"/>
          <p:nvPr/>
        </p:nvSpPr>
        <p:spPr>
          <a:xfrm>
            <a:off x="1366004" y="4806636"/>
            <a:ext cx="1803719" cy="23852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00" i="1">
                <a:ea typeface="Calibri"/>
                <a:cs typeface="Calibri"/>
              </a:rPr>
              <a:t>SAD (Rev. 9) - Section 4.4.2.4 </a:t>
            </a:r>
          </a:p>
        </p:txBody>
      </p:sp>
      <p:pic>
        <p:nvPicPr>
          <p:cNvPr id="509" name="Picture 508">
            <a:extLst>
              <a:ext uri="{FF2B5EF4-FFF2-40B4-BE49-F238E27FC236}">
                <a16:creationId xmlns:a16="http://schemas.microsoft.com/office/drawing/2014/main" id="{1A802738-6506-762A-90EE-A827645EE3E1}"/>
              </a:ext>
            </a:extLst>
          </p:cNvPr>
          <p:cNvPicPr>
            <a:picLocks noChangeAspect="1"/>
          </p:cNvPicPr>
          <p:nvPr/>
        </p:nvPicPr>
        <p:blipFill>
          <a:blip r:embed="rId7"/>
          <a:stretch>
            <a:fillRect/>
          </a:stretch>
        </p:blipFill>
        <p:spPr>
          <a:xfrm>
            <a:off x="6165818" y="3266252"/>
            <a:ext cx="2156063" cy="285118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5B972DE8-7AD6-4152-94CD-372BEA69DEA5}"/>
              </a:ext>
            </a:extLst>
          </p:cNvPr>
          <p:cNvSpPr>
            <a:spLocks noGrp="1"/>
          </p:cNvSpPr>
          <p:nvPr>
            <p:ph type="sldNum" sz="quarter" idx="12"/>
          </p:nvPr>
        </p:nvSpPr>
        <p:spPr/>
        <p:txBody>
          <a:bodyPr/>
          <a:lstStyle/>
          <a:p>
            <a:fld id="{07E1C93C-5050-FC42-8F10-D22D4F119D13}" type="slidenum">
              <a:rPr lang="en-US" smtClean="0"/>
              <a:pPr/>
              <a:t>42</a:t>
            </a:fld>
            <a:endParaRPr lang="en-US"/>
          </a:p>
        </p:txBody>
      </p:sp>
    </p:spTree>
    <p:extLst>
      <p:ext uri="{BB962C8B-B14F-4D97-AF65-F5344CB8AC3E}">
        <p14:creationId xmlns:p14="http://schemas.microsoft.com/office/powerpoint/2010/main" val="2396093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 – Program Control (Safety Features)</a:t>
            </a:r>
          </a:p>
        </p:txBody>
      </p:sp>
      <p:sp>
        <p:nvSpPr>
          <p:cNvPr id="3" name="Content Placeholder 2"/>
          <p:cNvSpPr>
            <a:spLocks noGrp="1"/>
          </p:cNvSpPr>
          <p:nvPr>
            <p:ph idx="1"/>
          </p:nvPr>
        </p:nvSpPr>
        <p:spPr>
          <a:xfrm>
            <a:off x="187822" y="985520"/>
            <a:ext cx="5910827" cy="5481815"/>
          </a:xfrm>
        </p:spPr>
        <p:txBody>
          <a:bodyPr vert="horz" lIns="68580" tIns="34290" rIns="68580" bIns="34290" rtlCol="0" anchor="t">
            <a:noAutofit/>
          </a:bodyPr>
          <a:lstStyle/>
          <a:p>
            <a:pPr>
              <a:lnSpc>
                <a:spcPct val="120000"/>
              </a:lnSpc>
              <a:spcBef>
                <a:spcPts val="0"/>
              </a:spcBef>
            </a:pPr>
            <a:r>
              <a:rPr lang="en-US" sz="1600" dirty="0">
                <a:latin typeface="Arial"/>
                <a:cs typeface="Arial"/>
              </a:rPr>
              <a:t>As required by </a:t>
            </a:r>
            <a:r>
              <a:rPr lang="en-US" sz="1600" i="1" dirty="0">
                <a:latin typeface="Arial"/>
                <a:cs typeface="Arial"/>
                <a:hlinkClick r:id="rId2"/>
              </a:rPr>
              <a:t>DOE Order 420.2D, Safety of Accelerator Facilities</a:t>
            </a:r>
            <a:r>
              <a:rPr lang="en-US" sz="1600" i="1" dirty="0">
                <a:latin typeface="Arial"/>
                <a:cs typeface="Arial"/>
              </a:rPr>
              <a:t>, </a:t>
            </a:r>
            <a:r>
              <a:rPr lang="en-US" sz="1600" dirty="0">
                <a:latin typeface="Arial"/>
                <a:cs typeface="Arial"/>
              </a:rPr>
              <a:t>two documents address the hazards </a:t>
            </a:r>
            <a:br>
              <a:rPr lang="en-US" sz="1600" dirty="0">
                <a:latin typeface="Arial"/>
                <a:cs typeface="Arial"/>
              </a:rPr>
            </a:br>
            <a:r>
              <a:rPr lang="en-US" sz="1600" dirty="0">
                <a:latin typeface="Arial"/>
                <a:cs typeface="Arial"/>
              </a:rPr>
              <a:t>associated with CMTF operations: </a:t>
            </a:r>
          </a:p>
          <a:p>
            <a:pPr marL="517525" lvl="1" indent="-284163">
              <a:lnSpc>
                <a:spcPct val="120000"/>
              </a:lnSpc>
              <a:spcBef>
                <a:spcPts val="0"/>
              </a:spcBef>
            </a:pPr>
            <a:r>
              <a:rPr lang="en-US" sz="1600" i="1" dirty="0">
                <a:latin typeface="Arial"/>
                <a:cs typeface="Arial"/>
              </a:rPr>
              <a:t>CMTF Accelerator Safety Envelope </a:t>
            </a:r>
            <a:r>
              <a:rPr lang="en-US" sz="1600" dirty="0">
                <a:latin typeface="Arial"/>
                <a:cs typeface="Arial"/>
              </a:rPr>
              <a:t>(ASE)</a:t>
            </a:r>
          </a:p>
          <a:p>
            <a:pPr marL="517525" lvl="1" indent="-284163">
              <a:lnSpc>
                <a:spcPct val="120000"/>
              </a:lnSpc>
              <a:spcBef>
                <a:spcPts val="0"/>
              </a:spcBef>
            </a:pPr>
            <a:r>
              <a:rPr lang="en-US" sz="1600" i="1" dirty="0">
                <a:latin typeface="Arial"/>
                <a:cs typeface="Arial"/>
                <a:hlinkClick r:id="rId3"/>
              </a:rPr>
              <a:t>JLab Safety Assessment Document </a:t>
            </a:r>
            <a:r>
              <a:rPr lang="en-US" sz="1600" dirty="0">
                <a:latin typeface="Arial"/>
                <a:cs typeface="Arial"/>
                <a:hlinkClick r:id="rId3"/>
              </a:rPr>
              <a:t>(SAD) </a:t>
            </a:r>
            <a:endParaRPr lang="en-US" sz="1600" dirty="0"/>
          </a:p>
          <a:p>
            <a:pPr>
              <a:lnSpc>
                <a:spcPct val="120000"/>
              </a:lnSpc>
              <a:spcBef>
                <a:spcPts val="0"/>
              </a:spcBef>
            </a:pPr>
            <a:r>
              <a:rPr lang="en-US" sz="1600" dirty="0"/>
              <a:t>Additional safety features:</a:t>
            </a:r>
          </a:p>
          <a:p>
            <a:pPr marL="517525" lvl="1" indent="-284163">
              <a:lnSpc>
                <a:spcPct val="120000"/>
              </a:lnSpc>
              <a:spcBef>
                <a:spcPts val="0"/>
              </a:spcBef>
            </a:pPr>
            <a:r>
              <a:rPr lang="en-US" sz="1600" dirty="0"/>
              <a:t>Machine Protection System (MPS) [RF Interlocks]</a:t>
            </a:r>
          </a:p>
          <a:p>
            <a:pPr marL="517525" lvl="1" indent="-284163">
              <a:lnSpc>
                <a:spcPct val="120000"/>
              </a:lnSpc>
              <a:spcBef>
                <a:spcPts val="0"/>
              </a:spcBef>
            </a:pPr>
            <a:r>
              <a:rPr lang="en-US" sz="1600" dirty="0"/>
              <a:t>CMTF-Specific Standard Operating Procedures</a:t>
            </a:r>
          </a:p>
          <a:p>
            <a:pPr marL="517525" lvl="1" indent="-284163">
              <a:lnSpc>
                <a:spcPct val="120000"/>
              </a:lnSpc>
              <a:spcBef>
                <a:spcPts val="0"/>
              </a:spcBef>
            </a:pPr>
            <a:r>
              <a:rPr lang="en-US" sz="1600" dirty="0"/>
              <a:t>Channel Access Security</a:t>
            </a:r>
          </a:p>
          <a:p>
            <a:pPr>
              <a:lnSpc>
                <a:spcPct val="120000"/>
              </a:lnSpc>
              <a:spcBef>
                <a:spcPts val="0"/>
              </a:spcBef>
            </a:pPr>
            <a:r>
              <a:rPr lang="en-US" sz="1600" dirty="0"/>
              <a:t>Means of Communication:</a:t>
            </a:r>
          </a:p>
          <a:p>
            <a:pPr marL="517525" lvl="1" indent="-233363">
              <a:lnSpc>
                <a:spcPct val="120000"/>
              </a:lnSpc>
              <a:spcBef>
                <a:spcPts val="0"/>
              </a:spcBef>
            </a:pPr>
            <a:r>
              <a:rPr lang="en-US" sz="1600" dirty="0" err="1">
                <a:hlinkClick r:id="rId4"/>
              </a:rPr>
              <a:t>SRFLog</a:t>
            </a:r>
            <a:r>
              <a:rPr lang="en-US" sz="1600" dirty="0"/>
              <a:t> (electronic logbook)</a:t>
            </a:r>
          </a:p>
          <a:p>
            <a:pPr marL="517525" lvl="1" indent="-233363">
              <a:lnSpc>
                <a:spcPct val="120000"/>
              </a:lnSpc>
              <a:spcBef>
                <a:spcPts val="0"/>
              </a:spcBef>
            </a:pPr>
            <a:r>
              <a:rPr lang="en-US" sz="1600" dirty="0">
                <a:latin typeface="Arial"/>
                <a:cs typeface="Arial"/>
              </a:rPr>
              <a:t>Work planning &amp; control tools:</a:t>
            </a:r>
          </a:p>
          <a:p>
            <a:pPr marL="803275" lvl="2" indent="-234950">
              <a:lnSpc>
                <a:spcPct val="120000"/>
              </a:lnSpc>
              <a:spcBef>
                <a:spcPts val="0"/>
              </a:spcBef>
            </a:pPr>
            <a:r>
              <a:rPr lang="en-US" sz="1600" dirty="0">
                <a:latin typeface="Arial"/>
                <a:cs typeface="Arial"/>
              </a:rPr>
              <a:t>TATL (</a:t>
            </a:r>
            <a:r>
              <a:rPr lang="en-US" sz="1600" dirty="0">
                <a:latin typeface="Arial"/>
                <a:cs typeface="Arial"/>
                <a:hlinkClick r:id="rId5"/>
              </a:rPr>
              <a:t>Test lab Area Task List</a:t>
            </a:r>
            <a:r>
              <a:rPr lang="en-US" sz="1600" dirty="0">
                <a:latin typeface="Arial"/>
                <a:cs typeface="Arial"/>
              </a:rPr>
              <a:t>)</a:t>
            </a:r>
          </a:p>
          <a:p>
            <a:pPr marL="803275" lvl="2" indent="-234950">
              <a:lnSpc>
                <a:spcPct val="120000"/>
              </a:lnSpc>
              <a:spcBef>
                <a:spcPts val="0"/>
              </a:spcBef>
            </a:pPr>
            <a:r>
              <a:rPr lang="en-US" sz="1600" dirty="0" err="1">
                <a:latin typeface="Arial"/>
                <a:cs typeface="Arial"/>
              </a:rPr>
              <a:t>ePAS</a:t>
            </a:r>
            <a:r>
              <a:rPr lang="en-US" sz="1600" dirty="0">
                <a:latin typeface="Arial"/>
                <a:cs typeface="Arial"/>
              </a:rPr>
              <a:t> (</a:t>
            </a:r>
            <a:r>
              <a:rPr lang="en-US" sz="1600" dirty="0">
                <a:latin typeface="Arial"/>
                <a:cs typeface="Arial"/>
                <a:hlinkClick r:id="rId6"/>
              </a:rPr>
              <a:t>Electronic Permit Administration System</a:t>
            </a:r>
            <a:r>
              <a:rPr lang="en-US" sz="1600" dirty="0">
                <a:latin typeface="Arial"/>
                <a:cs typeface="Arial"/>
              </a:rPr>
              <a:t>)</a:t>
            </a:r>
          </a:p>
          <a:p>
            <a:pPr marL="803275" lvl="2" indent="-234950">
              <a:lnSpc>
                <a:spcPct val="120000"/>
              </a:lnSpc>
              <a:spcBef>
                <a:spcPts val="0"/>
              </a:spcBef>
            </a:pPr>
            <a:r>
              <a:rPr lang="en-US" sz="1600" dirty="0">
                <a:latin typeface="Arial"/>
                <a:cs typeface="Arial"/>
                <a:hlinkClick r:id="rId7"/>
              </a:rPr>
              <a:t>Pansophy</a:t>
            </a:r>
            <a:endParaRPr lang="en-US" sz="1600" dirty="0">
              <a:latin typeface="Arial"/>
              <a:cs typeface="Arial"/>
            </a:endParaRPr>
          </a:p>
          <a:p>
            <a:pPr marL="517525" lvl="1" indent="-284163">
              <a:lnSpc>
                <a:spcPct val="120000"/>
              </a:lnSpc>
              <a:spcBef>
                <a:spcPts val="0"/>
              </a:spcBef>
            </a:pPr>
            <a:r>
              <a:rPr lang="en-US" sz="1600" dirty="0"/>
              <a:t>OPS-PR (</a:t>
            </a:r>
            <a:r>
              <a:rPr lang="en-US" sz="1600" dirty="0">
                <a:hlinkClick r:id="rId8"/>
              </a:rPr>
              <a:t>Operations Problem Reporting</a:t>
            </a:r>
            <a:r>
              <a:rPr lang="en-US" sz="1600" dirty="0"/>
              <a:t>)</a:t>
            </a:r>
          </a:p>
          <a:p>
            <a:pPr marL="517525" lvl="1" indent="-284163">
              <a:lnSpc>
                <a:spcPct val="120000"/>
              </a:lnSpc>
              <a:spcBef>
                <a:spcPts val="0"/>
              </a:spcBef>
            </a:pPr>
            <a:r>
              <a:rPr lang="en-US" sz="1600" dirty="0"/>
              <a:t>CATS (</a:t>
            </a:r>
            <a:r>
              <a:rPr lang="en-US" sz="1600" dirty="0">
                <a:hlinkClick r:id="rId9"/>
              </a:rPr>
              <a:t>Corrective Action Tracking System</a:t>
            </a:r>
            <a:r>
              <a:rPr lang="en-US" sz="1600" dirty="0"/>
              <a:t>)</a:t>
            </a:r>
          </a:p>
          <a:p>
            <a:pPr marL="517525" lvl="1" indent="-284163">
              <a:lnSpc>
                <a:spcPct val="120000"/>
              </a:lnSpc>
              <a:spcBef>
                <a:spcPts val="0"/>
              </a:spcBef>
            </a:pPr>
            <a:r>
              <a:rPr lang="en-US" sz="1600" dirty="0">
                <a:latin typeface="Arial"/>
                <a:cs typeface="Arial"/>
              </a:rPr>
              <a:t>USI (</a:t>
            </a:r>
            <a:r>
              <a:rPr lang="en-US" sz="1600" dirty="0">
                <a:latin typeface="Arial"/>
                <a:cs typeface="Arial"/>
                <a:hlinkClick r:id="rId10"/>
              </a:rPr>
              <a:t>Unreviewed Safety Issue</a:t>
            </a:r>
            <a:r>
              <a:rPr lang="en-US" sz="1600" dirty="0">
                <a:latin typeface="Arial"/>
                <a:cs typeface="Arial"/>
              </a:rPr>
              <a:t>) Process</a:t>
            </a:r>
          </a:p>
        </p:txBody>
      </p:sp>
      <p:pic>
        <p:nvPicPr>
          <p:cNvPr id="6" name="Picture 5">
            <a:extLst>
              <a:ext uri="{FF2B5EF4-FFF2-40B4-BE49-F238E27FC236}">
                <a16:creationId xmlns:a16="http://schemas.microsoft.com/office/drawing/2014/main" id="{9C58D419-48EB-4945-B31A-C07C7B01FD69}"/>
              </a:ext>
            </a:extLst>
          </p:cNvPr>
          <p:cNvPicPr>
            <a:picLocks noChangeAspect="1"/>
          </p:cNvPicPr>
          <p:nvPr/>
        </p:nvPicPr>
        <p:blipFill>
          <a:blip r:embed="rId11"/>
          <a:stretch>
            <a:fillRect/>
          </a:stretch>
        </p:blipFill>
        <p:spPr>
          <a:xfrm>
            <a:off x="5547360" y="1450594"/>
            <a:ext cx="3327537" cy="4728283"/>
          </a:xfrm>
          <a:prstGeom prst="rect">
            <a:avLst/>
          </a:prstGeom>
          <a:ln w="3175">
            <a:solidFill>
              <a:schemeClr val="tx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4097EED0-78D0-4DF6-BFF2-88E094B55DA5}"/>
              </a:ext>
            </a:extLst>
          </p:cNvPr>
          <p:cNvSpPr>
            <a:spLocks noGrp="1"/>
          </p:cNvSpPr>
          <p:nvPr>
            <p:ph type="sldNum" sz="quarter" idx="12"/>
          </p:nvPr>
        </p:nvSpPr>
        <p:spPr/>
        <p:txBody>
          <a:bodyPr/>
          <a:lstStyle/>
          <a:p>
            <a:fld id="{07E1C93C-5050-FC42-8F10-D22D4F119D13}" type="slidenum">
              <a:rPr lang="en-US" smtClean="0"/>
              <a:pPr/>
              <a:t>43</a:t>
            </a:fld>
            <a:endParaRPr lang="en-US"/>
          </a:p>
        </p:txBody>
      </p:sp>
    </p:spTree>
    <p:extLst>
      <p:ext uri="{BB962C8B-B14F-4D97-AF65-F5344CB8AC3E}">
        <p14:creationId xmlns:p14="http://schemas.microsoft.com/office/powerpoint/2010/main" val="1613245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baseline="0">
                <a:latin typeface="Arial"/>
                <a:cs typeface="Arial"/>
              </a:rPr>
              <a:t>Defense-in-Depth – Additional Safety Controls</a:t>
            </a:r>
            <a:r>
              <a:rPr lang="en-US">
                <a:latin typeface="Arial"/>
                <a:ea typeface="Arial"/>
                <a:cs typeface="Arial"/>
              </a:rPr>
              <a:t>​ (Not Credited)</a:t>
            </a:r>
            <a:endParaRPr lang="en-US"/>
          </a:p>
        </p:txBody>
      </p:sp>
      <p:graphicFrame>
        <p:nvGraphicFramePr>
          <p:cNvPr id="6" name="Diagram 5">
            <a:extLst>
              <a:ext uri="{FF2B5EF4-FFF2-40B4-BE49-F238E27FC236}">
                <a16:creationId xmlns:a16="http://schemas.microsoft.com/office/drawing/2014/main" id="{99F66ED5-67CC-858A-09FB-14E859A8075B}"/>
              </a:ext>
            </a:extLst>
          </p:cNvPr>
          <p:cNvGraphicFramePr/>
          <p:nvPr>
            <p:extLst>
              <p:ext uri="{D42A27DB-BD31-4B8C-83A1-F6EECF244321}">
                <p14:modId xmlns:p14="http://schemas.microsoft.com/office/powerpoint/2010/main" val="357204843"/>
              </p:ext>
            </p:extLst>
          </p:nvPr>
        </p:nvGraphicFramePr>
        <p:xfrm>
          <a:off x="585610" y="1030636"/>
          <a:ext cx="3640667" cy="494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9" name="Diagram 338">
            <a:extLst>
              <a:ext uri="{FF2B5EF4-FFF2-40B4-BE49-F238E27FC236}">
                <a16:creationId xmlns:a16="http://schemas.microsoft.com/office/drawing/2014/main" id="{6A22B4C4-AE3B-B981-8E5C-C678B8A07119}"/>
              </a:ext>
            </a:extLst>
          </p:cNvPr>
          <p:cNvGraphicFramePr/>
          <p:nvPr>
            <p:extLst>
              <p:ext uri="{D42A27DB-BD31-4B8C-83A1-F6EECF244321}">
                <p14:modId xmlns:p14="http://schemas.microsoft.com/office/powerpoint/2010/main" val="1422459037"/>
              </p:ext>
            </p:extLst>
          </p:nvPr>
        </p:nvGraphicFramePr>
        <p:xfrm>
          <a:off x="4764277" y="996779"/>
          <a:ext cx="3640667" cy="50048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D265E329-1A2E-4938-B1D9-C1EFF393994D}"/>
              </a:ext>
            </a:extLst>
          </p:cNvPr>
          <p:cNvSpPr txBox="1"/>
          <p:nvPr/>
        </p:nvSpPr>
        <p:spPr>
          <a:xfrm>
            <a:off x="4837313" y="5201563"/>
            <a:ext cx="3721077" cy="1323439"/>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Work control documents &amp; procedures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Training</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Signs &amp; Postings</a:t>
            </a:r>
          </a:p>
        </p:txBody>
      </p:sp>
      <p:sp>
        <p:nvSpPr>
          <p:cNvPr id="5" name="Slide Number Placeholder 4">
            <a:extLst>
              <a:ext uri="{FF2B5EF4-FFF2-40B4-BE49-F238E27FC236}">
                <a16:creationId xmlns:a16="http://schemas.microsoft.com/office/drawing/2014/main" id="{23E7EE11-3C59-40EF-A33A-9AF33A024DC8}"/>
              </a:ext>
            </a:extLst>
          </p:cNvPr>
          <p:cNvSpPr>
            <a:spLocks noGrp="1"/>
          </p:cNvSpPr>
          <p:nvPr>
            <p:ph type="sldNum" sz="quarter" idx="12"/>
          </p:nvPr>
        </p:nvSpPr>
        <p:spPr/>
        <p:txBody>
          <a:bodyPr/>
          <a:lstStyle/>
          <a:p>
            <a:fld id="{07E1C93C-5050-FC42-8F10-D22D4F119D13}" type="slidenum">
              <a:rPr lang="en-US" smtClean="0"/>
              <a:pPr/>
              <a:t>44</a:t>
            </a:fld>
            <a:endParaRPr lang="en-US"/>
          </a:p>
        </p:txBody>
      </p:sp>
    </p:spTree>
    <p:extLst>
      <p:ext uri="{BB962C8B-B14F-4D97-AF65-F5344CB8AC3E}">
        <p14:creationId xmlns:p14="http://schemas.microsoft.com/office/powerpoint/2010/main" val="3746346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9943-FF7A-40AE-B7F6-DA647589B7EF}"/>
              </a:ext>
            </a:extLst>
          </p:cNvPr>
          <p:cNvSpPr>
            <a:spLocks noGrp="1"/>
          </p:cNvSpPr>
          <p:nvPr>
            <p:ph type="title"/>
          </p:nvPr>
        </p:nvSpPr>
        <p:spPr/>
        <p:txBody>
          <a:bodyPr/>
          <a:lstStyle/>
          <a:p>
            <a:r>
              <a:rPr lang="en-US" dirty="0"/>
              <a:t>Operating Envelope</a:t>
            </a:r>
          </a:p>
        </p:txBody>
      </p:sp>
      <p:sp>
        <p:nvSpPr>
          <p:cNvPr id="3" name="Content Placeholder 2">
            <a:extLst>
              <a:ext uri="{FF2B5EF4-FFF2-40B4-BE49-F238E27FC236}">
                <a16:creationId xmlns:a16="http://schemas.microsoft.com/office/drawing/2014/main" id="{8E9C2272-AFB1-4895-95F8-A67F4A7C07A3}"/>
              </a:ext>
            </a:extLst>
          </p:cNvPr>
          <p:cNvSpPr>
            <a:spLocks noGrp="1"/>
          </p:cNvSpPr>
          <p:nvPr>
            <p:ph idx="1"/>
          </p:nvPr>
        </p:nvSpPr>
        <p:spPr>
          <a:xfrm>
            <a:off x="308919" y="728029"/>
            <a:ext cx="8464378" cy="5619720"/>
          </a:xfrm>
        </p:spPr>
        <p:txBody>
          <a:bodyPr>
            <a:noAutofit/>
          </a:bodyPr>
          <a:lstStyle/>
          <a:p>
            <a:pPr marL="0" indent="0">
              <a:lnSpc>
                <a:spcPct val="100000"/>
              </a:lnSpc>
              <a:buNone/>
            </a:pPr>
            <a:r>
              <a:rPr lang="en-US" sz="1600" dirty="0"/>
              <a:t>The Operations Envelope provides administrative boundary within the Safety Envelope which is not to be exceeded. By establishing these thresholds for facility operation - including energy maximums - variations outside the Operations Envelope, but within the Safety Envelope, are </a:t>
            </a:r>
            <a:r>
              <a:rPr lang="en-US" sz="1600" u="sng" dirty="0"/>
              <a:t>not treated as a DOE-reportable occurrences</a:t>
            </a:r>
            <a:r>
              <a:rPr lang="en-US" sz="1600" dirty="0"/>
              <a:t> but </a:t>
            </a:r>
            <a:r>
              <a:rPr lang="en-US" sz="1600" u="sng" dirty="0"/>
              <a:t>DO require specific administrative action</a:t>
            </a:r>
            <a:r>
              <a:rPr lang="en-US" sz="1600" dirty="0"/>
              <a:t> as described below. </a:t>
            </a:r>
          </a:p>
          <a:p>
            <a:pPr marL="0" indent="0">
              <a:lnSpc>
                <a:spcPct val="100000"/>
              </a:lnSpc>
              <a:buNone/>
            </a:pPr>
            <a:r>
              <a:rPr lang="en-US" sz="1600" dirty="0"/>
              <a:t>If an Operations Envelope violation occurs, RF and High Voltage operations must be terminated and the CMTF Manager, Head of SRF Operations, the Safety Systems Group Leader (for PSS-related violations), and the Accelerator Division Safety Officer must be notified as soon as possible. CMTF Operations must not resume until the Head of SRF Operations gives direct approval to the CMTF Manager. </a:t>
            </a:r>
          </a:p>
          <a:p>
            <a:pPr marL="0" indent="0">
              <a:lnSpc>
                <a:spcPct val="100000"/>
              </a:lnSpc>
              <a:buNone/>
            </a:pPr>
            <a:r>
              <a:rPr lang="en-US" sz="1600" dirty="0"/>
              <a:t>The present CMTF Operating Envelope is as follows (see TOD Section 3.5.2):</a:t>
            </a:r>
          </a:p>
          <a:p>
            <a:pPr lvl="1">
              <a:lnSpc>
                <a:spcPct val="100000"/>
              </a:lnSpc>
              <a:buFont typeface="Wingdings" panose="05000000000000000000" pitchFamily="2" charset="2"/>
              <a:buChar char="Ø"/>
            </a:pPr>
            <a:r>
              <a:rPr lang="en-US" sz="1600" dirty="0"/>
              <a:t>Presently focused on CEBAF-style cryomodules; Operating Envelope energy limit for tests: E ≤ 145.6 MeV (26 MV/m [C100 admin] x 0.7 m length x 8 cavities).</a:t>
            </a:r>
          </a:p>
          <a:p>
            <a:pPr lvl="1">
              <a:lnSpc>
                <a:spcPct val="100000"/>
              </a:lnSpc>
              <a:buFont typeface="Wingdings" panose="05000000000000000000" pitchFamily="2" charset="2"/>
              <a:buChar char="Ø"/>
            </a:pPr>
            <a:r>
              <a:rPr lang="en-US" sz="1600" dirty="0"/>
              <a:t>Activation of any cryomodule pressure relief.</a:t>
            </a:r>
          </a:p>
          <a:p>
            <a:pPr lvl="1">
              <a:lnSpc>
                <a:spcPct val="100000"/>
              </a:lnSpc>
              <a:buFont typeface="Wingdings" panose="05000000000000000000" pitchFamily="2" charset="2"/>
              <a:buChar char="Ø"/>
            </a:pPr>
            <a:r>
              <a:rPr lang="en-US" sz="1600" dirty="0"/>
              <a:t>Sustained vacuum pressure excursions (t &gt; 30s) of beam line / waveguide vacuum: P ≥ 5e-7 Torr.</a:t>
            </a:r>
          </a:p>
          <a:p>
            <a:pPr lvl="1">
              <a:lnSpc>
                <a:spcPct val="100000"/>
              </a:lnSpc>
              <a:buFont typeface="Wingdings" panose="05000000000000000000" pitchFamily="2" charset="2"/>
              <a:buChar char="Ø"/>
            </a:pPr>
            <a:r>
              <a:rPr lang="en-US" sz="1600" dirty="0"/>
              <a:t>Sustained insulating vacuum pressure excursions: P ≥ 1E-4 Torr.</a:t>
            </a:r>
          </a:p>
          <a:p>
            <a:pPr lvl="1">
              <a:lnSpc>
                <a:spcPct val="100000"/>
              </a:lnSpc>
              <a:buFont typeface="Wingdings" panose="05000000000000000000" pitchFamily="2" charset="2"/>
              <a:buChar char="Ø"/>
            </a:pPr>
            <a:r>
              <a:rPr lang="en-US" sz="1600" dirty="0"/>
              <a:t>Transient vacuum pressure excursions resulting in a sudden step change in pressure of 2+ decades.</a:t>
            </a:r>
          </a:p>
          <a:p>
            <a:pPr lvl="1">
              <a:lnSpc>
                <a:spcPct val="100000"/>
              </a:lnSpc>
              <a:buFont typeface="Wingdings" panose="05000000000000000000" pitchFamily="2" charset="2"/>
              <a:buChar char="Ø"/>
            </a:pPr>
            <a:r>
              <a:rPr lang="en-US" sz="1600" dirty="0"/>
              <a:t>Inability to maintain liquid level with the JT valve fully open.</a:t>
            </a:r>
          </a:p>
        </p:txBody>
      </p:sp>
      <p:sp>
        <p:nvSpPr>
          <p:cNvPr id="5" name="Slide Number Placeholder 4">
            <a:extLst>
              <a:ext uri="{FF2B5EF4-FFF2-40B4-BE49-F238E27FC236}">
                <a16:creationId xmlns:a16="http://schemas.microsoft.com/office/drawing/2014/main" id="{9BD3A6E2-1BA0-4B6B-B2EF-CA86B6C0E0F3}"/>
              </a:ext>
            </a:extLst>
          </p:cNvPr>
          <p:cNvSpPr>
            <a:spLocks noGrp="1"/>
          </p:cNvSpPr>
          <p:nvPr>
            <p:ph type="sldNum" sz="quarter" idx="12"/>
          </p:nvPr>
        </p:nvSpPr>
        <p:spPr/>
        <p:txBody>
          <a:bodyPr/>
          <a:lstStyle/>
          <a:p>
            <a:fld id="{07E1C93C-5050-FC42-8F10-D22D4F119D13}" type="slidenum">
              <a:rPr lang="en-US" smtClean="0"/>
              <a:pPr/>
              <a:t>45</a:t>
            </a:fld>
            <a:endParaRPr lang="en-US"/>
          </a:p>
        </p:txBody>
      </p:sp>
    </p:spTree>
    <p:extLst>
      <p:ext uri="{BB962C8B-B14F-4D97-AF65-F5344CB8AC3E}">
        <p14:creationId xmlns:p14="http://schemas.microsoft.com/office/powerpoint/2010/main" val="1252734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6FAB-27BD-2EF9-1664-934CF8363F41}"/>
              </a:ext>
            </a:extLst>
          </p:cNvPr>
          <p:cNvSpPr>
            <a:spLocks noGrp="1"/>
          </p:cNvSpPr>
          <p:nvPr>
            <p:ph type="title"/>
          </p:nvPr>
        </p:nvSpPr>
        <p:spPr/>
        <p:txBody>
          <a:bodyPr>
            <a:normAutofit fontScale="90000"/>
          </a:bodyPr>
          <a:lstStyle/>
          <a:p>
            <a:r>
              <a:rPr lang="en-US">
                <a:latin typeface="Arial"/>
                <a:cs typeface="Arial"/>
              </a:rPr>
              <a:t>Program Control Critical Personnel and Their Responsibilities</a:t>
            </a:r>
            <a:endParaRPr lang="en-US"/>
          </a:p>
        </p:txBody>
      </p:sp>
      <p:sp>
        <p:nvSpPr>
          <p:cNvPr id="3" name="TextBox 2">
            <a:extLst>
              <a:ext uri="{FF2B5EF4-FFF2-40B4-BE49-F238E27FC236}">
                <a16:creationId xmlns:a16="http://schemas.microsoft.com/office/drawing/2014/main" id="{DD0F499B-20B4-4E24-B536-E597F8A78334}"/>
              </a:ext>
            </a:extLst>
          </p:cNvPr>
          <p:cNvSpPr txBox="1"/>
          <p:nvPr/>
        </p:nvSpPr>
        <p:spPr>
          <a:xfrm>
            <a:off x="125644" y="883100"/>
            <a:ext cx="8738483" cy="5502136"/>
          </a:xfrm>
          <a:prstGeom prst="rect">
            <a:avLst/>
          </a:prstGeom>
          <a:noFill/>
        </p:spPr>
        <p:txBody>
          <a:bodyPr wrap="square" rtlCol="0">
            <a:noAutofit/>
          </a:bodyPr>
          <a:lstStyle/>
          <a:p>
            <a:pPr marL="0" lvl="2" indent="-167877">
              <a:spcBef>
                <a:spcPts val="600"/>
              </a:spcBef>
            </a:pPr>
            <a:r>
              <a:rPr lang="en-US" sz="1600" b="1" dirty="0">
                <a:latin typeface="Arial" panose="020B0604020202020204" pitchFamily="34" charset="0"/>
                <a:cs typeface="Arial" panose="020B0604020202020204" pitchFamily="34" charset="0"/>
              </a:rPr>
              <a:t>Head of SRF Operations Department</a:t>
            </a: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Ultimately responsible for facility operations</a:t>
            </a: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Reviews status of credited control readiness (through JAM), Hot Checkout (through SRM), and (with the recommendation of the Facility Manager) authorizes operations.</a:t>
            </a:r>
            <a:endParaRPr lang="en-US" sz="1500" b="1"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CMTF Facility Manager</a:t>
            </a: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Authorizes who can operate at CMTF</a:t>
            </a: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Develops schedule in conjunction with Lab Management and Principal Investigators</a:t>
            </a:r>
            <a:endParaRPr lang="en-US" sz="1500" i="1" dirty="0">
              <a:latin typeface="Arial" panose="020B0604020202020204" pitchFamily="34" charset="0"/>
              <a:cs typeface="Arial" panose="020B0604020202020204" pitchFamily="34" charset="0"/>
            </a:endParaRP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Approves schedule deviations and return to work following critical event response</a:t>
            </a:r>
          </a:p>
          <a:p>
            <a:pPr marL="63222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Maintains documentation, operating guidelines, and issues recommendation to run to Head of SRF Operations on completion of System Readiness Manager check-out.</a:t>
            </a:r>
          </a:p>
          <a:p>
            <a:pPr marL="0" lvl="2" indent="-167877">
              <a:spcBef>
                <a:spcPts val="600"/>
              </a:spcBef>
            </a:pPr>
            <a:r>
              <a:rPr lang="en-US" sz="1500" b="1" dirty="0">
                <a:latin typeface="Arial" panose="020B0604020202020204" pitchFamily="34" charset="0"/>
                <a:cs typeface="Arial" panose="020B0604020202020204" pitchFamily="34" charset="0"/>
              </a:rPr>
              <a:t>CMTF Principal Investigator (if applicable…)</a:t>
            </a:r>
          </a:p>
          <a:p>
            <a:pPr marL="57507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Supplies all activity-specific information necessary for design and safety review processes</a:t>
            </a:r>
          </a:p>
          <a:p>
            <a:pPr marL="57507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Coordinates with Facility Manager, Testing Coordinator, and RF Operators for the installation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of equipment and beam tests</a:t>
            </a:r>
          </a:p>
          <a:p>
            <a:pPr marL="0" lvl="2" indent="-167877">
              <a:spcBef>
                <a:spcPts val="600"/>
              </a:spcBef>
            </a:pPr>
            <a:r>
              <a:rPr lang="en-US" sz="1500" b="1" dirty="0">
                <a:latin typeface="Arial" panose="020B0604020202020204" pitchFamily="34" charset="0"/>
                <a:cs typeface="Arial" panose="020B0604020202020204" pitchFamily="34" charset="0"/>
              </a:rPr>
              <a:t>CMTF Testing Coordinator</a:t>
            </a:r>
          </a:p>
          <a:p>
            <a:pPr marL="57507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Liaises with Facility Manager and Principal Investigators </a:t>
            </a:r>
          </a:p>
          <a:p>
            <a:pPr marL="575073"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Sets day-to-day test staffing and schedule, performs online data analysis, and ensures adequate documentation of testing process</a:t>
            </a:r>
          </a:p>
          <a:p>
            <a:pPr marL="0" lvl="2" indent="-167877">
              <a:spcBef>
                <a:spcPts val="600"/>
              </a:spcBef>
            </a:pPr>
            <a:r>
              <a:rPr lang="en-US" sz="1500" b="1" dirty="0">
                <a:latin typeface="Arial" panose="020B0604020202020204" pitchFamily="34" charset="0"/>
                <a:cs typeface="Arial" panose="020B0604020202020204" pitchFamily="34" charset="0"/>
              </a:rPr>
              <a:t>CMTF Work Coordinator</a:t>
            </a:r>
          </a:p>
          <a:p>
            <a:pPr marL="6286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Approves proposed work control document tasks submitted via </a:t>
            </a:r>
            <a:r>
              <a:rPr lang="en-US" sz="1500" i="1" dirty="0">
                <a:latin typeface="Arial" panose="020B0604020202020204" pitchFamily="34" charset="0"/>
                <a:cs typeface="Arial" panose="020B0604020202020204" pitchFamily="34" charset="0"/>
              </a:rPr>
              <a:t>Test Lab Accelerator Task List (TATL), electronic Permit Authorization System (</a:t>
            </a:r>
            <a:r>
              <a:rPr lang="en-US" sz="1500" i="1" dirty="0" err="1">
                <a:latin typeface="Arial" panose="020B0604020202020204" pitchFamily="34" charset="0"/>
                <a:cs typeface="Arial" panose="020B0604020202020204" pitchFamily="34" charset="0"/>
              </a:rPr>
              <a:t>ePAS</a:t>
            </a:r>
            <a:r>
              <a:rPr lang="en-US" sz="1500" i="1"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or</a:t>
            </a:r>
            <a:r>
              <a:rPr lang="en-US" sz="1500" i="1" dirty="0">
                <a:latin typeface="Arial" panose="020B0604020202020204" pitchFamily="34" charset="0"/>
                <a:cs typeface="Arial" panose="020B0604020202020204" pitchFamily="34" charset="0"/>
              </a:rPr>
              <a:t> Pansophy</a:t>
            </a:r>
            <a:r>
              <a:rPr lang="en-US" sz="1500" dirty="0">
                <a:latin typeface="Arial" panose="020B0604020202020204" pitchFamily="34" charset="0"/>
                <a:cs typeface="Arial" panose="020B0604020202020204" pitchFamily="34" charset="0"/>
              </a:rPr>
              <a:t> as Work Coordinator</a:t>
            </a:r>
          </a:p>
          <a:p>
            <a:pPr marL="628650" lvl="1"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Coordinates internal and external work to ensure tests are performed safely and successfully, involving the Radiation Control Group when necessary</a:t>
            </a:r>
          </a:p>
        </p:txBody>
      </p:sp>
      <p:sp>
        <p:nvSpPr>
          <p:cNvPr id="5" name="Slide Number Placeholder 4">
            <a:extLst>
              <a:ext uri="{FF2B5EF4-FFF2-40B4-BE49-F238E27FC236}">
                <a16:creationId xmlns:a16="http://schemas.microsoft.com/office/drawing/2014/main" id="{40CD8728-BEAC-4D21-BCE7-8809176B8EED}"/>
              </a:ext>
            </a:extLst>
          </p:cNvPr>
          <p:cNvSpPr>
            <a:spLocks noGrp="1"/>
          </p:cNvSpPr>
          <p:nvPr>
            <p:ph type="sldNum" sz="quarter" idx="12"/>
          </p:nvPr>
        </p:nvSpPr>
        <p:spPr/>
        <p:txBody>
          <a:bodyPr/>
          <a:lstStyle/>
          <a:p>
            <a:fld id="{07E1C93C-5050-FC42-8F10-D22D4F119D13}" type="slidenum">
              <a:rPr lang="en-US" smtClean="0"/>
              <a:pPr/>
              <a:t>46</a:t>
            </a:fld>
            <a:endParaRPr lang="en-US"/>
          </a:p>
        </p:txBody>
      </p:sp>
    </p:spTree>
    <p:extLst>
      <p:ext uri="{BB962C8B-B14F-4D97-AF65-F5344CB8AC3E}">
        <p14:creationId xmlns:p14="http://schemas.microsoft.com/office/powerpoint/2010/main" val="4124980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CMTF Program Authorization</a:t>
            </a:r>
          </a:p>
        </p:txBody>
      </p:sp>
      <p:sp>
        <p:nvSpPr>
          <p:cNvPr id="10" name="TextBox 9">
            <a:extLst>
              <a:ext uri="{FF2B5EF4-FFF2-40B4-BE49-F238E27FC236}">
                <a16:creationId xmlns:a16="http://schemas.microsoft.com/office/drawing/2014/main" id="{2B509995-8792-49D7-BE75-3B4FA97A06F6}"/>
              </a:ext>
            </a:extLst>
          </p:cNvPr>
          <p:cNvSpPr txBox="1"/>
          <p:nvPr/>
        </p:nvSpPr>
        <p:spPr>
          <a:xfrm>
            <a:off x="2433233" y="5582847"/>
            <a:ext cx="4277533" cy="553998"/>
          </a:xfrm>
          <a:prstGeom prst="rect">
            <a:avLst/>
          </a:prstGeom>
          <a:noFill/>
        </p:spPr>
        <p:txBody>
          <a:bodyPr wrap="square" rtlCol="0">
            <a:spAutoFit/>
          </a:bodyPr>
          <a:lstStyle/>
          <a:p>
            <a:pPr algn="ctr"/>
            <a:r>
              <a:rPr lang="en-US" sz="1600" b="1" dirty="0"/>
              <a:t>CMTF Program Authorization</a:t>
            </a:r>
          </a:p>
          <a:p>
            <a:pPr algn="ctr"/>
            <a:r>
              <a:rPr lang="en-US" sz="1400" i="1" dirty="0"/>
              <a:t>(Testing Operations Directives; Sect. 1.2)</a:t>
            </a:r>
          </a:p>
        </p:txBody>
      </p:sp>
      <p:sp>
        <p:nvSpPr>
          <p:cNvPr id="11" name="Content Placeholder 3">
            <a:extLst>
              <a:ext uri="{FF2B5EF4-FFF2-40B4-BE49-F238E27FC236}">
                <a16:creationId xmlns:a16="http://schemas.microsoft.com/office/drawing/2014/main" id="{1B3A3927-7C58-4460-B4F9-08AE37B1A0D0}"/>
              </a:ext>
            </a:extLst>
          </p:cNvPr>
          <p:cNvSpPr>
            <a:spLocks noGrp="1"/>
          </p:cNvSpPr>
          <p:nvPr/>
        </p:nvSpPr>
        <p:spPr bwMode="auto">
          <a:xfrm>
            <a:off x="303561" y="929640"/>
            <a:ext cx="8594276" cy="101925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403" indent="-172403">
              <a:lnSpc>
                <a:spcPct val="100000"/>
              </a:lnSpc>
              <a:spcBef>
                <a:spcPts val="600"/>
              </a:spcBef>
            </a:pPr>
            <a:r>
              <a:rPr lang="en-US" sz="1600">
                <a:ea typeface="Calibri"/>
              </a:rPr>
              <a:t>Operations authorization process follows DOE O 420.2D requirements</a:t>
            </a:r>
          </a:p>
          <a:p>
            <a:pPr marL="172403" indent="-172403">
              <a:lnSpc>
                <a:spcPct val="100000"/>
              </a:lnSpc>
              <a:spcBef>
                <a:spcPts val="600"/>
              </a:spcBef>
            </a:pPr>
            <a:r>
              <a:rPr lang="en-US" sz="1600">
                <a:ea typeface="Calibri"/>
              </a:rPr>
              <a:t>ASE, CAS, SAD, USI, and Shielding Policies developed by JLab and reviewed by DOE</a:t>
            </a:r>
          </a:p>
          <a:p>
            <a:pPr marL="172403" indent="-172403">
              <a:lnSpc>
                <a:spcPct val="100000"/>
              </a:lnSpc>
              <a:spcBef>
                <a:spcPts val="600"/>
              </a:spcBef>
            </a:pPr>
            <a:r>
              <a:rPr lang="en-US" sz="1600">
                <a:ea typeface="Calibri"/>
              </a:rPr>
              <a:t>DOE authorizes operations after ARR verifies all conditions are met</a:t>
            </a:r>
          </a:p>
        </p:txBody>
      </p:sp>
      <p:sp>
        <p:nvSpPr>
          <p:cNvPr id="3" name="Slide Number Placeholder 2">
            <a:extLst>
              <a:ext uri="{FF2B5EF4-FFF2-40B4-BE49-F238E27FC236}">
                <a16:creationId xmlns:a16="http://schemas.microsoft.com/office/drawing/2014/main" id="{D9939335-667D-4772-A851-9EB70031A0E3}"/>
              </a:ext>
            </a:extLst>
          </p:cNvPr>
          <p:cNvSpPr>
            <a:spLocks noGrp="1"/>
          </p:cNvSpPr>
          <p:nvPr>
            <p:ph type="sldNum" sz="quarter" idx="12"/>
          </p:nvPr>
        </p:nvSpPr>
        <p:spPr/>
        <p:txBody>
          <a:bodyPr/>
          <a:lstStyle/>
          <a:p>
            <a:fld id="{07E1C93C-5050-FC42-8F10-D22D4F119D13}" type="slidenum">
              <a:rPr lang="en-US" smtClean="0"/>
              <a:pPr/>
              <a:t>47</a:t>
            </a:fld>
            <a:endParaRPr lang="en-US"/>
          </a:p>
        </p:txBody>
      </p:sp>
      <p:pic>
        <p:nvPicPr>
          <p:cNvPr id="6" name="Picture 5">
            <a:extLst>
              <a:ext uri="{FF2B5EF4-FFF2-40B4-BE49-F238E27FC236}">
                <a16:creationId xmlns:a16="http://schemas.microsoft.com/office/drawing/2014/main" id="{88223353-3890-4A03-B46F-B42DBE27954C}"/>
              </a:ext>
            </a:extLst>
          </p:cNvPr>
          <p:cNvPicPr>
            <a:picLocks noChangeAspect="1"/>
          </p:cNvPicPr>
          <p:nvPr/>
        </p:nvPicPr>
        <p:blipFill>
          <a:blip r:embed="rId2"/>
          <a:stretch>
            <a:fillRect/>
          </a:stretch>
        </p:blipFill>
        <p:spPr>
          <a:xfrm>
            <a:off x="1072333" y="2150506"/>
            <a:ext cx="7056732" cy="3459780"/>
          </a:xfrm>
          <a:prstGeom prst="rect">
            <a:avLst/>
          </a:prstGeom>
        </p:spPr>
      </p:pic>
    </p:spTree>
    <p:extLst>
      <p:ext uri="{BB962C8B-B14F-4D97-AF65-F5344CB8AC3E}">
        <p14:creationId xmlns:p14="http://schemas.microsoft.com/office/powerpoint/2010/main" val="925255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CA0C8-97F7-7F10-DA52-C7A226304883}"/>
              </a:ext>
            </a:extLst>
          </p:cNvPr>
          <p:cNvSpPr>
            <a:spLocks noGrp="1"/>
          </p:cNvSpPr>
          <p:nvPr/>
        </p:nvSpPr>
        <p:spPr bwMode="auto">
          <a:xfrm>
            <a:off x="174848" y="832813"/>
            <a:ext cx="8732520" cy="55297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403" indent="-172403">
              <a:lnSpc>
                <a:spcPct val="100000"/>
              </a:lnSpc>
              <a:spcBef>
                <a:spcPts val="300"/>
              </a:spcBef>
            </a:pPr>
            <a:r>
              <a:rPr lang="en-US" sz="1600" dirty="0">
                <a:ea typeface="Calibri"/>
              </a:rPr>
              <a:t>Schedule communication</a:t>
            </a:r>
          </a:p>
          <a:p>
            <a:pPr lvl="1">
              <a:lnSpc>
                <a:spcPct val="100000"/>
              </a:lnSpc>
              <a:spcBef>
                <a:spcPts val="300"/>
              </a:spcBef>
            </a:pPr>
            <a:r>
              <a:rPr lang="en-US" sz="1200" dirty="0">
                <a:ea typeface="Calibri"/>
              </a:rPr>
              <a:t>Long-term (12 month) </a:t>
            </a:r>
            <a:r>
              <a:rPr lang="en-US" sz="1200" dirty="0">
                <a:ea typeface="Calibri"/>
                <a:hlinkClick r:id="rId2">
                  <a:extLst>
                    <a:ext uri="{A12FA001-AC4F-418D-AE19-62706E023703}">
                      <ahyp:hlinkClr xmlns:ahyp="http://schemas.microsoft.com/office/drawing/2018/hyperlinkcolor" val="tx"/>
                    </a:ext>
                  </a:extLst>
                </a:hlinkClick>
              </a:rPr>
              <a:t>Experimental Schedule</a:t>
            </a:r>
            <a:r>
              <a:rPr lang="en-US" sz="1200" dirty="0">
                <a:ea typeface="Calibri"/>
              </a:rPr>
              <a:t> is developed by the Physics &amp; Accelerator Division with input from others.</a:t>
            </a:r>
          </a:p>
          <a:p>
            <a:pPr lvl="1">
              <a:lnSpc>
                <a:spcPct val="100000"/>
              </a:lnSpc>
              <a:spcBef>
                <a:spcPts val="300"/>
              </a:spcBef>
            </a:pPr>
            <a:r>
              <a:rPr lang="en-US" sz="1200" dirty="0">
                <a:ea typeface="Calibri"/>
              </a:rPr>
              <a:t>Deliverables to support the program are negotiated between Director of SRF Operations &amp; Director of Accelerator Operations, informed by budget, production schedule, etc.</a:t>
            </a:r>
          </a:p>
          <a:p>
            <a:pPr lvl="1">
              <a:lnSpc>
                <a:spcPct val="100000"/>
              </a:lnSpc>
              <a:spcBef>
                <a:spcPts val="300"/>
              </a:spcBef>
            </a:pPr>
            <a:r>
              <a:rPr lang="en-US" sz="1200" dirty="0">
                <a:ea typeface="Calibri"/>
              </a:rPr>
              <a:t>Module production and acceptance testing schedule developed with input from SRF work centers &amp; executed by facility manager.</a:t>
            </a:r>
          </a:p>
          <a:p>
            <a:pPr lvl="1">
              <a:lnSpc>
                <a:spcPct val="100000"/>
              </a:lnSpc>
              <a:spcBef>
                <a:spcPts val="300"/>
              </a:spcBef>
            </a:pPr>
            <a:r>
              <a:rPr lang="en-US" sz="1200" dirty="0">
                <a:ea typeface="Calibri"/>
              </a:rPr>
              <a:t>Daily Operational Plan communicated by Facility Manager or Testing Coordinator to those on duty at start of shift.</a:t>
            </a:r>
          </a:p>
          <a:p>
            <a:pPr lvl="1">
              <a:lnSpc>
                <a:spcPct val="100000"/>
              </a:lnSpc>
              <a:spcBef>
                <a:spcPts val="300"/>
              </a:spcBef>
            </a:pPr>
            <a:r>
              <a:rPr lang="en-US" sz="1200" dirty="0">
                <a:ea typeface="Calibri"/>
              </a:rPr>
              <a:t>Schedule feedback to Facility Manager/Testing Coordinator via email, SRF Logs, paper logbook entries, and Ops-PRs. </a:t>
            </a:r>
          </a:p>
          <a:p>
            <a:pPr marL="172403" indent="-172403">
              <a:lnSpc>
                <a:spcPct val="100000"/>
              </a:lnSpc>
              <a:spcBef>
                <a:spcPts val="1200"/>
              </a:spcBef>
            </a:pPr>
            <a:r>
              <a:rPr lang="en-US" sz="1600" dirty="0">
                <a:ea typeface="Calibri"/>
              </a:rPr>
              <a:t>Program meetings to coordinate progress and provide feedback</a:t>
            </a:r>
          </a:p>
          <a:p>
            <a:pPr lvl="1">
              <a:lnSpc>
                <a:spcPct val="100000"/>
              </a:lnSpc>
              <a:spcBef>
                <a:spcPts val="300"/>
              </a:spcBef>
            </a:pPr>
            <a:r>
              <a:rPr lang="en-US" sz="1200" i="1" dirty="0">
                <a:ea typeface="Calibri"/>
              </a:rPr>
              <a:t>Daily 8:30 SRF Work Center Meeting </a:t>
            </a:r>
            <a:r>
              <a:rPr lang="en-US" sz="1200" dirty="0">
                <a:ea typeface="Calibri"/>
              </a:rPr>
              <a:t>to summarize progress and coordinate activities for the day.</a:t>
            </a:r>
          </a:p>
          <a:p>
            <a:pPr lvl="1">
              <a:lnSpc>
                <a:spcPct val="100000"/>
              </a:lnSpc>
              <a:spcBef>
                <a:spcPts val="300"/>
              </a:spcBef>
            </a:pPr>
            <a:r>
              <a:rPr lang="en-US" sz="1200" i="1" dirty="0">
                <a:ea typeface="Calibri"/>
              </a:rPr>
              <a:t>Daily 15:30 Progress Meeting </a:t>
            </a:r>
            <a:r>
              <a:rPr lang="en-US" sz="1200" dirty="0">
                <a:ea typeface="Calibri"/>
              </a:rPr>
              <a:t>to iterate over the morning plan and coordinate work for the next day.</a:t>
            </a:r>
          </a:p>
          <a:p>
            <a:pPr lvl="1">
              <a:lnSpc>
                <a:spcPct val="100000"/>
              </a:lnSpc>
              <a:spcBef>
                <a:spcPts val="300"/>
              </a:spcBef>
            </a:pPr>
            <a:r>
              <a:rPr lang="en-US" sz="1200" i="1" dirty="0">
                <a:ea typeface="Calibri"/>
              </a:rPr>
              <a:t>Weekly Fri. 1:30 Production, Coordination, &amp; Priorities</a:t>
            </a:r>
            <a:r>
              <a:rPr lang="en-US" sz="1200" dirty="0">
                <a:ea typeface="Calibri"/>
              </a:rPr>
              <a:t> manager meeting to review milestones for the next week.</a:t>
            </a:r>
          </a:p>
          <a:p>
            <a:pPr lvl="1">
              <a:lnSpc>
                <a:spcPct val="100000"/>
              </a:lnSpc>
              <a:spcBef>
                <a:spcPts val="300"/>
              </a:spcBef>
            </a:pPr>
            <a:r>
              <a:rPr lang="en-US" sz="1200" i="1" dirty="0">
                <a:ea typeface="Calibri"/>
              </a:rPr>
              <a:t>Weekly Monday 9:30 Work Center Planning</a:t>
            </a:r>
            <a:r>
              <a:rPr lang="en-US" sz="1200" dirty="0">
                <a:ea typeface="Calibri"/>
              </a:rPr>
              <a:t> manager meeting to plan the upcoming week’s work at a high level.</a:t>
            </a:r>
          </a:p>
          <a:p>
            <a:pPr marL="172403" indent="-172403">
              <a:lnSpc>
                <a:spcPct val="100000"/>
              </a:lnSpc>
              <a:spcBef>
                <a:spcPts val="1200"/>
              </a:spcBef>
            </a:pPr>
            <a:r>
              <a:rPr lang="en-US" sz="1600" dirty="0">
                <a:ea typeface="Calibri"/>
              </a:rPr>
              <a:t>SRFLOG and paper logbook are used to communicate and record operational and other important information</a:t>
            </a:r>
          </a:p>
          <a:p>
            <a:pPr marL="172403" indent="-172403">
              <a:lnSpc>
                <a:spcPct val="100000"/>
              </a:lnSpc>
              <a:spcBef>
                <a:spcPts val="1200"/>
              </a:spcBef>
            </a:pPr>
            <a:r>
              <a:rPr lang="en-US" sz="1600" dirty="0">
                <a:ea typeface="Calibri"/>
              </a:rPr>
              <a:t>Failure tracking and feedback to SMEs</a:t>
            </a:r>
          </a:p>
          <a:p>
            <a:pPr lvl="1">
              <a:lnSpc>
                <a:spcPct val="100000"/>
              </a:lnSpc>
              <a:spcBef>
                <a:spcPts val="300"/>
              </a:spcBef>
            </a:pPr>
            <a:r>
              <a:rPr lang="en-US" sz="1400" dirty="0">
                <a:ea typeface="Calibri"/>
              </a:rPr>
              <a:t>OPS-PR system is used to communicate failures to system owners and monitor repair status.</a:t>
            </a:r>
          </a:p>
          <a:p>
            <a:pPr marL="172403" indent="-172403">
              <a:lnSpc>
                <a:spcPct val="100000"/>
              </a:lnSpc>
              <a:spcBef>
                <a:spcPts val="1200"/>
              </a:spcBef>
            </a:pPr>
            <a:r>
              <a:rPr lang="en-US" sz="1600" dirty="0">
                <a:ea typeface="Calibri"/>
              </a:rPr>
              <a:t>Corrective Action Tracking System (CATS) – lab-wide formal action-item tracking system</a:t>
            </a:r>
          </a:p>
        </p:txBody>
      </p:sp>
      <p:sp>
        <p:nvSpPr>
          <p:cNvPr id="2" name="Title 1"/>
          <p:cNvSpPr>
            <a:spLocks noGrp="1"/>
          </p:cNvSpPr>
          <p:nvPr>
            <p:ph type="title"/>
          </p:nvPr>
        </p:nvSpPr>
        <p:spPr/>
        <p:txBody>
          <a:bodyPr/>
          <a:lstStyle/>
          <a:p>
            <a:r>
              <a:rPr lang="en-US">
                <a:latin typeface="Arial"/>
                <a:cs typeface="Arial"/>
              </a:rPr>
              <a:t>CMTF Program Communication and Feedback</a:t>
            </a:r>
            <a:endParaRPr lang="en-US"/>
          </a:p>
        </p:txBody>
      </p:sp>
      <p:sp>
        <p:nvSpPr>
          <p:cNvPr id="5" name="Slide Number Placeholder 4">
            <a:extLst>
              <a:ext uri="{FF2B5EF4-FFF2-40B4-BE49-F238E27FC236}">
                <a16:creationId xmlns:a16="http://schemas.microsoft.com/office/drawing/2014/main" id="{D5D3CC4B-B042-4370-8583-CB424E26DC5F}"/>
              </a:ext>
            </a:extLst>
          </p:cNvPr>
          <p:cNvSpPr>
            <a:spLocks noGrp="1"/>
          </p:cNvSpPr>
          <p:nvPr>
            <p:ph type="sldNum" sz="quarter" idx="12"/>
          </p:nvPr>
        </p:nvSpPr>
        <p:spPr/>
        <p:txBody>
          <a:bodyPr/>
          <a:lstStyle/>
          <a:p>
            <a:fld id="{07E1C93C-5050-FC42-8F10-D22D4F119D13}" type="slidenum">
              <a:rPr lang="en-US" smtClean="0"/>
              <a:pPr/>
              <a:t>48</a:t>
            </a:fld>
            <a:endParaRPr lang="en-US"/>
          </a:p>
        </p:txBody>
      </p:sp>
    </p:spTree>
    <p:extLst>
      <p:ext uri="{BB962C8B-B14F-4D97-AF65-F5344CB8AC3E}">
        <p14:creationId xmlns:p14="http://schemas.microsoft.com/office/powerpoint/2010/main" val="104627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Conduct of Operations at CMTF</a:t>
            </a:r>
          </a:p>
        </p:txBody>
      </p:sp>
      <p:sp>
        <p:nvSpPr>
          <p:cNvPr id="3" name="Slide Number Placeholder 2">
            <a:extLst>
              <a:ext uri="{FF2B5EF4-FFF2-40B4-BE49-F238E27FC236}">
                <a16:creationId xmlns:a16="http://schemas.microsoft.com/office/drawing/2014/main" id="{FAA3B0C2-A8F3-4097-BD62-AABE01533734}"/>
              </a:ext>
            </a:extLst>
          </p:cNvPr>
          <p:cNvSpPr>
            <a:spLocks noGrp="1"/>
          </p:cNvSpPr>
          <p:nvPr>
            <p:ph type="sldNum" sz="quarter" idx="12"/>
          </p:nvPr>
        </p:nvSpPr>
        <p:spPr/>
        <p:txBody>
          <a:bodyPr/>
          <a:lstStyle/>
          <a:p>
            <a:fld id="{07E1C93C-5050-FC42-8F10-D22D4F119D13}" type="slidenum">
              <a:rPr lang="en-US" smtClean="0"/>
              <a:pPr/>
              <a:t>49</a:t>
            </a:fld>
            <a:endParaRPr lang="en-US"/>
          </a:p>
        </p:txBody>
      </p:sp>
      <p:pic>
        <p:nvPicPr>
          <p:cNvPr id="6" name="Picture 5">
            <a:extLst>
              <a:ext uri="{FF2B5EF4-FFF2-40B4-BE49-F238E27FC236}">
                <a16:creationId xmlns:a16="http://schemas.microsoft.com/office/drawing/2014/main" id="{C10DF2E4-49E0-47FB-9942-A182C25ABBCD}"/>
              </a:ext>
            </a:extLst>
          </p:cNvPr>
          <p:cNvPicPr>
            <a:picLocks noChangeAspect="1"/>
          </p:cNvPicPr>
          <p:nvPr/>
        </p:nvPicPr>
        <p:blipFill>
          <a:blip r:embed="rId2"/>
          <a:stretch>
            <a:fillRect/>
          </a:stretch>
        </p:blipFill>
        <p:spPr>
          <a:xfrm>
            <a:off x="1020772" y="1005630"/>
            <a:ext cx="7102455" cy="4846740"/>
          </a:xfrm>
          <a:prstGeom prst="rect">
            <a:avLst/>
          </a:prstGeom>
        </p:spPr>
      </p:pic>
      <p:sp>
        <p:nvSpPr>
          <p:cNvPr id="7" name="TextBox 6">
            <a:extLst>
              <a:ext uri="{FF2B5EF4-FFF2-40B4-BE49-F238E27FC236}">
                <a16:creationId xmlns:a16="http://schemas.microsoft.com/office/drawing/2014/main" id="{B4B8CF94-98A7-47F5-8E73-41F4EA866F13}"/>
              </a:ext>
            </a:extLst>
          </p:cNvPr>
          <p:cNvSpPr txBox="1"/>
          <p:nvPr/>
        </p:nvSpPr>
        <p:spPr>
          <a:xfrm>
            <a:off x="2433233" y="5854701"/>
            <a:ext cx="4277533" cy="553998"/>
          </a:xfrm>
          <a:prstGeom prst="rect">
            <a:avLst/>
          </a:prstGeom>
          <a:noFill/>
        </p:spPr>
        <p:txBody>
          <a:bodyPr wrap="square" rtlCol="0">
            <a:spAutoFit/>
          </a:bodyPr>
          <a:lstStyle/>
          <a:p>
            <a:pPr algn="ctr"/>
            <a:r>
              <a:rPr lang="en-US" sz="1600" b="1" dirty="0"/>
              <a:t>CMTF Conduct of Operations</a:t>
            </a:r>
          </a:p>
          <a:p>
            <a:pPr algn="ctr"/>
            <a:r>
              <a:rPr lang="en-US" sz="1400" i="1" dirty="0"/>
              <a:t>(Testing Operations Directives; Sect. 1)</a:t>
            </a:r>
          </a:p>
        </p:txBody>
      </p:sp>
    </p:spTree>
    <p:extLst>
      <p:ext uri="{BB962C8B-B14F-4D97-AF65-F5344CB8AC3E}">
        <p14:creationId xmlns:p14="http://schemas.microsoft.com/office/powerpoint/2010/main" val="3421696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3FB2-1CC2-4DAF-B75B-5DF96EE5AEFE}"/>
              </a:ext>
            </a:extLst>
          </p:cNvPr>
          <p:cNvSpPr>
            <a:spLocks noGrp="1"/>
          </p:cNvSpPr>
          <p:nvPr>
            <p:ph type="title"/>
          </p:nvPr>
        </p:nvSpPr>
        <p:spPr/>
        <p:txBody>
          <a:bodyPr/>
          <a:lstStyle/>
          <a:p>
            <a:r>
              <a:rPr lang="en-US"/>
              <a:t>The CMTF Today:</a:t>
            </a:r>
          </a:p>
        </p:txBody>
      </p:sp>
      <p:pic>
        <p:nvPicPr>
          <p:cNvPr id="6" name="Picture 5">
            <a:extLst>
              <a:ext uri="{FF2B5EF4-FFF2-40B4-BE49-F238E27FC236}">
                <a16:creationId xmlns:a16="http://schemas.microsoft.com/office/drawing/2014/main" id="{1A2AAC99-26C6-40AF-9F32-E680CEB0ED71}"/>
              </a:ext>
            </a:extLst>
          </p:cNvPr>
          <p:cNvPicPr>
            <a:picLocks noChangeAspect="1"/>
          </p:cNvPicPr>
          <p:nvPr/>
        </p:nvPicPr>
        <p:blipFill>
          <a:blip r:embed="rId2"/>
          <a:stretch>
            <a:fillRect/>
          </a:stretch>
        </p:blipFill>
        <p:spPr>
          <a:xfrm>
            <a:off x="5043744" y="3410732"/>
            <a:ext cx="4100256" cy="3447268"/>
          </a:xfrm>
          <a:prstGeom prst="rect">
            <a:avLst/>
          </a:prstGeom>
        </p:spPr>
      </p:pic>
      <p:pic>
        <p:nvPicPr>
          <p:cNvPr id="10" name="Picture 9">
            <a:extLst>
              <a:ext uri="{FF2B5EF4-FFF2-40B4-BE49-F238E27FC236}">
                <a16:creationId xmlns:a16="http://schemas.microsoft.com/office/drawing/2014/main" id="{42FDACF1-E48E-4FCD-8B77-371860797EC4}"/>
              </a:ext>
            </a:extLst>
          </p:cNvPr>
          <p:cNvPicPr>
            <a:picLocks noChangeAspect="1"/>
          </p:cNvPicPr>
          <p:nvPr/>
        </p:nvPicPr>
        <p:blipFill>
          <a:blip r:embed="rId3"/>
          <a:stretch>
            <a:fillRect/>
          </a:stretch>
        </p:blipFill>
        <p:spPr>
          <a:xfrm>
            <a:off x="5173784" y="770283"/>
            <a:ext cx="3970215" cy="2648103"/>
          </a:xfrm>
          <a:prstGeom prst="rect">
            <a:avLst/>
          </a:prstGeom>
        </p:spPr>
      </p:pic>
      <p:pic>
        <p:nvPicPr>
          <p:cNvPr id="11" name="Picture 10">
            <a:extLst>
              <a:ext uri="{FF2B5EF4-FFF2-40B4-BE49-F238E27FC236}">
                <a16:creationId xmlns:a16="http://schemas.microsoft.com/office/drawing/2014/main" id="{EFCE7E5F-6449-4F58-9F6C-84F8902BD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68" y="770282"/>
            <a:ext cx="4833287" cy="3168671"/>
          </a:xfrm>
          <a:prstGeom prst="rect">
            <a:avLst/>
          </a:prstGeom>
        </p:spPr>
      </p:pic>
      <p:pic>
        <p:nvPicPr>
          <p:cNvPr id="13" name="Picture 12">
            <a:extLst>
              <a:ext uri="{FF2B5EF4-FFF2-40B4-BE49-F238E27FC236}">
                <a16:creationId xmlns:a16="http://schemas.microsoft.com/office/drawing/2014/main" id="{B6BBA165-41C8-45BC-ACFF-6DE64DFE6429}"/>
              </a:ext>
            </a:extLst>
          </p:cNvPr>
          <p:cNvPicPr>
            <a:picLocks noChangeAspect="1"/>
          </p:cNvPicPr>
          <p:nvPr/>
        </p:nvPicPr>
        <p:blipFill>
          <a:blip r:embed="rId5"/>
          <a:stretch>
            <a:fillRect/>
          </a:stretch>
        </p:blipFill>
        <p:spPr>
          <a:xfrm>
            <a:off x="85968" y="3966338"/>
            <a:ext cx="4833287" cy="2348676"/>
          </a:xfrm>
          <a:prstGeom prst="rect">
            <a:avLst/>
          </a:prstGeom>
        </p:spPr>
      </p:pic>
      <p:sp>
        <p:nvSpPr>
          <p:cNvPr id="3" name="Slide Number Placeholder 2">
            <a:extLst>
              <a:ext uri="{FF2B5EF4-FFF2-40B4-BE49-F238E27FC236}">
                <a16:creationId xmlns:a16="http://schemas.microsoft.com/office/drawing/2014/main" id="{36862D37-460C-4B9A-8E0B-9F0DFFB6DBA5}"/>
              </a:ext>
            </a:extLst>
          </p:cNvPr>
          <p:cNvSpPr>
            <a:spLocks noGrp="1"/>
          </p:cNvSpPr>
          <p:nvPr>
            <p:ph type="sldNum" sz="quarter" idx="12"/>
          </p:nvPr>
        </p:nvSpPr>
        <p:spPr/>
        <p:txBody>
          <a:bodyPr/>
          <a:lstStyle/>
          <a:p>
            <a:fld id="{07E1C93C-5050-FC42-8F10-D22D4F119D13}" type="slidenum">
              <a:rPr lang="en-US" smtClean="0"/>
              <a:pPr/>
              <a:t>5</a:t>
            </a:fld>
            <a:endParaRPr lang="en-US"/>
          </a:p>
        </p:txBody>
      </p:sp>
    </p:spTree>
    <p:extLst>
      <p:ext uri="{BB962C8B-B14F-4D97-AF65-F5344CB8AC3E}">
        <p14:creationId xmlns:p14="http://schemas.microsoft.com/office/powerpoint/2010/main" val="1781094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2535-5ABF-4B41-BF28-55CE20BCFA88}"/>
              </a:ext>
            </a:extLst>
          </p:cNvPr>
          <p:cNvSpPr>
            <a:spLocks noGrp="1"/>
          </p:cNvSpPr>
          <p:nvPr>
            <p:ph type="title"/>
          </p:nvPr>
        </p:nvSpPr>
        <p:spPr/>
        <p:txBody>
          <a:bodyPr/>
          <a:lstStyle/>
          <a:p>
            <a:r>
              <a:rPr lang="en-US"/>
              <a:t>CMTF Configuration Management: UED</a:t>
            </a:r>
          </a:p>
        </p:txBody>
      </p:sp>
      <p:pic>
        <p:nvPicPr>
          <p:cNvPr id="10" name="Content Placeholder 9">
            <a:extLst>
              <a:ext uri="{FF2B5EF4-FFF2-40B4-BE49-F238E27FC236}">
                <a16:creationId xmlns:a16="http://schemas.microsoft.com/office/drawing/2014/main" id="{05EAF6C4-DAA4-41C3-963E-A5261D6DCD49}"/>
              </a:ext>
            </a:extLst>
          </p:cNvPr>
          <p:cNvPicPr>
            <a:picLocks noGrp="1" noChangeAspect="1"/>
          </p:cNvPicPr>
          <p:nvPr>
            <p:ph idx="1"/>
          </p:nvPr>
        </p:nvPicPr>
        <p:blipFill>
          <a:blip r:embed="rId2"/>
          <a:stretch>
            <a:fillRect/>
          </a:stretch>
        </p:blipFill>
        <p:spPr>
          <a:xfrm>
            <a:off x="644135" y="915721"/>
            <a:ext cx="7595035" cy="5381625"/>
          </a:xfrm>
        </p:spPr>
      </p:pic>
      <p:sp>
        <p:nvSpPr>
          <p:cNvPr id="11" name="TextBox 10">
            <a:extLst>
              <a:ext uri="{FF2B5EF4-FFF2-40B4-BE49-F238E27FC236}">
                <a16:creationId xmlns:a16="http://schemas.microsoft.com/office/drawing/2014/main" id="{63BDC54C-191A-4046-80F8-CF5D162638A5}"/>
              </a:ext>
            </a:extLst>
          </p:cNvPr>
          <p:cNvSpPr txBox="1"/>
          <p:nvPr/>
        </p:nvSpPr>
        <p:spPr>
          <a:xfrm>
            <a:off x="623220" y="2996715"/>
            <a:ext cx="3917888" cy="3216265"/>
          </a:xfrm>
          <a:prstGeom prst="rect">
            <a:avLst/>
          </a:prstGeom>
          <a:noFill/>
        </p:spPr>
        <p:txBody>
          <a:bodyPr wrap="square" rtlCol="0">
            <a:spAutoFit/>
          </a:bodyPr>
          <a:lstStyle/>
          <a:p>
            <a:r>
              <a:rPr lang="en-US"/>
              <a:t>UED = UITF Element Database:</a:t>
            </a:r>
          </a:p>
          <a:p>
            <a:pPr marL="285750" indent="-285750">
              <a:buFont typeface="Arial" panose="020B0604020202020204" pitchFamily="34" charset="0"/>
              <a:buChar char="•"/>
            </a:pPr>
            <a:r>
              <a:rPr lang="en-US"/>
              <a:t>Similar to CEBAF Element Database (CED) used at CEBAF</a:t>
            </a:r>
          </a:p>
          <a:p>
            <a:pPr marL="285750" indent="-285750">
              <a:buFont typeface="Arial" panose="020B0604020202020204" pitchFamily="34" charset="0"/>
              <a:buChar char="•"/>
            </a:pPr>
            <a:r>
              <a:rPr lang="en-US"/>
              <a:t>Database of elements, physical positions, and associated properties</a:t>
            </a:r>
          </a:p>
          <a:p>
            <a:pPr>
              <a:spcBef>
                <a:spcPts val="600"/>
              </a:spcBef>
            </a:pPr>
            <a:r>
              <a:rPr lang="en-US"/>
              <a:t>Why UED and not a new database?</a:t>
            </a:r>
          </a:p>
          <a:p>
            <a:pPr marL="285750" indent="-285750">
              <a:buFont typeface="Arial" panose="020B0604020202020204" pitchFamily="34" charset="0"/>
              <a:buChar char="•"/>
            </a:pPr>
            <a:r>
              <a:rPr lang="en-US"/>
              <a:t>Significant overhead in maintenance of each database deployment for high level apps/software </a:t>
            </a:r>
          </a:p>
          <a:p>
            <a:pPr marL="285750" indent="-285750">
              <a:buFont typeface="Arial" panose="020B0604020202020204" pitchFamily="34" charset="0"/>
              <a:buChar char="•"/>
            </a:pPr>
            <a:r>
              <a:rPr lang="en-US"/>
              <a:t>UED deployment able to handle the needs of all the test lab accelerators</a:t>
            </a:r>
          </a:p>
        </p:txBody>
      </p:sp>
      <p:pic>
        <p:nvPicPr>
          <p:cNvPr id="12" name="Picture 11">
            <a:extLst>
              <a:ext uri="{FF2B5EF4-FFF2-40B4-BE49-F238E27FC236}">
                <a16:creationId xmlns:a16="http://schemas.microsoft.com/office/drawing/2014/main" id="{3F3B531D-785D-4DB0-89CC-4F6D506C0EB6}"/>
              </a:ext>
            </a:extLst>
          </p:cNvPr>
          <p:cNvPicPr>
            <a:picLocks noChangeAspect="1"/>
          </p:cNvPicPr>
          <p:nvPr/>
        </p:nvPicPr>
        <p:blipFill>
          <a:blip r:embed="rId3"/>
          <a:stretch>
            <a:fillRect/>
          </a:stretch>
        </p:blipFill>
        <p:spPr>
          <a:xfrm>
            <a:off x="6346082" y="4453174"/>
            <a:ext cx="2698527" cy="1903634"/>
          </a:xfrm>
          <a:prstGeom prst="rect">
            <a:avLst/>
          </a:prstGeom>
        </p:spPr>
      </p:pic>
      <p:sp>
        <p:nvSpPr>
          <p:cNvPr id="3" name="Slide Number Placeholder 2">
            <a:extLst>
              <a:ext uri="{FF2B5EF4-FFF2-40B4-BE49-F238E27FC236}">
                <a16:creationId xmlns:a16="http://schemas.microsoft.com/office/drawing/2014/main" id="{6673EE34-BBF7-4C36-BA14-A3FE9895DF6E}"/>
              </a:ext>
            </a:extLst>
          </p:cNvPr>
          <p:cNvSpPr>
            <a:spLocks noGrp="1"/>
          </p:cNvSpPr>
          <p:nvPr>
            <p:ph type="sldNum" sz="quarter" idx="12"/>
          </p:nvPr>
        </p:nvSpPr>
        <p:spPr/>
        <p:txBody>
          <a:bodyPr/>
          <a:lstStyle/>
          <a:p>
            <a:fld id="{07E1C93C-5050-FC42-8F10-D22D4F119D13}" type="slidenum">
              <a:rPr lang="en-US" smtClean="0"/>
              <a:pPr/>
              <a:t>50</a:t>
            </a:fld>
            <a:endParaRPr lang="en-US"/>
          </a:p>
        </p:txBody>
      </p:sp>
    </p:spTree>
    <p:extLst>
      <p:ext uri="{BB962C8B-B14F-4D97-AF65-F5344CB8AC3E}">
        <p14:creationId xmlns:p14="http://schemas.microsoft.com/office/powerpoint/2010/main" val="98870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4" y="240539"/>
            <a:ext cx="8959960" cy="487490"/>
          </a:xfrm>
        </p:spPr>
        <p:txBody>
          <a:bodyPr>
            <a:normAutofit/>
          </a:bodyPr>
          <a:lstStyle/>
          <a:p>
            <a:r>
              <a:rPr lang="en-US"/>
              <a:t>CMTF Configuration Management: UED Revision Process</a:t>
            </a:r>
          </a:p>
        </p:txBody>
      </p:sp>
      <p:sp>
        <p:nvSpPr>
          <p:cNvPr id="3" name="Content Placeholder 2"/>
          <p:cNvSpPr>
            <a:spLocks noGrp="1"/>
          </p:cNvSpPr>
          <p:nvPr>
            <p:ph idx="1"/>
          </p:nvPr>
        </p:nvSpPr>
        <p:spPr>
          <a:xfrm>
            <a:off x="62860" y="923927"/>
            <a:ext cx="4657969" cy="5347511"/>
          </a:xfrm>
        </p:spPr>
        <p:txBody>
          <a:bodyPr>
            <a:normAutofit/>
          </a:bodyPr>
          <a:lstStyle/>
          <a:p>
            <a:pPr marL="0" indent="0">
              <a:lnSpc>
                <a:spcPct val="110000"/>
              </a:lnSpc>
              <a:buNone/>
            </a:pPr>
            <a:r>
              <a:rPr lang="en-US" sz="1800" dirty="0"/>
              <a:t>From TOD Section 2.0:</a:t>
            </a:r>
          </a:p>
          <a:p>
            <a:pPr marL="0" indent="0">
              <a:lnSpc>
                <a:spcPct val="110000"/>
              </a:lnSpc>
              <a:buNone/>
            </a:pPr>
            <a:r>
              <a:rPr lang="en-US" sz="1800" dirty="0"/>
              <a:t>“Consistency between the installed equipment configuration and the information contained in the UED is critical, making appropriate application of configuration management principles of paramount importance for accelerator operations.”</a:t>
            </a:r>
          </a:p>
          <a:p>
            <a:pPr>
              <a:lnSpc>
                <a:spcPct val="110000"/>
              </a:lnSpc>
            </a:pPr>
            <a:r>
              <a:rPr lang="en-US" sz="1800" dirty="0"/>
              <a:t>Accurate database yields:</a:t>
            </a:r>
          </a:p>
          <a:p>
            <a:pPr marL="517525" lvl="1" indent="-288925" fontAlgn="base">
              <a:lnSpc>
                <a:spcPct val="100000"/>
              </a:lnSpc>
              <a:spcBef>
                <a:spcPts val="300"/>
              </a:spcBef>
              <a:spcAft>
                <a:spcPct val="0"/>
              </a:spcAft>
              <a:buClr>
                <a:schemeClr val="tx2"/>
              </a:buClr>
              <a:buFont typeface="Arial" charset="0"/>
              <a:buChar char="–"/>
              <a:tabLst>
                <a:tab pos="8272463" algn="l"/>
              </a:tabLst>
            </a:pPr>
            <a:r>
              <a:rPr lang="en-US" sz="1800" dirty="0">
                <a:latin typeface="Arial" panose="020B0604020202020204" pitchFamily="34" charset="0"/>
                <a:ea typeface="Calibri"/>
              </a:rPr>
              <a:t>On-demand up-to-date controls and  screens</a:t>
            </a:r>
          </a:p>
          <a:p>
            <a:pPr marL="517525" lvl="1" indent="-288925" fontAlgn="base">
              <a:lnSpc>
                <a:spcPct val="100000"/>
              </a:lnSpc>
              <a:spcBef>
                <a:spcPts val="300"/>
              </a:spcBef>
              <a:spcAft>
                <a:spcPct val="0"/>
              </a:spcAft>
              <a:buClr>
                <a:schemeClr val="tx2"/>
              </a:buClr>
              <a:buFont typeface="Arial" charset="0"/>
              <a:buChar char="–"/>
              <a:tabLst>
                <a:tab pos="8272463" algn="l"/>
              </a:tabLst>
            </a:pPr>
            <a:r>
              <a:rPr lang="en-US" sz="1800" dirty="0">
                <a:latin typeface="Arial" panose="020B0604020202020204" pitchFamily="34" charset="0"/>
                <a:ea typeface="Calibri"/>
              </a:rPr>
              <a:t>“Free” tools/applications already deployed at CEBAF, LERF, and UITF</a:t>
            </a:r>
          </a:p>
          <a:p>
            <a:pPr marL="517525" lvl="1" indent="-288925" fontAlgn="base">
              <a:lnSpc>
                <a:spcPct val="100000"/>
              </a:lnSpc>
              <a:spcBef>
                <a:spcPts val="300"/>
              </a:spcBef>
              <a:spcAft>
                <a:spcPct val="0"/>
              </a:spcAft>
              <a:buClr>
                <a:schemeClr val="tx2"/>
              </a:buClr>
              <a:buFont typeface="Arial" charset="0"/>
              <a:buChar char="–"/>
              <a:tabLst>
                <a:tab pos="8272463" algn="l"/>
              </a:tabLst>
            </a:pPr>
            <a:r>
              <a:rPr lang="en-US" sz="1800" dirty="0">
                <a:latin typeface="Arial" panose="020B0604020202020204" pitchFamily="34" charset="0"/>
                <a:ea typeface="Calibri"/>
              </a:rPr>
              <a:t>Existing system readiness/ configuration management process</a:t>
            </a:r>
          </a:p>
        </p:txBody>
      </p:sp>
      <p:sp>
        <p:nvSpPr>
          <p:cNvPr id="11" name="TextBox 10">
            <a:extLst>
              <a:ext uri="{FF2B5EF4-FFF2-40B4-BE49-F238E27FC236}">
                <a16:creationId xmlns:a16="http://schemas.microsoft.com/office/drawing/2014/main" id="{1C43A173-412A-4A1D-8D2B-0CCDAEB8B9BF}"/>
              </a:ext>
            </a:extLst>
          </p:cNvPr>
          <p:cNvSpPr txBox="1"/>
          <p:nvPr/>
        </p:nvSpPr>
        <p:spPr>
          <a:xfrm>
            <a:off x="5163812" y="1671648"/>
            <a:ext cx="3212641" cy="369332"/>
          </a:xfrm>
          <a:prstGeom prst="rect">
            <a:avLst/>
          </a:prstGeom>
          <a:noFill/>
        </p:spPr>
        <p:txBody>
          <a:bodyPr wrap="square" rtlCol="0">
            <a:spAutoFit/>
          </a:bodyPr>
          <a:lstStyle/>
          <a:p>
            <a:pPr algn="ctr"/>
            <a:r>
              <a:rPr lang="en-US" b="1"/>
              <a:t>UED Revision Process</a:t>
            </a:r>
          </a:p>
        </p:txBody>
      </p:sp>
      <p:sp>
        <p:nvSpPr>
          <p:cNvPr id="9" name="Slide Number Placeholder 8">
            <a:extLst>
              <a:ext uri="{FF2B5EF4-FFF2-40B4-BE49-F238E27FC236}">
                <a16:creationId xmlns:a16="http://schemas.microsoft.com/office/drawing/2014/main" id="{693A7DA8-6EDF-4D1C-B7FA-EE290F0E0492}"/>
              </a:ext>
            </a:extLst>
          </p:cNvPr>
          <p:cNvSpPr>
            <a:spLocks noGrp="1"/>
          </p:cNvSpPr>
          <p:nvPr>
            <p:ph type="sldNum" sz="quarter" idx="12"/>
          </p:nvPr>
        </p:nvSpPr>
        <p:spPr/>
        <p:txBody>
          <a:bodyPr/>
          <a:lstStyle/>
          <a:p>
            <a:fld id="{07E1C93C-5050-FC42-8F10-D22D4F119D13}" type="slidenum">
              <a:rPr lang="en-US" smtClean="0"/>
              <a:pPr/>
              <a:t>51</a:t>
            </a:fld>
            <a:endParaRPr lang="en-US"/>
          </a:p>
        </p:txBody>
      </p:sp>
      <p:pic>
        <p:nvPicPr>
          <p:cNvPr id="10" name="Picture 9">
            <a:extLst>
              <a:ext uri="{FF2B5EF4-FFF2-40B4-BE49-F238E27FC236}">
                <a16:creationId xmlns:a16="http://schemas.microsoft.com/office/drawing/2014/main" id="{11F9493A-2BC4-4EE3-9E9E-164526356D46}"/>
              </a:ext>
            </a:extLst>
          </p:cNvPr>
          <p:cNvPicPr>
            <a:picLocks noChangeAspect="1"/>
          </p:cNvPicPr>
          <p:nvPr/>
        </p:nvPicPr>
        <p:blipFill>
          <a:blip r:embed="rId2"/>
          <a:stretch>
            <a:fillRect/>
          </a:stretch>
        </p:blipFill>
        <p:spPr>
          <a:xfrm>
            <a:off x="4441305" y="2040980"/>
            <a:ext cx="4639835" cy="320163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028B229-B436-4119-A7FC-B119FBF2E429}"/>
              </a:ext>
            </a:extLst>
          </p:cNvPr>
          <p:cNvSpPr txBox="1"/>
          <p:nvPr/>
        </p:nvSpPr>
        <p:spPr>
          <a:xfrm>
            <a:off x="4622455" y="5438516"/>
            <a:ext cx="4277533" cy="553998"/>
          </a:xfrm>
          <a:prstGeom prst="rect">
            <a:avLst/>
          </a:prstGeom>
          <a:noFill/>
        </p:spPr>
        <p:txBody>
          <a:bodyPr wrap="square" rtlCol="0">
            <a:spAutoFit/>
          </a:bodyPr>
          <a:lstStyle/>
          <a:p>
            <a:pPr algn="ctr"/>
            <a:r>
              <a:rPr lang="en-US" sz="1600" b="1" dirty="0"/>
              <a:t>UED Revision Process</a:t>
            </a:r>
          </a:p>
          <a:p>
            <a:pPr algn="ctr"/>
            <a:r>
              <a:rPr lang="en-US" sz="1400" i="1" dirty="0"/>
              <a:t>(Testing Operations Directives; Sect. 2.1.1)</a:t>
            </a:r>
          </a:p>
        </p:txBody>
      </p:sp>
    </p:spTree>
    <p:extLst>
      <p:ext uri="{BB962C8B-B14F-4D97-AF65-F5344CB8AC3E}">
        <p14:creationId xmlns:p14="http://schemas.microsoft.com/office/powerpoint/2010/main" val="2405206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EDEF1A-997F-4C8D-ABE4-075456740578}"/>
              </a:ext>
            </a:extLst>
          </p:cNvPr>
          <p:cNvSpPr>
            <a:spLocks noGrp="1"/>
          </p:cNvSpPr>
          <p:nvPr>
            <p:ph type="title"/>
          </p:nvPr>
        </p:nvSpPr>
        <p:spPr/>
        <p:txBody>
          <a:bodyPr/>
          <a:lstStyle/>
          <a:p>
            <a:r>
              <a:rPr lang="en-US"/>
              <a:t>CMTF Configuration Management (Continued)</a:t>
            </a:r>
          </a:p>
        </p:txBody>
      </p:sp>
      <p:sp>
        <p:nvSpPr>
          <p:cNvPr id="7" name="TextBox 6">
            <a:extLst>
              <a:ext uri="{FF2B5EF4-FFF2-40B4-BE49-F238E27FC236}">
                <a16:creationId xmlns:a16="http://schemas.microsoft.com/office/drawing/2014/main" id="{D5125219-FBF4-4F3B-8623-6C51EF07D48C}"/>
              </a:ext>
            </a:extLst>
          </p:cNvPr>
          <p:cNvSpPr txBox="1"/>
          <p:nvPr/>
        </p:nvSpPr>
        <p:spPr>
          <a:xfrm>
            <a:off x="339810" y="876779"/>
            <a:ext cx="8464379" cy="560153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Ultimately, a list of accelerator components in correct order, with specific locations assigned.</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Physics modeling and simulation tools can export information from UED.</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System readiness manager is based on UED, helps satisfy part of DOE O420.2D requirement for accelerator configuration control. </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UED is exceptionally useful for software development, e.g., on-the-fly epics control screens, macros, many analysis tools, high- and low-level apps from CEBAF readily exportable once in place for CMTF/VTA (big example – alarm handler) and used to denote IOC configuration.</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Combination of the above allows for rapid troubleshooting – no more waiting around for a week to realize you have the wrong IOC configuration after a power outage, spotting something wrong in data stream during analysis, and having to repeat tests.</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Survey and alignment uses as a record of where things are physically located.</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System owners are responsible for conveying UED information to Software Group; Epics screens automatically populated with every UED configuration.</a:t>
            </a:r>
          </a:p>
          <a:p>
            <a:pPr marL="285750" indent="-285750">
              <a:spcBef>
                <a:spcPts val="600"/>
              </a:spcBef>
              <a:buFont typeface="Arial" panose="020B0604020202020204" pitchFamily="34" charset="0"/>
              <a:buChar char="•"/>
            </a:pPr>
            <a:r>
              <a:rPr lang="en-US" sz="1700" dirty="0">
                <a:latin typeface="Arial" panose="020B0604020202020204" pitchFamily="34" charset="0"/>
                <a:cs typeface="Arial" panose="020B0604020202020204" pitchFamily="34" charset="0"/>
              </a:rPr>
              <a:t>UITF administrator (designated by CMTF/VTA facility managers) is responsible for making sure the UED is correct for each accelerator (Mike McCaughan for CMTF/VTA during implementation).</a:t>
            </a:r>
          </a:p>
        </p:txBody>
      </p:sp>
      <p:sp>
        <p:nvSpPr>
          <p:cNvPr id="2" name="Slide Number Placeholder 1">
            <a:extLst>
              <a:ext uri="{FF2B5EF4-FFF2-40B4-BE49-F238E27FC236}">
                <a16:creationId xmlns:a16="http://schemas.microsoft.com/office/drawing/2014/main" id="{7E3BC413-8F76-4ADA-AD86-44FB0C4FEEB2}"/>
              </a:ext>
            </a:extLst>
          </p:cNvPr>
          <p:cNvSpPr>
            <a:spLocks noGrp="1"/>
          </p:cNvSpPr>
          <p:nvPr>
            <p:ph type="sldNum" sz="quarter" idx="12"/>
          </p:nvPr>
        </p:nvSpPr>
        <p:spPr/>
        <p:txBody>
          <a:bodyPr/>
          <a:lstStyle/>
          <a:p>
            <a:fld id="{07E1C93C-5050-FC42-8F10-D22D4F119D13}" type="slidenum">
              <a:rPr lang="en-US" smtClean="0"/>
              <a:pPr/>
              <a:t>52</a:t>
            </a:fld>
            <a:endParaRPr lang="en-US"/>
          </a:p>
        </p:txBody>
      </p:sp>
    </p:spTree>
    <p:extLst>
      <p:ext uri="{BB962C8B-B14F-4D97-AF65-F5344CB8AC3E}">
        <p14:creationId xmlns:p14="http://schemas.microsoft.com/office/powerpoint/2010/main" val="198833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13A-23D1-912B-7057-9918E776781B}"/>
              </a:ext>
            </a:extLst>
          </p:cNvPr>
          <p:cNvSpPr>
            <a:spLocks noGrp="1"/>
          </p:cNvSpPr>
          <p:nvPr>
            <p:ph type="title"/>
          </p:nvPr>
        </p:nvSpPr>
        <p:spPr>
          <a:xfrm>
            <a:off x="141279" y="267718"/>
            <a:ext cx="8464378" cy="487490"/>
          </a:xfrm>
        </p:spPr>
        <p:txBody>
          <a:bodyPr/>
          <a:lstStyle/>
          <a:p>
            <a:r>
              <a:rPr lang="en-US">
                <a:latin typeface="Arial"/>
                <a:cs typeface="Arial"/>
              </a:rPr>
              <a:t>Configuration Management: System Readiness Manager</a:t>
            </a:r>
            <a:endParaRPr lang="en-US"/>
          </a:p>
        </p:txBody>
      </p:sp>
      <p:sp>
        <p:nvSpPr>
          <p:cNvPr id="3" name="Content Placeholder 2">
            <a:extLst>
              <a:ext uri="{FF2B5EF4-FFF2-40B4-BE49-F238E27FC236}">
                <a16:creationId xmlns:a16="http://schemas.microsoft.com/office/drawing/2014/main" id="{D9A2752E-C74E-5A59-EA3E-F038CC981FCB}"/>
              </a:ext>
            </a:extLst>
          </p:cNvPr>
          <p:cNvSpPr>
            <a:spLocks noGrp="1"/>
          </p:cNvSpPr>
          <p:nvPr>
            <p:ph idx="1"/>
          </p:nvPr>
        </p:nvSpPr>
        <p:spPr>
          <a:xfrm>
            <a:off x="0" y="945624"/>
            <a:ext cx="4001316" cy="5304117"/>
          </a:xfrm>
        </p:spPr>
        <p:txBody>
          <a:bodyPr vert="horz" lIns="68580" tIns="34290" rIns="68580" bIns="34290" rtlCol="0" anchor="t">
            <a:noAutofit/>
          </a:bodyPr>
          <a:lstStyle/>
          <a:p>
            <a:pPr>
              <a:lnSpc>
                <a:spcPct val="100000"/>
              </a:lnSpc>
              <a:spcBef>
                <a:spcPts val="300"/>
              </a:spcBef>
            </a:pPr>
            <a:r>
              <a:rPr lang="en-US" sz="1200" dirty="0">
                <a:latin typeface="Arial" panose="020B0604020202020204" pitchFamily="34" charset="0"/>
                <a:ea typeface="Calibri"/>
              </a:rPr>
              <a:t>System readiness tracked in tool; gets component inventory directly from UED</a:t>
            </a:r>
          </a:p>
          <a:p>
            <a:pPr>
              <a:lnSpc>
                <a:spcPct val="100000"/>
              </a:lnSpc>
              <a:spcBef>
                <a:spcPts val="300"/>
              </a:spcBef>
            </a:pPr>
            <a:r>
              <a:rPr lang="en-US" sz="1200" dirty="0">
                <a:latin typeface="Arial" panose="020B0604020202020204" pitchFamily="34" charset="0"/>
                <a:ea typeface="Calibri"/>
              </a:rPr>
              <a:t>Paradigm: Staff check SRM prior to operating hardware</a:t>
            </a:r>
          </a:p>
          <a:p>
            <a:pPr>
              <a:lnSpc>
                <a:spcPct val="100000"/>
              </a:lnSpc>
              <a:spcBef>
                <a:spcPts val="300"/>
              </a:spcBef>
            </a:pPr>
            <a:r>
              <a:rPr lang="en-US" sz="1200" dirty="0">
                <a:latin typeface="Arial" panose="020B0604020202020204" pitchFamily="34" charset="0"/>
                <a:ea typeface="Calibri"/>
              </a:rPr>
              <a:t>SMEs) update element readiness status in SRM (components, controls, etc.)</a:t>
            </a:r>
          </a:p>
          <a:p>
            <a:pPr>
              <a:lnSpc>
                <a:spcPct val="100000"/>
              </a:lnSpc>
              <a:spcBef>
                <a:spcPts val="300"/>
              </a:spcBef>
            </a:pPr>
            <a:r>
              <a:rPr lang="en-US" sz="1200" dirty="0">
                <a:latin typeface="Arial" panose="020B0604020202020204" pitchFamily="34" charset="0"/>
                <a:ea typeface="Calibri"/>
              </a:rPr>
              <a:t>Facility manager to downgrade elements as needed, with input from knowledgeable staff and  SMEs</a:t>
            </a:r>
          </a:p>
          <a:p>
            <a:pPr>
              <a:lnSpc>
                <a:spcPct val="100000"/>
              </a:lnSpc>
              <a:spcBef>
                <a:spcPts val="300"/>
              </a:spcBef>
            </a:pPr>
            <a:r>
              <a:rPr lang="en-US" sz="1200" dirty="0">
                <a:latin typeface="Arial" panose="020B0604020202020204" pitchFamily="34" charset="0"/>
                <a:ea typeface="Calibri"/>
              </a:rPr>
              <a:t>SRM used to assess system readiness pre-Operations:</a:t>
            </a:r>
          </a:p>
          <a:p>
            <a:pPr marL="457200" lvl="1" indent="-225425">
              <a:lnSpc>
                <a:spcPct val="100000"/>
              </a:lnSpc>
              <a:spcBef>
                <a:spcPts val="300"/>
              </a:spcBef>
            </a:pPr>
            <a:r>
              <a:rPr lang="en-US" sz="1200" dirty="0">
                <a:latin typeface="Arial" panose="020B0604020202020204" pitchFamily="34" charset="0"/>
                <a:ea typeface="Calibri"/>
              </a:rPr>
              <a:t>Credited controls status will be monitored through tool and upgraded/downgraded as needed</a:t>
            </a:r>
          </a:p>
          <a:p>
            <a:pPr marL="457200" lvl="1" indent="-225425">
              <a:lnSpc>
                <a:spcPct val="100000"/>
              </a:lnSpc>
              <a:spcBef>
                <a:spcPts val="300"/>
              </a:spcBef>
            </a:pPr>
            <a:r>
              <a:rPr lang="en-US" sz="1200" dirty="0">
                <a:latin typeface="Arial" panose="020B0604020202020204" pitchFamily="34" charset="0"/>
                <a:ea typeface="Calibri"/>
              </a:rPr>
              <a:t>Granularity of check-offs at discretion of facility manager, plus individual system owners</a:t>
            </a:r>
          </a:p>
          <a:p>
            <a:pPr marL="457200" lvl="1" indent="-225425">
              <a:lnSpc>
                <a:spcPct val="100000"/>
              </a:lnSpc>
              <a:spcBef>
                <a:spcPts val="300"/>
              </a:spcBef>
            </a:pPr>
            <a:r>
              <a:rPr lang="en-US" sz="1200" dirty="0">
                <a:latin typeface="Arial" panose="020B0604020202020204" pitchFamily="34" charset="0"/>
                <a:ea typeface="Calibri"/>
              </a:rPr>
              <a:t>Systematic downgrade of systems and frequency envisioned only with major utility interruptions (e.g., IOCs with power outages, cryomodule/</a:t>
            </a:r>
            <a:r>
              <a:rPr lang="en-US" sz="1200" dirty="0" err="1">
                <a:latin typeface="Arial" panose="020B0604020202020204" pitchFamily="34" charset="0"/>
                <a:ea typeface="Calibri"/>
              </a:rPr>
              <a:t>dewars</a:t>
            </a:r>
            <a:r>
              <a:rPr lang="en-US" sz="1200" dirty="0">
                <a:latin typeface="Arial" panose="020B0604020202020204" pitchFamily="34" charset="0"/>
                <a:ea typeface="Calibri"/>
              </a:rPr>
              <a:t> if CTF goes down for maintenance)</a:t>
            </a:r>
          </a:p>
          <a:p>
            <a:pPr marL="457200" lvl="1" indent="-225425">
              <a:lnSpc>
                <a:spcPct val="100000"/>
              </a:lnSpc>
              <a:spcBef>
                <a:spcPts val="300"/>
              </a:spcBef>
            </a:pPr>
            <a:r>
              <a:rPr lang="en-US" sz="1200" dirty="0">
                <a:latin typeface="Arial" panose="020B0604020202020204" pitchFamily="34" charset="0"/>
                <a:ea typeface="Calibri"/>
              </a:rPr>
              <a:t>Not the same for both facilities:</a:t>
            </a:r>
          </a:p>
          <a:p>
            <a:pPr marL="688975" lvl="2" indent="-231775">
              <a:lnSpc>
                <a:spcPct val="100000"/>
              </a:lnSpc>
              <a:spcBef>
                <a:spcPts val="300"/>
              </a:spcBef>
            </a:pPr>
            <a:r>
              <a:rPr lang="en-US" sz="1200" dirty="0">
                <a:latin typeface="Arial" panose="020B0604020202020204" pitchFamily="34" charset="0"/>
                <a:ea typeface="Calibri"/>
              </a:rPr>
              <a:t>VTA: Near-continuous operation</a:t>
            </a:r>
          </a:p>
          <a:p>
            <a:pPr marL="688975" lvl="2" indent="-231775">
              <a:lnSpc>
                <a:spcPct val="100000"/>
              </a:lnSpc>
              <a:spcBef>
                <a:spcPts val="300"/>
              </a:spcBef>
            </a:pPr>
            <a:r>
              <a:rPr lang="en-US" sz="1200" dirty="0">
                <a:latin typeface="Arial" panose="020B0604020202020204" pitchFamily="34" charset="0"/>
                <a:ea typeface="Calibri"/>
              </a:rPr>
              <a:t>CMTF: Probably downgrade PSS when switching between Window test stand running with the jumper request and recertification</a:t>
            </a:r>
          </a:p>
          <a:p>
            <a:pPr marL="457200" lvl="1" indent="-171450">
              <a:lnSpc>
                <a:spcPct val="100000"/>
              </a:lnSpc>
              <a:spcBef>
                <a:spcPts val="300"/>
              </a:spcBef>
            </a:pPr>
            <a:r>
              <a:rPr lang="en-US" sz="1200" dirty="0">
                <a:latin typeface="Arial" panose="020B0604020202020204" pitchFamily="34" charset="0"/>
                <a:ea typeface="Calibri"/>
              </a:rPr>
              <a:t>Final authorization to run sign-off by facility manager. Credited controls </a:t>
            </a:r>
            <a:r>
              <a:rPr lang="en-US" sz="1200" u="sng" dirty="0">
                <a:latin typeface="Arial" panose="020B0604020202020204" pitchFamily="34" charset="0"/>
                <a:ea typeface="Calibri"/>
              </a:rPr>
              <a:t>must be</a:t>
            </a:r>
            <a:r>
              <a:rPr lang="en-US" sz="1200" dirty="0">
                <a:latin typeface="Arial" panose="020B0604020202020204" pitchFamily="34" charset="0"/>
                <a:ea typeface="Calibri"/>
              </a:rPr>
              <a:t> in place to run.</a:t>
            </a:r>
          </a:p>
        </p:txBody>
      </p:sp>
      <p:pic>
        <p:nvPicPr>
          <p:cNvPr id="7" name="Picture 6">
            <a:extLst>
              <a:ext uri="{FF2B5EF4-FFF2-40B4-BE49-F238E27FC236}">
                <a16:creationId xmlns:a16="http://schemas.microsoft.com/office/drawing/2014/main" id="{FF928155-DC44-433D-A009-8B80000DB750}"/>
              </a:ext>
            </a:extLst>
          </p:cNvPr>
          <p:cNvPicPr>
            <a:picLocks noChangeAspect="1"/>
          </p:cNvPicPr>
          <p:nvPr/>
        </p:nvPicPr>
        <p:blipFill>
          <a:blip r:embed="rId2"/>
          <a:stretch>
            <a:fillRect/>
          </a:stretch>
        </p:blipFill>
        <p:spPr>
          <a:xfrm>
            <a:off x="4001316" y="914399"/>
            <a:ext cx="5045515" cy="3261535"/>
          </a:xfrm>
          <a:prstGeom prst="rect">
            <a:avLst/>
          </a:prstGeom>
        </p:spPr>
      </p:pic>
      <p:pic>
        <p:nvPicPr>
          <p:cNvPr id="9" name="Picture 8">
            <a:extLst>
              <a:ext uri="{FF2B5EF4-FFF2-40B4-BE49-F238E27FC236}">
                <a16:creationId xmlns:a16="http://schemas.microsoft.com/office/drawing/2014/main" id="{EB317525-6BB0-405B-B9AF-A5AE0E47F10A}"/>
              </a:ext>
            </a:extLst>
          </p:cNvPr>
          <p:cNvPicPr>
            <a:picLocks noChangeAspect="1"/>
          </p:cNvPicPr>
          <p:nvPr/>
        </p:nvPicPr>
        <p:blipFill>
          <a:blip r:embed="rId3"/>
          <a:stretch>
            <a:fillRect/>
          </a:stretch>
        </p:blipFill>
        <p:spPr>
          <a:xfrm>
            <a:off x="6321522" y="2795176"/>
            <a:ext cx="2822478" cy="2924388"/>
          </a:xfrm>
          <a:prstGeom prst="rect">
            <a:avLst/>
          </a:prstGeom>
        </p:spPr>
      </p:pic>
      <p:pic>
        <p:nvPicPr>
          <p:cNvPr id="10" name="Picture 9">
            <a:extLst>
              <a:ext uri="{FF2B5EF4-FFF2-40B4-BE49-F238E27FC236}">
                <a16:creationId xmlns:a16="http://schemas.microsoft.com/office/drawing/2014/main" id="{E9795339-7830-4574-9D17-E8E302F74E8E}"/>
              </a:ext>
            </a:extLst>
          </p:cNvPr>
          <p:cNvPicPr>
            <a:picLocks noChangeAspect="1"/>
          </p:cNvPicPr>
          <p:nvPr/>
        </p:nvPicPr>
        <p:blipFill>
          <a:blip r:embed="rId4"/>
          <a:stretch>
            <a:fillRect/>
          </a:stretch>
        </p:blipFill>
        <p:spPr>
          <a:xfrm>
            <a:off x="3941712" y="4555645"/>
            <a:ext cx="2276208" cy="2151214"/>
          </a:xfrm>
          <a:prstGeom prst="rect">
            <a:avLst/>
          </a:prstGeom>
        </p:spPr>
      </p:pic>
      <p:sp>
        <p:nvSpPr>
          <p:cNvPr id="11" name="TextBox 10">
            <a:extLst>
              <a:ext uri="{FF2B5EF4-FFF2-40B4-BE49-F238E27FC236}">
                <a16:creationId xmlns:a16="http://schemas.microsoft.com/office/drawing/2014/main" id="{5587F2C6-F72D-4E90-B541-F89F7C0C68E6}"/>
              </a:ext>
            </a:extLst>
          </p:cNvPr>
          <p:cNvSpPr txBox="1"/>
          <p:nvPr/>
        </p:nvSpPr>
        <p:spPr>
          <a:xfrm>
            <a:off x="3941712" y="4256872"/>
            <a:ext cx="1326058" cy="307777"/>
          </a:xfrm>
          <a:prstGeom prst="rect">
            <a:avLst/>
          </a:prstGeom>
          <a:noFill/>
        </p:spPr>
        <p:txBody>
          <a:bodyPr wrap="square" rtlCol="0">
            <a:spAutoFit/>
          </a:bodyPr>
          <a:lstStyle/>
          <a:p>
            <a:r>
              <a:rPr lang="en-US" sz="1400"/>
              <a:t>Example:</a:t>
            </a:r>
          </a:p>
        </p:txBody>
      </p:sp>
      <p:sp>
        <p:nvSpPr>
          <p:cNvPr id="5" name="Slide Number Placeholder 4">
            <a:extLst>
              <a:ext uri="{FF2B5EF4-FFF2-40B4-BE49-F238E27FC236}">
                <a16:creationId xmlns:a16="http://schemas.microsoft.com/office/drawing/2014/main" id="{A7E869A9-B256-461C-8D3A-F91B6CC7EADF}"/>
              </a:ext>
            </a:extLst>
          </p:cNvPr>
          <p:cNvSpPr>
            <a:spLocks noGrp="1"/>
          </p:cNvSpPr>
          <p:nvPr>
            <p:ph type="sldNum" sz="quarter" idx="12"/>
          </p:nvPr>
        </p:nvSpPr>
        <p:spPr/>
        <p:txBody>
          <a:bodyPr/>
          <a:lstStyle/>
          <a:p>
            <a:fld id="{07E1C93C-5050-FC42-8F10-D22D4F119D13}" type="slidenum">
              <a:rPr lang="en-US" smtClean="0"/>
              <a:pPr/>
              <a:t>53</a:t>
            </a:fld>
            <a:endParaRPr lang="en-US"/>
          </a:p>
        </p:txBody>
      </p:sp>
    </p:spTree>
    <p:extLst>
      <p:ext uri="{BB962C8B-B14F-4D97-AF65-F5344CB8AC3E}">
        <p14:creationId xmlns:p14="http://schemas.microsoft.com/office/powerpoint/2010/main" val="1721244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1868-6D86-4E59-8A9D-41B37348CF86}"/>
              </a:ext>
            </a:extLst>
          </p:cNvPr>
          <p:cNvSpPr>
            <a:spLocks noGrp="1"/>
          </p:cNvSpPr>
          <p:nvPr>
            <p:ph type="title"/>
          </p:nvPr>
        </p:nvSpPr>
        <p:spPr/>
        <p:txBody>
          <a:bodyPr/>
          <a:lstStyle/>
          <a:p>
            <a:r>
              <a:rPr lang="en-US" dirty="0"/>
              <a:t>JLab Authorization Manager (JAM)</a:t>
            </a:r>
          </a:p>
        </p:txBody>
      </p:sp>
      <p:sp>
        <p:nvSpPr>
          <p:cNvPr id="5" name="Slide Number Placeholder 4">
            <a:extLst>
              <a:ext uri="{FF2B5EF4-FFF2-40B4-BE49-F238E27FC236}">
                <a16:creationId xmlns:a16="http://schemas.microsoft.com/office/drawing/2014/main" id="{EAF8DB84-BF74-458C-A7D0-54831EA06784}"/>
              </a:ext>
            </a:extLst>
          </p:cNvPr>
          <p:cNvSpPr>
            <a:spLocks noGrp="1"/>
          </p:cNvSpPr>
          <p:nvPr>
            <p:ph type="sldNum" sz="quarter" idx="12"/>
          </p:nvPr>
        </p:nvSpPr>
        <p:spPr/>
        <p:txBody>
          <a:bodyPr/>
          <a:lstStyle/>
          <a:p>
            <a:fld id="{07E1C93C-5050-FC42-8F10-D22D4F119D13}" type="slidenum">
              <a:rPr lang="en-US" smtClean="0"/>
              <a:pPr/>
              <a:t>54</a:t>
            </a:fld>
            <a:endParaRPr lang="en-US"/>
          </a:p>
        </p:txBody>
      </p:sp>
      <p:sp>
        <p:nvSpPr>
          <p:cNvPr id="7" name="TextBox 6">
            <a:extLst>
              <a:ext uri="{FF2B5EF4-FFF2-40B4-BE49-F238E27FC236}">
                <a16:creationId xmlns:a16="http://schemas.microsoft.com/office/drawing/2014/main" id="{BFD95EA5-55DD-48CF-9D94-ECE455EC7AD6}"/>
              </a:ext>
            </a:extLst>
          </p:cNvPr>
          <p:cNvSpPr txBox="1"/>
          <p:nvPr/>
        </p:nvSpPr>
        <p:spPr>
          <a:xfrm>
            <a:off x="0" y="6045198"/>
            <a:ext cx="9144000" cy="369332"/>
          </a:xfrm>
          <a:prstGeom prst="rect">
            <a:avLst/>
          </a:prstGeom>
          <a:noFill/>
        </p:spPr>
        <p:txBody>
          <a:bodyPr wrap="square" rtlCol="0">
            <a:spAutoFit/>
          </a:bodyPr>
          <a:lstStyle/>
          <a:p>
            <a:r>
              <a:rPr lang="en-US" dirty="0">
                <a:hlinkClick r:id="rId2"/>
              </a:rPr>
              <a:t>JLab Authorization Manager (JAM)</a:t>
            </a:r>
            <a:r>
              <a:rPr lang="en-US" dirty="0"/>
              <a:t> available from ‘useful links’ portion of logbooks.jlab.org</a:t>
            </a:r>
          </a:p>
        </p:txBody>
      </p:sp>
      <p:pic>
        <p:nvPicPr>
          <p:cNvPr id="9" name="Picture 8">
            <a:extLst>
              <a:ext uri="{FF2B5EF4-FFF2-40B4-BE49-F238E27FC236}">
                <a16:creationId xmlns:a16="http://schemas.microsoft.com/office/drawing/2014/main" id="{0D5F72CE-FF68-40D5-86A8-8680E3D8FF60}"/>
              </a:ext>
            </a:extLst>
          </p:cNvPr>
          <p:cNvPicPr>
            <a:picLocks noChangeAspect="1"/>
          </p:cNvPicPr>
          <p:nvPr/>
        </p:nvPicPr>
        <p:blipFill>
          <a:blip r:embed="rId3"/>
          <a:stretch>
            <a:fillRect/>
          </a:stretch>
        </p:blipFill>
        <p:spPr>
          <a:xfrm>
            <a:off x="0" y="1369540"/>
            <a:ext cx="9144000" cy="4118919"/>
          </a:xfrm>
          <a:prstGeom prst="rect">
            <a:avLst/>
          </a:prstGeom>
        </p:spPr>
      </p:pic>
    </p:spTree>
    <p:extLst>
      <p:ext uri="{BB962C8B-B14F-4D97-AF65-F5344CB8AC3E}">
        <p14:creationId xmlns:p14="http://schemas.microsoft.com/office/powerpoint/2010/main" val="2747779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1868-6D86-4E59-8A9D-41B37348CF86}"/>
              </a:ext>
            </a:extLst>
          </p:cNvPr>
          <p:cNvSpPr>
            <a:spLocks noGrp="1"/>
          </p:cNvSpPr>
          <p:nvPr>
            <p:ph type="title"/>
          </p:nvPr>
        </p:nvSpPr>
        <p:spPr/>
        <p:txBody>
          <a:bodyPr/>
          <a:lstStyle/>
          <a:p>
            <a:r>
              <a:rPr lang="en-US" dirty="0"/>
              <a:t>JLab Authorization Manager (JAM)</a:t>
            </a:r>
          </a:p>
        </p:txBody>
      </p:sp>
      <p:sp>
        <p:nvSpPr>
          <p:cNvPr id="5" name="Slide Number Placeholder 4">
            <a:extLst>
              <a:ext uri="{FF2B5EF4-FFF2-40B4-BE49-F238E27FC236}">
                <a16:creationId xmlns:a16="http://schemas.microsoft.com/office/drawing/2014/main" id="{EAF8DB84-BF74-458C-A7D0-54831EA06784}"/>
              </a:ext>
            </a:extLst>
          </p:cNvPr>
          <p:cNvSpPr>
            <a:spLocks noGrp="1"/>
          </p:cNvSpPr>
          <p:nvPr>
            <p:ph type="sldNum" sz="quarter" idx="12"/>
          </p:nvPr>
        </p:nvSpPr>
        <p:spPr/>
        <p:txBody>
          <a:bodyPr/>
          <a:lstStyle/>
          <a:p>
            <a:fld id="{07E1C93C-5050-FC42-8F10-D22D4F119D13}" type="slidenum">
              <a:rPr lang="en-US" smtClean="0"/>
              <a:pPr/>
              <a:t>55</a:t>
            </a:fld>
            <a:endParaRPr lang="en-US"/>
          </a:p>
        </p:txBody>
      </p:sp>
      <p:sp>
        <p:nvSpPr>
          <p:cNvPr id="7" name="TextBox 6">
            <a:extLst>
              <a:ext uri="{FF2B5EF4-FFF2-40B4-BE49-F238E27FC236}">
                <a16:creationId xmlns:a16="http://schemas.microsoft.com/office/drawing/2014/main" id="{BFD95EA5-55DD-48CF-9D94-ECE455EC7AD6}"/>
              </a:ext>
            </a:extLst>
          </p:cNvPr>
          <p:cNvSpPr txBox="1"/>
          <p:nvPr/>
        </p:nvSpPr>
        <p:spPr>
          <a:xfrm>
            <a:off x="0" y="6045198"/>
            <a:ext cx="9144000" cy="369332"/>
          </a:xfrm>
          <a:prstGeom prst="rect">
            <a:avLst/>
          </a:prstGeom>
          <a:noFill/>
        </p:spPr>
        <p:txBody>
          <a:bodyPr wrap="square" rtlCol="0">
            <a:spAutoFit/>
          </a:bodyPr>
          <a:lstStyle/>
          <a:p>
            <a:r>
              <a:rPr lang="en-US" dirty="0">
                <a:hlinkClick r:id="rId2"/>
              </a:rPr>
              <a:t>JLab Authorization Manager (JAM)</a:t>
            </a:r>
            <a:r>
              <a:rPr lang="en-US" dirty="0"/>
              <a:t> available from ‘useful links’ portion of logbooks.jlab.org</a:t>
            </a:r>
          </a:p>
        </p:txBody>
      </p:sp>
      <p:pic>
        <p:nvPicPr>
          <p:cNvPr id="4" name="Picture 3">
            <a:extLst>
              <a:ext uri="{FF2B5EF4-FFF2-40B4-BE49-F238E27FC236}">
                <a16:creationId xmlns:a16="http://schemas.microsoft.com/office/drawing/2014/main" id="{4A7F807B-D9C6-485E-922C-7B422BEEA0CD}"/>
              </a:ext>
            </a:extLst>
          </p:cNvPr>
          <p:cNvPicPr>
            <a:picLocks noChangeAspect="1"/>
          </p:cNvPicPr>
          <p:nvPr/>
        </p:nvPicPr>
        <p:blipFill>
          <a:blip r:embed="rId3"/>
          <a:stretch>
            <a:fillRect/>
          </a:stretch>
        </p:blipFill>
        <p:spPr>
          <a:xfrm>
            <a:off x="-30892" y="0"/>
            <a:ext cx="9144000" cy="6043961"/>
          </a:xfrm>
          <a:prstGeom prst="rect">
            <a:avLst/>
          </a:prstGeom>
        </p:spPr>
      </p:pic>
    </p:spTree>
    <p:extLst>
      <p:ext uri="{BB962C8B-B14F-4D97-AF65-F5344CB8AC3E}">
        <p14:creationId xmlns:p14="http://schemas.microsoft.com/office/powerpoint/2010/main" val="2192185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65EE5E-A37B-42C3-B724-8FD44241B198}"/>
              </a:ext>
            </a:extLst>
          </p:cNvPr>
          <p:cNvSpPr>
            <a:spLocks noGrp="1"/>
          </p:cNvSpPr>
          <p:nvPr>
            <p:ph type="sldNum" sz="quarter" idx="12"/>
          </p:nvPr>
        </p:nvSpPr>
        <p:spPr/>
        <p:txBody>
          <a:bodyPr/>
          <a:lstStyle/>
          <a:p>
            <a:fld id="{07E1C93C-5050-FC42-8F10-D22D4F119D13}" type="slidenum">
              <a:rPr lang="en-US" smtClean="0"/>
              <a:pPr/>
              <a:t>56</a:t>
            </a:fld>
            <a:endParaRPr lang="en-US"/>
          </a:p>
        </p:txBody>
      </p:sp>
      <p:sp>
        <p:nvSpPr>
          <p:cNvPr id="6" name="Title 1">
            <a:extLst>
              <a:ext uri="{FF2B5EF4-FFF2-40B4-BE49-F238E27FC236}">
                <a16:creationId xmlns:a16="http://schemas.microsoft.com/office/drawing/2014/main" id="{D5BE0513-7231-4FE9-AE70-D2D262B6C5FE}"/>
              </a:ext>
            </a:extLst>
          </p:cNvPr>
          <p:cNvSpPr>
            <a:spLocks noGrp="1"/>
          </p:cNvSpPr>
          <p:nvPr>
            <p:ph type="title"/>
          </p:nvPr>
        </p:nvSpPr>
        <p:spPr>
          <a:xfrm>
            <a:off x="308919" y="240539"/>
            <a:ext cx="8464378" cy="487490"/>
          </a:xfrm>
        </p:spPr>
        <p:txBody>
          <a:bodyPr/>
          <a:lstStyle/>
          <a:p>
            <a:r>
              <a:rPr lang="en-US" dirty="0"/>
              <a:t>JLab Authorization Manager (JAM)</a:t>
            </a:r>
          </a:p>
        </p:txBody>
      </p:sp>
      <p:pic>
        <p:nvPicPr>
          <p:cNvPr id="10" name="Picture 9">
            <a:extLst>
              <a:ext uri="{FF2B5EF4-FFF2-40B4-BE49-F238E27FC236}">
                <a16:creationId xmlns:a16="http://schemas.microsoft.com/office/drawing/2014/main" id="{78442030-60D3-4735-AAA7-848B14B55645}"/>
              </a:ext>
            </a:extLst>
          </p:cNvPr>
          <p:cNvPicPr>
            <a:picLocks noChangeAspect="1"/>
          </p:cNvPicPr>
          <p:nvPr/>
        </p:nvPicPr>
        <p:blipFill>
          <a:blip r:embed="rId2"/>
          <a:stretch>
            <a:fillRect/>
          </a:stretch>
        </p:blipFill>
        <p:spPr>
          <a:xfrm>
            <a:off x="0" y="2455415"/>
            <a:ext cx="7694141" cy="4402585"/>
          </a:xfrm>
          <a:prstGeom prst="rect">
            <a:avLst/>
          </a:prstGeom>
        </p:spPr>
      </p:pic>
      <p:pic>
        <p:nvPicPr>
          <p:cNvPr id="8" name="Picture 7">
            <a:extLst>
              <a:ext uri="{FF2B5EF4-FFF2-40B4-BE49-F238E27FC236}">
                <a16:creationId xmlns:a16="http://schemas.microsoft.com/office/drawing/2014/main" id="{3E1792E2-ABDE-4986-AE08-28973D865D01}"/>
              </a:ext>
            </a:extLst>
          </p:cNvPr>
          <p:cNvPicPr>
            <a:picLocks noChangeAspect="1"/>
          </p:cNvPicPr>
          <p:nvPr/>
        </p:nvPicPr>
        <p:blipFill>
          <a:blip r:embed="rId3"/>
          <a:stretch>
            <a:fillRect/>
          </a:stretch>
        </p:blipFill>
        <p:spPr>
          <a:xfrm>
            <a:off x="4970436" y="1515762"/>
            <a:ext cx="4173564" cy="3006816"/>
          </a:xfrm>
          <a:prstGeom prst="rect">
            <a:avLst/>
          </a:prstGeom>
        </p:spPr>
      </p:pic>
      <p:sp>
        <p:nvSpPr>
          <p:cNvPr id="11" name="TextBox 10">
            <a:extLst>
              <a:ext uri="{FF2B5EF4-FFF2-40B4-BE49-F238E27FC236}">
                <a16:creationId xmlns:a16="http://schemas.microsoft.com/office/drawing/2014/main" id="{2DCA903B-F2F2-4B04-9C63-F832D14EC731}"/>
              </a:ext>
            </a:extLst>
          </p:cNvPr>
          <p:cNvSpPr txBox="1"/>
          <p:nvPr/>
        </p:nvSpPr>
        <p:spPr>
          <a:xfrm>
            <a:off x="0" y="744505"/>
            <a:ext cx="9144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Able to drill down by specific credit control, and then status to view verification</a:t>
            </a:r>
          </a:p>
          <a:p>
            <a:pPr marL="285750" indent="-285750">
              <a:buFont typeface="Arial" panose="020B0604020202020204" pitchFamily="34" charset="0"/>
              <a:buChar char="•"/>
            </a:pPr>
            <a:r>
              <a:rPr lang="en-US" dirty="0"/>
              <a:t>All credited controls MUST be in place to operate</a:t>
            </a:r>
          </a:p>
          <a:p>
            <a:pPr marL="285750" indent="-285750">
              <a:buFont typeface="Arial" panose="020B0604020202020204" pitchFamily="34" charset="0"/>
              <a:buChar char="•"/>
            </a:pPr>
            <a:r>
              <a:rPr lang="en-US" dirty="0"/>
              <a:t>Verifications done by individual System Owners</a:t>
            </a:r>
          </a:p>
          <a:p>
            <a:pPr marL="285750" indent="-285750">
              <a:buFont typeface="Arial" panose="020B0604020202020204" pitchFamily="34" charset="0"/>
              <a:buChar char="•"/>
            </a:pPr>
            <a:r>
              <a:rPr lang="en-US" dirty="0"/>
              <a:t>Final authorization to run issues by either:</a:t>
            </a:r>
          </a:p>
          <a:p>
            <a:pPr marL="742950" lvl="1" indent="-285750">
              <a:buFont typeface="Wingdings" panose="05000000000000000000" pitchFamily="2" charset="2"/>
              <a:buChar char="Ø"/>
            </a:pPr>
            <a:r>
              <a:rPr lang="en-US" dirty="0"/>
              <a:t>Director of Operations (CEBAF, LERF, &amp;UITF)</a:t>
            </a:r>
          </a:p>
          <a:p>
            <a:pPr marL="742950" lvl="1" indent="-285750">
              <a:buFont typeface="Wingdings" panose="05000000000000000000" pitchFamily="2" charset="2"/>
              <a:buChar char="Ø"/>
            </a:pPr>
            <a:r>
              <a:rPr lang="en-US" dirty="0"/>
              <a:t>Head of SRF Operations (CMTF &amp; VTA)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90201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1868-6D86-4E59-8A9D-41B37348CF86}"/>
              </a:ext>
            </a:extLst>
          </p:cNvPr>
          <p:cNvSpPr>
            <a:spLocks noGrp="1"/>
          </p:cNvSpPr>
          <p:nvPr>
            <p:ph type="title"/>
          </p:nvPr>
        </p:nvSpPr>
        <p:spPr/>
        <p:txBody>
          <a:bodyPr/>
          <a:lstStyle/>
          <a:p>
            <a:r>
              <a:rPr lang="en-US" dirty="0"/>
              <a:t>JLab Authorization Manager (JAM)</a:t>
            </a:r>
          </a:p>
        </p:txBody>
      </p:sp>
      <p:sp>
        <p:nvSpPr>
          <p:cNvPr id="5" name="Slide Number Placeholder 4">
            <a:extLst>
              <a:ext uri="{FF2B5EF4-FFF2-40B4-BE49-F238E27FC236}">
                <a16:creationId xmlns:a16="http://schemas.microsoft.com/office/drawing/2014/main" id="{EAF8DB84-BF74-458C-A7D0-54831EA06784}"/>
              </a:ext>
            </a:extLst>
          </p:cNvPr>
          <p:cNvSpPr>
            <a:spLocks noGrp="1"/>
          </p:cNvSpPr>
          <p:nvPr>
            <p:ph type="sldNum" sz="quarter" idx="12"/>
          </p:nvPr>
        </p:nvSpPr>
        <p:spPr/>
        <p:txBody>
          <a:bodyPr/>
          <a:lstStyle/>
          <a:p>
            <a:fld id="{07E1C93C-5050-FC42-8F10-D22D4F119D13}" type="slidenum">
              <a:rPr lang="en-US" smtClean="0"/>
              <a:pPr/>
              <a:t>57</a:t>
            </a:fld>
            <a:endParaRPr lang="en-US"/>
          </a:p>
        </p:txBody>
      </p:sp>
      <p:sp>
        <p:nvSpPr>
          <p:cNvPr id="7" name="TextBox 6">
            <a:extLst>
              <a:ext uri="{FF2B5EF4-FFF2-40B4-BE49-F238E27FC236}">
                <a16:creationId xmlns:a16="http://schemas.microsoft.com/office/drawing/2014/main" id="{BFD95EA5-55DD-48CF-9D94-ECE455EC7AD6}"/>
              </a:ext>
            </a:extLst>
          </p:cNvPr>
          <p:cNvSpPr txBox="1"/>
          <p:nvPr/>
        </p:nvSpPr>
        <p:spPr>
          <a:xfrm>
            <a:off x="0" y="6045198"/>
            <a:ext cx="9144000" cy="369332"/>
          </a:xfrm>
          <a:prstGeom prst="rect">
            <a:avLst/>
          </a:prstGeom>
          <a:noFill/>
        </p:spPr>
        <p:txBody>
          <a:bodyPr wrap="square" rtlCol="0">
            <a:spAutoFit/>
          </a:bodyPr>
          <a:lstStyle/>
          <a:p>
            <a:r>
              <a:rPr lang="en-US" dirty="0">
                <a:hlinkClick r:id="rId2"/>
              </a:rPr>
              <a:t>JLab Authorization Manager (JAM)</a:t>
            </a:r>
            <a:r>
              <a:rPr lang="en-US" dirty="0"/>
              <a:t> available from ‘useful links’ portion of logbooks.jlab.org</a:t>
            </a:r>
          </a:p>
        </p:txBody>
      </p:sp>
      <p:pic>
        <p:nvPicPr>
          <p:cNvPr id="4" name="Picture 3">
            <a:extLst>
              <a:ext uri="{FF2B5EF4-FFF2-40B4-BE49-F238E27FC236}">
                <a16:creationId xmlns:a16="http://schemas.microsoft.com/office/drawing/2014/main" id="{7A95FD91-0C18-4BB7-A976-CF7F861ADEFC}"/>
              </a:ext>
            </a:extLst>
          </p:cNvPr>
          <p:cNvPicPr>
            <a:picLocks noChangeAspect="1"/>
          </p:cNvPicPr>
          <p:nvPr/>
        </p:nvPicPr>
        <p:blipFill>
          <a:blip r:embed="rId3"/>
          <a:stretch>
            <a:fillRect/>
          </a:stretch>
        </p:blipFill>
        <p:spPr>
          <a:xfrm>
            <a:off x="115746" y="0"/>
            <a:ext cx="8912507" cy="6858000"/>
          </a:xfrm>
          <a:prstGeom prst="rect">
            <a:avLst/>
          </a:prstGeom>
        </p:spPr>
      </p:pic>
    </p:spTree>
    <p:extLst>
      <p:ext uri="{BB962C8B-B14F-4D97-AF65-F5344CB8AC3E}">
        <p14:creationId xmlns:p14="http://schemas.microsoft.com/office/powerpoint/2010/main" val="1644169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49D3F4-9AC0-4C43-9033-45205801B265}"/>
              </a:ext>
            </a:extLst>
          </p:cNvPr>
          <p:cNvGrpSpPr/>
          <p:nvPr/>
        </p:nvGrpSpPr>
        <p:grpSpPr>
          <a:xfrm>
            <a:off x="366073" y="1204630"/>
            <a:ext cx="3913795" cy="5275010"/>
            <a:chOff x="366073" y="1304729"/>
            <a:chExt cx="3913795" cy="5275010"/>
          </a:xfrm>
        </p:grpSpPr>
        <p:sp>
          <p:nvSpPr>
            <p:cNvPr id="7" name="Freeform: Shape 6">
              <a:extLst>
                <a:ext uri="{FF2B5EF4-FFF2-40B4-BE49-F238E27FC236}">
                  <a16:creationId xmlns:a16="http://schemas.microsoft.com/office/drawing/2014/main" id="{91D21D2F-356A-46CC-A6CD-0130AFEEC6B6}"/>
                </a:ext>
              </a:extLst>
            </p:cNvPr>
            <p:cNvSpPr/>
            <p:nvPr/>
          </p:nvSpPr>
          <p:spPr>
            <a:xfrm>
              <a:off x="419132" y="1304729"/>
              <a:ext cx="3860736" cy="451294"/>
            </a:xfrm>
            <a:custGeom>
              <a:avLst/>
              <a:gdLst>
                <a:gd name="connsiteX0" fmla="*/ 0 w 3860736"/>
                <a:gd name="connsiteY0" fmla="*/ 75217 h 451294"/>
                <a:gd name="connsiteX1" fmla="*/ 75217 w 3860736"/>
                <a:gd name="connsiteY1" fmla="*/ 0 h 451294"/>
                <a:gd name="connsiteX2" fmla="*/ 3785519 w 3860736"/>
                <a:gd name="connsiteY2" fmla="*/ 0 h 451294"/>
                <a:gd name="connsiteX3" fmla="*/ 3860736 w 3860736"/>
                <a:gd name="connsiteY3" fmla="*/ 75217 h 451294"/>
                <a:gd name="connsiteX4" fmla="*/ 3860736 w 3860736"/>
                <a:gd name="connsiteY4" fmla="*/ 376077 h 451294"/>
                <a:gd name="connsiteX5" fmla="*/ 3785519 w 3860736"/>
                <a:gd name="connsiteY5" fmla="*/ 451294 h 451294"/>
                <a:gd name="connsiteX6" fmla="*/ 75217 w 3860736"/>
                <a:gd name="connsiteY6" fmla="*/ 451294 h 451294"/>
                <a:gd name="connsiteX7" fmla="*/ 0 w 3860736"/>
                <a:gd name="connsiteY7" fmla="*/ 376077 h 451294"/>
                <a:gd name="connsiteX8" fmla="*/ 0 w 3860736"/>
                <a:gd name="connsiteY8" fmla="*/ 75217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736" h="451294">
                  <a:moveTo>
                    <a:pt x="0" y="75217"/>
                  </a:moveTo>
                  <a:cubicBezTo>
                    <a:pt x="0" y="33676"/>
                    <a:pt x="33676" y="0"/>
                    <a:pt x="75217" y="0"/>
                  </a:cubicBezTo>
                  <a:lnTo>
                    <a:pt x="3785519" y="0"/>
                  </a:lnTo>
                  <a:cubicBezTo>
                    <a:pt x="3827060" y="0"/>
                    <a:pt x="3860736" y="33676"/>
                    <a:pt x="3860736" y="75217"/>
                  </a:cubicBezTo>
                  <a:lnTo>
                    <a:pt x="3860736" y="376077"/>
                  </a:lnTo>
                  <a:cubicBezTo>
                    <a:pt x="3860736" y="417618"/>
                    <a:pt x="3827060" y="451294"/>
                    <a:pt x="3785519" y="451294"/>
                  </a:cubicBezTo>
                  <a:lnTo>
                    <a:pt x="75217" y="451294"/>
                  </a:lnTo>
                  <a:cubicBezTo>
                    <a:pt x="33676" y="451294"/>
                    <a:pt x="0" y="417618"/>
                    <a:pt x="0" y="376077"/>
                  </a:cubicBezTo>
                  <a:lnTo>
                    <a:pt x="0" y="75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990" tIns="82990" rIns="82990" bIns="82990" numCol="1" spcCol="1270" anchor="ctr" anchorCtr="0">
              <a:noAutofit/>
            </a:bodyPr>
            <a:lstStyle/>
            <a:p>
              <a:pPr marL="0" lvl="0" indent="0" algn="l" defTabSz="711200" rtl="0">
                <a:lnSpc>
                  <a:spcPct val="90000"/>
                </a:lnSpc>
                <a:spcBef>
                  <a:spcPct val="0"/>
                </a:spcBef>
                <a:spcAft>
                  <a:spcPct val="35000"/>
                </a:spcAft>
                <a:buNone/>
              </a:pPr>
              <a:r>
                <a:rPr lang="en-US" b="1" kern="1200" dirty="0">
                  <a:latin typeface="Calibri Light" panose="020F0302020204030204"/>
                </a:rPr>
                <a:t>Safety Envelope Violations</a:t>
              </a:r>
              <a:endParaRPr lang="en-US" b="1" kern="1200" dirty="0"/>
            </a:p>
          </p:txBody>
        </p:sp>
        <p:sp>
          <p:nvSpPr>
            <p:cNvPr id="8" name="Freeform: Shape 7">
              <a:extLst>
                <a:ext uri="{FF2B5EF4-FFF2-40B4-BE49-F238E27FC236}">
                  <a16:creationId xmlns:a16="http://schemas.microsoft.com/office/drawing/2014/main" id="{492A7192-7E70-4785-9071-B1347BBE187D}"/>
                </a:ext>
              </a:extLst>
            </p:cNvPr>
            <p:cNvSpPr/>
            <p:nvPr/>
          </p:nvSpPr>
          <p:spPr>
            <a:xfrm>
              <a:off x="415039" y="1810949"/>
              <a:ext cx="3860736" cy="1786733"/>
            </a:xfrm>
            <a:custGeom>
              <a:avLst/>
              <a:gdLst>
                <a:gd name="connsiteX0" fmla="*/ 0 w 3860736"/>
                <a:gd name="connsiteY0" fmla="*/ 0 h 1786733"/>
                <a:gd name="connsiteX1" fmla="*/ 3860736 w 3860736"/>
                <a:gd name="connsiteY1" fmla="*/ 0 h 1786733"/>
                <a:gd name="connsiteX2" fmla="*/ 3860736 w 3860736"/>
                <a:gd name="connsiteY2" fmla="*/ 1786733 h 1786733"/>
                <a:gd name="connsiteX3" fmla="*/ 0 w 3860736"/>
                <a:gd name="connsiteY3" fmla="*/ 1786733 h 1786733"/>
                <a:gd name="connsiteX4" fmla="*/ 0 w 3860736"/>
                <a:gd name="connsiteY4" fmla="*/ 0 h 178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736" h="1786733">
                  <a:moveTo>
                    <a:pt x="0" y="0"/>
                  </a:moveTo>
                  <a:lnTo>
                    <a:pt x="3860736" y="0"/>
                  </a:lnTo>
                  <a:lnTo>
                    <a:pt x="3860736" y="1786733"/>
                  </a:lnTo>
                  <a:lnTo>
                    <a:pt x="0" y="17867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78" tIns="13970" rIns="78232" bIns="13970" numCol="1" spcCol="1270" anchor="t" anchorCtr="0">
              <a:noAutofit/>
            </a:bodyPr>
            <a:lstStyle/>
            <a:p>
              <a:pPr marL="117475" lvl="1" indent="-117475" algn="l" defTabSz="466725" rtl="0">
                <a:lnSpc>
                  <a:spcPct val="100000"/>
                </a:lnSpc>
                <a:spcBef>
                  <a:spcPct val="0"/>
                </a:spcBef>
                <a:spcAft>
                  <a:spcPct val="20000"/>
                </a:spcAft>
                <a:buChar char="•"/>
              </a:pPr>
              <a:r>
                <a:rPr lang="en-US" sz="1200" kern="1200" dirty="0">
                  <a:latin typeface="+mn-lt"/>
                </a:rPr>
                <a:t>Safety envelope defined by CTMF ASE Credited Controls.</a:t>
              </a:r>
              <a:endParaRPr lang="en-US" sz="1100" kern="1200" dirty="0">
                <a:latin typeface="+mn-lt"/>
              </a:endParaRPr>
            </a:p>
            <a:p>
              <a:pPr marL="117475" lvl="1" indent="-117475" algn="l" defTabSz="466725" rtl="0">
                <a:lnSpc>
                  <a:spcPct val="100000"/>
                </a:lnSpc>
                <a:spcBef>
                  <a:spcPct val="0"/>
                </a:spcBef>
                <a:spcAft>
                  <a:spcPct val="20000"/>
                </a:spcAft>
                <a:buChar char="•"/>
              </a:pPr>
              <a:r>
                <a:rPr lang="en-US" sz="1200" kern="1200" dirty="0">
                  <a:latin typeface="+mn-lt"/>
                </a:rPr>
                <a:t>If a safety envelope violation is suspected, RF/HV operations will halt and an immediate investigation will take place.</a:t>
              </a:r>
            </a:p>
            <a:p>
              <a:pPr marL="117475" lvl="1" indent="-117475" algn="l" defTabSz="466725" rtl="0">
                <a:lnSpc>
                  <a:spcPct val="100000"/>
                </a:lnSpc>
                <a:spcBef>
                  <a:spcPct val="0"/>
                </a:spcBef>
                <a:spcAft>
                  <a:spcPct val="20000"/>
                </a:spcAft>
                <a:buChar char="•"/>
              </a:pPr>
              <a:r>
                <a:rPr lang="en-US" sz="1200" kern="1200" dirty="0">
                  <a:latin typeface="+mn-lt"/>
                </a:rPr>
                <a:t>The ES&amp;H Reporting Officer, AD of Accelerators, CMTF Facility Manager, Head of SRF Operations, Safety System Group Leader (for PSS-related violations), and Accelerator Division Safety Officer must be notified as soon as possible. </a:t>
              </a:r>
            </a:p>
            <a:p>
              <a:pPr marL="117475" lvl="1" indent="-117475" algn="l" defTabSz="466725" rtl="0">
                <a:lnSpc>
                  <a:spcPct val="100000"/>
                </a:lnSpc>
                <a:spcBef>
                  <a:spcPct val="0"/>
                </a:spcBef>
                <a:spcAft>
                  <a:spcPct val="20000"/>
                </a:spcAft>
                <a:buChar char="•"/>
              </a:pPr>
              <a:r>
                <a:rPr lang="en-US" sz="1200" kern="1200" dirty="0">
                  <a:latin typeface="+mn-lt"/>
                </a:rPr>
                <a:t>Process is defined in </a:t>
              </a:r>
              <a:r>
                <a:rPr lang="en-US" sz="1200" i="1" kern="1200" dirty="0">
                  <a:latin typeface="+mn-lt"/>
                  <a:hlinkClick r:id="rId2"/>
                </a:rPr>
                <a:t>ES&amp;H manual, Section 5200: Notable Events</a:t>
              </a:r>
              <a:r>
                <a:rPr lang="en-US" sz="1200" i="1" kern="1200" dirty="0">
                  <a:latin typeface="+mn-lt"/>
                </a:rPr>
                <a:t>.</a:t>
              </a:r>
            </a:p>
            <a:p>
              <a:pPr marL="117475" lvl="1" indent="-117475" algn="l" defTabSz="466725" rtl="0">
                <a:lnSpc>
                  <a:spcPct val="100000"/>
                </a:lnSpc>
                <a:spcBef>
                  <a:spcPct val="0"/>
                </a:spcBef>
                <a:spcAft>
                  <a:spcPct val="20000"/>
                </a:spcAft>
                <a:buChar char="•"/>
              </a:pPr>
              <a:r>
                <a:rPr lang="en-US" sz="1200" i="0" kern="1200" dirty="0">
                  <a:latin typeface="+mn-lt"/>
                </a:rPr>
                <a:t>No operations permitted until reauthorized by Associate Director of Accelerator Division and the Facility Manager.</a:t>
              </a:r>
            </a:p>
          </p:txBody>
        </p:sp>
        <p:sp>
          <p:nvSpPr>
            <p:cNvPr id="9" name="Freeform: Shape 8">
              <a:extLst>
                <a:ext uri="{FF2B5EF4-FFF2-40B4-BE49-F238E27FC236}">
                  <a16:creationId xmlns:a16="http://schemas.microsoft.com/office/drawing/2014/main" id="{E340389C-18E7-4DC0-B524-F781B84BEAC9}"/>
                </a:ext>
              </a:extLst>
            </p:cNvPr>
            <p:cNvSpPr/>
            <p:nvPr/>
          </p:nvSpPr>
          <p:spPr>
            <a:xfrm>
              <a:off x="419132" y="4455075"/>
              <a:ext cx="3860736" cy="423718"/>
            </a:xfrm>
            <a:custGeom>
              <a:avLst/>
              <a:gdLst>
                <a:gd name="connsiteX0" fmla="*/ 0 w 3860736"/>
                <a:gd name="connsiteY0" fmla="*/ 70621 h 423718"/>
                <a:gd name="connsiteX1" fmla="*/ 70621 w 3860736"/>
                <a:gd name="connsiteY1" fmla="*/ 0 h 423718"/>
                <a:gd name="connsiteX2" fmla="*/ 3790115 w 3860736"/>
                <a:gd name="connsiteY2" fmla="*/ 0 h 423718"/>
                <a:gd name="connsiteX3" fmla="*/ 3860736 w 3860736"/>
                <a:gd name="connsiteY3" fmla="*/ 70621 h 423718"/>
                <a:gd name="connsiteX4" fmla="*/ 3860736 w 3860736"/>
                <a:gd name="connsiteY4" fmla="*/ 353097 h 423718"/>
                <a:gd name="connsiteX5" fmla="*/ 3790115 w 3860736"/>
                <a:gd name="connsiteY5" fmla="*/ 423718 h 423718"/>
                <a:gd name="connsiteX6" fmla="*/ 70621 w 3860736"/>
                <a:gd name="connsiteY6" fmla="*/ 423718 h 423718"/>
                <a:gd name="connsiteX7" fmla="*/ 0 w 3860736"/>
                <a:gd name="connsiteY7" fmla="*/ 353097 h 423718"/>
                <a:gd name="connsiteX8" fmla="*/ 0 w 3860736"/>
                <a:gd name="connsiteY8" fmla="*/ 70621 h 42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736" h="423718">
                  <a:moveTo>
                    <a:pt x="0" y="70621"/>
                  </a:moveTo>
                  <a:cubicBezTo>
                    <a:pt x="0" y="31618"/>
                    <a:pt x="31618" y="0"/>
                    <a:pt x="70621" y="0"/>
                  </a:cubicBezTo>
                  <a:lnTo>
                    <a:pt x="3790115" y="0"/>
                  </a:lnTo>
                  <a:cubicBezTo>
                    <a:pt x="3829118" y="0"/>
                    <a:pt x="3860736" y="31618"/>
                    <a:pt x="3860736" y="70621"/>
                  </a:cubicBezTo>
                  <a:lnTo>
                    <a:pt x="3860736" y="353097"/>
                  </a:lnTo>
                  <a:cubicBezTo>
                    <a:pt x="3860736" y="392100"/>
                    <a:pt x="3829118" y="423718"/>
                    <a:pt x="3790115" y="423718"/>
                  </a:cubicBezTo>
                  <a:lnTo>
                    <a:pt x="70621" y="423718"/>
                  </a:lnTo>
                  <a:cubicBezTo>
                    <a:pt x="31618" y="423718"/>
                    <a:pt x="0" y="392100"/>
                    <a:pt x="0" y="353097"/>
                  </a:cubicBezTo>
                  <a:lnTo>
                    <a:pt x="0" y="706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644" tIns="81644" rIns="81644" bIns="81644" numCol="1" spcCol="1270" anchor="ctr" anchorCtr="0">
              <a:noAutofit/>
            </a:bodyPr>
            <a:lstStyle/>
            <a:p>
              <a:pPr marL="0" lvl="0" indent="0" algn="l" defTabSz="711200" rtl="0">
                <a:lnSpc>
                  <a:spcPct val="90000"/>
                </a:lnSpc>
                <a:spcBef>
                  <a:spcPct val="0"/>
                </a:spcBef>
                <a:spcAft>
                  <a:spcPct val="35000"/>
                </a:spcAft>
                <a:buNone/>
              </a:pPr>
              <a:r>
                <a:rPr lang="en-US" b="1" kern="1200" dirty="0">
                  <a:latin typeface="Calibri Light" panose="020F0302020204030204"/>
                </a:rPr>
                <a:t>Operations Envelope Violations</a:t>
              </a:r>
              <a:endParaRPr lang="en-US" b="1" kern="1200" dirty="0"/>
            </a:p>
          </p:txBody>
        </p:sp>
        <p:sp>
          <p:nvSpPr>
            <p:cNvPr id="10" name="Freeform: Shape 9">
              <a:extLst>
                <a:ext uri="{FF2B5EF4-FFF2-40B4-BE49-F238E27FC236}">
                  <a16:creationId xmlns:a16="http://schemas.microsoft.com/office/drawing/2014/main" id="{AE49DF0C-BB49-4CDD-A4C6-A6E292A48A80}"/>
                </a:ext>
              </a:extLst>
            </p:cNvPr>
            <p:cNvSpPr/>
            <p:nvPr/>
          </p:nvSpPr>
          <p:spPr>
            <a:xfrm>
              <a:off x="366073" y="4943856"/>
              <a:ext cx="3860736" cy="1635883"/>
            </a:xfrm>
            <a:custGeom>
              <a:avLst/>
              <a:gdLst>
                <a:gd name="connsiteX0" fmla="*/ 0 w 3860736"/>
                <a:gd name="connsiteY0" fmla="*/ 0 h 1534811"/>
                <a:gd name="connsiteX1" fmla="*/ 3860736 w 3860736"/>
                <a:gd name="connsiteY1" fmla="*/ 0 h 1534811"/>
                <a:gd name="connsiteX2" fmla="*/ 3860736 w 3860736"/>
                <a:gd name="connsiteY2" fmla="*/ 1534811 h 1534811"/>
                <a:gd name="connsiteX3" fmla="*/ 0 w 3860736"/>
                <a:gd name="connsiteY3" fmla="*/ 1534811 h 1534811"/>
                <a:gd name="connsiteX4" fmla="*/ 0 w 3860736"/>
                <a:gd name="connsiteY4" fmla="*/ 0 h 153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736" h="1534811">
                  <a:moveTo>
                    <a:pt x="0" y="0"/>
                  </a:moveTo>
                  <a:lnTo>
                    <a:pt x="3860736" y="0"/>
                  </a:lnTo>
                  <a:lnTo>
                    <a:pt x="3860736" y="1534811"/>
                  </a:lnTo>
                  <a:lnTo>
                    <a:pt x="0" y="15348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78" tIns="13970" rIns="78232" bIns="13970" numCol="1" spcCol="1270" anchor="t" anchorCtr="0">
              <a:noAutofit/>
            </a:bodyPr>
            <a:lstStyle/>
            <a:p>
              <a:pPr marL="117475" lvl="1" indent="-117475" algn="l" defTabSz="466725" rtl="0">
                <a:lnSpc>
                  <a:spcPct val="100000"/>
                </a:lnSpc>
                <a:spcBef>
                  <a:spcPct val="0"/>
                </a:spcBef>
                <a:buChar char="•"/>
              </a:pPr>
              <a:r>
                <a:rPr lang="en-US" sz="1200" kern="1200" dirty="0">
                  <a:solidFill>
                    <a:srgbClr val="000000">
                      <a:hueOff val="0"/>
                      <a:satOff val="0"/>
                      <a:lumOff val="0"/>
                      <a:alphaOff val="0"/>
                    </a:srgbClr>
                  </a:solidFill>
                  <a:latin typeface="Calibri"/>
                  <a:ea typeface="Calibri"/>
                  <a:cs typeface="Calibri"/>
                </a:rPr>
                <a:t>Those within the safety envelope are not treated as DOE reportable – see TOD section 3.5.2.</a:t>
              </a:r>
            </a:p>
            <a:p>
              <a:pPr marL="117475" lvl="1" indent="-117475" algn="l" defTabSz="466725" rtl="0">
                <a:lnSpc>
                  <a:spcPct val="100000"/>
                </a:lnSpc>
                <a:spcBef>
                  <a:spcPct val="0"/>
                </a:spcBef>
                <a:buChar char="•"/>
              </a:pPr>
              <a:r>
                <a:rPr lang="en-US" sz="1200" kern="1200" dirty="0">
                  <a:solidFill>
                    <a:srgbClr val="000000">
                      <a:hueOff val="0"/>
                      <a:satOff val="0"/>
                      <a:lumOff val="0"/>
                      <a:alphaOff val="0"/>
                    </a:srgbClr>
                  </a:solidFill>
                  <a:latin typeface="Calibri"/>
                  <a:ea typeface="Calibri"/>
                  <a:cs typeface="Calibri"/>
                </a:rPr>
                <a:t>The CMTF Facility Manager, Head of SRF Operations, Safety System Group Leader (for PSS-related violations), and Accelerator Division Safety Officer must be notified as soon as possible.</a:t>
              </a:r>
            </a:p>
            <a:p>
              <a:pPr marL="117475" lvl="1" indent="-117475" algn="l" defTabSz="466725" rtl="0">
                <a:lnSpc>
                  <a:spcPct val="100000"/>
                </a:lnSpc>
                <a:spcBef>
                  <a:spcPct val="0"/>
                </a:spcBef>
                <a:buChar char="•"/>
              </a:pPr>
              <a:r>
                <a:rPr lang="en-US" sz="1200" kern="1200" dirty="0">
                  <a:solidFill>
                    <a:srgbClr val="000000">
                      <a:hueOff val="0"/>
                      <a:satOff val="0"/>
                      <a:lumOff val="0"/>
                      <a:alphaOff val="0"/>
                    </a:srgbClr>
                  </a:solidFill>
                  <a:latin typeface="Calibri"/>
                  <a:ea typeface="Calibri"/>
                  <a:cs typeface="Calibri"/>
                </a:rPr>
                <a:t>RF/HV operations must be reauthorized by the Director of SRF Operations and the Facility Manager</a:t>
              </a:r>
              <a:r>
                <a:rPr lang="en-US" sz="1100" i="0" kern="1200" dirty="0">
                  <a:solidFill>
                    <a:srgbClr val="000000">
                      <a:hueOff val="0"/>
                      <a:satOff val="0"/>
                      <a:lumOff val="0"/>
                      <a:alphaOff val="0"/>
                    </a:srgbClr>
                  </a:solidFill>
                  <a:latin typeface="Calibri" panose="020F0502020204030204"/>
                  <a:ea typeface="+mn-ea"/>
                  <a:cs typeface="+mn-cs"/>
                </a:rPr>
                <a:t>.</a:t>
              </a:r>
            </a:p>
          </p:txBody>
        </p:sp>
      </p:grpSp>
      <p:sp>
        <p:nvSpPr>
          <p:cNvPr id="2" name="Title 1">
            <a:extLst>
              <a:ext uri="{FF2B5EF4-FFF2-40B4-BE49-F238E27FC236}">
                <a16:creationId xmlns:a16="http://schemas.microsoft.com/office/drawing/2014/main" id="{9ED6BEED-907C-6F32-8833-2453575AC202}"/>
              </a:ext>
            </a:extLst>
          </p:cNvPr>
          <p:cNvSpPr>
            <a:spLocks noGrp="1"/>
          </p:cNvSpPr>
          <p:nvPr>
            <p:ph type="title"/>
          </p:nvPr>
        </p:nvSpPr>
        <p:spPr/>
        <p:txBody>
          <a:bodyPr/>
          <a:lstStyle/>
          <a:p>
            <a:r>
              <a:rPr lang="en-US" dirty="0">
                <a:latin typeface="Arial"/>
                <a:cs typeface="Arial"/>
              </a:rPr>
              <a:t>CMTF Operations: Critical Event Response </a:t>
            </a:r>
            <a:endParaRPr lang="en-US" dirty="0"/>
          </a:p>
        </p:txBody>
      </p:sp>
      <p:graphicFrame>
        <p:nvGraphicFramePr>
          <p:cNvPr id="2872" name="Diagram 2871">
            <a:extLst>
              <a:ext uri="{FF2B5EF4-FFF2-40B4-BE49-F238E27FC236}">
                <a16:creationId xmlns:a16="http://schemas.microsoft.com/office/drawing/2014/main" id="{069FF270-5CB0-F20E-EDC5-780FA945A0CC}"/>
              </a:ext>
            </a:extLst>
          </p:cNvPr>
          <p:cNvGraphicFramePr/>
          <p:nvPr>
            <p:extLst>
              <p:ext uri="{D42A27DB-BD31-4B8C-83A1-F6EECF244321}">
                <p14:modId xmlns:p14="http://schemas.microsoft.com/office/powerpoint/2010/main" val="4161196221"/>
              </p:ext>
            </p:extLst>
          </p:nvPr>
        </p:nvGraphicFramePr>
        <p:xfrm>
          <a:off x="4572000" y="1204630"/>
          <a:ext cx="4156961" cy="4972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56" name="TextBox 5855">
            <a:extLst>
              <a:ext uri="{FF2B5EF4-FFF2-40B4-BE49-F238E27FC236}">
                <a16:creationId xmlns:a16="http://schemas.microsoft.com/office/drawing/2014/main" id="{3ADBAC2C-B720-16BE-31B8-61DC87875AE8}"/>
              </a:ext>
            </a:extLst>
          </p:cNvPr>
          <p:cNvSpPr txBox="1"/>
          <p:nvPr/>
        </p:nvSpPr>
        <p:spPr>
          <a:xfrm>
            <a:off x="7876652" y="860206"/>
            <a:ext cx="1167956"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i="1" dirty="0">
                <a:ea typeface="Calibri"/>
                <a:cs typeface="Calibri"/>
              </a:rPr>
              <a:t>TOD Section 3.5</a:t>
            </a:r>
          </a:p>
        </p:txBody>
      </p:sp>
      <p:sp>
        <p:nvSpPr>
          <p:cNvPr id="3" name="Slide Number Placeholder 2">
            <a:extLst>
              <a:ext uri="{FF2B5EF4-FFF2-40B4-BE49-F238E27FC236}">
                <a16:creationId xmlns:a16="http://schemas.microsoft.com/office/drawing/2014/main" id="{F2AA1BD8-2C98-4A88-88CE-D1AA27EF9C16}"/>
              </a:ext>
            </a:extLst>
          </p:cNvPr>
          <p:cNvSpPr>
            <a:spLocks noGrp="1"/>
          </p:cNvSpPr>
          <p:nvPr>
            <p:ph type="sldNum" sz="quarter" idx="12"/>
          </p:nvPr>
        </p:nvSpPr>
        <p:spPr/>
        <p:txBody>
          <a:bodyPr/>
          <a:lstStyle/>
          <a:p>
            <a:fld id="{07E1C93C-5050-FC42-8F10-D22D4F119D13}" type="slidenum">
              <a:rPr lang="en-US" smtClean="0"/>
              <a:pPr/>
              <a:t>58</a:t>
            </a:fld>
            <a:endParaRPr lang="en-US"/>
          </a:p>
        </p:txBody>
      </p:sp>
    </p:spTree>
    <p:extLst>
      <p:ext uri="{BB962C8B-B14F-4D97-AF65-F5344CB8AC3E}">
        <p14:creationId xmlns:p14="http://schemas.microsoft.com/office/powerpoint/2010/main" val="31517081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278F-79D4-4E77-AEA0-F3B2FB39542C}"/>
              </a:ext>
            </a:extLst>
          </p:cNvPr>
          <p:cNvSpPr>
            <a:spLocks noGrp="1"/>
          </p:cNvSpPr>
          <p:nvPr>
            <p:ph type="title"/>
          </p:nvPr>
        </p:nvSpPr>
        <p:spPr/>
        <p:txBody>
          <a:bodyPr/>
          <a:lstStyle/>
          <a:p>
            <a:r>
              <a:rPr lang="en-US" dirty="0"/>
              <a:t>Test Lab (Building 58) Emergency Response Map</a:t>
            </a:r>
          </a:p>
        </p:txBody>
      </p:sp>
      <p:sp>
        <p:nvSpPr>
          <p:cNvPr id="5" name="Slide Number Placeholder 4">
            <a:extLst>
              <a:ext uri="{FF2B5EF4-FFF2-40B4-BE49-F238E27FC236}">
                <a16:creationId xmlns:a16="http://schemas.microsoft.com/office/drawing/2014/main" id="{57D1FE81-1494-4AAF-BA1C-CAEB120DDCEF}"/>
              </a:ext>
            </a:extLst>
          </p:cNvPr>
          <p:cNvSpPr>
            <a:spLocks noGrp="1"/>
          </p:cNvSpPr>
          <p:nvPr>
            <p:ph type="sldNum" sz="quarter" idx="12"/>
          </p:nvPr>
        </p:nvSpPr>
        <p:spPr/>
        <p:txBody>
          <a:bodyPr/>
          <a:lstStyle/>
          <a:p>
            <a:fld id="{07E1C93C-5050-FC42-8F10-D22D4F119D13}" type="slidenum">
              <a:rPr lang="en-US" smtClean="0"/>
              <a:pPr/>
              <a:t>59</a:t>
            </a:fld>
            <a:endParaRPr lang="en-US"/>
          </a:p>
        </p:txBody>
      </p:sp>
      <p:pic>
        <p:nvPicPr>
          <p:cNvPr id="7" name="Picture 6">
            <a:extLst>
              <a:ext uri="{FF2B5EF4-FFF2-40B4-BE49-F238E27FC236}">
                <a16:creationId xmlns:a16="http://schemas.microsoft.com/office/drawing/2014/main" id="{BEF9BE6D-D708-43D2-84E6-708B747FFCB5}"/>
              </a:ext>
            </a:extLst>
          </p:cNvPr>
          <p:cNvPicPr>
            <a:picLocks noChangeAspect="1"/>
          </p:cNvPicPr>
          <p:nvPr/>
        </p:nvPicPr>
        <p:blipFill>
          <a:blip r:embed="rId2"/>
          <a:stretch>
            <a:fillRect/>
          </a:stretch>
        </p:blipFill>
        <p:spPr>
          <a:xfrm>
            <a:off x="-30892" y="1186578"/>
            <a:ext cx="9144000" cy="4822209"/>
          </a:xfrm>
          <a:prstGeom prst="rect">
            <a:avLst/>
          </a:prstGeom>
        </p:spPr>
      </p:pic>
    </p:spTree>
    <p:extLst>
      <p:ext uri="{BB962C8B-B14F-4D97-AF65-F5344CB8AC3E}">
        <p14:creationId xmlns:p14="http://schemas.microsoft.com/office/powerpoint/2010/main" val="228513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F2B8-BF0A-E742-80A2-31CD69C08D8C}"/>
              </a:ext>
            </a:extLst>
          </p:cNvPr>
          <p:cNvSpPr>
            <a:spLocks noGrp="1"/>
          </p:cNvSpPr>
          <p:nvPr>
            <p:ph type="title"/>
          </p:nvPr>
        </p:nvSpPr>
        <p:spPr/>
        <p:txBody>
          <a:bodyPr>
            <a:normAutofit/>
          </a:bodyPr>
          <a:lstStyle/>
          <a:p>
            <a:r>
              <a:rPr lang="en-US">
                <a:latin typeface="Arial"/>
                <a:cs typeface="Arial"/>
              </a:rPr>
              <a:t>Program Control: Cryomodule Test Facility (CMTF)</a:t>
            </a:r>
            <a:endParaRPr lang="en-US"/>
          </a:p>
        </p:txBody>
      </p:sp>
      <p:sp>
        <p:nvSpPr>
          <p:cNvPr id="6" name="Content Placeholder 2">
            <a:extLst>
              <a:ext uri="{FF2B5EF4-FFF2-40B4-BE49-F238E27FC236}">
                <a16:creationId xmlns:a16="http://schemas.microsoft.com/office/drawing/2014/main" id="{22D01E04-1E1C-BFB1-80D2-452CD98E74B4}"/>
              </a:ext>
            </a:extLst>
          </p:cNvPr>
          <p:cNvSpPr>
            <a:spLocks noGrp="1"/>
          </p:cNvSpPr>
          <p:nvPr/>
        </p:nvSpPr>
        <p:spPr bwMode="auto">
          <a:xfrm>
            <a:off x="339811" y="914400"/>
            <a:ext cx="8464378" cy="559339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403" indent="-172403">
              <a:lnSpc>
                <a:spcPct val="100000"/>
              </a:lnSpc>
              <a:spcBef>
                <a:spcPts val="600"/>
              </a:spcBef>
            </a:pPr>
            <a:r>
              <a:rPr lang="en-US" sz="1600" dirty="0">
                <a:ea typeface="Aptos" panose="020B0004020202020204" pitchFamily="34" charset="0"/>
              </a:rPr>
              <a:t>Responsible for the safe and effective operation, maintenance and improvement of facility in accordance with </a:t>
            </a:r>
            <a:r>
              <a:rPr lang="en-US" sz="1600" dirty="0">
                <a:ea typeface="Aptos" panose="020B0004020202020204" pitchFamily="34" charset="0"/>
                <a:hlinkClick r:id="rId2"/>
              </a:rPr>
              <a:t>DOE Order 420.2D</a:t>
            </a:r>
            <a:r>
              <a:rPr lang="en-US" sz="1600" dirty="0">
                <a:ea typeface="Aptos" panose="020B0004020202020204" pitchFamily="34" charset="0"/>
              </a:rPr>
              <a:t> &amp; </a:t>
            </a:r>
            <a:r>
              <a:rPr lang="en-US" sz="1600" dirty="0">
                <a:ea typeface="Aptos" panose="020B0004020202020204" pitchFamily="34" charset="0"/>
                <a:hlinkClick r:id="rId3"/>
              </a:rPr>
              <a:t>Integrated Safety Management Program</a:t>
            </a:r>
            <a:r>
              <a:rPr lang="en-US" sz="1600" dirty="0">
                <a:ea typeface="Aptos" panose="020B0004020202020204" pitchFamily="34" charset="0"/>
              </a:rPr>
              <a:t>.</a:t>
            </a:r>
          </a:p>
          <a:p>
            <a:pPr marL="172403" indent="-172403">
              <a:lnSpc>
                <a:spcPct val="100000"/>
              </a:lnSpc>
              <a:spcBef>
                <a:spcPts val="600"/>
              </a:spcBef>
            </a:pPr>
            <a:r>
              <a:rPr lang="en-US" sz="1600" dirty="0">
                <a:ea typeface="Aptos" panose="020B0004020202020204" pitchFamily="34" charset="0"/>
              </a:rPr>
              <a:t>CMTF is a testing facility only; no Physics Division experiments are conducted there. </a:t>
            </a:r>
          </a:p>
          <a:p>
            <a:pPr marL="172403" indent="-172403">
              <a:lnSpc>
                <a:spcPct val="100000"/>
              </a:lnSpc>
              <a:spcBef>
                <a:spcPts val="600"/>
              </a:spcBef>
            </a:pPr>
            <a:r>
              <a:rPr lang="en-US" sz="1600" dirty="0">
                <a:ea typeface="Aptos" panose="020B0004020202020204" pitchFamily="34" charset="0"/>
              </a:rPr>
              <a:t>Scope of Operations: Two broadly definable programs: Cryomodule Acceptance Testing &amp; Research &amp; Development Activities</a:t>
            </a:r>
          </a:p>
          <a:p>
            <a:pPr marL="172403" indent="-172403">
              <a:lnSpc>
                <a:spcPct val="100000"/>
              </a:lnSpc>
              <a:spcBef>
                <a:spcPts val="600"/>
              </a:spcBef>
            </a:pPr>
            <a:r>
              <a:rPr lang="en-US" sz="1600" dirty="0">
                <a:ea typeface="Aptos" panose="020B0004020202020204" pitchFamily="34" charset="0"/>
              </a:rPr>
              <a:t>SRF Operations </a:t>
            </a:r>
            <a:r>
              <a:rPr lang="en-US" sz="1600" dirty="0">
                <a:ea typeface="Aptos" panose="020B0004020202020204" pitchFamily="34" charset="0"/>
                <a:hlinkClick r:id="rId4"/>
              </a:rPr>
              <a:t>Project</a:t>
            </a:r>
            <a:r>
              <a:rPr lang="en-US" sz="1600" dirty="0">
                <a:ea typeface="Aptos" panose="020B0004020202020204" pitchFamily="34" charset="0"/>
              </a:rPr>
              <a:t> </a:t>
            </a:r>
            <a:r>
              <a:rPr lang="en-US" sz="1600" dirty="0">
                <a:ea typeface="Aptos" panose="020B0004020202020204" pitchFamily="34" charset="0"/>
                <a:hlinkClick r:id="rId5"/>
              </a:rPr>
              <a:t>Execution</a:t>
            </a:r>
            <a:r>
              <a:rPr lang="en-US" sz="1600" dirty="0">
                <a:ea typeface="Aptos" panose="020B0004020202020204" pitchFamily="34" charset="0"/>
              </a:rPr>
              <a:t> &amp; </a:t>
            </a:r>
            <a:r>
              <a:rPr lang="en-US" sz="1600" dirty="0">
                <a:ea typeface="Aptos" panose="020B0004020202020204" pitchFamily="34" charset="0"/>
                <a:hlinkClick r:id="rId6"/>
              </a:rPr>
              <a:t>Production</a:t>
            </a:r>
            <a:r>
              <a:rPr lang="en-US" sz="1600" dirty="0">
                <a:ea typeface="Aptos" panose="020B0004020202020204" pitchFamily="34" charset="0"/>
              </a:rPr>
              <a:t> processes define these as follows:</a:t>
            </a:r>
          </a:p>
          <a:p>
            <a:pPr marL="0" indent="0">
              <a:lnSpc>
                <a:spcPct val="100000"/>
              </a:lnSpc>
              <a:spcBef>
                <a:spcPts val="1200"/>
              </a:spcBef>
              <a:buNone/>
            </a:pPr>
            <a:r>
              <a:rPr lang="en-US" sz="1600" dirty="0">
                <a:ea typeface="Aptos" panose="020B0004020202020204" pitchFamily="34" charset="0"/>
              </a:rPr>
              <a:t>Projects:</a:t>
            </a:r>
          </a:p>
          <a:p>
            <a:pPr lvl="1">
              <a:lnSpc>
                <a:spcPct val="100000"/>
              </a:lnSpc>
            </a:pPr>
            <a:r>
              <a:rPr lang="en-US" sz="1400" dirty="0"/>
              <a:t>CEBAF Support: Refurbishment of CEBAF cryomodules through projects or service agreements controlled by the JLab Accelerator Division. </a:t>
            </a:r>
          </a:p>
          <a:p>
            <a:pPr lvl="1">
              <a:lnSpc>
                <a:spcPct val="100000"/>
              </a:lnSpc>
            </a:pPr>
            <a:r>
              <a:rPr lang="en-US" sz="1400" dirty="0"/>
              <a:t>Multi-Lab Partnership: Fabrication, testing &amp; delivery of SRF components to external customers through projects controlled by the JLab MLP office with liaising SRF staff. </a:t>
            </a:r>
          </a:p>
          <a:p>
            <a:pPr lvl="1">
              <a:lnSpc>
                <a:spcPct val="100000"/>
              </a:lnSpc>
            </a:pPr>
            <a:r>
              <a:rPr lang="en-US" sz="1400" dirty="0"/>
              <a:t>Work for Others/R&amp;D: Fabrication and delivery of SRF components and/or data to external customers through projects managed through SRF Ops., Lab Directed Research &amp; Development projects, or projects from SRF Science &amp; Technology.</a:t>
            </a:r>
          </a:p>
          <a:p>
            <a:pPr marL="0" indent="0">
              <a:lnSpc>
                <a:spcPct val="100000"/>
              </a:lnSpc>
              <a:spcBef>
                <a:spcPts val="1200"/>
              </a:spcBef>
              <a:buNone/>
            </a:pPr>
            <a:r>
              <a:rPr lang="en-US" sz="1600" dirty="0">
                <a:ea typeface="Aptos" panose="020B0004020202020204" pitchFamily="34" charset="0"/>
              </a:rPr>
              <a:t>Services: </a:t>
            </a:r>
          </a:p>
          <a:p>
            <a:pPr lvl="1">
              <a:lnSpc>
                <a:spcPct val="100000"/>
              </a:lnSpc>
            </a:pPr>
            <a:r>
              <a:rPr lang="en-US" sz="1400" dirty="0"/>
              <a:t>CEBAF Support Services: SRF Ops maintains CEBAF cryomodules and components through project/service agreements administered by the Accelerator Division.</a:t>
            </a:r>
          </a:p>
          <a:p>
            <a:pPr lvl="1">
              <a:lnSpc>
                <a:spcPct val="100000"/>
              </a:lnSpc>
            </a:pPr>
            <a:r>
              <a:rPr lang="en-US" sz="1400" dirty="0"/>
              <a:t>Lab Service Requests: SRF Ops provides labor, equipment, products, or data for Work for Others projects controlled by S&amp;T and other JLab organizations.</a:t>
            </a:r>
            <a:endParaRPr lang="en-US" sz="1400" dirty="0">
              <a:ea typeface="Aptos" panose="020B0004020202020204" pitchFamily="34" charset="0"/>
            </a:endParaRPr>
          </a:p>
        </p:txBody>
      </p:sp>
      <p:sp>
        <p:nvSpPr>
          <p:cNvPr id="3" name="Slide Number Placeholder 2">
            <a:extLst>
              <a:ext uri="{FF2B5EF4-FFF2-40B4-BE49-F238E27FC236}">
                <a16:creationId xmlns:a16="http://schemas.microsoft.com/office/drawing/2014/main" id="{C16A73B4-4CF9-428C-90BD-9EC2F8B5FA90}"/>
              </a:ext>
            </a:extLst>
          </p:cNvPr>
          <p:cNvSpPr>
            <a:spLocks noGrp="1"/>
          </p:cNvSpPr>
          <p:nvPr>
            <p:ph type="sldNum" sz="quarter" idx="12"/>
          </p:nvPr>
        </p:nvSpPr>
        <p:spPr/>
        <p:txBody>
          <a:bodyPr/>
          <a:lstStyle/>
          <a:p>
            <a:fld id="{07E1C93C-5050-FC42-8F10-D22D4F119D13}" type="slidenum">
              <a:rPr lang="en-US" smtClean="0"/>
              <a:pPr/>
              <a:t>6</a:t>
            </a:fld>
            <a:endParaRPr lang="en-US"/>
          </a:p>
        </p:txBody>
      </p:sp>
    </p:spTree>
    <p:extLst>
      <p:ext uri="{BB962C8B-B14F-4D97-AF65-F5344CB8AC3E}">
        <p14:creationId xmlns:p14="http://schemas.microsoft.com/office/powerpoint/2010/main" val="4153821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0886-E529-327B-55E7-0ACE08BE2636}"/>
              </a:ext>
            </a:extLst>
          </p:cNvPr>
          <p:cNvSpPr>
            <a:spLocks noGrp="1"/>
          </p:cNvSpPr>
          <p:nvPr>
            <p:ph type="title"/>
          </p:nvPr>
        </p:nvSpPr>
        <p:spPr/>
        <p:txBody>
          <a:bodyPr/>
          <a:lstStyle/>
          <a:p>
            <a:r>
              <a:rPr lang="en-US">
                <a:latin typeface="Arial"/>
                <a:cs typeface="Arial"/>
              </a:rPr>
              <a:t>CMTF Operations: Control System Interaction</a:t>
            </a:r>
            <a:endParaRPr lang="en-US"/>
          </a:p>
        </p:txBody>
      </p:sp>
      <p:pic>
        <p:nvPicPr>
          <p:cNvPr id="6" name="Picture 5">
            <a:extLst>
              <a:ext uri="{FF2B5EF4-FFF2-40B4-BE49-F238E27FC236}">
                <a16:creationId xmlns:a16="http://schemas.microsoft.com/office/drawing/2014/main" id="{4168A8AB-38E5-4AF3-B7C1-67F015D0BDCB}"/>
              </a:ext>
            </a:extLst>
          </p:cNvPr>
          <p:cNvPicPr>
            <a:picLocks noChangeAspect="1"/>
          </p:cNvPicPr>
          <p:nvPr/>
        </p:nvPicPr>
        <p:blipFill>
          <a:blip r:embed="rId2"/>
          <a:stretch>
            <a:fillRect/>
          </a:stretch>
        </p:blipFill>
        <p:spPr>
          <a:xfrm>
            <a:off x="309781" y="933902"/>
            <a:ext cx="708992" cy="6442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E377F65-5F66-DF50-55D7-B264531FF0DE}"/>
              </a:ext>
            </a:extLst>
          </p:cNvPr>
          <p:cNvSpPr txBox="1"/>
          <p:nvPr/>
        </p:nvSpPr>
        <p:spPr>
          <a:xfrm>
            <a:off x="1286768" y="871323"/>
            <a:ext cx="7317879"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a:ea typeface="+mn-lt"/>
                <a:cs typeface="+mn-lt"/>
                <a:hlinkClick r:id="rId3"/>
              </a:rPr>
              <a:t>Experimental Physics and Industrial Control System (</a:t>
            </a:r>
            <a:r>
              <a:rPr lang="en-US" sz="1200" b="1">
                <a:ea typeface="+mn-lt"/>
                <a:cs typeface="+mn-lt"/>
                <a:hlinkClick r:id="rId3"/>
              </a:rPr>
              <a:t>EPICS</a:t>
            </a:r>
            <a:r>
              <a:rPr lang="en-US" sz="1200">
                <a:ea typeface="+mn-lt"/>
                <a:cs typeface="+mn-lt"/>
                <a:hlinkClick r:id="rId3"/>
              </a:rPr>
              <a:t>)</a:t>
            </a:r>
            <a:r>
              <a:rPr lang="en-US" sz="1200">
                <a:ea typeface="+mn-lt"/>
                <a:cs typeface="+mn-lt"/>
              </a:rPr>
              <a:t> – A set of software tools and applications that provide a software infrastructure for use in building distributed control systems. </a:t>
            </a:r>
            <a:br>
              <a:rPr lang="en-US" sz="1200">
                <a:ea typeface="+mn-lt"/>
                <a:cs typeface="+mn-lt"/>
              </a:rPr>
            </a:br>
            <a:r>
              <a:rPr lang="en-US" sz="1200">
                <a:ea typeface="Calibri" panose="020F0502020204030204"/>
                <a:cs typeface="Calibri" panose="020F0502020204030204"/>
              </a:rPr>
              <a:t>EPICS has a huge support base spanning the globe. See </a:t>
            </a:r>
            <a:r>
              <a:rPr lang="en-US" sz="1200">
                <a:ea typeface="Calibri" panose="020F0502020204030204"/>
                <a:cs typeface="Calibri" panose="020F0502020204030204"/>
                <a:hlinkClick r:id="rId4"/>
              </a:rPr>
              <a:t>https://epics.anl.gov/sites.php</a:t>
            </a:r>
            <a:r>
              <a:rPr lang="en-US" sz="1200">
                <a:ea typeface="Calibri" panose="020F0502020204030204"/>
                <a:cs typeface="Calibri" panose="020F0502020204030204"/>
              </a:rPr>
              <a:t> for a list of facilities that use EPICS as their chosen control system.</a:t>
            </a:r>
          </a:p>
        </p:txBody>
      </p:sp>
      <p:sp>
        <p:nvSpPr>
          <p:cNvPr id="11" name="TextBox 10">
            <a:extLst>
              <a:ext uri="{FF2B5EF4-FFF2-40B4-BE49-F238E27FC236}">
                <a16:creationId xmlns:a16="http://schemas.microsoft.com/office/drawing/2014/main" id="{7C4B966F-C90E-BE0C-979F-26C0A6038DF2}"/>
              </a:ext>
            </a:extLst>
          </p:cNvPr>
          <p:cNvSpPr txBox="1"/>
          <p:nvPr/>
        </p:nvSpPr>
        <p:spPr>
          <a:xfrm>
            <a:off x="166977" y="2258490"/>
            <a:ext cx="5131764" cy="15158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spcBef>
                <a:spcPts val="600"/>
              </a:spcBef>
              <a:buFont typeface="Arial"/>
              <a:buChar char="•"/>
            </a:pPr>
            <a:r>
              <a:rPr lang="en-US" sz="1400">
                <a:latin typeface="Arial" panose="020B0604020202020204" pitchFamily="34" charset="0"/>
                <a:ea typeface="Calibri" panose="020F0502020204030204"/>
                <a:cs typeface="Arial" panose="020B0604020202020204" pitchFamily="34" charset="0"/>
              </a:rPr>
              <a:t>Channel access is restricted approved operators using host machines in the CMTF control room for RF Operations.</a:t>
            </a:r>
          </a:p>
          <a:p>
            <a:pPr marL="214313" indent="-214313">
              <a:spcBef>
                <a:spcPts val="600"/>
              </a:spcBef>
              <a:buFont typeface="Arial"/>
              <a:buChar char="•"/>
            </a:pPr>
            <a:r>
              <a:rPr lang="en-US" sz="1400">
                <a:latin typeface="Arial" panose="020B0604020202020204" pitchFamily="34" charset="0"/>
                <a:ea typeface="Calibri" panose="020F0502020204030204"/>
                <a:cs typeface="Arial" panose="020B0604020202020204" pitchFamily="34" charset="0"/>
              </a:rPr>
              <a:t>CMTF cryogenic operators may operate remotely at the discretion of the Facility Manager &amp; Testing Coordinator.</a:t>
            </a:r>
          </a:p>
          <a:p>
            <a:pPr marL="214313" indent="-214313">
              <a:spcBef>
                <a:spcPts val="600"/>
              </a:spcBef>
              <a:buFont typeface="Arial"/>
              <a:buChar char="•"/>
            </a:pPr>
            <a:r>
              <a:rPr lang="en-US" sz="1400">
                <a:latin typeface="Arial" panose="020B0604020202020204" pitchFamily="34" charset="0"/>
                <a:ea typeface="Calibri" panose="020F0502020204030204"/>
                <a:cs typeface="Arial" panose="020B0604020202020204" pitchFamily="34" charset="0"/>
              </a:rPr>
              <a:t>Control room staff have the authority to close and open channel access for specific devices or systems.</a:t>
            </a:r>
          </a:p>
        </p:txBody>
      </p:sp>
      <p:grpSp>
        <p:nvGrpSpPr>
          <p:cNvPr id="10" name="Group 9">
            <a:extLst>
              <a:ext uri="{FF2B5EF4-FFF2-40B4-BE49-F238E27FC236}">
                <a16:creationId xmlns:a16="http://schemas.microsoft.com/office/drawing/2014/main" id="{38A38789-318A-467E-860D-B34B7A8B1F49}"/>
              </a:ext>
            </a:extLst>
          </p:cNvPr>
          <p:cNvGrpSpPr/>
          <p:nvPr/>
        </p:nvGrpSpPr>
        <p:grpSpPr>
          <a:xfrm>
            <a:off x="5451749" y="1679236"/>
            <a:ext cx="3152898" cy="2515166"/>
            <a:chOff x="5700898" y="1572840"/>
            <a:chExt cx="3152898" cy="2515166"/>
          </a:xfrm>
        </p:grpSpPr>
        <p:pic>
          <p:nvPicPr>
            <p:cNvPr id="12" name="Picture 11">
              <a:extLst>
                <a:ext uri="{FF2B5EF4-FFF2-40B4-BE49-F238E27FC236}">
                  <a16:creationId xmlns:a16="http://schemas.microsoft.com/office/drawing/2014/main" id="{37D8C706-D378-230E-B138-0C6A7DE20BF8}"/>
                </a:ext>
              </a:extLst>
            </p:cNvPr>
            <p:cNvPicPr>
              <a:picLocks noChangeAspect="1"/>
            </p:cNvPicPr>
            <p:nvPr/>
          </p:nvPicPr>
          <p:blipFill>
            <a:blip r:embed="rId5"/>
            <a:stretch>
              <a:fillRect/>
            </a:stretch>
          </p:blipFill>
          <p:spPr>
            <a:xfrm>
              <a:off x="5781799" y="1862462"/>
              <a:ext cx="2991097" cy="181760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A283EA8-4866-E421-C1CB-A8F0BD8021BF}"/>
                </a:ext>
              </a:extLst>
            </p:cNvPr>
            <p:cNvSpPr txBox="1"/>
            <p:nvPr/>
          </p:nvSpPr>
          <p:spPr>
            <a:xfrm>
              <a:off x="5700898" y="1572840"/>
              <a:ext cx="3152898" cy="23852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00" b="1">
                  <a:ea typeface="Calibri"/>
                  <a:cs typeface="Calibri"/>
                </a:rPr>
                <a:t>Typical EPICS Client-Server Relationship</a:t>
              </a:r>
            </a:p>
          </p:txBody>
        </p:sp>
        <p:sp>
          <p:nvSpPr>
            <p:cNvPr id="14" name="TextBox 13">
              <a:extLst>
                <a:ext uri="{FF2B5EF4-FFF2-40B4-BE49-F238E27FC236}">
                  <a16:creationId xmlns:a16="http://schemas.microsoft.com/office/drawing/2014/main" id="{42D36A27-D0C3-A4D7-5451-E7BE2CA2448D}"/>
                </a:ext>
              </a:extLst>
            </p:cNvPr>
            <p:cNvSpPr txBox="1"/>
            <p:nvPr/>
          </p:nvSpPr>
          <p:spPr>
            <a:xfrm>
              <a:off x="5917623" y="3764841"/>
              <a:ext cx="2919845" cy="3231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825" i="1">
                  <a:ea typeface="Calibri"/>
                  <a:cs typeface="Calibri"/>
                </a:rPr>
                <a:t>Image taken from EPICS training slides, by Andrew Johnson (</a:t>
              </a:r>
              <a:r>
                <a:rPr lang="en-US" sz="825" i="1">
                  <a:ea typeface="+mn-lt"/>
                  <a:cs typeface="+mn-lt"/>
                  <a:hlinkClick r:id="rId6"/>
                </a:rPr>
                <a:t>https://epics.anl.gov/docs/APS2014/05-CA-Concepts.pdf</a:t>
              </a:r>
              <a:r>
                <a:rPr lang="en-US" sz="825" i="1">
                  <a:ea typeface="+mn-lt"/>
                  <a:cs typeface="+mn-lt"/>
                </a:rPr>
                <a:t>)</a:t>
              </a:r>
              <a:endParaRPr lang="en-US" sz="825" i="1">
                <a:ea typeface="Calibri"/>
                <a:cs typeface="Calibri"/>
              </a:endParaRPr>
            </a:p>
          </p:txBody>
        </p:sp>
      </p:grpSp>
      <p:sp>
        <p:nvSpPr>
          <p:cNvPr id="3" name="TextBox 2">
            <a:extLst>
              <a:ext uri="{FF2B5EF4-FFF2-40B4-BE49-F238E27FC236}">
                <a16:creationId xmlns:a16="http://schemas.microsoft.com/office/drawing/2014/main" id="{0A0EE228-E512-4F82-A728-A00B4A7C645E}"/>
              </a:ext>
            </a:extLst>
          </p:cNvPr>
          <p:cNvSpPr txBox="1"/>
          <p:nvPr/>
        </p:nvSpPr>
        <p:spPr>
          <a:xfrm>
            <a:off x="166977" y="1882051"/>
            <a:ext cx="5131764"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EPICS Channel Access Security</a:t>
            </a:r>
          </a:p>
        </p:txBody>
      </p:sp>
      <p:sp>
        <p:nvSpPr>
          <p:cNvPr id="5" name="TextBox 4">
            <a:extLst>
              <a:ext uri="{FF2B5EF4-FFF2-40B4-BE49-F238E27FC236}">
                <a16:creationId xmlns:a16="http://schemas.microsoft.com/office/drawing/2014/main" id="{9CC5398C-3BC3-465F-BE82-0A9DE947A2AF}"/>
              </a:ext>
            </a:extLst>
          </p:cNvPr>
          <p:cNvSpPr txBox="1"/>
          <p:nvPr/>
        </p:nvSpPr>
        <p:spPr>
          <a:xfrm>
            <a:off x="3893820" y="4389336"/>
            <a:ext cx="4990960" cy="1646605"/>
          </a:xfrm>
          <a:prstGeom prst="rect">
            <a:avLst/>
          </a:prstGeom>
          <a:noFill/>
        </p:spPr>
        <p:txBody>
          <a:bodyPr wrap="square" rtlCol="0">
            <a:spAutoFit/>
          </a:bodyPr>
          <a:lstStyle/>
          <a:p>
            <a:pPr lvl="0">
              <a:spcAft>
                <a:spcPts val="600"/>
              </a:spcAft>
            </a:pPr>
            <a:r>
              <a:rPr lang="en-US" sz="1600" b="1">
                <a:latin typeface="Arial" panose="020B0604020202020204" pitchFamily="34" charset="0"/>
                <a:cs typeface="Arial" panose="020B0604020202020204" pitchFamily="34" charset="0"/>
              </a:rPr>
              <a:t>Safe Computing Practices</a:t>
            </a:r>
          </a:p>
          <a:p>
            <a:pPr marL="214313" lvl="0" indent="-214313">
              <a:spcBef>
                <a:spcPts val="600"/>
              </a:spcBef>
              <a:buFont typeface="Arial"/>
              <a:buChar char="•"/>
            </a:pPr>
            <a:r>
              <a:rPr lang="en-US" sz="1400">
                <a:latin typeface="Arial" panose="020B0604020202020204" pitchFamily="34" charset="0"/>
                <a:ea typeface="Calibri" panose="020F0502020204030204"/>
                <a:cs typeface="Arial" panose="020B0604020202020204" pitchFamily="34" charset="0"/>
              </a:rPr>
              <a:t>LabView controls only accessible via Group login with </a:t>
            </a:r>
            <a:br>
              <a:rPr lang="en-US" sz="1400">
                <a:latin typeface="Arial" panose="020B0604020202020204" pitchFamily="34" charset="0"/>
                <a:ea typeface="Calibri" panose="020F0502020204030204"/>
                <a:cs typeface="Arial" panose="020B0604020202020204" pitchFamily="34" charset="0"/>
              </a:rPr>
            </a:br>
            <a:r>
              <a:rPr lang="en-US" sz="1400">
                <a:latin typeface="Arial" panose="020B0604020202020204" pitchFamily="34" charset="0"/>
                <a:ea typeface="Calibri" panose="020F0502020204030204"/>
                <a:cs typeface="Arial" panose="020B0604020202020204" pitchFamily="34" charset="0"/>
              </a:rPr>
              <a:t>a regularly rotating password, retrieved in-person from administrator.</a:t>
            </a:r>
          </a:p>
          <a:p>
            <a:pPr marL="214313" lvl="0" indent="-214313">
              <a:spcBef>
                <a:spcPts val="600"/>
              </a:spcBef>
              <a:buFont typeface="Arial"/>
              <a:buChar char="•"/>
            </a:pPr>
            <a:r>
              <a:rPr lang="en-US" sz="1400">
                <a:latin typeface="Arial" panose="020B0604020202020204" pitchFamily="34" charset="0"/>
                <a:ea typeface="Calibri" panose="020F0502020204030204"/>
                <a:cs typeface="Arial" panose="020B0604020202020204" pitchFamily="34" charset="0"/>
              </a:rPr>
              <a:t>Use Lock feature of all computers when not actively in use.</a:t>
            </a:r>
          </a:p>
        </p:txBody>
      </p:sp>
      <p:pic>
        <p:nvPicPr>
          <p:cNvPr id="9" name="Picture 8">
            <a:extLst>
              <a:ext uri="{FF2B5EF4-FFF2-40B4-BE49-F238E27FC236}">
                <a16:creationId xmlns:a16="http://schemas.microsoft.com/office/drawing/2014/main" id="{E126D24F-1E46-4C36-9683-6997E1AFE51A}"/>
              </a:ext>
            </a:extLst>
          </p:cNvPr>
          <p:cNvPicPr>
            <a:picLocks noChangeAspect="1"/>
          </p:cNvPicPr>
          <p:nvPr/>
        </p:nvPicPr>
        <p:blipFill>
          <a:blip r:embed="rId7"/>
          <a:stretch>
            <a:fillRect/>
          </a:stretch>
        </p:blipFill>
        <p:spPr>
          <a:xfrm>
            <a:off x="371104" y="4032475"/>
            <a:ext cx="3315694" cy="2284397"/>
          </a:xfrm>
          <a:prstGeom prst="rect">
            <a:avLst/>
          </a:prstGeom>
          <a:ln w="3175">
            <a:solidFill>
              <a:schemeClr val="tx1"/>
            </a:solidFill>
          </a:ln>
        </p:spPr>
      </p:pic>
      <p:sp>
        <p:nvSpPr>
          <p:cNvPr id="8" name="Slide Number Placeholder 7">
            <a:extLst>
              <a:ext uri="{FF2B5EF4-FFF2-40B4-BE49-F238E27FC236}">
                <a16:creationId xmlns:a16="http://schemas.microsoft.com/office/drawing/2014/main" id="{71879B41-33FA-4755-9528-002AD39BE15E}"/>
              </a:ext>
            </a:extLst>
          </p:cNvPr>
          <p:cNvSpPr>
            <a:spLocks noGrp="1"/>
          </p:cNvSpPr>
          <p:nvPr>
            <p:ph type="sldNum" sz="quarter" idx="12"/>
          </p:nvPr>
        </p:nvSpPr>
        <p:spPr/>
        <p:txBody>
          <a:bodyPr/>
          <a:lstStyle/>
          <a:p>
            <a:fld id="{07E1C93C-5050-FC42-8F10-D22D4F119D13}" type="slidenum">
              <a:rPr lang="en-US" smtClean="0"/>
              <a:pPr/>
              <a:t>60</a:t>
            </a:fld>
            <a:endParaRPr lang="en-US"/>
          </a:p>
        </p:txBody>
      </p:sp>
    </p:spTree>
    <p:extLst>
      <p:ext uri="{BB962C8B-B14F-4D97-AF65-F5344CB8AC3E}">
        <p14:creationId xmlns:p14="http://schemas.microsoft.com/office/powerpoint/2010/main" val="1669492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A8989D1-8C84-49F1-B18F-5B6384F6D1E2}"/>
              </a:ext>
            </a:extLst>
          </p:cNvPr>
          <p:cNvPicPr>
            <a:picLocks noChangeAspect="1"/>
          </p:cNvPicPr>
          <p:nvPr/>
        </p:nvPicPr>
        <p:blipFill>
          <a:blip r:embed="rId2"/>
          <a:stretch>
            <a:fillRect/>
          </a:stretch>
        </p:blipFill>
        <p:spPr>
          <a:xfrm>
            <a:off x="5995231" y="932687"/>
            <a:ext cx="2758926" cy="2598280"/>
          </a:xfrm>
          <a:prstGeom prst="rect">
            <a:avLst/>
          </a:prstGeom>
        </p:spPr>
      </p:pic>
      <p:sp>
        <p:nvSpPr>
          <p:cNvPr id="2" name="Title 1">
            <a:extLst>
              <a:ext uri="{FF2B5EF4-FFF2-40B4-BE49-F238E27FC236}">
                <a16:creationId xmlns:a16="http://schemas.microsoft.com/office/drawing/2014/main" id="{ACFF0AB3-1022-B579-BB0B-8F639F579D2E}"/>
              </a:ext>
            </a:extLst>
          </p:cNvPr>
          <p:cNvSpPr>
            <a:spLocks noGrp="1"/>
          </p:cNvSpPr>
          <p:nvPr>
            <p:ph type="title"/>
          </p:nvPr>
        </p:nvSpPr>
        <p:spPr/>
        <p:txBody>
          <a:bodyPr/>
          <a:lstStyle/>
          <a:p>
            <a:r>
              <a:rPr lang="en-US" dirty="0">
                <a:latin typeface="Arial"/>
                <a:cs typeface="Arial"/>
              </a:rPr>
              <a:t>CMTF Duty Operator Shift Preparation (TOD </a:t>
            </a:r>
            <a:r>
              <a:rPr lang="en-US" dirty="0" err="1">
                <a:latin typeface="Arial"/>
                <a:cs typeface="Arial"/>
              </a:rPr>
              <a:t>Sxn</a:t>
            </a:r>
            <a:r>
              <a:rPr lang="en-US" dirty="0">
                <a:latin typeface="Arial"/>
                <a:cs typeface="Arial"/>
              </a:rPr>
              <a:t> 1.1.5)</a:t>
            </a:r>
          </a:p>
        </p:txBody>
      </p:sp>
      <p:sp>
        <p:nvSpPr>
          <p:cNvPr id="3" name="Content Placeholder 2">
            <a:extLst>
              <a:ext uri="{FF2B5EF4-FFF2-40B4-BE49-F238E27FC236}">
                <a16:creationId xmlns:a16="http://schemas.microsoft.com/office/drawing/2014/main" id="{6A65B99B-B9D8-6025-1688-8C297456D1BF}"/>
              </a:ext>
            </a:extLst>
          </p:cNvPr>
          <p:cNvSpPr>
            <a:spLocks noGrp="1"/>
          </p:cNvSpPr>
          <p:nvPr>
            <p:ph idx="1"/>
          </p:nvPr>
        </p:nvSpPr>
        <p:spPr>
          <a:xfrm>
            <a:off x="224415" y="932687"/>
            <a:ext cx="5663821" cy="2633772"/>
          </a:xfrm>
        </p:spPr>
        <p:txBody>
          <a:bodyPr vert="horz" lIns="68580" tIns="34290" rIns="68580" bIns="34290" rtlCol="0" anchor="t">
            <a:noAutofit/>
          </a:bodyPr>
          <a:lstStyle/>
          <a:p>
            <a:pPr marL="0" indent="0">
              <a:lnSpc>
                <a:spcPct val="100000"/>
              </a:lnSpc>
              <a:spcBef>
                <a:spcPts val="0"/>
              </a:spcBef>
              <a:buNone/>
            </a:pPr>
            <a:r>
              <a:rPr lang="en-US" sz="1600" dirty="0">
                <a:latin typeface="Arial" panose="020B0604020202020204" pitchFamily="34" charset="0"/>
                <a:ea typeface="Calibri"/>
              </a:rPr>
              <a:t>Prior to being on shift, CMTF Duty Operators must review and understand: </a:t>
            </a:r>
          </a:p>
          <a:p>
            <a:pPr marL="403225" lvl="1" indent="-403225">
              <a:lnSpc>
                <a:spcPct val="100000"/>
              </a:lnSpc>
              <a:spcBef>
                <a:spcPts val="300"/>
              </a:spcBef>
            </a:pPr>
            <a:r>
              <a:rPr lang="en-US" sz="1600" dirty="0">
                <a:latin typeface="Arial" panose="020B0604020202020204" pitchFamily="34" charset="0"/>
                <a:ea typeface="Calibri"/>
              </a:rPr>
              <a:t>Electronic (</a:t>
            </a:r>
            <a:r>
              <a:rPr lang="en-US" sz="1600" dirty="0">
                <a:latin typeface="Arial" panose="020B0604020202020204" pitchFamily="34" charset="0"/>
                <a:ea typeface="Calibri"/>
                <a:hlinkClick r:id="rId3"/>
              </a:rPr>
              <a:t>SRFLOG</a:t>
            </a:r>
            <a:r>
              <a:rPr lang="en-US" sz="1600" dirty="0">
                <a:latin typeface="Arial" panose="020B0604020202020204" pitchFamily="34" charset="0"/>
                <a:ea typeface="Calibri"/>
              </a:rPr>
              <a:t>, </a:t>
            </a:r>
            <a:r>
              <a:rPr lang="en-US" sz="1600" dirty="0">
                <a:latin typeface="Arial" panose="020B0604020202020204" pitchFamily="34" charset="0"/>
                <a:ea typeface="Calibri"/>
                <a:hlinkClick r:id="rId4"/>
              </a:rPr>
              <a:t>CLOG</a:t>
            </a:r>
            <a:r>
              <a:rPr lang="en-US" sz="1600" dirty="0">
                <a:latin typeface="Arial" panose="020B0604020202020204" pitchFamily="34" charset="0"/>
                <a:ea typeface="Calibri"/>
              </a:rPr>
              <a:t>) and paper logbooks</a:t>
            </a:r>
          </a:p>
          <a:p>
            <a:pPr marL="403225" lvl="1" indent="-403225">
              <a:lnSpc>
                <a:spcPct val="100000"/>
              </a:lnSpc>
              <a:spcBef>
                <a:spcPts val="300"/>
              </a:spcBef>
            </a:pPr>
            <a:r>
              <a:rPr lang="en-US" sz="1600" dirty="0">
                <a:latin typeface="Arial" panose="020B0604020202020204" pitchFamily="34" charset="0"/>
                <a:ea typeface="Calibri"/>
              </a:rPr>
              <a:t>Facility status, credited controls, authorization status in </a:t>
            </a:r>
            <a:r>
              <a:rPr lang="en-US" sz="1600" dirty="0">
                <a:latin typeface="Arial" panose="020B0604020202020204" pitchFamily="34" charset="0"/>
                <a:ea typeface="Calibri"/>
                <a:hlinkClick r:id="rId5"/>
              </a:rPr>
              <a:t>System Readiness Manager</a:t>
            </a:r>
            <a:r>
              <a:rPr lang="en-US" sz="1600" dirty="0">
                <a:latin typeface="Arial" panose="020B0604020202020204" pitchFamily="34" charset="0"/>
                <a:ea typeface="Calibri"/>
              </a:rPr>
              <a:t> &amp; </a:t>
            </a:r>
            <a:r>
              <a:rPr lang="en-US" sz="1600" dirty="0">
                <a:latin typeface="Arial" panose="020B0604020202020204" pitchFamily="34" charset="0"/>
                <a:ea typeface="Calibri"/>
                <a:hlinkClick r:id="rId6"/>
              </a:rPr>
              <a:t>JLab Authorization Mgr.</a:t>
            </a:r>
            <a:endParaRPr lang="en-US" sz="1600" dirty="0">
              <a:latin typeface="Arial" panose="020B0604020202020204" pitchFamily="34" charset="0"/>
              <a:ea typeface="Calibri"/>
            </a:endParaRPr>
          </a:p>
          <a:p>
            <a:pPr marL="0" indent="0">
              <a:lnSpc>
                <a:spcPct val="100000"/>
              </a:lnSpc>
              <a:spcBef>
                <a:spcPts val="1200"/>
              </a:spcBef>
              <a:buNone/>
            </a:pPr>
            <a:r>
              <a:rPr lang="en-US" sz="1600" dirty="0">
                <a:latin typeface="Arial" panose="020B0604020202020204" pitchFamily="34" charset="0"/>
                <a:ea typeface="Calibri"/>
              </a:rPr>
              <a:t>In addition to receiving:</a:t>
            </a:r>
          </a:p>
          <a:p>
            <a:pPr marL="403225" lvl="1" indent="-403225">
              <a:lnSpc>
                <a:spcPct val="100000"/>
              </a:lnSpc>
              <a:spcBef>
                <a:spcPts val="300"/>
              </a:spcBef>
            </a:pPr>
            <a:r>
              <a:rPr lang="en-US" sz="1600" dirty="0">
                <a:latin typeface="Arial" panose="020B0604020202020204" pitchFamily="34" charset="0"/>
                <a:ea typeface="Calibri"/>
              </a:rPr>
              <a:t>Operational Plan from Facility Manager or Testing Coordinator</a:t>
            </a:r>
          </a:p>
          <a:p>
            <a:pPr marL="403225" lvl="1" indent="-403225">
              <a:lnSpc>
                <a:spcPct val="100000"/>
              </a:lnSpc>
              <a:spcBef>
                <a:spcPts val="300"/>
              </a:spcBef>
            </a:pPr>
            <a:r>
              <a:rPr lang="en-US" sz="1600" dirty="0">
                <a:latin typeface="Arial" panose="020B0604020202020204" pitchFamily="34" charset="0"/>
                <a:ea typeface="Calibri"/>
              </a:rPr>
              <a:t>Shift turn-over briefing, if applicable</a:t>
            </a:r>
          </a:p>
        </p:txBody>
      </p:sp>
      <p:sp>
        <p:nvSpPr>
          <p:cNvPr id="5" name="Slide Number Placeholder 4">
            <a:extLst>
              <a:ext uri="{FF2B5EF4-FFF2-40B4-BE49-F238E27FC236}">
                <a16:creationId xmlns:a16="http://schemas.microsoft.com/office/drawing/2014/main" id="{BBFAF762-865F-686E-DFCC-90EC13744F07}"/>
              </a:ext>
            </a:extLst>
          </p:cNvPr>
          <p:cNvSpPr>
            <a:spLocks noGrp="1"/>
          </p:cNvSpPr>
          <p:nvPr>
            <p:ph type="sldNum" sz="quarter" idx="12"/>
          </p:nvPr>
        </p:nvSpPr>
        <p:spPr/>
        <p:txBody>
          <a:bodyPr/>
          <a:lstStyle/>
          <a:p>
            <a:fld id="{07E1C93C-5050-FC42-8F10-D22D4F119D13}" type="slidenum">
              <a:rPr lang="en-US" smtClean="0"/>
              <a:pPr/>
              <a:t>61</a:t>
            </a:fld>
            <a:endParaRPr lang="en-US"/>
          </a:p>
        </p:txBody>
      </p:sp>
      <p:sp>
        <p:nvSpPr>
          <p:cNvPr id="7" name="TextBox 6">
            <a:extLst>
              <a:ext uri="{FF2B5EF4-FFF2-40B4-BE49-F238E27FC236}">
                <a16:creationId xmlns:a16="http://schemas.microsoft.com/office/drawing/2014/main" id="{25FE7E51-F4EB-8470-5443-D8FF246E9AF8}"/>
              </a:ext>
            </a:extLst>
          </p:cNvPr>
          <p:cNvSpPr txBox="1"/>
          <p:nvPr/>
        </p:nvSpPr>
        <p:spPr>
          <a:xfrm>
            <a:off x="232782" y="3712260"/>
            <a:ext cx="3088621"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825" b="1">
                <a:ea typeface="Calibri"/>
                <a:cs typeface="Calibri"/>
              </a:rPr>
              <a:t>Paper Logbook</a:t>
            </a:r>
            <a:endParaRPr lang="en-US" sz="1350"/>
          </a:p>
        </p:txBody>
      </p:sp>
      <p:sp>
        <p:nvSpPr>
          <p:cNvPr id="9" name="TextBox 8">
            <a:extLst>
              <a:ext uri="{FF2B5EF4-FFF2-40B4-BE49-F238E27FC236}">
                <a16:creationId xmlns:a16="http://schemas.microsoft.com/office/drawing/2014/main" id="{969678DA-D712-4CC3-5815-39F8FC592068}"/>
              </a:ext>
            </a:extLst>
          </p:cNvPr>
          <p:cNvSpPr txBox="1"/>
          <p:nvPr/>
        </p:nvSpPr>
        <p:spPr>
          <a:xfrm>
            <a:off x="3588287" y="3706190"/>
            <a:ext cx="2148429"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825" b="1">
                <a:ea typeface="Calibri"/>
                <a:cs typeface="Calibri"/>
              </a:rPr>
              <a:t>Applicable Work Control Documents</a:t>
            </a:r>
            <a:endParaRPr lang="en-US" sz="1350"/>
          </a:p>
        </p:txBody>
      </p:sp>
      <p:sp>
        <p:nvSpPr>
          <p:cNvPr id="11" name="TextBox 10">
            <a:extLst>
              <a:ext uri="{FF2B5EF4-FFF2-40B4-BE49-F238E27FC236}">
                <a16:creationId xmlns:a16="http://schemas.microsoft.com/office/drawing/2014/main" id="{7894AC6E-9905-4062-FAA9-3E9B878C9D35}"/>
              </a:ext>
            </a:extLst>
          </p:cNvPr>
          <p:cNvSpPr txBox="1"/>
          <p:nvPr/>
        </p:nvSpPr>
        <p:spPr>
          <a:xfrm>
            <a:off x="5995231" y="3712260"/>
            <a:ext cx="2924353"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825" b="1">
                <a:ea typeface="Calibri"/>
                <a:cs typeface="Calibri"/>
              </a:rPr>
              <a:t>Electronic Logbook (SRFLOG)</a:t>
            </a:r>
            <a:endParaRPr lang="en-US" sz="1350"/>
          </a:p>
        </p:txBody>
      </p:sp>
      <p:pic>
        <p:nvPicPr>
          <p:cNvPr id="13" name="Picture 12">
            <a:extLst>
              <a:ext uri="{FF2B5EF4-FFF2-40B4-BE49-F238E27FC236}">
                <a16:creationId xmlns:a16="http://schemas.microsoft.com/office/drawing/2014/main" id="{19522033-49F4-4F4B-9529-8E23D1916BA1}"/>
              </a:ext>
            </a:extLst>
          </p:cNvPr>
          <p:cNvPicPr>
            <a:picLocks noChangeAspect="1"/>
          </p:cNvPicPr>
          <p:nvPr/>
        </p:nvPicPr>
        <p:blipFill>
          <a:blip r:embed="rId7"/>
          <a:stretch>
            <a:fillRect/>
          </a:stretch>
        </p:blipFill>
        <p:spPr>
          <a:xfrm>
            <a:off x="224415" y="3945767"/>
            <a:ext cx="3105357" cy="186365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786CFAB-5BA5-4C1B-BCD7-9DFB03EC9475}"/>
              </a:ext>
            </a:extLst>
          </p:cNvPr>
          <p:cNvPicPr>
            <a:picLocks noChangeAspect="1"/>
          </p:cNvPicPr>
          <p:nvPr/>
        </p:nvPicPr>
        <p:blipFill>
          <a:blip r:embed="rId8"/>
          <a:stretch>
            <a:fillRect/>
          </a:stretch>
        </p:blipFill>
        <p:spPr>
          <a:xfrm>
            <a:off x="5995232" y="3945767"/>
            <a:ext cx="2924353" cy="194439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662F3206-DC6F-4E0B-A4B0-9D38A247BD74}"/>
              </a:ext>
            </a:extLst>
          </p:cNvPr>
          <p:cNvPicPr>
            <a:picLocks noChangeAspect="1"/>
          </p:cNvPicPr>
          <p:nvPr/>
        </p:nvPicPr>
        <p:blipFill>
          <a:blip r:embed="rId9"/>
          <a:stretch>
            <a:fillRect/>
          </a:stretch>
        </p:blipFill>
        <p:spPr>
          <a:xfrm>
            <a:off x="3588288" y="3945767"/>
            <a:ext cx="2148429" cy="194131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CBD0F930-0BDC-4E98-8999-EA9FFC455F77}"/>
              </a:ext>
            </a:extLst>
          </p:cNvPr>
          <p:cNvSpPr txBox="1"/>
          <p:nvPr/>
        </p:nvSpPr>
        <p:spPr>
          <a:xfrm>
            <a:off x="3588286" y="6026810"/>
            <a:ext cx="214842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b="1" dirty="0">
                <a:ea typeface="Calibri"/>
                <a:cs typeface="Calibri"/>
              </a:rPr>
              <a:t>(</a:t>
            </a:r>
            <a:r>
              <a:rPr lang="en-US" sz="1200" b="1" dirty="0">
                <a:ea typeface="Calibri"/>
                <a:cs typeface="Calibri"/>
                <a:hlinkClick r:id="rId10"/>
              </a:rPr>
              <a:t>Pansophy</a:t>
            </a:r>
            <a:r>
              <a:rPr lang="en-US" sz="1200" b="1" dirty="0">
                <a:ea typeface="Calibri"/>
                <a:cs typeface="Calibri"/>
              </a:rPr>
              <a:t>, </a:t>
            </a:r>
            <a:r>
              <a:rPr lang="en-US" sz="1200" b="1" dirty="0">
                <a:ea typeface="Calibri"/>
                <a:cs typeface="Calibri"/>
                <a:hlinkClick r:id="rId11"/>
              </a:rPr>
              <a:t>TATL</a:t>
            </a:r>
            <a:r>
              <a:rPr lang="en-US" sz="1200" b="1" dirty="0">
                <a:ea typeface="Calibri"/>
                <a:cs typeface="Calibri"/>
              </a:rPr>
              <a:t>, </a:t>
            </a:r>
            <a:r>
              <a:rPr lang="en-US" sz="1200" b="1" dirty="0" err="1">
                <a:ea typeface="Calibri"/>
                <a:cs typeface="Calibri"/>
                <a:hlinkClick r:id="rId12"/>
              </a:rPr>
              <a:t>ePAS</a:t>
            </a:r>
            <a:r>
              <a:rPr lang="en-US" sz="1200" b="1" dirty="0">
                <a:ea typeface="Calibri"/>
                <a:cs typeface="Calibri"/>
              </a:rPr>
              <a:t>, &amp; </a:t>
            </a:r>
            <a:r>
              <a:rPr lang="en-US" sz="1200" b="1" dirty="0">
                <a:ea typeface="Calibri"/>
                <a:cs typeface="Calibri"/>
                <a:hlinkClick r:id="rId13"/>
              </a:rPr>
              <a:t>SRM</a:t>
            </a:r>
            <a:r>
              <a:rPr lang="en-US" sz="1200" b="1" dirty="0">
                <a:ea typeface="Calibri"/>
                <a:cs typeface="Calibri"/>
              </a:rPr>
              <a:t>)</a:t>
            </a:r>
            <a:endParaRPr lang="en-US" sz="2400" dirty="0"/>
          </a:p>
        </p:txBody>
      </p:sp>
    </p:spTree>
    <p:extLst>
      <p:ext uri="{BB962C8B-B14F-4D97-AF65-F5344CB8AC3E}">
        <p14:creationId xmlns:p14="http://schemas.microsoft.com/office/powerpoint/2010/main" val="130315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CMTF Maintenance and Tracking</a:t>
            </a:r>
          </a:p>
        </p:txBody>
      </p:sp>
      <p:sp>
        <p:nvSpPr>
          <p:cNvPr id="3" name="Content Placeholder 2"/>
          <p:cNvSpPr>
            <a:spLocks noGrp="1"/>
          </p:cNvSpPr>
          <p:nvPr>
            <p:ph idx="1"/>
          </p:nvPr>
        </p:nvSpPr>
        <p:spPr>
          <a:xfrm>
            <a:off x="339811" y="966055"/>
            <a:ext cx="8464378" cy="5381694"/>
          </a:xfrm>
        </p:spPr>
        <p:txBody>
          <a:bodyPr>
            <a:noAutofit/>
          </a:bodyPr>
          <a:lstStyle/>
          <a:p>
            <a:pPr>
              <a:lnSpc>
                <a:spcPct val="100000"/>
              </a:lnSpc>
              <a:spcBef>
                <a:spcPts val="900"/>
              </a:spcBef>
            </a:pPr>
            <a:r>
              <a:rPr lang="en-US" sz="1800" dirty="0"/>
              <a:t>We typically operate CMTF during day/swing shifts (i.e., no 24/7 round-the-clock operation)</a:t>
            </a:r>
          </a:p>
          <a:p>
            <a:pPr>
              <a:lnSpc>
                <a:spcPct val="100000"/>
              </a:lnSpc>
              <a:spcBef>
                <a:spcPts val="900"/>
              </a:spcBef>
            </a:pPr>
            <a:r>
              <a:rPr lang="en-US" sz="1800" dirty="0"/>
              <a:t>Equipment usually repaired by System Owners on day shift (no back-shift maintenance, beyond what can be performed by operators themselves – equipment resets, power cycling, etc.)</a:t>
            </a:r>
          </a:p>
          <a:p>
            <a:pPr>
              <a:lnSpc>
                <a:spcPct val="100000"/>
              </a:lnSpc>
              <a:spcBef>
                <a:spcPts val="900"/>
              </a:spcBef>
            </a:pPr>
            <a:r>
              <a:rPr lang="en-US" sz="1800" dirty="0"/>
              <a:t>Maintenance and repairs documented via </a:t>
            </a:r>
            <a:r>
              <a:rPr lang="en-US" sz="1800" dirty="0">
                <a:hlinkClick r:id="rId2"/>
              </a:rPr>
              <a:t>OPS-Problem Report</a:t>
            </a:r>
            <a:r>
              <a:rPr lang="en-US" sz="1800" dirty="0"/>
              <a:t>, </a:t>
            </a:r>
            <a:r>
              <a:rPr lang="en-US" sz="1800" dirty="0" err="1">
                <a:hlinkClick r:id="rId3"/>
              </a:rPr>
              <a:t>ePAS</a:t>
            </a:r>
            <a:r>
              <a:rPr lang="en-US" sz="1800" dirty="0"/>
              <a:t>, and </a:t>
            </a:r>
            <a:r>
              <a:rPr lang="en-US" sz="1800" dirty="0">
                <a:hlinkClick r:id="rId4"/>
              </a:rPr>
              <a:t>Test lab Area Task List (TATL)</a:t>
            </a:r>
            <a:r>
              <a:rPr lang="en-US" sz="1800" dirty="0"/>
              <a:t> and documented in </a:t>
            </a:r>
            <a:r>
              <a:rPr lang="en-US" sz="1800" dirty="0" err="1">
                <a:hlinkClick r:id="rId5"/>
              </a:rPr>
              <a:t>SRFLog</a:t>
            </a:r>
            <a:r>
              <a:rPr lang="en-US" sz="1800" dirty="0"/>
              <a:t>, the paper logbook, and </a:t>
            </a:r>
            <a:r>
              <a:rPr lang="en-US" sz="1800" dirty="0">
                <a:hlinkClick r:id="rId6"/>
              </a:rPr>
              <a:t>Pansophy</a:t>
            </a:r>
            <a:r>
              <a:rPr lang="en-US" sz="1800" dirty="0"/>
              <a:t>.</a:t>
            </a:r>
            <a:endParaRPr lang="en-US" sz="1800" i="1" strike="sngStrike" dirty="0"/>
          </a:p>
          <a:p>
            <a:pPr>
              <a:lnSpc>
                <a:spcPct val="100000"/>
              </a:lnSpc>
              <a:spcBef>
                <a:spcPts val="900"/>
              </a:spcBef>
            </a:pPr>
            <a:r>
              <a:rPr lang="en-US" sz="1800" dirty="0"/>
              <a:t>Maintenance and repair responsibilities shared by Facility Manager/Work Coordinator, SRF Work Centers, and Accelerator Engineering Service (AES).</a:t>
            </a:r>
          </a:p>
          <a:p>
            <a:pPr>
              <a:lnSpc>
                <a:spcPct val="100000"/>
              </a:lnSpc>
              <a:spcBef>
                <a:spcPts val="900"/>
              </a:spcBef>
            </a:pPr>
            <a:r>
              <a:rPr lang="en-US" sz="1800" dirty="0"/>
              <a:t>Elements will be tracked, upgraded, and downgraded in the </a:t>
            </a:r>
            <a:r>
              <a:rPr lang="en-US" sz="1800" dirty="0">
                <a:hlinkClick r:id="rId7"/>
              </a:rPr>
              <a:t>System Readiness Manager</a:t>
            </a:r>
            <a:r>
              <a:rPr lang="en-US" sz="1800" dirty="0"/>
              <a:t>, with Facility manager authorizing operations.</a:t>
            </a:r>
          </a:p>
          <a:p>
            <a:pPr>
              <a:lnSpc>
                <a:spcPct val="100000"/>
              </a:lnSpc>
              <a:spcBef>
                <a:spcPts val="900"/>
              </a:spcBef>
            </a:pPr>
            <a:r>
              <a:rPr lang="en-US" sz="1800" dirty="0"/>
              <a:t>Updates to </a:t>
            </a:r>
            <a:r>
              <a:rPr lang="en-US" sz="1800" dirty="0">
                <a:hlinkClick r:id="rId8"/>
              </a:rPr>
              <a:t>UED</a:t>
            </a:r>
            <a:r>
              <a:rPr lang="en-US" sz="1800" dirty="0"/>
              <a:t> as appropriate</a:t>
            </a:r>
          </a:p>
          <a:p>
            <a:pPr>
              <a:lnSpc>
                <a:spcPct val="100000"/>
              </a:lnSpc>
              <a:spcBef>
                <a:spcPts val="900"/>
              </a:spcBef>
            </a:pPr>
            <a:r>
              <a:rPr lang="en-US" sz="1800" dirty="0"/>
              <a:t>Safety guidelines for maintenance work outlined in:</a:t>
            </a:r>
          </a:p>
          <a:p>
            <a:pPr lvl="1">
              <a:lnSpc>
                <a:spcPct val="100000"/>
              </a:lnSpc>
              <a:spcBef>
                <a:spcPts val="600"/>
              </a:spcBef>
            </a:pPr>
            <a:r>
              <a:rPr lang="en-US" sz="1800" i="1" dirty="0">
                <a:hlinkClick r:id="rId9"/>
              </a:rPr>
              <a:t>ES&amp;H Manual, Section 3000, Work Planning and Control Processes</a:t>
            </a:r>
            <a:endParaRPr lang="en-US" sz="1800" i="1" dirty="0"/>
          </a:p>
        </p:txBody>
      </p:sp>
      <p:sp>
        <p:nvSpPr>
          <p:cNvPr id="4" name="Slide Number Placeholder 3">
            <a:extLst>
              <a:ext uri="{FF2B5EF4-FFF2-40B4-BE49-F238E27FC236}">
                <a16:creationId xmlns:a16="http://schemas.microsoft.com/office/drawing/2014/main" id="{E780BA37-73D7-4D76-89CC-F15C48670DBC}"/>
              </a:ext>
            </a:extLst>
          </p:cNvPr>
          <p:cNvSpPr>
            <a:spLocks noGrp="1"/>
          </p:cNvSpPr>
          <p:nvPr>
            <p:ph type="sldNum" sz="quarter" idx="12"/>
          </p:nvPr>
        </p:nvSpPr>
        <p:spPr/>
        <p:txBody>
          <a:bodyPr/>
          <a:lstStyle/>
          <a:p>
            <a:fld id="{07E1C93C-5050-FC42-8F10-D22D4F119D13}" type="slidenum">
              <a:rPr lang="en-US" smtClean="0"/>
              <a:pPr/>
              <a:t>62</a:t>
            </a:fld>
            <a:endParaRPr lang="en-US"/>
          </a:p>
        </p:txBody>
      </p:sp>
    </p:spTree>
    <p:extLst>
      <p:ext uri="{BB962C8B-B14F-4D97-AF65-F5344CB8AC3E}">
        <p14:creationId xmlns:p14="http://schemas.microsoft.com/office/powerpoint/2010/main" val="2056051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2535-5ABF-4B41-BF28-55CE20BCFA88}"/>
              </a:ext>
            </a:extLst>
          </p:cNvPr>
          <p:cNvSpPr>
            <a:spLocks noGrp="1"/>
          </p:cNvSpPr>
          <p:nvPr>
            <p:ph type="title"/>
          </p:nvPr>
        </p:nvSpPr>
        <p:spPr/>
        <p:txBody>
          <a:bodyPr/>
          <a:lstStyle/>
          <a:p>
            <a:r>
              <a:rPr lang="en-US" dirty="0"/>
              <a:t>Work Planning &amp; Controls: Pansophy (TOD </a:t>
            </a:r>
            <a:r>
              <a:rPr lang="en-US" dirty="0" err="1"/>
              <a:t>Sxn</a:t>
            </a:r>
            <a:r>
              <a:rPr lang="en-US" dirty="0"/>
              <a:t> 3.6.9)</a:t>
            </a:r>
          </a:p>
        </p:txBody>
      </p:sp>
      <p:pic>
        <p:nvPicPr>
          <p:cNvPr id="7" name="Picture 6">
            <a:extLst>
              <a:ext uri="{FF2B5EF4-FFF2-40B4-BE49-F238E27FC236}">
                <a16:creationId xmlns:a16="http://schemas.microsoft.com/office/drawing/2014/main" id="{DE3DAE00-AAD4-4DB4-BCFF-791A09FE6BFA}"/>
              </a:ext>
            </a:extLst>
          </p:cNvPr>
          <p:cNvPicPr>
            <a:picLocks noChangeAspect="1"/>
          </p:cNvPicPr>
          <p:nvPr/>
        </p:nvPicPr>
        <p:blipFill>
          <a:blip r:embed="rId2"/>
          <a:stretch>
            <a:fillRect/>
          </a:stretch>
        </p:blipFill>
        <p:spPr>
          <a:xfrm>
            <a:off x="464829" y="2871662"/>
            <a:ext cx="3540641" cy="3199309"/>
          </a:xfrm>
          <a:prstGeom prst="rect">
            <a:avLst/>
          </a:prstGeom>
        </p:spPr>
      </p:pic>
      <p:sp>
        <p:nvSpPr>
          <p:cNvPr id="8" name="TextBox 7">
            <a:extLst>
              <a:ext uri="{FF2B5EF4-FFF2-40B4-BE49-F238E27FC236}">
                <a16:creationId xmlns:a16="http://schemas.microsoft.com/office/drawing/2014/main" id="{F9ABD034-70F8-4B82-8807-CAE31ACE14C0}"/>
              </a:ext>
            </a:extLst>
          </p:cNvPr>
          <p:cNvSpPr txBox="1"/>
          <p:nvPr/>
        </p:nvSpPr>
        <p:spPr>
          <a:xfrm>
            <a:off x="263790" y="968849"/>
            <a:ext cx="8616420" cy="166199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hlinkClick r:id="rId3"/>
              </a:rPr>
              <a:t>Pansophy</a:t>
            </a:r>
            <a:r>
              <a:rPr lang="en-US" sz="1700" dirty="0">
                <a:latin typeface="Arial" panose="020B0604020202020204" pitchFamily="34" charset="0"/>
                <a:cs typeface="Arial" panose="020B0604020202020204" pitchFamily="34" charset="0"/>
              </a:rPr>
              <a:t> lays out the agreed-upon vetted and discussed testing process and the order of tests for acceptance testing (and other) processes. </a:t>
            </a:r>
          </a:p>
          <a:p>
            <a:pPr marL="347663" lvl="1" indent="-347663">
              <a:buFont typeface="Arial" panose="020B0604020202020204" pitchFamily="34" charset="0"/>
              <a:buChar char="•"/>
            </a:pPr>
            <a:r>
              <a:rPr lang="en-US" sz="1700" dirty="0">
                <a:latin typeface="Arial" panose="020B0604020202020204" pitchFamily="34" charset="0"/>
                <a:cs typeface="Arial" panose="020B0604020202020204" pitchFamily="34" charset="0"/>
              </a:rPr>
              <a:t>Level is work control – not procedural: </a:t>
            </a:r>
          </a:p>
          <a:p>
            <a:pPr marL="746125" lvl="1" indent="-398463">
              <a:buFont typeface="PingFangSC-Regular" charset="-122"/>
              <a:buChar char="－"/>
            </a:pPr>
            <a:r>
              <a:rPr lang="en-US" sz="1700" dirty="0">
                <a:latin typeface="Arial" panose="020B0604020202020204" pitchFamily="34" charset="0"/>
                <a:ea typeface="Calibri"/>
                <a:cs typeface="Arial" panose="020B0604020202020204" pitchFamily="34" charset="0"/>
              </a:rPr>
              <a:t>Ex. Do </a:t>
            </a:r>
            <a:r>
              <a:rPr lang="en-US" sz="1700" dirty="0" err="1">
                <a:latin typeface="Arial" panose="020B0604020202020204" pitchFamily="34" charset="0"/>
                <a:ea typeface="Calibri"/>
                <a:cs typeface="Arial" panose="020B0604020202020204" pitchFamily="34" charset="0"/>
              </a:rPr>
              <a:t>Qo</a:t>
            </a:r>
            <a:r>
              <a:rPr lang="en-US" sz="1700" dirty="0">
                <a:latin typeface="Arial" panose="020B0604020202020204" pitchFamily="34" charset="0"/>
                <a:ea typeface="Calibri"/>
                <a:cs typeface="Arial" panose="020B0604020202020204" pitchFamily="34" charset="0"/>
              </a:rPr>
              <a:t> measurements from gradients X-to-Y in MV/m steps &amp; record results.</a:t>
            </a:r>
          </a:p>
          <a:p>
            <a:pPr marL="746125" lvl="1" indent="-398463">
              <a:buFont typeface="PingFangSC-Regular" charset="-122"/>
              <a:buChar char="－"/>
            </a:pPr>
            <a:r>
              <a:rPr lang="en-US" sz="1700" dirty="0">
                <a:latin typeface="Arial" panose="020B0604020202020204" pitchFamily="34" charset="0"/>
                <a:ea typeface="Calibri"/>
                <a:cs typeface="Arial" panose="020B0604020202020204" pitchFamily="34" charset="0"/>
              </a:rPr>
              <a:t>No information on how to perform the measurement itself – delegated to SOPs.</a:t>
            </a:r>
          </a:p>
          <a:p>
            <a:pPr marL="746125" lvl="1" indent="-398463">
              <a:buFont typeface="PingFangSC-Regular" charset="-122"/>
              <a:buChar char="－"/>
            </a:pPr>
            <a:r>
              <a:rPr lang="en-US" sz="1700" dirty="0">
                <a:latin typeface="Arial" panose="020B0604020202020204" pitchFamily="34" charset="0"/>
                <a:ea typeface="Calibri"/>
                <a:cs typeface="Arial" panose="020B0604020202020204" pitchFamily="34" charset="0"/>
              </a:rPr>
              <a:t>Includes several hold and data review points in addition to Quality Control.</a:t>
            </a:r>
          </a:p>
        </p:txBody>
      </p:sp>
      <p:sp>
        <p:nvSpPr>
          <p:cNvPr id="3" name="Slide Number Placeholder 2">
            <a:extLst>
              <a:ext uri="{FF2B5EF4-FFF2-40B4-BE49-F238E27FC236}">
                <a16:creationId xmlns:a16="http://schemas.microsoft.com/office/drawing/2014/main" id="{06804F5A-3FA6-40D5-9A26-ABEE63059A9B}"/>
              </a:ext>
            </a:extLst>
          </p:cNvPr>
          <p:cNvSpPr>
            <a:spLocks noGrp="1"/>
          </p:cNvSpPr>
          <p:nvPr>
            <p:ph type="sldNum" sz="quarter" idx="12"/>
          </p:nvPr>
        </p:nvSpPr>
        <p:spPr/>
        <p:txBody>
          <a:bodyPr/>
          <a:lstStyle/>
          <a:p>
            <a:fld id="{07E1C93C-5050-FC42-8F10-D22D4F119D13}" type="slidenum">
              <a:rPr lang="en-US" smtClean="0"/>
              <a:pPr/>
              <a:t>63</a:t>
            </a:fld>
            <a:endParaRPr lang="en-US"/>
          </a:p>
        </p:txBody>
      </p:sp>
      <p:pic>
        <p:nvPicPr>
          <p:cNvPr id="6" name="Picture 5">
            <a:extLst>
              <a:ext uri="{FF2B5EF4-FFF2-40B4-BE49-F238E27FC236}">
                <a16:creationId xmlns:a16="http://schemas.microsoft.com/office/drawing/2014/main" id="{BD85AB4B-4224-457B-9572-2FE208C9A6B3}"/>
              </a:ext>
            </a:extLst>
          </p:cNvPr>
          <p:cNvPicPr>
            <a:picLocks noChangeAspect="1"/>
          </p:cNvPicPr>
          <p:nvPr/>
        </p:nvPicPr>
        <p:blipFill>
          <a:blip r:embed="rId4"/>
          <a:stretch>
            <a:fillRect/>
          </a:stretch>
        </p:blipFill>
        <p:spPr>
          <a:xfrm>
            <a:off x="4111601" y="3212751"/>
            <a:ext cx="4904158" cy="2662429"/>
          </a:xfrm>
          <a:prstGeom prst="rect">
            <a:avLst/>
          </a:prstGeom>
        </p:spPr>
      </p:pic>
    </p:spTree>
    <p:extLst>
      <p:ext uri="{BB962C8B-B14F-4D97-AF65-F5344CB8AC3E}">
        <p14:creationId xmlns:p14="http://schemas.microsoft.com/office/powerpoint/2010/main" val="2008348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13A-23D1-912B-7057-9918E776781B}"/>
              </a:ext>
            </a:extLst>
          </p:cNvPr>
          <p:cNvSpPr>
            <a:spLocks noGrp="1"/>
          </p:cNvSpPr>
          <p:nvPr>
            <p:ph type="title"/>
          </p:nvPr>
        </p:nvSpPr>
        <p:spPr/>
        <p:txBody>
          <a:bodyPr>
            <a:normAutofit fontScale="90000"/>
          </a:bodyPr>
          <a:lstStyle/>
          <a:p>
            <a:r>
              <a:rPr lang="en-US">
                <a:latin typeface="Arial"/>
                <a:cs typeface="Arial"/>
              </a:rPr>
              <a:t>Work Planning &amp; Controls: Test lab Area Task List (TATL) </a:t>
            </a:r>
            <a:endParaRPr lang="en-US"/>
          </a:p>
        </p:txBody>
      </p:sp>
      <p:sp>
        <p:nvSpPr>
          <p:cNvPr id="3" name="Content Placeholder 2">
            <a:extLst>
              <a:ext uri="{FF2B5EF4-FFF2-40B4-BE49-F238E27FC236}">
                <a16:creationId xmlns:a16="http://schemas.microsoft.com/office/drawing/2014/main" id="{D9A2752E-C74E-5A59-EA3E-F038CC981FCB}"/>
              </a:ext>
            </a:extLst>
          </p:cNvPr>
          <p:cNvSpPr>
            <a:spLocks noGrp="1"/>
          </p:cNvSpPr>
          <p:nvPr>
            <p:ph idx="1"/>
          </p:nvPr>
        </p:nvSpPr>
        <p:spPr>
          <a:xfrm>
            <a:off x="5053170" y="1188909"/>
            <a:ext cx="3917889" cy="5278427"/>
          </a:xfrm>
        </p:spPr>
        <p:txBody>
          <a:bodyPr vert="horz" lIns="68580" tIns="34290" rIns="68580" bIns="34290" rtlCol="0" anchor="t">
            <a:noAutofit/>
          </a:bodyPr>
          <a:lstStyle/>
          <a:p>
            <a:pPr>
              <a:lnSpc>
                <a:spcPct val="110000"/>
              </a:lnSpc>
              <a:spcBef>
                <a:spcPts val="600"/>
              </a:spcBef>
            </a:pPr>
            <a:r>
              <a:rPr lang="en-US" sz="1800" dirty="0">
                <a:latin typeface="Arial" panose="020B0604020202020204" pitchFamily="34" charset="0"/>
                <a:ea typeface="Calibri"/>
                <a:hlinkClick r:id="rId2"/>
              </a:rPr>
              <a:t>TATL</a:t>
            </a:r>
            <a:r>
              <a:rPr lang="en-US" sz="1800" dirty="0">
                <a:latin typeface="Arial" panose="020B0604020202020204" pitchFamily="34" charset="0"/>
                <a:ea typeface="Calibri"/>
              </a:rPr>
              <a:t> is used for work planning and coordination during running and scheduled downs.</a:t>
            </a:r>
          </a:p>
          <a:p>
            <a:pPr>
              <a:lnSpc>
                <a:spcPct val="110000"/>
              </a:lnSpc>
              <a:spcBef>
                <a:spcPts val="600"/>
              </a:spcBef>
            </a:pPr>
            <a:r>
              <a:rPr lang="en-US" sz="1800" dirty="0">
                <a:latin typeface="Arial" panose="020B0604020202020204" pitchFamily="34" charset="0"/>
                <a:ea typeface="Calibri"/>
              </a:rPr>
              <a:t>All maintenance done to the CMTF will have an associated TATL Task, which may also interface to the </a:t>
            </a:r>
            <a:r>
              <a:rPr lang="en-US" sz="1800" dirty="0">
                <a:latin typeface="Arial" panose="020B0604020202020204" pitchFamily="34" charset="0"/>
                <a:ea typeface="Calibri"/>
                <a:hlinkClick r:id="rId3"/>
              </a:rPr>
              <a:t>electronic Permit Authorization System (</a:t>
            </a:r>
            <a:r>
              <a:rPr lang="en-US" sz="1800" dirty="0" err="1">
                <a:latin typeface="Arial" panose="020B0604020202020204" pitchFamily="34" charset="0"/>
                <a:ea typeface="Calibri"/>
                <a:hlinkClick r:id="rId3"/>
              </a:rPr>
              <a:t>ePAS</a:t>
            </a:r>
            <a:r>
              <a:rPr lang="en-US" sz="1800" dirty="0">
                <a:latin typeface="Arial" panose="020B0604020202020204" pitchFamily="34" charset="0"/>
                <a:ea typeface="Calibri"/>
                <a:hlinkClick r:id="rId3"/>
              </a:rPr>
              <a:t>)</a:t>
            </a:r>
            <a:r>
              <a:rPr lang="en-US" sz="1800" dirty="0">
                <a:latin typeface="Arial" panose="020B0604020202020204" pitchFamily="34" charset="0"/>
                <a:ea typeface="Calibri"/>
              </a:rPr>
              <a:t> for work planning and control purposes.</a:t>
            </a:r>
          </a:p>
          <a:p>
            <a:pPr>
              <a:lnSpc>
                <a:spcPct val="110000"/>
              </a:lnSpc>
              <a:spcBef>
                <a:spcPts val="600"/>
              </a:spcBef>
            </a:pPr>
            <a:r>
              <a:rPr lang="en-US" sz="1800" dirty="0">
                <a:latin typeface="Arial" panose="020B0604020202020204" pitchFamily="34" charset="0"/>
                <a:ea typeface="Calibri"/>
              </a:rPr>
              <a:t>CMTF work coordinator is responsible for understanding the overall schedule and work scheduling via TATL.</a:t>
            </a:r>
          </a:p>
          <a:p>
            <a:pPr>
              <a:lnSpc>
                <a:spcPct val="110000"/>
              </a:lnSpc>
              <a:spcBef>
                <a:spcPts val="600"/>
              </a:spcBef>
            </a:pPr>
            <a:r>
              <a:rPr lang="en-US" sz="1800" dirty="0">
                <a:latin typeface="Arial" panose="020B0604020202020204" pitchFamily="34" charset="0"/>
                <a:ea typeface="Calibri"/>
              </a:rPr>
              <a:t>Users (e.g., operators, system owners) can log in and comment </a:t>
            </a:r>
            <a:br>
              <a:rPr lang="en-US" sz="1800" dirty="0">
                <a:latin typeface="Arial" panose="020B0604020202020204" pitchFamily="34" charset="0"/>
                <a:ea typeface="Calibri"/>
              </a:rPr>
            </a:br>
            <a:r>
              <a:rPr lang="en-US" sz="1800" dirty="0">
                <a:latin typeface="Arial" panose="020B0604020202020204" pitchFamily="34" charset="0"/>
                <a:ea typeface="Calibri"/>
              </a:rPr>
              <a:t>on tasks. </a:t>
            </a:r>
          </a:p>
        </p:txBody>
      </p:sp>
      <p:pic>
        <p:nvPicPr>
          <p:cNvPr id="5" name="Picture 4">
            <a:extLst>
              <a:ext uri="{FF2B5EF4-FFF2-40B4-BE49-F238E27FC236}">
                <a16:creationId xmlns:a16="http://schemas.microsoft.com/office/drawing/2014/main" id="{708E9214-82AB-4EE6-ACDF-63C399BD3929}"/>
              </a:ext>
            </a:extLst>
          </p:cNvPr>
          <p:cNvPicPr>
            <a:picLocks noChangeAspect="1"/>
          </p:cNvPicPr>
          <p:nvPr/>
        </p:nvPicPr>
        <p:blipFill>
          <a:blip r:embed="rId4"/>
          <a:stretch>
            <a:fillRect/>
          </a:stretch>
        </p:blipFill>
        <p:spPr>
          <a:xfrm>
            <a:off x="172941" y="1281380"/>
            <a:ext cx="4811567" cy="4295240"/>
          </a:xfrm>
          <a:prstGeom prst="rect">
            <a:avLst/>
          </a:prstGeom>
        </p:spPr>
      </p:pic>
      <p:sp>
        <p:nvSpPr>
          <p:cNvPr id="6" name="Slide Number Placeholder 5">
            <a:extLst>
              <a:ext uri="{FF2B5EF4-FFF2-40B4-BE49-F238E27FC236}">
                <a16:creationId xmlns:a16="http://schemas.microsoft.com/office/drawing/2014/main" id="{4A91CDF9-E5F6-40D8-96E6-322ED5BB18B7}"/>
              </a:ext>
            </a:extLst>
          </p:cNvPr>
          <p:cNvSpPr>
            <a:spLocks noGrp="1"/>
          </p:cNvSpPr>
          <p:nvPr>
            <p:ph type="sldNum" sz="quarter" idx="12"/>
          </p:nvPr>
        </p:nvSpPr>
        <p:spPr/>
        <p:txBody>
          <a:bodyPr/>
          <a:lstStyle/>
          <a:p>
            <a:fld id="{07E1C93C-5050-FC42-8F10-D22D4F119D13}" type="slidenum">
              <a:rPr lang="en-US" smtClean="0"/>
              <a:pPr/>
              <a:t>64</a:t>
            </a:fld>
            <a:endParaRPr lang="en-US"/>
          </a:p>
        </p:txBody>
      </p:sp>
      <p:sp>
        <p:nvSpPr>
          <p:cNvPr id="4" name="TextBox 3">
            <a:extLst>
              <a:ext uri="{FF2B5EF4-FFF2-40B4-BE49-F238E27FC236}">
                <a16:creationId xmlns:a16="http://schemas.microsoft.com/office/drawing/2014/main" id="{E1D675D3-8F08-40A5-B8B3-FC3ADA476707}"/>
              </a:ext>
            </a:extLst>
          </p:cNvPr>
          <p:cNvSpPr txBox="1"/>
          <p:nvPr/>
        </p:nvSpPr>
        <p:spPr>
          <a:xfrm>
            <a:off x="230659" y="5667632"/>
            <a:ext cx="4753849" cy="369332"/>
          </a:xfrm>
          <a:prstGeom prst="rect">
            <a:avLst/>
          </a:prstGeom>
          <a:noFill/>
        </p:spPr>
        <p:txBody>
          <a:bodyPr wrap="square" rtlCol="0">
            <a:spAutoFit/>
          </a:bodyPr>
          <a:lstStyle/>
          <a:p>
            <a:pPr algn="ctr"/>
            <a:r>
              <a:rPr lang="en-US" dirty="0"/>
              <a:t>TOD </a:t>
            </a:r>
            <a:r>
              <a:rPr lang="en-US" dirty="0" err="1"/>
              <a:t>Sxn</a:t>
            </a:r>
            <a:r>
              <a:rPr lang="en-US" dirty="0"/>
              <a:t> 3.6.6</a:t>
            </a:r>
          </a:p>
        </p:txBody>
      </p:sp>
    </p:spTree>
    <p:extLst>
      <p:ext uri="{BB962C8B-B14F-4D97-AF65-F5344CB8AC3E}">
        <p14:creationId xmlns:p14="http://schemas.microsoft.com/office/powerpoint/2010/main" val="4233697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Work Planning &amp; Controls: ePAS and Everything Else…</a:t>
            </a:r>
          </a:p>
        </p:txBody>
      </p:sp>
      <p:sp>
        <p:nvSpPr>
          <p:cNvPr id="3" name="Content Placeholder 2"/>
          <p:cNvSpPr>
            <a:spLocks noGrp="1"/>
          </p:cNvSpPr>
          <p:nvPr>
            <p:ph idx="1"/>
          </p:nvPr>
        </p:nvSpPr>
        <p:spPr>
          <a:xfrm>
            <a:off x="370702" y="979285"/>
            <a:ext cx="8464378" cy="5488052"/>
          </a:xfrm>
        </p:spPr>
        <p:txBody>
          <a:bodyPr>
            <a:noAutofit/>
          </a:bodyPr>
          <a:lstStyle/>
          <a:p>
            <a:pPr>
              <a:lnSpc>
                <a:spcPct val="100000"/>
              </a:lnSpc>
              <a:spcBef>
                <a:spcPts val="1200"/>
              </a:spcBef>
            </a:pPr>
            <a:r>
              <a:rPr lang="en-US" sz="1800" dirty="0" err="1">
                <a:hlinkClick r:id="rId2"/>
              </a:rPr>
              <a:t>ePAS</a:t>
            </a:r>
            <a:r>
              <a:rPr lang="en-US" sz="1800" dirty="0">
                <a:hlinkClick r:id="rId2"/>
              </a:rPr>
              <a:t> work planning and control tool </a:t>
            </a:r>
            <a:r>
              <a:rPr lang="en-US" sz="1800" dirty="0"/>
              <a:t>entries for CMTF</a:t>
            </a:r>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endParaRPr lang="en-US" sz="1800" dirty="0"/>
          </a:p>
          <a:p>
            <a:pPr>
              <a:lnSpc>
                <a:spcPct val="100000"/>
              </a:lnSpc>
              <a:spcBef>
                <a:spcPts val="1200"/>
              </a:spcBef>
            </a:pPr>
            <a:r>
              <a:rPr lang="en-US" sz="1800" dirty="0"/>
              <a:t>Broadly – 2 parts: Permits to Work and Isolation Certificates</a:t>
            </a:r>
          </a:p>
          <a:p>
            <a:pPr>
              <a:lnSpc>
                <a:spcPct val="100000"/>
              </a:lnSpc>
              <a:spcBef>
                <a:spcPts val="600"/>
              </a:spcBef>
            </a:pPr>
            <a:r>
              <a:rPr lang="en-US" sz="1800" dirty="0"/>
              <a:t>Permits describes work process; isolation certificates are hazardous energy lock-out points – may be referenced by multiple simultaneous work permits.</a:t>
            </a:r>
          </a:p>
          <a:p>
            <a:pPr>
              <a:lnSpc>
                <a:spcPct val="100000"/>
              </a:lnSpc>
              <a:spcBef>
                <a:spcPts val="600"/>
              </a:spcBef>
            </a:pPr>
            <a:r>
              <a:rPr lang="en-US" sz="1800" dirty="0"/>
              <a:t>Standard Operating Procedures, ODH assessments, and other safety and work control documentation also exist.</a:t>
            </a:r>
          </a:p>
        </p:txBody>
      </p:sp>
      <p:pic>
        <p:nvPicPr>
          <p:cNvPr id="8" name="Picture 7">
            <a:extLst>
              <a:ext uri="{FF2B5EF4-FFF2-40B4-BE49-F238E27FC236}">
                <a16:creationId xmlns:a16="http://schemas.microsoft.com/office/drawing/2014/main" id="{679B7D87-5F95-496F-AB5C-014684AACA62}"/>
              </a:ext>
            </a:extLst>
          </p:cNvPr>
          <p:cNvPicPr>
            <a:picLocks noChangeAspect="1"/>
          </p:cNvPicPr>
          <p:nvPr/>
        </p:nvPicPr>
        <p:blipFill>
          <a:blip r:embed="rId3"/>
          <a:stretch>
            <a:fillRect/>
          </a:stretch>
        </p:blipFill>
        <p:spPr>
          <a:xfrm>
            <a:off x="1362489" y="1368709"/>
            <a:ext cx="6480803" cy="3312948"/>
          </a:xfrm>
          <a:prstGeom prst="rect">
            <a:avLst/>
          </a:prstGeom>
        </p:spPr>
      </p:pic>
      <p:sp>
        <p:nvSpPr>
          <p:cNvPr id="4" name="Slide Number Placeholder 3">
            <a:extLst>
              <a:ext uri="{FF2B5EF4-FFF2-40B4-BE49-F238E27FC236}">
                <a16:creationId xmlns:a16="http://schemas.microsoft.com/office/drawing/2014/main" id="{9E64B7C0-5A21-4F87-8494-F42B52774A72}"/>
              </a:ext>
            </a:extLst>
          </p:cNvPr>
          <p:cNvSpPr>
            <a:spLocks noGrp="1"/>
          </p:cNvSpPr>
          <p:nvPr>
            <p:ph type="sldNum" sz="quarter" idx="12"/>
          </p:nvPr>
        </p:nvSpPr>
        <p:spPr>
          <a:xfrm>
            <a:off x="4303921" y="6467336"/>
            <a:ext cx="536158" cy="303364"/>
          </a:xfrm>
        </p:spPr>
        <p:txBody>
          <a:bodyPr/>
          <a:lstStyle/>
          <a:p>
            <a:fld id="{07E1C93C-5050-FC42-8F10-D22D4F119D13}" type="slidenum">
              <a:rPr lang="en-US" smtClean="0"/>
              <a:pPr/>
              <a:t>65</a:t>
            </a:fld>
            <a:endParaRPr lang="en-US"/>
          </a:p>
        </p:txBody>
      </p:sp>
    </p:spTree>
    <p:extLst>
      <p:ext uri="{BB962C8B-B14F-4D97-AF65-F5344CB8AC3E}">
        <p14:creationId xmlns:p14="http://schemas.microsoft.com/office/powerpoint/2010/main" val="4117788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7827A3C-4460-4A95-9C4F-EA4ECE39319A}"/>
              </a:ext>
            </a:extLst>
          </p:cNvPr>
          <p:cNvSpPr txBox="1">
            <a:spLocks/>
          </p:cNvSpPr>
          <p:nvPr/>
        </p:nvSpPr>
        <p:spPr>
          <a:xfrm>
            <a:off x="461319" y="149194"/>
            <a:ext cx="8464378"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latin typeface="Arial"/>
                <a:cs typeface="Arial"/>
              </a:rPr>
              <a:t>System Readiness and Repairs Process</a:t>
            </a:r>
            <a:endParaRPr lang="en-US"/>
          </a:p>
        </p:txBody>
      </p:sp>
      <p:sp>
        <p:nvSpPr>
          <p:cNvPr id="2" name="Slide Number Placeholder 1">
            <a:extLst>
              <a:ext uri="{FF2B5EF4-FFF2-40B4-BE49-F238E27FC236}">
                <a16:creationId xmlns:a16="http://schemas.microsoft.com/office/drawing/2014/main" id="{CF8E6483-4ABE-44B9-979A-51A23A3055E7}"/>
              </a:ext>
            </a:extLst>
          </p:cNvPr>
          <p:cNvSpPr>
            <a:spLocks noGrp="1"/>
          </p:cNvSpPr>
          <p:nvPr>
            <p:ph type="sldNum" sz="quarter" idx="12"/>
          </p:nvPr>
        </p:nvSpPr>
        <p:spPr/>
        <p:txBody>
          <a:bodyPr/>
          <a:lstStyle/>
          <a:p>
            <a:fld id="{07E1C93C-5050-FC42-8F10-D22D4F119D13}" type="slidenum">
              <a:rPr lang="en-US" smtClean="0"/>
              <a:pPr/>
              <a:t>66</a:t>
            </a:fld>
            <a:endParaRPr lang="en-US"/>
          </a:p>
        </p:txBody>
      </p:sp>
      <p:pic>
        <p:nvPicPr>
          <p:cNvPr id="5" name="Picture 4">
            <a:extLst>
              <a:ext uri="{FF2B5EF4-FFF2-40B4-BE49-F238E27FC236}">
                <a16:creationId xmlns:a16="http://schemas.microsoft.com/office/drawing/2014/main" id="{6DC5692E-7FCE-43CE-A903-392A8F3A116C}"/>
              </a:ext>
            </a:extLst>
          </p:cNvPr>
          <p:cNvPicPr>
            <a:picLocks noChangeAspect="1"/>
          </p:cNvPicPr>
          <p:nvPr/>
        </p:nvPicPr>
        <p:blipFill>
          <a:blip r:embed="rId2"/>
          <a:stretch>
            <a:fillRect/>
          </a:stretch>
        </p:blipFill>
        <p:spPr>
          <a:xfrm>
            <a:off x="334593" y="1126728"/>
            <a:ext cx="8809407" cy="5175218"/>
          </a:xfrm>
          <a:prstGeom prst="rect">
            <a:avLst/>
          </a:prstGeom>
        </p:spPr>
      </p:pic>
    </p:spTree>
    <p:extLst>
      <p:ext uri="{BB962C8B-B14F-4D97-AF65-F5344CB8AC3E}">
        <p14:creationId xmlns:p14="http://schemas.microsoft.com/office/powerpoint/2010/main" val="2963504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D3F6-7757-4E0F-A51F-33C58C608BEF}"/>
              </a:ext>
            </a:extLst>
          </p:cNvPr>
          <p:cNvSpPr>
            <a:spLocks noGrp="1"/>
          </p:cNvSpPr>
          <p:nvPr>
            <p:ph type="title"/>
          </p:nvPr>
        </p:nvSpPr>
        <p:spPr/>
        <p:txBody>
          <a:bodyPr/>
          <a:lstStyle/>
          <a:p>
            <a:r>
              <a:rPr lang="en-US" dirty="0"/>
              <a:t>Operations Problem Reports (OPS-PRs)</a:t>
            </a:r>
          </a:p>
        </p:txBody>
      </p:sp>
      <p:sp>
        <p:nvSpPr>
          <p:cNvPr id="3" name="Content Placeholder 2">
            <a:extLst>
              <a:ext uri="{FF2B5EF4-FFF2-40B4-BE49-F238E27FC236}">
                <a16:creationId xmlns:a16="http://schemas.microsoft.com/office/drawing/2014/main" id="{30E89314-99C2-41FC-B3AF-67EBC8698FA7}"/>
              </a:ext>
            </a:extLst>
          </p:cNvPr>
          <p:cNvSpPr>
            <a:spLocks noGrp="1"/>
          </p:cNvSpPr>
          <p:nvPr>
            <p:ph idx="1"/>
          </p:nvPr>
        </p:nvSpPr>
        <p:spPr>
          <a:xfrm>
            <a:off x="0" y="741404"/>
            <a:ext cx="9133508" cy="5548679"/>
          </a:xfrm>
        </p:spPr>
        <p:txBody>
          <a:bodyPr>
            <a:noAutofit/>
          </a:bodyPr>
          <a:lstStyle/>
          <a:p>
            <a:pPr marL="0" indent="0">
              <a:lnSpc>
                <a:spcPct val="120000"/>
              </a:lnSpc>
              <a:buNone/>
            </a:pPr>
            <a:r>
              <a:rPr lang="en-US" sz="1200" dirty="0"/>
              <a:t>OPS-PR (Operations Problem Report):		  			                   </a:t>
            </a:r>
            <a:r>
              <a:rPr lang="en-US" sz="1200" b="1" u="sng" dirty="0">
                <a:solidFill>
                  <a:srgbClr val="FF0000"/>
                </a:solidFill>
              </a:rPr>
              <a:t>[Non-immediate Issues]</a:t>
            </a:r>
          </a:p>
          <a:p>
            <a:pPr>
              <a:lnSpc>
                <a:spcPct val="100000"/>
              </a:lnSpc>
              <a:spcBef>
                <a:spcPts val="500"/>
              </a:spcBef>
            </a:pPr>
            <a:r>
              <a:rPr lang="en-US" sz="1200" dirty="0"/>
              <a:t>Electronic tracking and reporting system for corrective action requests. (Made via logbook entry interface.)</a:t>
            </a:r>
          </a:p>
          <a:p>
            <a:pPr>
              <a:lnSpc>
                <a:spcPct val="100000"/>
              </a:lnSpc>
              <a:spcBef>
                <a:spcPts val="500"/>
              </a:spcBef>
            </a:pPr>
            <a:r>
              <a:rPr lang="en-US" sz="1200" dirty="0"/>
              <a:t>Describe the problem &amp; select from the lists of systems, groups, and regions to categorize the problem. </a:t>
            </a:r>
          </a:p>
          <a:p>
            <a:pPr>
              <a:lnSpc>
                <a:spcPct val="100000"/>
              </a:lnSpc>
              <a:spcBef>
                <a:spcPts val="500"/>
              </a:spcBef>
            </a:pPr>
            <a:r>
              <a:rPr lang="en-US" sz="1200" dirty="0"/>
              <a:t>For some common problems, SME guidance for a solution may be presented shortly after the entry is made. </a:t>
            </a:r>
          </a:p>
          <a:p>
            <a:pPr>
              <a:lnSpc>
                <a:spcPct val="100000"/>
              </a:lnSpc>
              <a:spcBef>
                <a:spcPts val="500"/>
              </a:spcBef>
            </a:pPr>
            <a:r>
              <a:rPr lang="en-US" sz="1200" dirty="0"/>
              <a:t>Files can be attached, and the entry can also be associated with other similar entries. </a:t>
            </a:r>
          </a:p>
          <a:p>
            <a:pPr>
              <a:lnSpc>
                <a:spcPct val="100000"/>
              </a:lnSpc>
              <a:spcBef>
                <a:spcPts val="500"/>
              </a:spcBef>
            </a:pPr>
            <a:r>
              <a:rPr lang="en-US" sz="1200" dirty="0"/>
              <a:t>Logbook(s) where the entry will appear can also be specified. When the entry is submitted, system owner &amp; other subscribed personnel automatically receive the entry via email; other recipients can also be entered. Once generated, an OPS-PR can be reassigned by the system owner and comments can be added as progress is made toward resolution. When a repair has been completed, an OPS-PR may be marked ‘No attention required’.</a:t>
            </a:r>
          </a:p>
        </p:txBody>
      </p:sp>
      <p:sp>
        <p:nvSpPr>
          <p:cNvPr id="5" name="Slide Number Placeholder 4">
            <a:extLst>
              <a:ext uri="{FF2B5EF4-FFF2-40B4-BE49-F238E27FC236}">
                <a16:creationId xmlns:a16="http://schemas.microsoft.com/office/drawing/2014/main" id="{45FD84B8-F11F-4021-AA97-37447B0272FC}"/>
              </a:ext>
            </a:extLst>
          </p:cNvPr>
          <p:cNvSpPr>
            <a:spLocks noGrp="1"/>
          </p:cNvSpPr>
          <p:nvPr>
            <p:ph type="sldNum" sz="quarter" idx="12"/>
          </p:nvPr>
        </p:nvSpPr>
        <p:spPr/>
        <p:txBody>
          <a:bodyPr/>
          <a:lstStyle/>
          <a:p>
            <a:fld id="{07E1C93C-5050-FC42-8F10-D22D4F119D13}" type="slidenum">
              <a:rPr lang="en-US" smtClean="0"/>
              <a:pPr/>
              <a:t>67</a:t>
            </a:fld>
            <a:endParaRPr lang="en-US"/>
          </a:p>
        </p:txBody>
      </p:sp>
      <p:pic>
        <p:nvPicPr>
          <p:cNvPr id="6" name="Picture 5">
            <a:extLst>
              <a:ext uri="{FF2B5EF4-FFF2-40B4-BE49-F238E27FC236}">
                <a16:creationId xmlns:a16="http://schemas.microsoft.com/office/drawing/2014/main" id="{393F98A4-F052-43EB-938B-F1B573216947}"/>
              </a:ext>
            </a:extLst>
          </p:cNvPr>
          <p:cNvPicPr>
            <a:picLocks noChangeAspect="1"/>
          </p:cNvPicPr>
          <p:nvPr/>
        </p:nvPicPr>
        <p:blipFill>
          <a:blip r:embed="rId2"/>
          <a:stretch>
            <a:fillRect/>
          </a:stretch>
        </p:blipFill>
        <p:spPr>
          <a:xfrm>
            <a:off x="4593411" y="3075182"/>
            <a:ext cx="4453573" cy="3782818"/>
          </a:xfrm>
          <a:prstGeom prst="rect">
            <a:avLst/>
          </a:prstGeom>
        </p:spPr>
      </p:pic>
      <p:pic>
        <p:nvPicPr>
          <p:cNvPr id="10" name="Picture 9">
            <a:extLst>
              <a:ext uri="{FF2B5EF4-FFF2-40B4-BE49-F238E27FC236}">
                <a16:creationId xmlns:a16="http://schemas.microsoft.com/office/drawing/2014/main" id="{0F2A69A4-A1D8-4671-A83E-F47DB5CDA15A}"/>
              </a:ext>
            </a:extLst>
          </p:cNvPr>
          <p:cNvPicPr>
            <a:picLocks noChangeAspect="1"/>
          </p:cNvPicPr>
          <p:nvPr/>
        </p:nvPicPr>
        <p:blipFill>
          <a:blip r:embed="rId3"/>
          <a:stretch>
            <a:fillRect/>
          </a:stretch>
        </p:blipFill>
        <p:spPr>
          <a:xfrm>
            <a:off x="10492" y="3075182"/>
            <a:ext cx="4559423" cy="3782818"/>
          </a:xfrm>
          <a:prstGeom prst="rect">
            <a:avLst/>
          </a:prstGeom>
        </p:spPr>
      </p:pic>
    </p:spTree>
    <p:extLst>
      <p:ext uri="{BB962C8B-B14F-4D97-AF65-F5344CB8AC3E}">
        <p14:creationId xmlns:p14="http://schemas.microsoft.com/office/powerpoint/2010/main" val="3761329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D3F6-7757-4E0F-A51F-33C58C608BEF}"/>
              </a:ext>
            </a:extLst>
          </p:cNvPr>
          <p:cNvSpPr>
            <a:spLocks noGrp="1"/>
          </p:cNvSpPr>
          <p:nvPr>
            <p:ph type="title"/>
          </p:nvPr>
        </p:nvSpPr>
        <p:spPr/>
        <p:txBody>
          <a:bodyPr/>
          <a:lstStyle/>
          <a:p>
            <a:r>
              <a:rPr lang="en-US" dirty="0"/>
              <a:t>Operations Problem Reports (OPS-PRs) (Cont.)</a:t>
            </a:r>
          </a:p>
        </p:txBody>
      </p:sp>
      <p:sp>
        <p:nvSpPr>
          <p:cNvPr id="5" name="Slide Number Placeholder 4">
            <a:extLst>
              <a:ext uri="{FF2B5EF4-FFF2-40B4-BE49-F238E27FC236}">
                <a16:creationId xmlns:a16="http://schemas.microsoft.com/office/drawing/2014/main" id="{45FD84B8-F11F-4021-AA97-37447B0272FC}"/>
              </a:ext>
            </a:extLst>
          </p:cNvPr>
          <p:cNvSpPr>
            <a:spLocks noGrp="1"/>
          </p:cNvSpPr>
          <p:nvPr>
            <p:ph type="sldNum" sz="quarter" idx="12"/>
          </p:nvPr>
        </p:nvSpPr>
        <p:spPr/>
        <p:txBody>
          <a:bodyPr/>
          <a:lstStyle/>
          <a:p>
            <a:fld id="{07E1C93C-5050-FC42-8F10-D22D4F119D13}" type="slidenum">
              <a:rPr lang="en-US" smtClean="0"/>
              <a:pPr/>
              <a:t>68</a:t>
            </a:fld>
            <a:endParaRPr lang="en-US"/>
          </a:p>
        </p:txBody>
      </p:sp>
      <p:pic>
        <p:nvPicPr>
          <p:cNvPr id="7" name="Picture 6">
            <a:extLst>
              <a:ext uri="{FF2B5EF4-FFF2-40B4-BE49-F238E27FC236}">
                <a16:creationId xmlns:a16="http://schemas.microsoft.com/office/drawing/2014/main" id="{3207E3BA-A993-444F-B863-22EAB3E3A116}"/>
              </a:ext>
            </a:extLst>
          </p:cNvPr>
          <p:cNvPicPr>
            <a:picLocks noChangeAspect="1"/>
          </p:cNvPicPr>
          <p:nvPr/>
        </p:nvPicPr>
        <p:blipFill>
          <a:blip r:embed="rId2"/>
          <a:stretch>
            <a:fillRect/>
          </a:stretch>
        </p:blipFill>
        <p:spPr>
          <a:xfrm>
            <a:off x="0" y="774813"/>
            <a:ext cx="5464013" cy="2209992"/>
          </a:xfrm>
          <a:prstGeom prst="rect">
            <a:avLst/>
          </a:prstGeom>
        </p:spPr>
      </p:pic>
      <p:pic>
        <p:nvPicPr>
          <p:cNvPr id="9" name="Picture 8">
            <a:extLst>
              <a:ext uri="{FF2B5EF4-FFF2-40B4-BE49-F238E27FC236}">
                <a16:creationId xmlns:a16="http://schemas.microsoft.com/office/drawing/2014/main" id="{795F14F6-32A8-4C0D-87C8-57C2D355F12C}"/>
              </a:ext>
            </a:extLst>
          </p:cNvPr>
          <p:cNvPicPr>
            <a:picLocks noChangeAspect="1"/>
          </p:cNvPicPr>
          <p:nvPr/>
        </p:nvPicPr>
        <p:blipFill>
          <a:blip r:embed="rId3"/>
          <a:stretch>
            <a:fillRect/>
          </a:stretch>
        </p:blipFill>
        <p:spPr>
          <a:xfrm>
            <a:off x="5301" y="3064541"/>
            <a:ext cx="7996559" cy="3793459"/>
          </a:xfrm>
          <a:prstGeom prst="rect">
            <a:avLst/>
          </a:prstGeom>
        </p:spPr>
      </p:pic>
    </p:spTree>
    <p:extLst>
      <p:ext uri="{BB962C8B-B14F-4D97-AF65-F5344CB8AC3E}">
        <p14:creationId xmlns:p14="http://schemas.microsoft.com/office/powerpoint/2010/main" val="3416101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D3F6-7757-4E0F-A51F-33C58C608BEF}"/>
              </a:ext>
            </a:extLst>
          </p:cNvPr>
          <p:cNvSpPr>
            <a:spLocks noGrp="1"/>
          </p:cNvSpPr>
          <p:nvPr>
            <p:ph type="title"/>
          </p:nvPr>
        </p:nvSpPr>
        <p:spPr/>
        <p:txBody>
          <a:bodyPr>
            <a:normAutofit/>
          </a:bodyPr>
          <a:lstStyle/>
          <a:p>
            <a:r>
              <a:rPr lang="en-US" dirty="0"/>
              <a:t>CMTF Repair Protocol				</a:t>
            </a:r>
            <a:r>
              <a:rPr lang="en-US" sz="1300" dirty="0">
                <a:solidFill>
                  <a:srgbClr val="FF0000"/>
                </a:solidFill>
              </a:rPr>
              <a:t>[Immediate Issues]</a:t>
            </a:r>
          </a:p>
        </p:txBody>
      </p:sp>
      <p:sp>
        <p:nvSpPr>
          <p:cNvPr id="3" name="Content Placeholder 2">
            <a:extLst>
              <a:ext uri="{FF2B5EF4-FFF2-40B4-BE49-F238E27FC236}">
                <a16:creationId xmlns:a16="http://schemas.microsoft.com/office/drawing/2014/main" id="{30E89314-99C2-41FC-B3AF-67EBC8698FA7}"/>
              </a:ext>
            </a:extLst>
          </p:cNvPr>
          <p:cNvSpPr>
            <a:spLocks noGrp="1"/>
          </p:cNvSpPr>
          <p:nvPr>
            <p:ph idx="1"/>
          </p:nvPr>
        </p:nvSpPr>
        <p:spPr>
          <a:xfrm>
            <a:off x="308919" y="897043"/>
            <a:ext cx="8464378" cy="5548679"/>
          </a:xfrm>
        </p:spPr>
        <p:txBody>
          <a:bodyPr>
            <a:noAutofit/>
          </a:bodyPr>
          <a:lstStyle/>
          <a:p>
            <a:pPr marL="0" indent="0">
              <a:lnSpc>
                <a:spcPct val="120000"/>
              </a:lnSpc>
              <a:buNone/>
            </a:pPr>
            <a:r>
              <a:rPr lang="en-US" sz="1800" dirty="0"/>
              <a:t>Accelerator repairs are made whenever hardware or software problems interrupt the primary program. The following guidelines describe the repair process:</a:t>
            </a:r>
          </a:p>
          <a:p>
            <a:pPr lvl="1">
              <a:lnSpc>
                <a:spcPct val="100000"/>
              </a:lnSpc>
            </a:pPr>
            <a:r>
              <a:rPr lang="en-US" sz="1600" dirty="0"/>
              <a:t>The Duty Operator determines whether the problem can be corrected quickly by SRF or control room staff or if external on-call help is required. If on-call help is required, the Duty Operator uses the protocol established by the Web On-Call tool.</a:t>
            </a:r>
          </a:p>
          <a:p>
            <a:pPr lvl="1">
              <a:lnSpc>
                <a:spcPct val="100000"/>
              </a:lnSpc>
            </a:pPr>
            <a:r>
              <a:rPr lang="en-US" sz="1600" dirty="0"/>
              <a:t>The Duty Operator shall update the Ops Problem Report with the details of the repair (if known), and record any notifications there associated with program interruptions.</a:t>
            </a:r>
          </a:p>
          <a:p>
            <a:pPr lvl="1">
              <a:lnSpc>
                <a:spcPct val="100000"/>
              </a:lnSpc>
            </a:pPr>
            <a:r>
              <a:rPr lang="en-US" sz="1600" dirty="0"/>
              <a:t>Escalations for Program Interruptions:</a:t>
            </a:r>
          </a:p>
          <a:p>
            <a:pPr lvl="2">
              <a:lnSpc>
                <a:spcPct val="100000"/>
              </a:lnSpc>
              <a:buFont typeface="Wingdings" panose="05000000000000000000" pitchFamily="2" charset="2"/>
              <a:buChar char="Ø"/>
            </a:pPr>
            <a:r>
              <a:rPr lang="en-US" sz="1400" b="1" dirty="0"/>
              <a:t>T ≥ 2-hr: </a:t>
            </a:r>
            <a:r>
              <a:rPr lang="en-US" sz="1400" dirty="0"/>
              <a:t>Duty Operator notifies the CMTF Testing Coordinator.</a:t>
            </a:r>
          </a:p>
          <a:p>
            <a:pPr lvl="2">
              <a:lnSpc>
                <a:spcPct val="100000"/>
              </a:lnSpc>
              <a:buFont typeface="Wingdings" panose="05000000000000000000" pitchFamily="2" charset="2"/>
              <a:buChar char="Ø"/>
            </a:pPr>
            <a:r>
              <a:rPr lang="en-US" sz="1400" b="1" dirty="0"/>
              <a:t>T ≥ 4-hr: </a:t>
            </a:r>
            <a:r>
              <a:rPr lang="en-US" sz="1400" dirty="0"/>
              <a:t>Duty Operator notifies the CMTF Manager.</a:t>
            </a:r>
          </a:p>
          <a:p>
            <a:pPr lvl="2">
              <a:lnSpc>
                <a:spcPct val="100000"/>
              </a:lnSpc>
              <a:buFont typeface="Wingdings" panose="05000000000000000000" pitchFamily="2" charset="2"/>
              <a:buChar char="Ø"/>
            </a:pPr>
            <a:r>
              <a:rPr lang="en-US" sz="1400" b="1" dirty="0"/>
              <a:t>T ≥ 8-hr: </a:t>
            </a:r>
            <a:r>
              <a:rPr lang="en-US" sz="1400" dirty="0"/>
              <a:t>Duty Operator shall update the CMTF Testing Coordinator, CMTF Manager, and apprise the Head of SRF Operations of the issue.</a:t>
            </a:r>
          </a:p>
          <a:p>
            <a:pPr lvl="2">
              <a:lnSpc>
                <a:spcPct val="100000"/>
              </a:lnSpc>
              <a:buFont typeface="Wingdings" panose="05000000000000000000" pitchFamily="2" charset="2"/>
              <a:buChar char="Ø"/>
            </a:pPr>
            <a:r>
              <a:rPr lang="en-US" sz="1400" dirty="0"/>
              <a:t>If the repair takes longer than eight hours or spans two or more shifts worked by repair personnel, then the component must be downgraded in the System Readiness Tool, either by the technician or the Duty Operator.</a:t>
            </a:r>
          </a:p>
          <a:p>
            <a:pPr marL="0" indent="0">
              <a:lnSpc>
                <a:spcPct val="120000"/>
              </a:lnSpc>
              <a:buNone/>
            </a:pPr>
            <a:r>
              <a:rPr lang="en-US" sz="1800" dirty="0"/>
              <a:t>On-Call lists are used to summon support staff to carry out immediate repairs or to perform repairs that require specific expertise. Support Group Leaders are ultimately responsible for organizing their on-call </a:t>
            </a:r>
          </a:p>
        </p:txBody>
      </p:sp>
      <p:sp>
        <p:nvSpPr>
          <p:cNvPr id="5" name="Slide Number Placeholder 4">
            <a:extLst>
              <a:ext uri="{FF2B5EF4-FFF2-40B4-BE49-F238E27FC236}">
                <a16:creationId xmlns:a16="http://schemas.microsoft.com/office/drawing/2014/main" id="{45FD84B8-F11F-4021-AA97-37447B0272FC}"/>
              </a:ext>
            </a:extLst>
          </p:cNvPr>
          <p:cNvSpPr>
            <a:spLocks noGrp="1"/>
          </p:cNvSpPr>
          <p:nvPr>
            <p:ph type="sldNum" sz="quarter" idx="12"/>
          </p:nvPr>
        </p:nvSpPr>
        <p:spPr/>
        <p:txBody>
          <a:bodyPr/>
          <a:lstStyle/>
          <a:p>
            <a:fld id="{07E1C93C-5050-FC42-8F10-D22D4F119D13}" type="slidenum">
              <a:rPr lang="en-US" smtClean="0"/>
              <a:pPr/>
              <a:t>69</a:t>
            </a:fld>
            <a:endParaRPr lang="en-US"/>
          </a:p>
        </p:txBody>
      </p:sp>
    </p:spTree>
    <p:extLst>
      <p:ext uri="{BB962C8B-B14F-4D97-AF65-F5344CB8AC3E}">
        <p14:creationId xmlns:p14="http://schemas.microsoft.com/office/powerpoint/2010/main" val="387762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9D7E0-5698-45CB-BFCB-2EB9A9C2DB72}"/>
              </a:ext>
            </a:extLst>
          </p:cNvPr>
          <p:cNvSpPr>
            <a:spLocks noGrp="1"/>
          </p:cNvSpPr>
          <p:nvPr>
            <p:ph type="sldNum" sz="quarter" idx="12"/>
          </p:nvPr>
        </p:nvSpPr>
        <p:spPr/>
        <p:txBody>
          <a:bodyPr/>
          <a:lstStyle/>
          <a:p>
            <a:fld id="{07E1C93C-5050-FC42-8F10-D22D4F119D13}" type="slidenum">
              <a:rPr lang="en-US" smtClean="0"/>
              <a:pPr/>
              <a:t>7</a:t>
            </a:fld>
            <a:endParaRPr lang="en-US"/>
          </a:p>
        </p:txBody>
      </p:sp>
      <p:sp>
        <p:nvSpPr>
          <p:cNvPr id="6" name="Content Placeholder 5">
            <a:extLst>
              <a:ext uri="{FF2B5EF4-FFF2-40B4-BE49-F238E27FC236}">
                <a16:creationId xmlns:a16="http://schemas.microsoft.com/office/drawing/2014/main" id="{7D440144-39A8-485D-B348-B373174B8203}"/>
              </a:ext>
            </a:extLst>
          </p:cNvPr>
          <p:cNvSpPr txBox="1">
            <a:spLocks noGrp="1"/>
          </p:cNvSpPr>
          <p:nvPr>
            <p:ph idx="1"/>
          </p:nvPr>
        </p:nvSpPr>
        <p:spPr>
          <a:xfrm>
            <a:off x="91715" y="3111760"/>
            <a:ext cx="8464378" cy="2300630"/>
          </a:xfrm>
          <a:prstGeom prst="rect">
            <a:avLst/>
          </a:prstGeom>
          <a:noFill/>
        </p:spPr>
        <p:txBody>
          <a:bodyPr wrap="square" lIns="91440" tIns="45720" rIns="91440" bIns="45720" rtlCol="0" anchor="t">
            <a:spAutoFit/>
          </a:bodyPr>
          <a:lstStyle/>
          <a:p>
            <a:pPr marL="0" indent="0">
              <a:spcBef>
                <a:spcPts val="300"/>
              </a:spcBef>
              <a:buNone/>
            </a:pPr>
            <a:r>
              <a:rPr lang="en-US" sz="1400" dirty="0">
                <a:latin typeface="Arial" panose="020B0604020202020204" pitchFamily="34" charset="0"/>
                <a:ea typeface="Calibri"/>
                <a:cs typeface="Arial" panose="020B0604020202020204" pitchFamily="34" charset="0"/>
              </a:rPr>
              <a:t>SLAC:</a:t>
            </a:r>
          </a:p>
          <a:p>
            <a:pPr>
              <a:spcBef>
                <a:spcPts val="300"/>
              </a:spcBef>
            </a:pPr>
            <a:r>
              <a:rPr lang="en-US" sz="1400" dirty="0">
                <a:latin typeface="Arial" panose="020B0604020202020204" pitchFamily="34" charset="0"/>
                <a:ea typeface="Calibri"/>
              </a:rPr>
              <a:t>LCLS-II: 10 1.3 GHz cryomodules built at </a:t>
            </a:r>
            <a:r>
              <a:rPr lang="en-US" sz="1400" dirty="0" err="1">
                <a:latin typeface="Arial" panose="020B0604020202020204" pitchFamily="34" charset="0"/>
                <a:ea typeface="Calibri"/>
              </a:rPr>
              <a:t>Jlab</a:t>
            </a:r>
            <a:r>
              <a:rPr lang="en-US" sz="1400" dirty="0">
                <a:latin typeface="Arial" panose="020B0604020202020204" pitchFamily="34" charset="0"/>
                <a:ea typeface="Calibri"/>
              </a:rPr>
              <a:t>; L1 </a:t>
            </a:r>
            <a:r>
              <a:rPr lang="en-US" sz="1400" dirty="0" err="1">
                <a:latin typeface="Arial" panose="020B0604020202020204" pitchFamily="34" charset="0"/>
                <a:ea typeface="Calibri"/>
              </a:rPr>
              <a:t>linac</a:t>
            </a:r>
            <a:r>
              <a:rPr lang="en-US" sz="1400" dirty="0">
                <a:latin typeface="Arial" panose="020B0604020202020204" pitchFamily="34" charset="0"/>
                <a:ea typeface="Calibri"/>
              </a:rPr>
              <a:t> built in LERF.</a:t>
            </a:r>
          </a:p>
          <a:p>
            <a:pPr>
              <a:spcBef>
                <a:spcPts val="300"/>
              </a:spcBef>
            </a:pPr>
            <a:r>
              <a:rPr lang="en-US" sz="1400" dirty="0">
                <a:latin typeface="Arial" panose="020B0604020202020204" pitchFamily="34" charset="0"/>
                <a:ea typeface="Calibri"/>
                <a:cs typeface="Arial" panose="020B0604020202020204" pitchFamily="34" charset="0"/>
              </a:rPr>
              <a:t>LCLS-II HE: Additional 10 higher gradient/lower FE cryomodules built + 1 refurbished</a:t>
            </a:r>
          </a:p>
          <a:p>
            <a:pPr>
              <a:spcBef>
                <a:spcPts val="300"/>
              </a:spcBef>
            </a:pPr>
            <a:r>
              <a:rPr lang="en-US" sz="1400" dirty="0">
                <a:latin typeface="Arial" panose="020B0604020202020204" pitchFamily="34" charset="0"/>
                <a:ea typeface="Calibri"/>
              </a:rPr>
              <a:t>Additional LCLS-II modules coming back to </a:t>
            </a:r>
            <a:r>
              <a:rPr lang="en-US" sz="1400" dirty="0" err="1">
                <a:latin typeface="Arial" panose="020B0604020202020204" pitchFamily="34" charset="0"/>
                <a:ea typeface="Calibri"/>
              </a:rPr>
              <a:t>Jlab</a:t>
            </a:r>
            <a:r>
              <a:rPr lang="en-US" sz="1400" dirty="0">
                <a:latin typeface="Arial" panose="020B0604020202020204" pitchFamily="34" charset="0"/>
                <a:ea typeface="Calibri"/>
              </a:rPr>
              <a:t> for refurbishment</a:t>
            </a:r>
          </a:p>
          <a:p>
            <a:pPr>
              <a:spcBef>
                <a:spcPts val="300"/>
              </a:spcBef>
            </a:pPr>
            <a:endParaRPr lang="en-US" sz="1400" dirty="0">
              <a:latin typeface="Arial" panose="020B0604020202020204" pitchFamily="34" charset="0"/>
              <a:ea typeface="Calibri"/>
            </a:endParaRPr>
          </a:p>
          <a:p>
            <a:pPr marL="0" indent="0">
              <a:spcBef>
                <a:spcPts val="300"/>
              </a:spcBef>
              <a:buNone/>
            </a:pPr>
            <a:r>
              <a:rPr lang="en-US" sz="1400" dirty="0">
                <a:latin typeface="Arial" panose="020B0604020202020204" pitchFamily="34" charset="0"/>
                <a:ea typeface="Calibri"/>
              </a:rPr>
              <a:t>ORNL:</a:t>
            </a:r>
          </a:p>
          <a:p>
            <a:pPr>
              <a:spcBef>
                <a:spcPts val="300"/>
              </a:spcBef>
            </a:pPr>
            <a:r>
              <a:rPr lang="en-US" sz="1400" dirty="0">
                <a:latin typeface="Arial" panose="020B0604020202020204" pitchFamily="34" charset="0"/>
              </a:rPr>
              <a:t>SNS: Fabricated 11 805 MHz medium-</a:t>
            </a:r>
            <a:r>
              <a:rPr lang="en-US" sz="1400" dirty="0">
                <a:latin typeface="Symbol" panose="05050102010706020507" pitchFamily="18" charset="2"/>
              </a:rPr>
              <a:t>b</a:t>
            </a:r>
            <a:r>
              <a:rPr lang="en-US" sz="1400" dirty="0">
                <a:latin typeface="Arial" panose="020B0604020202020204" pitchFamily="34" charset="0"/>
              </a:rPr>
              <a:t> (0.61) + 1 medium-</a:t>
            </a:r>
            <a:r>
              <a:rPr lang="en-US" sz="1400" dirty="0">
                <a:latin typeface="Symbol" panose="05050102010706020507" pitchFamily="18" charset="2"/>
              </a:rPr>
              <a:t>b</a:t>
            </a:r>
            <a:r>
              <a:rPr lang="en-US" sz="1400" dirty="0">
                <a:latin typeface="Arial" panose="020B0604020202020204" pitchFamily="34" charset="0"/>
              </a:rPr>
              <a:t> prototype &amp; 12 high-</a:t>
            </a:r>
            <a:r>
              <a:rPr lang="en-US" sz="1400" dirty="0">
                <a:latin typeface="Symbol" panose="05050102010706020507" pitchFamily="18" charset="2"/>
              </a:rPr>
              <a:t>b</a:t>
            </a:r>
            <a:r>
              <a:rPr lang="en-US" sz="1400" dirty="0">
                <a:latin typeface="Arial" panose="020B0604020202020204" pitchFamily="34" charset="0"/>
              </a:rPr>
              <a:t> (0.81) cryomodules, shipped to SNS, &amp; installed in the </a:t>
            </a:r>
            <a:r>
              <a:rPr lang="en-US" sz="1400" dirty="0" err="1">
                <a:latin typeface="Arial" panose="020B0604020202020204" pitchFamily="34" charset="0"/>
              </a:rPr>
              <a:t>linac</a:t>
            </a:r>
            <a:r>
              <a:rPr lang="en-US" sz="1400" dirty="0">
                <a:latin typeface="Arial" panose="020B0604020202020204" pitchFamily="34" charset="0"/>
              </a:rPr>
              <a:t> section of the accelerator.</a:t>
            </a:r>
          </a:p>
          <a:p>
            <a:pPr>
              <a:spcBef>
                <a:spcPts val="300"/>
              </a:spcBef>
            </a:pPr>
            <a:r>
              <a:rPr lang="en-US" sz="1400" dirty="0">
                <a:latin typeface="Arial" panose="020B0604020202020204" pitchFamily="34" charset="0"/>
              </a:rPr>
              <a:t>PPU: 7 additional 4-cavity High-b 805 MHz Cryomodules (+1 spare) to double target beam energy from 1.4 to 2.8 MW (by increasing the beam energy to 1.3 GeV)</a:t>
            </a:r>
            <a:endParaRPr lang="en-US" sz="1400" dirty="0">
              <a:latin typeface="Arial" panose="020B0604020202020204" pitchFamily="34" charset="0"/>
              <a:ea typeface="Calibri"/>
              <a:cs typeface="Arial" panose="020B0604020202020204" pitchFamily="34" charset="0"/>
            </a:endParaRPr>
          </a:p>
        </p:txBody>
      </p:sp>
      <p:pic>
        <p:nvPicPr>
          <p:cNvPr id="7" name="Picture 6">
            <a:extLst>
              <a:ext uri="{FF2B5EF4-FFF2-40B4-BE49-F238E27FC236}">
                <a16:creationId xmlns:a16="http://schemas.microsoft.com/office/drawing/2014/main" id="{5085516E-FFEE-42C3-B2F2-377695CFB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772" y="742871"/>
            <a:ext cx="3402227" cy="2230478"/>
          </a:xfrm>
          <a:prstGeom prst="rect">
            <a:avLst/>
          </a:prstGeom>
        </p:spPr>
      </p:pic>
      <p:pic>
        <p:nvPicPr>
          <p:cNvPr id="8" name="Picture 7">
            <a:extLst>
              <a:ext uri="{FF2B5EF4-FFF2-40B4-BE49-F238E27FC236}">
                <a16:creationId xmlns:a16="http://schemas.microsoft.com/office/drawing/2014/main" id="{7AA6205C-9A03-406F-BD2A-0268564AD586}"/>
              </a:ext>
            </a:extLst>
          </p:cNvPr>
          <p:cNvPicPr>
            <a:picLocks noChangeAspect="1"/>
          </p:cNvPicPr>
          <p:nvPr/>
        </p:nvPicPr>
        <p:blipFill rotWithShape="1">
          <a:blip r:embed="rId3">
            <a:extLst>
              <a:ext uri="{28A0092B-C50C-407E-A947-70E740481C1C}">
                <a14:useLocalDpi xmlns:a14="http://schemas.microsoft.com/office/drawing/2010/main" val="0"/>
              </a:ext>
            </a:extLst>
          </a:blip>
          <a:srcRect t="11981" b="12828"/>
          <a:stretch/>
        </p:blipFill>
        <p:spPr>
          <a:xfrm>
            <a:off x="4241524" y="5437270"/>
            <a:ext cx="4902476" cy="1420730"/>
          </a:xfrm>
          <a:prstGeom prst="rect">
            <a:avLst/>
          </a:prstGeom>
        </p:spPr>
      </p:pic>
      <p:pic>
        <p:nvPicPr>
          <p:cNvPr id="9" name="Picture 8">
            <a:extLst>
              <a:ext uri="{FF2B5EF4-FFF2-40B4-BE49-F238E27FC236}">
                <a16:creationId xmlns:a16="http://schemas.microsoft.com/office/drawing/2014/main" id="{08DF3B38-31A6-4F06-9BF1-9AA0197C1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86" y="5367753"/>
            <a:ext cx="2847939" cy="1490247"/>
          </a:xfrm>
          <a:prstGeom prst="rect">
            <a:avLst/>
          </a:prstGeom>
        </p:spPr>
      </p:pic>
      <p:sp>
        <p:nvSpPr>
          <p:cNvPr id="12" name="TextBox 11">
            <a:extLst>
              <a:ext uri="{FF2B5EF4-FFF2-40B4-BE49-F238E27FC236}">
                <a16:creationId xmlns:a16="http://schemas.microsoft.com/office/drawing/2014/main" id="{41850355-FBF4-4122-94A9-2F579A31D8EE}"/>
              </a:ext>
            </a:extLst>
          </p:cNvPr>
          <p:cNvSpPr txBox="1"/>
          <p:nvPr/>
        </p:nvSpPr>
        <p:spPr>
          <a:xfrm>
            <a:off x="82380" y="828431"/>
            <a:ext cx="5675870" cy="2262158"/>
          </a:xfrm>
          <a:prstGeom prst="rect">
            <a:avLst/>
          </a:prstGeom>
          <a:noFill/>
        </p:spPr>
        <p:txBody>
          <a:bodyPr wrap="square" lIns="91440" tIns="45720" rIns="91440" bIns="45720" rtlCol="0" anchor="t">
            <a:spAutoFit/>
          </a:bodyPr>
          <a:lstStyle/>
          <a:p>
            <a:pPr>
              <a:spcBef>
                <a:spcPts val="300"/>
              </a:spcBef>
            </a:pPr>
            <a:r>
              <a:rPr lang="en-US" sz="1400" dirty="0">
                <a:latin typeface="Arial" panose="020B0604020202020204" pitchFamily="34" charset="0"/>
                <a:cs typeface="Arial" panose="020B0604020202020204" pitchFamily="34" charset="0"/>
              </a:rPr>
              <a:t>CEBAF:</a:t>
            </a:r>
          </a:p>
          <a:p>
            <a:pPr marL="285750" indent="-285750">
              <a:spcBef>
                <a:spcPts val="300"/>
              </a:spcBef>
              <a:buFont typeface="Arial" panose="020B0604020202020204" pitchFamily="34" charset="0"/>
              <a:buChar char="•"/>
            </a:pPr>
            <a:r>
              <a:rPr lang="en-US" sz="1400" dirty="0">
                <a:latin typeface="Arial" panose="020B0604020202020204" pitchFamily="34" charset="0"/>
                <a:cs typeface="Arial" panose="020B0604020202020204" pitchFamily="34" charset="0"/>
              </a:rPr>
              <a:t>50 “Original CEBAF” modules and rebuilds (including 3 quarter cryomodules)</a:t>
            </a:r>
          </a:p>
          <a:p>
            <a:pPr marL="285750" indent="-285750">
              <a:spcBef>
                <a:spcPts val="300"/>
              </a:spcBef>
              <a:buFont typeface="Arial" panose="020B0604020202020204" pitchFamily="34" charset="0"/>
              <a:buChar char="•"/>
            </a:pPr>
            <a:r>
              <a:rPr lang="en-US" sz="1400" dirty="0">
                <a:latin typeface="Arial" panose="020B0604020202020204" pitchFamily="34" charset="0"/>
                <a:cs typeface="Arial" panose="020B0604020202020204" pitchFamily="34" charset="0"/>
              </a:rPr>
              <a:t>13 C20-to-C50 cryomodule conversions + </a:t>
            </a:r>
            <a:endParaRPr lang="en-US" sz="1400" dirty="0">
              <a:latin typeface="Arial" panose="020B0604020202020204" pitchFamily="34" charset="0"/>
              <a:ea typeface="Calibri"/>
              <a:cs typeface="Arial" panose="020B0604020202020204" pitchFamily="34" charset="0"/>
            </a:endParaRPr>
          </a:p>
          <a:p>
            <a:pPr>
              <a:spcBef>
                <a:spcPts val="300"/>
              </a:spcBef>
            </a:pPr>
            <a:r>
              <a:rPr lang="en-US" sz="1400" dirty="0">
                <a:latin typeface="Arial" panose="020B0604020202020204" pitchFamily="34" charset="0"/>
                <a:cs typeface="Arial" panose="020B0604020202020204" pitchFamily="34" charset="0"/>
              </a:rPr>
              <a:t>      a C50 refurbishment</a:t>
            </a:r>
          </a:p>
          <a:p>
            <a:pPr marL="285750" indent="-285750">
              <a:spcBef>
                <a:spcPts val="300"/>
              </a:spcBef>
              <a:buFont typeface="Arial" panose="020B0604020202020204" pitchFamily="34" charset="0"/>
              <a:buChar char="•"/>
            </a:pPr>
            <a:r>
              <a:rPr lang="en-US" sz="1400" dirty="0">
                <a:latin typeface="Arial" panose="020B0604020202020204" pitchFamily="34" charset="0"/>
                <a:cs typeface="Arial" panose="020B0604020202020204" pitchFamily="34" charset="0"/>
              </a:rPr>
              <a:t>Built 10 C100 modules + 3 prototypes and refurbished 5 of the C100s &amp; the 3 prototypes</a:t>
            </a:r>
            <a:endParaRPr lang="en-US" sz="1400" dirty="0">
              <a:latin typeface="Arial" panose="020B0604020202020204" pitchFamily="34" charset="0"/>
              <a:ea typeface="Calibri"/>
              <a:cs typeface="Arial" panose="020B0604020202020204" pitchFamily="34" charset="0"/>
            </a:endParaRPr>
          </a:p>
          <a:p>
            <a:pPr marL="285750" indent="-285750">
              <a:spcBef>
                <a:spcPts val="300"/>
              </a:spcBef>
              <a:buFont typeface="Arial" panose="020B0604020202020204" pitchFamily="34" charset="0"/>
              <a:buChar char="•"/>
            </a:pPr>
            <a:r>
              <a:rPr lang="en-US" sz="1400" dirty="0">
                <a:latin typeface="Arial" panose="020B0604020202020204" pitchFamily="34" charset="0"/>
                <a:cs typeface="Arial" panose="020B0604020202020204" pitchFamily="34" charset="0"/>
              </a:rPr>
              <a:t>4 C20-to-C75 cryomodule conversions</a:t>
            </a:r>
            <a:endParaRPr lang="en-US" sz="1400" dirty="0">
              <a:latin typeface="Arial" panose="020B0604020202020204" pitchFamily="34" charset="0"/>
              <a:ea typeface="Calibri"/>
              <a:cs typeface="Arial" panose="020B0604020202020204" pitchFamily="34" charset="0"/>
            </a:endParaRPr>
          </a:p>
          <a:p>
            <a:pPr marL="285750" indent="-285750">
              <a:spcBef>
                <a:spcPts val="300"/>
              </a:spcBef>
              <a:buFont typeface="Arial" panose="020B0604020202020204" pitchFamily="34" charset="0"/>
              <a:buChar char="•"/>
            </a:pPr>
            <a:r>
              <a:rPr lang="en-US" sz="1400" dirty="0">
                <a:latin typeface="Arial" panose="020B0604020202020204" pitchFamily="34" charset="0"/>
                <a:cs typeface="Arial" panose="020B0604020202020204" pitchFamily="34" charset="0"/>
              </a:rPr>
              <a:t>Countless R&amp;D, repair, and support activities</a:t>
            </a:r>
            <a:endParaRPr lang="en-US" sz="1400" dirty="0">
              <a:latin typeface="Arial" panose="020B0604020202020204" pitchFamily="34" charset="0"/>
              <a:ea typeface="Calibri"/>
              <a:cs typeface="Arial" panose="020B0604020202020204" pitchFamily="34" charset="0"/>
            </a:endParaRPr>
          </a:p>
        </p:txBody>
      </p:sp>
      <p:sp>
        <p:nvSpPr>
          <p:cNvPr id="14" name="Title 1">
            <a:extLst>
              <a:ext uri="{FF2B5EF4-FFF2-40B4-BE49-F238E27FC236}">
                <a16:creationId xmlns:a16="http://schemas.microsoft.com/office/drawing/2014/main" id="{74A398B5-87F2-43F3-A924-11E9CA316FAA}"/>
              </a:ext>
            </a:extLst>
          </p:cNvPr>
          <p:cNvSpPr>
            <a:spLocks noGrp="1"/>
          </p:cNvSpPr>
          <p:nvPr>
            <p:ph type="title"/>
          </p:nvPr>
        </p:nvSpPr>
        <p:spPr>
          <a:xfrm>
            <a:off x="308919" y="240539"/>
            <a:ext cx="8464378" cy="487490"/>
          </a:xfrm>
        </p:spPr>
        <p:txBody>
          <a:bodyPr/>
          <a:lstStyle/>
          <a:p>
            <a:r>
              <a:rPr lang="en-US" dirty="0"/>
              <a:t>Projects &amp; Services:</a:t>
            </a:r>
          </a:p>
        </p:txBody>
      </p:sp>
    </p:spTree>
    <p:extLst>
      <p:ext uri="{BB962C8B-B14F-4D97-AF65-F5344CB8AC3E}">
        <p14:creationId xmlns:p14="http://schemas.microsoft.com/office/powerpoint/2010/main" val="419282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9740-CE3C-439B-908E-DD59E66B336C}"/>
              </a:ext>
            </a:extLst>
          </p:cNvPr>
          <p:cNvSpPr>
            <a:spLocks noGrp="1"/>
          </p:cNvSpPr>
          <p:nvPr>
            <p:ph type="title"/>
          </p:nvPr>
        </p:nvSpPr>
        <p:spPr/>
        <p:txBody>
          <a:bodyPr/>
          <a:lstStyle/>
          <a:p>
            <a:r>
              <a:rPr lang="en-US" dirty="0"/>
              <a:t>Web On-call:</a:t>
            </a:r>
          </a:p>
        </p:txBody>
      </p:sp>
      <p:sp>
        <p:nvSpPr>
          <p:cNvPr id="5" name="Slide Number Placeholder 4">
            <a:extLst>
              <a:ext uri="{FF2B5EF4-FFF2-40B4-BE49-F238E27FC236}">
                <a16:creationId xmlns:a16="http://schemas.microsoft.com/office/drawing/2014/main" id="{6D57B11A-7446-41CA-A84A-86B59299F24E}"/>
              </a:ext>
            </a:extLst>
          </p:cNvPr>
          <p:cNvSpPr>
            <a:spLocks noGrp="1"/>
          </p:cNvSpPr>
          <p:nvPr>
            <p:ph type="sldNum" sz="quarter" idx="12"/>
          </p:nvPr>
        </p:nvSpPr>
        <p:spPr/>
        <p:txBody>
          <a:bodyPr/>
          <a:lstStyle/>
          <a:p>
            <a:fld id="{07E1C93C-5050-FC42-8F10-D22D4F119D13}" type="slidenum">
              <a:rPr lang="en-US" smtClean="0"/>
              <a:pPr/>
              <a:t>70</a:t>
            </a:fld>
            <a:endParaRPr lang="en-US"/>
          </a:p>
        </p:txBody>
      </p:sp>
      <p:pic>
        <p:nvPicPr>
          <p:cNvPr id="7" name="Picture 6">
            <a:extLst>
              <a:ext uri="{FF2B5EF4-FFF2-40B4-BE49-F238E27FC236}">
                <a16:creationId xmlns:a16="http://schemas.microsoft.com/office/drawing/2014/main" id="{25199381-B749-4C27-9026-C1989C7D824D}"/>
              </a:ext>
            </a:extLst>
          </p:cNvPr>
          <p:cNvPicPr>
            <a:picLocks noChangeAspect="1"/>
          </p:cNvPicPr>
          <p:nvPr/>
        </p:nvPicPr>
        <p:blipFill>
          <a:blip r:embed="rId2"/>
          <a:stretch>
            <a:fillRect/>
          </a:stretch>
        </p:blipFill>
        <p:spPr>
          <a:xfrm>
            <a:off x="0" y="778022"/>
            <a:ext cx="9144000" cy="5005387"/>
          </a:xfrm>
          <a:prstGeom prst="rect">
            <a:avLst/>
          </a:prstGeom>
        </p:spPr>
      </p:pic>
      <p:sp>
        <p:nvSpPr>
          <p:cNvPr id="8" name="TextBox 7">
            <a:extLst>
              <a:ext uri="{FF2B5EF4-FFF2-40B4-BE49-F238E27FC236}">
                <a16:creationId xmlns:a16="http://schemas.microsoft.com/office/drawing/2014/main" id="{4DD48083-A34A-4E22-ACBF-9EFEDD0BEE0F}"/>
              </a:ext>
            </a:extLst>
          </p:cNvPr>
          <p:cNvSpPr txBox="1"/>
          <p:nvPr/>
        </p:nvSpPr>
        <p:spPr>
          <a:xfrm>
            <a:off x="0" y="5783409"/>
            <a:ext cx="9144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3"/>
              </a:rPr>
              <a:t>Web On-call</a:t>
            </a:r>
            <a:r>
              <a:rPr lang="en-US" dirty="0"/>
              <a:t> available from ‘useful links’ section of logbooks.jlab.org</a:t>
            </a:r>
          </a:p>
          <a:p>
            <a:pPr marL="285750" indent="-285750">
              <a:buFont typeface="Arial" panose="020B0604020202020204" pitchFamily="34" charset="0"/>
              <a:buChar char="•"/>
            </a:pPr>
            <a:r>
              <a:rPr lang="en-US" dirty="0"/>
              <a:t>Excellent for repair escalation &amp; critical event reporting.</a:t>
            </a:r>
          </a:p>
        </p:txBody>
      </p:sp>
    </p:spTree>
    <p:extLst>
      <p:ext uri="{BB962C8B-B14F-4D97-AF65-F5344CB8AC3E}">
        <p14:creationId xmlns:p14="http://schemas.microsoft.com/office/powerpoint/2010/main" val="2598634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376A-C9B0-15B2-7938-9EA8930AB506}"/>
              </a:ext>
            </a:extLst>
          </p:cNvPr>
          <p:cNvSpPr>
            <a:spLocks noGrp="1"/>
          </p:cNvSpPr>
          <p:nvPr>
            <p:ph type="title"/>
          </p:nvPr>
        </p:nvSpPr>
        <p:spPr/>
        <p:txBody>
          <a:bodyPr/>
          <a:lstStyle/>
          <a:p>
            <a:r>
              <a:rPr lang="en-US">
                <a:latin typeface="Arial"/>
                <a:cs typeface="Arial"/>
              </a:rPr>
              <a:t>CMTF Operations: Documentation Control</a:t>
            </a:r>
            <a:endParaRPr lang="en-US"/>
          </a:p>
        </p:txBody>
      </p:sp>
      <p:sp>
        <p:nvSpPr>
          <p:cNvPr id="3" name="Content Placeholder 2">
            <a:extLst>
              <a:ext uri="{FF2B5EF4-FFF2-40B4-BE49-F238E27FC236}">
                <a16:creationId xmlns:a16="http://schemas.microsoft.com/office/drawing/2014/main" id="{59F661BE-D3D7-E602-17DF-9F145127590C}"/>
              </a:ext>
            </a:extLst>
          </p:cNvPr>
          <p:cNvSpPr>
            <a:spLocks noGrp="1"/>
          </p:cNvSpPr>
          <p:nvPr>
            <p:ph idx="1"/>
          </p:nvPr>
        </p:nvSpPr>
        <p:spPr>
          <a:xfrm>
            <a:off x="194334" y="861384"/>
            <a:ext cx="3917888" cy="5605952"/>
          </a:xfrm>
        </p:spPr>
        <p:txBody>
          <a:bodyPr vert="horz" lIns="68580" tIns="34290" rIns="68580" bIns="34290" rtlCol="0" anchor="t">
            <a:noAutofit/>
          </a:bodyPr>
          <a:lstStyle/>
          <a:p>
            <a:pPr>
              <a:lnSpc>
                <a:spcPct val="100000"/>
              </a:lnSpc>
              <a:spcBef>
                <a:spcPts val="600"/>
              </a:spcBef>
            </a:pPr>
            <a:r>
              <a:rPr lang="en-US" sz="1400">
                <a:latin typeface="Arial" panose="020B0604020202020204" pitchFamily="34" charset="0"/>
                <a:ea typeface="Calibri"/>
              </a:rPr>
              <a:t>SRF Operations Documentation </a:t>
            </a:r>
            <a:br>
              <a:rPr lang="en-US" sz="1400">
                <a:latin typeface="Arial" panose="020B0604020202020204" pitchFamily="34" charset="0"/>
                <a:ea typeface="Calibri"/>
              </a:rPr>
            </a:br>
            <a:r>
              <a:rPr lang="en-US" sz="1400">
                <a:latin typeface="Arial" panose="020B0604020202020204" pitchFamily="34" charset="0"/>
                <a:ea typeface="Calibri"/>
              </a:rPr>
              <a:t>(e.g., procedures, directives, drawings) </a:t>
            </a:r>
            <a:br>
              <a:rPr lang="en-US" sz="1400">
                <a:latin typeface="Arial" panose="020B0604020202020204" pitchFamily="34" charset="0"/>
                <a:ea typeface="Calibri"/>
              </a:rPr>
            </a:br>
            <a:r>
              <a:rPr lang="en-US" sz="1400">
                <a:latin typeface="Arial" panose="020B0604020202020204" pitchFamily="34" charset="0"/>
                <a:ea typeface="Calibri"/>
              </a:rPr>
              <a:t>is stored in local and web-based databases. </a:t>
            </a:r>
          </a:p>
          <a:p>
            <a:pPr marL="517525" lvl="1" indent="-288925">
              <a:lnSpc>
                <a:spcPct val="100000"/>
              </a:lnSpc>
              <a:spcBef>
                <a:spcPts val="0"/>
              </a:spcBef>
            </a:pPr>
            <a:r>
              <a:rPr lang="en-US" sz="1400">
                <a:latin typeface="Arial" panose="020B0604020202020204" pitchFamily="34" charset="0"/>
                <a:ea typeface="Calibri"/>
                <a:hlinkClick r:id="rId2"/>
              </a:rPr>
              <a:t>Docushare</a:t>
            </a:r>
            <a:endParaRPr lang="en-US" sz="1400">
              <a:latin typeface="Arial" panose="020B0604020202020204" pitchFamily="34" charset="0"/>
              <a:ea typeface="Calibri"/>
            </a:endParaRPr>
          </a:p>
          <a:p>
            <a:pPr marL="517525" lvl="1" indent="-288925">
              <a:lnSpc>
                <a:spcPct val="100000"/>
              </a:lnSpc>
              <a:spcBef>
                <a:spcPts val="0"/>
              </a:spcBef>
            </a:pPr>
            <a:r>
              <a:rPr lang="en-US" sz="1400">
                <a:latin typeface="Arial" panose="020B0604020202020204" pitchFamily="34" charset="0"/>
                <a:ea typeface="Calibri"/>
              </a:rPr>
              <a:t>Various </a:t>
            </a:r>
            <a:r>
              <a:rPr lang="en-US" sz="1400" err="1">
                <a:latin typeface="Arial" panose="020B0604020202020204" pitchFamily="34" charset="0"/>
                <a:ea typeface="Calibri"/>
              </a:rPr>
              <a:t>SharePoints</a:t>
            </a:r>
            <a:endParaRPr lang="en-US" sz="1400">
              <a:latin typeface="Arial" panose="020B0604020202020204" pitchFamily="34" charset="0"/>
              <a:ea typeface="Calibri"/>
            </a:endParaRPr>
          </a:p>
          <a:p>
            <a:pPr marL="517525" lvl="1" indent="-288925">
              <a:lnSpc>
                <a:spcPct val="100000"/>
              </a:lnSpc>
              <a:spcBef>
                <a:spcPts val="0"/>
              </a:spcBef>
            </a:pPr>
            <a:r>
              <a:rPr lang="en-US" sz="1400">
                <a:latin typeface="Arial" panose="020B0604020202020204" pitchFamily="34" charset="0"/>
                <a:ea typeface="Calibri"/>
              </a:rPr>
              <a:t>(\\JLABSGRP) M:\asd\asddata</a:t>
            </a:r>
          </a:p>
          <a:p>
            <a:pPr>
              <a:lnSpc>
                <a:spcPct val="100000"/>
              </a:lnSpc>
              <a:spcBef>
                <a:spcPts val="600"/>
              </a:spcBef>
            </a:pPr>
            <a:r>
              <a:rPr lang="en-US" sz="1400">
                <a:latin typeface="Arial" panose="020B0604020202020204" pitchFamily="34" charset="0"/>
                <a:ea typeface="Calibri"/>
              </a:rPr>
              <a:t>SRF Operations documentation is maintained by Technical Custodians.</a:t>
            </a:r>
          </a:p>
          <a:p>
            <a:pPr>
              <a:lnSpc>
                <a:spcPct val="100000"/>
              </a:lnSpc>
              <a:spcBef>
                <a:spcPts val="600"/>
              </a:spcBef>
            </a:pPr>
            <a:r>
              <a:rPr lang="en-US" sz="1400">
                <a:latin typeface="Arial" panose="020B0604020202020204" pitchFamily="34" charset="0"/>
                <a:ea typeface="Calibri"/>
              </a:rPr>
              <a:t>Quarterly Quality Review Meetings include Documentation and Records Management processes, retention of organizational knowledge, and corrective actions.</a:t>
            </a:r>
          </a:p>
          <a:p>
            <a:pPr>
              <a:lnSpc>
                <a:spcPct val="100000"/>
              </a:lnSpc>
              <a:spcBef>
                <a:spcPts val="600"/>
              </a:spcBef>
            </a:pPr>
            <a:r>
              <a:rPr lang="en-US" sz="1400">
                <a:latin typeface="Arial" panose="020B0604020202020204" pitchFamily="34" charset="0"/>
                <a:ea typeface="Calibri"/>
              </a:rPr>
              <a:t>Process owner prompts technical custodians for periodic reviews and revisions of controlled documents.</a:t>
            </a:r>
          </a:p>
          <a:p>
            <a:pPr>
              <a:lnSpc>
                <a:spcPct val="100000"/>
              </a:lnSpc>
              <a:spcBef>
                <a:spcPts val="600"/>
              </a:spcBef>
            </a:pPr>
            <a:r>
              <a:rPr lang="en-US" sz="1400">
                <a:latin typeface="Arial" panose="020B0604020202020204" pitchFamily="34" charset="0"/>
                <a:ea typeface="Calibri"/>
              </a:rPr>
              <a:t>Strict revision process is implemented.</a:t>
            </a:r>
          </a:p>
          <a:p>
            <a:pPr>
              <a:lnSpc>
                <a:spcPct val="100000"/>
              </a:lnSpc>
              <a:spcBef>
                <a:spcPts val="600"/>
              </a:spcBef>
            </a:pPr>
            <a:r>
              <a:rPr lang="en-US" sz="1400">
                <a:latin typeface="Arial" panose="020B0604020202020204" pitchFamily="34" charset="0"/>
                <a:ea typeface="Calibri"/>
              </a:rPr>
              <a:t>Engineers, operators, and relevant technical personnel review and provide corrections to procedures.</a:t>
            </a:r>
          </a:p>
          <a:p>
            <a:pPr>
              <a:lnSpc>
                <a:spcPct val="100000"/>
              </a:lnSpc>
              <a:spcBef>
                <a:spcPts val="600"/>
              </a:spcBef>
            </a:pPr>
            <a:r>
              <a:rPr lang="en-US" sz="1400">
                <a:latin typeface="Arial" panose="020B0604020202020204" pitchFamily="34" charset="0"/>
                <a:ea typeface="Calibri"/>
              </a:rPr>
              <a:t>All SRF Operations staff have access to the database of officially released procedures, though these may be organized and stored by each specific work center.</a:t>
            </a:r>
            <a:endParaRPr lang="en-US" sz="1400">
              <a:latin typeface="Arial" panose="020B0604020202020204" pitchFamily="34" charset="0"/>
            </a:endParaRPr>
          </a:p>
        </p:txBody>
      </p:sp>
      <p:pic>
        <p:nvPicPr>
          <p:cNvPr id="7" name="Picture 6">
            <a:extLst>
              <a:ext uri="{FF2B5EF4-FFF2-40B4-BE49-F238E27FC236}">
                <a16:creationId xmlns:a16="http://schemas.microsoft.com/office/drawing/2014/main" id="{1ADA0D26-B802-46FB-AFB6-B795400E07D8}"/>
              </a:ext>
            </a:extLst>
          </p:cNvPr>
          <p:cNvPicPr>
            <a:picLocks noChangeAspect="1"/>
          </p:cNvPicPr>
          <p:nvPr/>
        </p:nvPicPr>
        <p:blipFill>
          <a:blip r:embed="rId3"/>
          <a:stretch>
            <a:fillRect/>
          </a:stretch>
        </p:blipFill>
        <p:spPr>
          <a:xfrm>
            <a:off x="4270108" y="861384"/>
            <a:ext cx="4486339" cy="4206239"/>
          </a:xfrm>
          <a:prstGeom prst="rect">
            <a:avLst/>
          </a:prstGeom>
        </p:spPr>
      </p:pic>
      <p:pic>
        <p:nvPicPr>
          <p:cNvPr id="9" name="Picture 8">
            <a:extLst>
              <a:ext uri="{FF2B5EF4-FFF2-40B4-BE49-F238E27FC236}">
                <a16:creationId xmlns:a16="http://schemas.microsoft.com/office/drawing/2014/main" id="{AB5F837E-8AAB-4E73-9AD5-9F1F0654832B}"/>
              </a:ext>
            </a:extLst>
          </p:cNvPr>
          <p:cNvPicPr>
            <a:picLocks noChangeAspect="1"/>
          </p:cNvPicPr>
          <p:nvPr/>
        </p:nvPicPr>
        <p:blipFill rotWithShape="1">
          <a:blip r:embed="rId4"/>
          <a:srcRect b="11667"/>
          <a:stretch/>
        </p:blipFill>
        <p:spPr>
          <a:xfrm>
            <a:off x="4313408" y="4316451"/>
            <a:ext cx="4486339" cy="2081573"/>
          </a:xfrm>
          <a:prstGeom prst="rect">
            <a:avLst/>
          </a:prstGeom>
        </p:spPr>
      </p:pic>
      <p:sp>
        <p:nvSpPr>
          <p:cNvPr id="5" name="Slide Number Placeholder 4">
            <a:extLst>
              <a:ext uri="{FF2B5EF4-FFF2-40B4-BE49-F238E27FC236}">
                <a16:creationId xmlns:a16="http://schemas.microsoft.com/office/drawing/2014/main" id="{C5CC715F-2044-4462-96ED-269842046B29}"/>
              </a:ext>
            </a:extLst>
          </p:cNvPr>
          <p:cNvSpPr>
            <a:spLocks noGrp="1"/>
          </p:cNvSpPr>
          <p:nvPr>
            <p:ph type="sldNum" sz="quarter" idx="12"/>
          </p:nvPr>
        </p:nvSpPr>
        <p:spPr/>
        <p:txBody>
          <a:bodyPr/>
          <a:lstStyle/>
          <a:p>
            <a:fld id="{07E1C93C-5050-FC42-8F10-D22D4F119D13}" type="slidenum">
              <a:rPr lang="en-US" smtClean="0"/>
              <a:pPr/>
              <a:t>71</a:t>
            </a:fld>
            <a:endParaRPr lang="en-US"/>
          </a:p>
        </p:txBody>
      </p:sp>
    </p:spTree>
    <p:extLst>
      <p:ext uri="{BB962C8B-B14F-4D97-AF65-F5344CB8AC3E}">
        <p14:creationId xmlns:p14="http://schemas.microsoft.com/office/powerpoint/2010/main" val="3230693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04577-3CD6-499F-A723-7DAF505A54E4}"/>
              </a:ext>
            </a:extLst>
          </p:cNvPr>
          <p:cNvSpPr>
            <a:spLocks noGrp="1"/>
          </p:cNvSpPr>
          <p:nvPr>
            <p:ph idx="1"/>
          </p:nvPr>
        </p:nvSpPr>
        <p:spPr>
          <a:xfrm>
            <a:off x="339811" y="2977033"/>
            <a:ext cx="8464378" cy="903934"/>
          </a:xfrm>
        </p:spPr>
        <p:txBody>
          <a:bodyPr>
            <a:normAutofit/>
          </a:bodyPr>
          <a:lstStyle/>
          <a:p>
            <a:pPr marL="0" indent="0" algn="ctr">
              <a:buNone/>
            </a:pPr>
            <a:r>
              <a:rPr lang="en-US" sz="4400" dirty="0"/>
              <a:t>ODH System Overview</a:t>
            </a:r>
          </a:p>
        </p:txBody>
      </p:sp>
      <p:sp>
        <p:nvSpPr>
          <p:cNvPr id="5" name="Slide Number Placeholder 4">
            <a:extLst>
              <a:ext uri="{FF2B5EF4-FFF2-40B4-BE49-F238E27FC236}">
                <a16:creationId xmlns:a16="http://schemas.microsoft.com/office/drawing/2014/main" id="{9A1CD71A-5CF6-432F-84F5-18E90A580790}"/>
              </a:ext>
            </a:extLst>
          </p:cNvPr>
          <p:cNvSpPr>
            <a:spLocks noGrp="1"/>
          </p:cNvSpPr>
          <p:nvPr>
            <p:ph type="sldNum" sz="quarter" idx="12"/>
          </p:nvPr>
        </p:nvSpPr>
        <p:spPr/>
        <p:txBody>
          <a:bodyPr/>
          <a:lstStyle/>
          <a:p>
            <a:fld id="{07E1C93C-5050-FC42-8F10-D22D4F119D13}" type="slidenum">
              <a:rPr lang="en-US" smtClean="0"/>
              <a:pPr/>
              <a:t>72</a:t>
            </a:fld>
            <a:endParaRPr lang="en-US"/>
          </a:p>
        </p:txBody>
      </p:sp>
    </p:spTree>
    <p:extLst>
      <p:ext uri="{BB962C8B-B14F-4D97-AF65-F5344CB8AC3E}">
        <p14:creationId xmlns:p14="http://schemas.microsoft.com/office/powerpoint/2010/main" val="3757561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6585-CA28-4B3A-AEAD-A3D14B66604B}"/>
              </a:ext>
            </a:extLst>
          </p:cNvPr>
          <p:cNvSpPr>
            <a:spLocks noGrp="1"/>
          </p:cNvSpPr>
          <p:nvPr>
            <p:ph type="title"/>
          </p:nvPr>
        </p:nvSpPr>
        <p:spPr/>
        <p:txBody>
          <a:bodyPr/>
          <a:lstStyle/>
          <a:p>
            <a:r>
              <a:rPr lang="en-US" dirty="0"/>
              <a:t>CMTF ODH SYSTEM</a:t>
            </a:r>
          </a:p>
        </p:txBody>
      </p:sp>
      <p:sp>
        <p:nvSpPr>
          <p:cNvPr id="3" name="Content Placeholder 2">
            <a:extLst>
              <a:ext uri="{FF2B5EF4-FFF2-40B4-BE49-F238E27FC236}">
                <a16:creationId xmlns:a16="http://schemas.microsoft.com/office/drawing/2014/main" id="{81F7CF3E-2AA5-41AA-BB8F-BE339741C8D0}"/>
              </a:ext>
            </a:extLst>
          </p:cNvPr>
          <p:cNvSpPr>
            <a:spLocks noGrp="1"/>
          </p:cNvSpPr>
          <p:nvPr>
            <p:ph idx="1"/>
          </p:nvPr>
        </p:nvSpPr>
        <p:spPr>
          <a:xfrm>
            <a:off x="13878" y="778231"/>
            <a:ext cx="7828543" cy="4172558"/>
          </a:xfrm>
        </p:spPr>
        <p:txBody>
          <a:bodyPr>
            <a:noAutofit/>
          </a:bodyPr>
          <a:lstStyle/>
          <a:p>
            <a:pPr marL="0" indent="0">
              <a:lnSpc>
                <a:spcPct val="100000"/>
              </a:lnSpc>
              <a:spcBef>
                <a:spcPts val="150"/>
              </a:spcBef>
              <a:buNone/>
            </a:pPr>
            <a:r>
              <a:rPr lang="en-US" sz="1500" dirty="0">
                <a:latin typeface="Arial" panose="020B0604020202020204" pitchFamily="34" charset="0"/>
              </a:rPr>
              <a:t>   ODH Sources:</a:t>
            </a:r>
          </a:p>
          <a:p>
            <a:pPr lvl="1">
              <a:lnSpc>
                <a:spcPct val="100000"/>
              </a:lnSpc>
              <a:spcBef>
                <a:spcPts val="150"/>
              </a:spcBef>
            </a:pPr>
            <a:r>
              <a:rPr lang="en-US" dirty="0">
                <a:latin typeface="Arial" panose="020B0604020202020204" pitchFamily="34" charset="0"/>
              </a:rPr>
              <a:t>Liquid and gaseous helium</a:t>
            </a:r>
          </a:p>
          <a:p>
            <a:pPr lvl="1">
              <a:lnSpc>
                <a:spcPct val="100000"/>
              </a:lnSpc>
              <a:spcBef>
                <a:spcPts val="150"/>
              </a:spcBef>
            </a:pPr>
            <a:r>
              <a:rPr lang="en-US" dirty="0">
                <a:latin typeface="Arial" panose="020B0604020202020204" pitchFamily="34" charset="0"/>
              </a:rPr>
              <a:t>Gaseous nitrogen</a:t>
            </a:r>
          </a:p>
          <a:p>
            <a:pPr marL="0" indent="0">
              <a:lnSpc>
                <a:spcPct val="100000"/>
              </a:lnSpc>
              <a:spcBef>
                <a:spcPts val="900"/>
              </a:spcBef>
              <a:buNone/>
            </a:pPr>
            <a:r>
              <a:rPr lang="en-US" sz="1500" dirty="0">
                <a:latin typeface="Arial" panose="020B0604020202020204" pitchFamily="34" charset="0"/>
              </a:rPr>
              <a:t>   Passive Engineered Controls:</a:t>
            </a:r>
          </a:p>
          <a:p>
            <a:pPr lvl="1">
              <a:lnSpc>
                <a:spcPct val="100000"/>
              </a:lnSpc>
              <a:spcBef>
                <a:spcPts val="150"/>
              </a:spcBef>
            </a:pPr>
            <a:r>
              <a:rPr lang="en-US" dirty="0">
                <a:latin typeface="Arial" panose="020B0604020202020204" pitchFamily="34" charset="0"/>
              </a:rPr>
              <a:t> </a:t>
            </a:r>
            <a:r>
              <a:rPr lang="en-US" u="sng" dirty="0">
                <a:solidFill>
                  <a:srgbClr val="FF0000"/>
                </a:solidFill>
                <a:latin typeface="Arial" panose="020B0604020202020204" pitchFamily="34" charset="0"/>
              </a:rPr>
              <a:t>Credited</a:t>
            </a:r>
            <a:r>
              <a:rPr lang="en-US" dirty="0">
                <a:latin typeface="Arial" panose="020B0604020202020204" pitchFamily="34" charset="0"/>
              </a:rPr>
              <a:t>: Ceiling vents, Facility Design</a:t>
            </a:r>
          </a:p>
          <a:p>
            <a:pPr lvl="1">
              <a:lnSpc>
                <a:spcPct val="100000"/>
              </a:lnSpc>
              <a:spcBef>
                <a:spcPts val="150"/>
              </a:spcBef>
            </a:pPr>
            <a:r>
              <a:rPr lang="en-US" dirty="0">
                <a:latin typeface="Arial" panose="020B0604020202020204" pitchFamily="34" charset="0"/>
              </a:rPr>
              <a:t> </a:t>
            </a:r>
            <a:r>
              <a:rPr lang="en-US" u="sng" dirty="0">
                <a:solidFill>
                  <a:srgbClr val="0070C0"/>
                </a:solidFill>
                <a:latin typeface="Arial" panose="020B0604020202020204" pitchFamily="34" charset="0"/>
              </a:rPr>
              <a:t>Defense-in-depth</a:t>
            </a:r>
            <a:r>
              <a:rPr lang="en-US" dirty="0">
                <a:latin typeface="Arial" panose="020B0604020202020204" pitchFamily="34" charset="0"/>
              </a:rPr>
              <a:t>: Penetration sealing, etc.</a:t>
            </a:r>
          </a:p>
          <a:p>
            <a:pPr marL="0" indent="0">
              <a:lnSpc>
                <a:spcPct val="100000"/>
              </a:lnSpc>
              <a:spcBef>
                <a:spcPts val="900"/>
              </a:spcBef>
              <a:buNone/>
            </a:pPr>
            <a:r>
              <a:rPr lang="en-US" sz="1500" dirty="0">
                <a:latin typeface="Arial" panose="020B0604020202020204" pitchFamily="34" charset="0"/>
              </a:rPr>
              <a:t>   Active Engineered Controls:</a:t>
            </a:r>
          </a:p>
          <a:p>
            <a:pPr lvl="1">
              <a:lnSpc>
                <a:spcPct val="100000"/>
              </a:lnSpc>
              <a:spcBef>
                <a:spcPts val="150"/>
              </a:spcBef>
            </a:pPr>
            <a:r>
              <a:rPr lang="en-US" dirty="0">
                <a:latin typeface="Arial" panose="020B0604020202020204" pitchFamily="34" charset="0"/>
              </a:rPr>
              <a:t> </a:t>
            </a:r>
            <a:r>
              <a:rPr lang="en-US" u="sng" dirty="0">
                <a:solidFill>
                  <a:srgbClr val="FF0000"/>
                </a:solidFill>
                <a:latin typeface="Arial" panose="020B0604020202020204" pitchFamily="34" charset="0"/>
              </a:rPr>
              <a:t>Credited</a:t>
            </a:r>
            <a:r>
              <a:rPr lang="en-US" dirty="0">
                <a:latin typeface="Arial" panose="020B0604020202020204" pitchFamily="34" charset="0"/>
              </a:rPr>
              <a:t>: ODH monitoring system, warning lights, and horns</a:t>
            </a:r>
          </a:p>
          <a:p>
            <a:pPr lvl="1">
              <a:lnSpc>
                <a:spcPct val="100000"/>
              </a:lnSpc>
              <a:spcBef>
                <a:spcPts val="150"/>
              </a:spcBef>
            </a:pPr>
            <a:r>
              <a:rPr lang="en-US" dirty="0">
                <a:latin typeface="Arial" panose="020B0604020202020204" pitchFamily="34" charset="0"/>
              </a:rPr>
              <a:t> </a:t>
            </a:r>
            <a:r>
              <a:rPr lang="en-US" u="sng" dirty="0">
                <a:solidFill>
                  <a:srgbClr val="0070C0"/>
                </a:solidFill>
                <a:latin typeface="Arial" panose="020B0604020202020204" pitchFamily="34" charset="0"/>
              </a:rPr>
              <a:t>Defense-in-depth</a:t>
            </a:r>
            <a:r>
              <a:rPr lang="en-US" dirty="0">
                <a:latin typeface="Arial" panose="020B0604020202020204" pitchFamily="34" charset="0"/>
              </a:rPr>
              <a:t>: 35,000 CFM Ceiling exhaust fan interlocked with the ODH system</a:t>
            </a:r>
          </a:p>
          <a:p>
            <a:pPr marL="0" indent="0">
              <a:lnSpc>
                <a:spcPct val="100000"/>
              </a:lnSpc>
              <a:spcBef>
                <a:spcPts val="900"/>
              </a:spcBef>
              <a:buNone/>
            </a:pPr>
            <a:r>
              <a:rPr lang="en-US" sz="1500" dirty="0">
                <a:latin typeface="Arial" panose="020B0604020202020204" pitchFamily="34" charset="0"/>
              </a:rPr>
              <a:t>   Administrative Controls:</a:t>
            </a:r>
          </a:p>
          <a:p>
            <a:pPr lvl="1">
              <a:lnSpc>
                <a:spcPct val="100000"/>
              </a:lnSpc>
              <a:spcBef>
                <a:spcPts val="150"/>
              </a:spcBef>
            </a:pPr>
            <a:r>
              <a:rPr lang="en-US" dirty="0">
                <a:latin typeface="Arial" panose="020B0604020202020204" pitchFamily="34" charset="0"/>
              </a:rPr>
              <a:t>ODH signage, ODH training</a:t>
            </a:r>
          </a:p>
        </p:txBody>
      </p:sp>
      <p:sp>
        <p:nvSpPr>
          <p:cNvPr id="5" name="Slide Number Placeholder 4">
            <a:extLst>
              <a:ext uri="{FF2B5EF4-FFF2-40B4-BE49-F238E27FC236}">
                <a16:creationId xmlns:a16="http://schemas.microsoft.com/office/drawing/2014/main" id="{9729B4DE-E61E-4AA9-822B-344545103820}"/>
              </a:ext>
            </a:extLst>
          </p:cNvPr>
          <p:cNvSpPr>
            <a:spLocks noGrp="1"/>
          </p:cNvSpPr>
          <p:nvPr>
            <p:ph type="sldNum" sz="quarter" idx="12"/>
          </p:nvPr>
        </p:nvSpPr>
        <p:spPr/>
        <p:txBody>
          <a:bodyPr/>
          <a:lstStyle/>
          <a:p>
            <a:fld id="{07E1C93C-5050-FC42-8F10-D22D4F119D13}" type="slidenum">
              <a:rPr lang="en-US" smtClean="0"/>
              <a:pPr/>
              <a:t>73</a:t>
            </a:fld>
            <a:endParaRPr lang="en-US" dirty="0"/>
          </a:p>
        </p:txBody>
      </p:sp>
      <p:pic>
        <p:nvPicPr>
          <p:cNvPr id="8" name="Picture 7">
            <a:extLst>
              <a:ext uri="{FF2B5EF4-FFF2-40B4-BE49-F238E27FC236}">
                <a16:creationId xmlns:a16="http://schemas.microsoft.com/office/drawing/2014/main" id="{5F5A6B8D-0E8F-4494-9261-1C8154320454}"/>
              </a:ext>
            </a:extLst>
          </p:cNvPr>
          <p:cNvPicPr>
            <a:picLocks noChangeAspect="1"/>
          </p:cNvPicPr>
          <p:nvPr/>
        </p:nvPicPr>
        <p:blipFill>
          <a:blip r:embed="rId2"/>
          <a:stretch>
            <a:fillRect/>
          </a:stretch>
        </p:blipFill>
        <p:spPr>
          <a:xfrm rot="5400000">
            <a:off x="7126823" y="1041745"/>
            <a:ext cx="2120793" cy="1590595"/>
          </a:xfrm>
          <a:prstGeom prst="rect">
            <a:avLst/>
          </a:prstGeom>
          <a:ln w="3175">
            <a:solidFill>
              <a:schemeClr val="tx1"/>
            </a:solidFill>
          </a:ln>
        </p:spPr>
      </p:pic>
      <p:pic>
        <p:nvPicPr>
          <p:cNvPr id="10" name="Picture 9">
            <a:extLst>
              <a:ext uri="{FF2B5EF4-FFF2-40B4-BE49-F238E27FC236}">
                <a16:creationId xmlns:a16="http://schemas.microsoft.com/office/drawing/2014/main" id="{B6FBFCCC-4FE0-4BD1-BA77-446D9F637164}"/>
              </a:ext>
            </a:extLst>
          </p:cNvPr>
          <p:cNvPicPr>
            <a:picLocks noChangeAspect="1"/>
          </p:cNvPicPr>
          <p:nvPr/>
        </p:nvPicPr>
        <p:blipFill>
          <a:blip r:embed="rId3"/>
          <a:stretch>
            <a:fillRect/>
          </a:stretch>
        </p:blipFill>
        <p:spPr>
          <a:xfrm rot="5400000">
            <a:off x="5500209" y="1041745"/>
            <a:ext cx="2120793" cy="1590595"/>
          </a:xfrm>
          <a:prstGeom prst="rect">
            <a:avLst/>
          </a:prstGeom>
          <a:ln w="3175">
            <a:solidFill>
              <a:schemeClr val="tx1"/>
            </a:solidFill>
          </a:ln>
        </p:spPr>
      </p:pic>
      <p:pic>
        <p:nvPicPr>
          <p:cNvPr id="12" name="Picture 11">
            <a:extLst>
              <a:ext uri="{FF2B5EF4-FFF2-40B4-BE49-F238E27FC236}">
                <a16:creationId xmlns:a16="http://schemas.microsoft.com/office/drawing/2014/main" id="{1AE77689-E9C2-4608-889E-BEAF8418F7A7}"/>
              </a:ext>
            </a:extLst>
          </p:cNvPr>
          <p:cNvPicPr>
            <a:picLocks noChangeAspect="1"/>
          </p:cNvPicPr>
          <p:nvPr/>
        </p:nvPicPr>
        <p:blipFill rotWithShape="1">
          <a:blip r:embed="rId4"/>
          <a:srcRect l="58758" b="44529"/>
          <a:stretch/>
        </p:blipFill>
        <p:spPr>
          <a:xfrm>
            <a:off x="7717683" y="3486252"/>
            <a:ext cx="1264834" cy="1275928"/>
          </a:xfrm>
          <a:prstGeom prst="rect">
            <a:avLst/>
          </a:prstGeom>
          <a:ln w="3175">
            <a:solidFill>
              <a:schemeClr val="tx1"/>
            </a:solidFill>
          </a:ln>
        </p:spPr>
      </p:pic>
      <p:sp>
        <p:nvSpPr>
          <p:cNvPr id="4" name="TextBox 3">
            <a:extLst>
              <a:ext uri="{FF2B5EF4-FFF2-40B4-BE49-F238E27FC236}">
                <a16:creationId xmlns:a16="http://schemas.microsoft.com/office/drawing/2014/main" id="{49C78414-388C-45A8-920E-7D21F56E1A43}"/>
              </a:ext>
            </a:extLst>
          </p:cNvPr>
          <p:cNvSpPr txBox="1"/>
          <p:nvPr/>
        </p:nvSpPr>
        <p:spPr>
          <a:xfrm>
            <a:off x="197708" y="4860324"/>
            <a:ext cx="8784809" cy="1477328"/>
          </a:xfrm>
          <a:prstGeom prst="rect">
            <a:avLst/>
          </a:prstGeom>
          <a:noFill/>
        </p:spPr>
        <p:txBody>
          <a:bodyPr wrap="square" rtlCol="0">
            <a:spAutoFit/>
          </a:bodyPr>
          <a:lstStyle/>
          <a:p>
            <a:endParaRPr lang="en-US" dirty="0">
              <a:latin typeface="Arial" panose="020B0604020202020204" pitchFamily="34" charset="0"/>
            </a:endParaRPr>
          </a:p>
          <a:p>
            <a:pPr algn="ctr"/>
            <a:r>
              <a:rPr lang="en-US" dirty="0">
                <a:latin typeface="Arial" panose="020B0604020202020204" pitchFamily="34" charset="0"/>
              </a:rPr>
              <a:t>Scope: Oxygen monitors in the Test Cave detect helium or nitrogen leaks. If the detected oxygen levels drop below 19.5%, ODH alarms activate in the control room and Test Cave. ODH alarms also activate the exhaust vent fan in the Test Cave.</a:t>
            </a:r>
          </a:p>
          <a:p>
            <a:endParaRPr lang="en-US" dirty="0"/>
          </a:p>
        </p:txBody>
      </p:sp>
    </p:spTree>
    <p:extLst>
      <p:ext uri="{BB962C8B-B14F-4D97-AF65-F5344CB8AC3E}">
        <p14:creationId xmlns:p14="http://schemas.microsoft.com/office/powerpoint/2010/main" val="4039192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ODH SYSTEM: ODH ASSESSMENT</a:t>
            </a:r>
          </a:p>
        </p:txBody>
      </p:sp>
      <p:graphicFrame>
        <p:nvGraphicFramePr>
          <p:cNvPr id="6" name="Content Placeholder 5">
            <a:extLst>
              <a:ext uri="{FF2B5EF4-FFF2-40B4-BE49-F238E27FC236}">
                <a16:creationId xmlns:a16="http://schemas.microsoft.com/office/drawing/2014/main" id="{0E52F659-AAA3-465F-A57C-1EC4F2DB3E62}"/>
              </a:ext>
            </a:extLst>
          </p:cNvPr>
          <p:cNvGraphicFramePr>
            <a:graphicFrameLocks noGrp="1"/>
          </p:cNvGraphicFramePr>
          <p:nvPr>
            <p:ph idx="1"/>
            <p:extLst/>
          </p:nvPr>
        </p:nvGraphicFramePr>
        <p:xfrm>
          <a:off x="559455" y="1705487"/>
          <a:ext cx="8025092" cy="3325235"/>
        </p:xfrm>
        <a:graphic>
          <a:graphicData uri="http://schemas.openxmlformats.org/drawingml/2006/table">
            <a:tbl>
              <a:tblPr firstRow="1" bandRow="1">
                <a:tableStyleId>{5C22544A-7EE6-4342-B048-85BDC9FD1C3A}</a:tableStyleId>
              </a:tblPr>
              <a:tblGrid>
                <a:gridCol w="2006273">
                  <a:extLst>
                    <a:ext uri="{9D8B030D-6E8A-4147-A177-3AD203B41FA5}">
                      <a16:colId xmlns:a16="http://schemas.microsoft.com/office/drawing/2014/main" val="1636003437"/>
                    </a:ext>
                  </a:extLst>
                </a:gridCol>
                <a:gridCol w="2006273">
                  <a:extLst>
                    <a:ext uri="{9D8B030D-6E8A-4147-A177-3AD203B41FA5}">
                      <a16:colId xmlns:a16="http://schemas.microsoft.com/office/drawing/2014/main" val="68131554"/>
                    </a:ext>
                  </a:extLst>
                </a:gridCol>
                <a:gridCol w="2006273">
                  <a:extLst>
                    <a:ext uri="{9D8B030D-6E8A-4147-A177-3AD203B41FA5}">
                      <a16:colId xmlns:a16="http://schemas.microsoft.com/office/drawing/2014/main" val="1618602061"/>
                    </a:ext>
                  </a:extLst>
                </a:gridCol>
                <a:gridCol w="2006273">
                  <a:extLst>
                    <a:ext uri="{9D8B030D-6E8A-4147-A177-3AD203B41FA5}">
                      <a16:colId xmlns:a16="http://schemas.microsoft.com/office/drawing/2014/main" val="907373165"/>
                    </a:ext>
                  </a:extLst>
                </a:gridCol>
              </a:tblGrid>
              <a:tr h="665047">
                <a:tc>
                  <a:txBody>
                    <a:bodyPr/>
                    <a:lstStyle/>
                    <a:p>
                      <a:pPr algn="ctr"/>
                      <a:r>
                        <a:rPr lang="en-US" sz="1400" dirty="0"/>
                        <a:t>Conditions</a:t>
                      </a:r>
                    </a:p>
                  </a:txBody>
                  <a:tcPr marL="68580" marR="68580" marT="34290" marB="34290" anchor="ctr"/>
                </a:tc>
                <a:tc>
                  <a:txBody>
                    <a:bodyPr/>
                    <a:lstStyle/>
                    <a:p>
                      <a:pPr algn="ctr"/>
                      <a:r>
                        <a:rPr lang="en-US" sz="1400" dirty="0"/>
                        <a:t>Concrete Equipment Door</a:t>
                      </a:r>
                    </a:p>
                  </a:txBody>
                  <a:tcPr marL="68580" marR="68580" marT="34290" marB="34290" anchor="ctr"/>
                </a:tc>
                <a:tc>
                  <a:txBody>
                    <a:bodyPr/>
                    <a:lstStyle/>
                    <a:p>
                      <a:pPr algn="ctr"/>
                      <a:r>
                        <a:rPr lang="en-US" sz="1400" dirty="0"/>
                        <a:t>Test Cave 1</a:t>
                      </a:r>
                      <a:r>
                        <a:rPr lang="en-US" sz="1400" baseline="30000" dirty="0"/>
                        <a:t>st</a:t>
                      </a:r>
                      <a:r>
                        <a:rPr lang="en-US" sz="1400" dirty="0"/>
                        <a:t> Floor</a:t>
                      </a:r>
                    </a:p>
                  </a:txBody>
                  <a:tcPr marL="68580" marR="68580" marT="34290" marB="34290" anchor="ctr"/>
                </a:tc>
                <a:tc>
                  <a:txBody>
                    <a:bodyPr/>
                    <a:lstStyle/>
                    <a:p>
                      <a:pPr algn="ctr"/>
                      <a:r>
                        <a:rPr lang="en-US" sz="1400" dirty="0"/>
                        <a:t>Test Cave 2</a:t>
                      </a:r>
                      <a:r>
                        <a:rPr lang="en-US" sz="1400" baseline="30000" dirty="0"/>
                        <a:t>nd</a:t>
                      </a:r>
                      <a:r>
                        <a:rPr lang="en-US" sz="1400" dirty="0"/>
                        <a:t> Floor</a:t>
                      </a:r>
                    </a:p>
                  </a:txBody>
                  <a:tcPr marL="68580" marR="68580" marT="34290" marB="34290" anchor="ctr"/>
                </a:tc>
                <a:extLst>
                  <a:ext uri="{0D108BD9-81ED-4DB2-BD59-A6C34878D82A}">
                    <a16:rowId xmlns:a16="http://schemas.microsoft.com/office/drawing/2014/main" val="1191095904"/>
                  </a:ext>
                </a:extLst>
              </a:tr>
              <a:tr h="665047">
                <a:tc>
                  <a:txBody>
                    <a:bodyPr/>
                    <a:lstStyle/>
                    <a:p>
                      <a:pPr algn="ctr"/>
                      <a:r>
                        <a:rPr lang="en-US" sz="1400" dirty="0"/>
                        <a:t>No liquid in Cryomodule, No U Tube Stabbed</a:t>
                      </a:r>
                    </a:p>
                  </a:txBody>
                  <a:tcPr marL="68580" marR="68580" marT="34290" marB="34290" anchor="ctr"/>
                </a:tc>
                <a:tc>
                  <a:txBody>
                    <a:bodyPr/>
                    <a:lstStyle/>
                    <a:p>
                      <a:pPr algn="ctr"/>
                      <a:r>
                        <a:rPr lang="en-US" sz="1400" dirty="0"/>
                        <a:t>Open</a:t>
                      </a:r>
                    </a:p>
                  </a:txBody>
                  <a:tcPr marL="68580" marR="68580" marT="34290" marB="34290" anchor="ctr"/>
                </a:tc>
                <a:tc>
                  <a:txBody>
                    <a:bodyPr/>
                    <a:lstStyle/>
                    <a:p>
                      <a:pPr algn="ctr"/>
                      <a:r>
                        <a:rPr lang="en-US" sz="1400" dirty="0"/>
                        <a:t>ODH 0</a:t>
                      </a:r>
                    </a:p>
                  </a:txBody>
                  <a:tcPr marL="68580" marR="68580" marT="34290" marB="34290" anchor="ctr"/>
                </a:tc>
                <a:tc>
                  <a:txBody>
                    <a:bodyPr/>
                    <a:lstStyle/>
                    <a:p>
                      <a:pPr algn="ctr"/>
                      <a:r>
                        <a:rPr lang="en-US" sz="1400" dirty="0"/>
                        <a:t>ODH 2</a:t>
                      </a:r>
                    </a:p>
                  </a:txBody>
                  <a:tcPr marL="68580" marR="68580" marT="34290" marB="34290" anchor="ctr"/>
                </a:tc>
                <a:extLst>
                  <a:ext uri="{0D108BD9-81ED-4DB2-BD59-A6C34878D82A}">
                    <a16:rowId xmlns:a16="http://schemas.microsoft.com/office/drawing/2014/main" val="1107637278"/>
                  </a:ext>
                </a:extLst>
              </a:tr>
              <a:tr h="665047">
                <a:tc>
                  <a:txBody>
                    <a:bodyPr/>
                    <a:lstStyle/>
                    <a:p>
                      <a:pPr algn="ctr"/>
                      <a:r>
                        <a:rPr lang="en-US" sz="1400" dirty="0"/>
                        <a:t>No liquid in Cryomodule, No U Tube Stabbed</a:t>
                      </a:r>
                    </a:p>
                  </a:txBody>
                  <a:tcPr marL="68580" marR="68580" marT="34290" marB="34290" anchor="ctr"/>
                </a:tc>
                <a:tc>
                  <a:txBody>
                    <a:bodyPr/>
                    <a:lstStyle/>
                    <a:p>
                      <a:pPr algn="ctr"/>
                      <a:r>
                        <a:rPr lang="en-US" sz="1400" dirty="0"/>
                        <a:t>Closed</a:t>
                      </a:r>
                    </a:p>
                  </a:txBody>
                  <a:tcPr marL="68580" marR="68580" marT="34290" marB="34290" anchor="ctr"/>
                </a:tc>
                <a:tc>
                  <a:txBody>
                    <a:bodyPr/>
                    <a:lstStyle/>
                    <a:p>
                      <a:pPr algn="ctr"/>
                      <a:r>
                        <a:rPr lang="en-US" sz="1400" dirty="0"/>
                        <a:t>ODH 1</a:t>
                      </a:r>
                    </a:p>
                  </a:txBody>
                  <a:tcPr marL="68580" marR="68580" marT="34290" marB="34290" anchor="ctr"/>
                </a:tc>
                <a:tc>
                  <a:txBody>
                    <a:bodyPr/>
                    <a:lstStyle/>
                    <a:p>
                      <a:pPr algn="ctr"/>
                      <a:r>
                        <a:rPr lang="en-US" sz="1400" dirty="0"/>
                        <a:t>ODH 2</a:t>
                      </a:r>
                    </a:p>
                  </a:txBody>
                  <a:tcPr marL="68580" marR="68580" marT="34290" marB="34290" anchor="ctr"/>
                </a:tc>
                <a:extLst>
                  <a:ext uri="{0D108BD9-81ED-4DB2-BD59-A6C34878D82A}">
                    <a16:rowId xmlns:a16="http://schemas.microsoft.com/office/drawing/2014/main" val="2738257255"/>
                  </a:ext>
                </a:extLst>
              </a:tr>
              <a:tr h="665047">
                <a:tc>
                  <a:txBody>
                    <a:bodyPr/>
                    <a:lstStyle/>
                    <a:p>
                      <a:pPr algn="ctr"/>
                      <a:r>
                        <a:rPr lang="en-US" sz="1400" dirty="0"/>
                        <a:t>Cryomodule in Cave with liquid, U Tube Stabbed</a:t>
                      </a:r>
                    </a:p>
                  </a:txBody>
                  <a:tcPr marL="68580" marR="68580" marT="34290" marB="34290" anchor="ctr"/>
                </a:tc>
                <a:tc>
                  <a:txBody>
                    <a:bodyPr/>
                    <a:lstStyle/>
                    <a:p>
                      <a:pPr algn="ctr"/>
                      <a:r>
                        <a:rPr lang="en-US" sz="1400" dirty="0"/>
                        <a:t>Open</a:t>
                      </a:r>
                    </a:p>
                  </a:txBody>
                  <a:tcPr marL="68580" marR="68580" marT="34290" marB="34290" anchor="ctr"/>
                </a:tc>
                <a:tc>
                  <a:txBody>
                    <a:bodyPr/>
                    <a:lstStyle/>
                    <a:p>
                      <a:pPr algn="ctr"/>
                      <a:r>
                        <a:rPr lang="en-US" sz="1400" dirty="0"/>
                        <a:t>ODH 1</a:t>
                      </a:r>
                    </a:p>
                  </a:txBody>
                  <a:tcPr marL="68580" marR="68580" marT="34290" marB="34290" anchor="ctr"/>
                </a:tc>
                <a:tc>
                  <a:txBody>
                    <a:bodyPr/>
                    <a:lstStyle/>
                    <a:p>
                      <a:pPr algn="ctr"/>
                      <a:r>
                        <a:rPr lang="en-US" sz="1400" dirty="0"/>
                        <a:t>ODH 2</a:t>
                      </a:r>
                    </a:p>
                  </a:txBody>
                  <a:tcPr marL="68580" marR="68580" marT="34290" marB="34290" anchor="ctr"/>
                </a:tc>
                <a:extLst>
                  <a:ext uri="{0D108BD9-81ED-4DB2-BD59-A6C34878D82A}">
                    <a16:rowId xmlns:a16="http://schemas.microsoft.com/office/drawing/2014/main" val="835646061"/>
                  </a:ext>
                </a:extLst>
              </a:tr>
              <a:tr h="665047">
                <a:tc>
                  <a:txBody>
                    <a:bodyPr/>
                    <a:lstStyle/>
                    <a:p>
                      <a:pPr algn="ctr"/>
                      <a:r>
                        <a:rPr lang="en-US" sz="1400" dirty="0"/>
                        <a:t>Cryomodule in Cave with liquid, U Tube Stabbed</a:t>
                      </a:r>
                    </a:p>
                  </a:txBody>
                  <a:tcPr marL="68580" marR="68580" marT="34290" marB="34290" anchor="ctr"/>
                </a:tc>
                <a:tc>
                  <a:txBody>
                    <a:bodyPr/>
                    <a:lstStyle/>
                    <a:p>
                      <a:pPr algn="ctr"/>
                      <a:r>
                        <a:rPr lang="en-US" sz="1400" dirty="0"/>
                        <a:t>Closed</a:t>
                      </a:r>
                    </a:p>
                  </a:txBody>
                  <a:tcPr marL="68580" marR="68580" marT="34290" marB="34290" anchor="ctr"/>
                </a:tc>
                <a:tc>
                  <a:txBody>
                    <a:bodyPr/>
                    <a:lstStyle/>
                    <a:p>
                      <a:pPr algn="ctr"/>
                      <a:r>
                        <a:rPr lang="en-US" sz="1400" dirty="0"/>
                        <a:t>ODH 2</a:t>
                      </a:r>
                    </a:p>
                  </a:txBody>
                  <a:tcPr marL="68580" marR="68580" marT="34290" marB="34290" anchor="ctr"/>
                </a:tc>
                <a:tc>
                  <a:txBody>
                    <a:bodyPr/>
                    <a:lstStyle/>
                    <a:p>
                      <a:pPr algn="ctr"/>
                      <a:r>
                        <a:rPr lang="en-US" sz="1400" dirty="0"/>
                        <a:t>ODH 2</a:t>
                      </a:r>
                    </a:p>
                  </a:txBody>
                  <a:tcPr marL="68580" marR="68580" marT="34290" marB="34290" anchor="ctr"/>
                </a:tc>
                <a:extLst>
                  <a:ext uri="{0D108BD9-81ED-4DB2-BD59-A6C34878D82A}">
                    <a16:rowId xmlns:a16="http://schemas.microsoft.com/office/drawing/2014/main" val="3080486547"/>
                  </a:ext>
                </a:extLst>
              </a:tr>
            </a:tbl>
          </a:graphicData>
        </a:graphic>
      </p:graphicFrame>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74</a:t>
            </a:fld>
            <a:endParaRPr lang="en-US" dirty="0"/>
          </a:p>
        </p:txBody>
      </p:sp>
      <p:sp>
        <p:nvSpPr>
          <p:cNvPr id="7" name="TextBox 6">
            <a:extLst>
              <a:ext uri="{FF2B5EF4-FFF2-40B4-BE49-F238E27FC236}">
                <a16:creationId xmlns:a16="http://schemas.microsoft.com/office/drawing/2014/main" id="{03B4CB8F-A9F1-484D-B998-3FB19E806B7E}"/>
              </a:ext>
            </a:extLst>
          </p:cNvPr>
          <p:cNvSpPr txBox="1"/>
          <p:nvPr/>
        </p:nvSpPr>
        <p:spPr>
          <a:xfrm>
            <a:off x="4895145" y="5079020"/>
            <a:ext cx="3830279" cy="276999"/>
          </a:xfrm>
          <a:prstGeom prst="rect">
            <a:avLst/>
          </a:prstGeom>
          <a:noFill/>
        </p:spPr>
        <p:txBody>
          <a:bodyPr wrap="none" rtlCol="0">
            <a:spAutoFit/>
          </a:bodyPr>
          <a:lstStyle/>
          <a:p>
            <a:r>
              <a:rPr lang="en-US" sz="1200" b="1" dirty="0"/>
              <a:t>Reference</a:t>
            </a:r>
            <a:r>
              <a:rPr lang="en-US" sz="1200" dirty="0"/>
              <a:t>: CMTF ODH Assessment, </a:t>
            </a:r>
            <a:r>
              <a:rPr lang="en-US" sz="1200" b="1" dirty="0"/>
              <a:t>JLAB-TN-07-066</a:t>
            </a:r>
            <a:r>
              <a:rPr lang="en-US" sz="1200" dirty="0"/>
              <a:t>, 2024</a:t>
            </a:r>
          </a:p>
        </p:txBody>
      </p:sp>
      <p:sp>
        <p:nvSpPr>
          <p:cNvPr id="3" name="TextBox 2">
            <a:extLst>
              <a:ext uri="{FF2B5EF4-FFF2-40B4-BE49-F238E27FC236}">
                <a16:creationId xmlns:a16="http://schemas.microsoft.com/office/drawing/2014/main" id="{051E7348-6EBC-4074-9F90-7B9F716E404F}"/>
              </a:ext>
            </a:extLst>
          </p:cNvPr>
          <p:cNvSpPr txBox="1"/>
          <p:nvPr/>
        </p:nvSpPr>
        <p:spPr>
          <a:xfrm>
            <a:off x="559455" y="5428735"/>
            <a:ext cx="8025092" cy="646331"/>
          </a:xfrm>
          <a:prstGeom prst="rect">
            <a:avLst/>
          </a:prstGeom>
          <a:noFill/>
        </p:spPr>
        <p:txBody>
          <a:bodyPr wrap="square" rtlCol="0">
            <a:spAutoFit/>
          </a:bodyPr>
          <a:lstStyle/>
          <a:p>
            <a:r>
              <a:rPr lang="en-US" dirty="0"/>
              <a:t>ODH-2 conditions require the use of a 5-minute escape pack and oxygen monitoring while in those areas.</a:t>
            </a:r>
          </a:p>
        </p:txBody>
      </p:sp>
    </p:spTree>
    <p:extLst>
      <p:ext uri="{BB962C8B-B14F-4D97-AF65-F5344CB8AC3E}">
        <p14:creationId xmlns:p14="http://schemas.microsoft.com/office/powerpoint/2010/main" val="3687714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707" y="1094301"/>
            <a:ext cx="4537280" cy="4036271"/>
          </a:xfrm>
        </p:spPr>
        <p:txBody>
          <a:bodyPr vert="horz" lIns="68580" tIns="34290" rIns="68580" bIns="34290" rtlCol="0" anchor="t">
            <a:noAutofit/>
          </a:bodyPr>
          <a:lstStyle/>
          <a:p>
            <a:pPr>
              <a:lnSpc>
                <a:spcPct val="120000"/>
              </a:lnSpc>
            </a:pPr>
            <a:r>
              <a:rPr lang="en-US" sz="1600" dirty="0"/>
              <a:t>ODH Controller:</a:t>
            </a:r>
          </a:p>
          <a:p>
            <a:pPr lvl="1">
              <a:lnSpc>
                <a:spcPct val="120000"/>
              </a:lnSpc>
            </a:pPr>
            <a:r>
              <a:rPr lang="en-US" sz="1600" dirty="0"/>
              <a:t>Sentry: microprocessor-based controller</a:t>
            </a:r>
          </a:p>
          <a:p>
            <a:pPr lvl="1">
              <a:lnSpc>
                <a:spcPct val="120000"/>
              </a:lnSpc>
            </a:pPr>
            <a:r>
              <a:rPr lang="en-US" sz="1600" dirty="0"/>
              <a:t>Supports up to 8 sensors and global calibration</a:t>
            </a:r>
          </a:p>
          <a:p>
            <a:pPr lvl="1">
              <a:lnSpc>
                <a:spcPct val="120000"/>
              </a:lnSpc>
            </a:pPr>
            <a:r>
              <a:rPr lang="en-US" sz="1600" dirty="0"/>
              <a:t>Analog input card and relay board for alarming</a:t>
            </a:r>
          </a:p>
          <a:p>
            <a:pPr marL="342900" lvl="1" indent="0">
              <a:lnSpc>
                <a:spcPct val="120000"/>
              </a:lnSpc>
              <a:buNone/>
            </a:pPr>
            <a:endParaRPr lang="en-US" sz="1600" dirty="0"/>
          </a:p>
          <a:p>
            <a:pPr>
              <a:lnSpc>
                <a:spcPct val="120000"/>
              </a:lnSpc>
            </a:pPr>
            <a:r>
              <a:rPr lang="en-US" sz="1600" dirty="0"/>
              <a:t>ODH Sensor/Transmitter:</a:t>
            </a:r>
          </a:p>
          <a:p>
            <a:pPr lvl="1">
              <a:lnSpc>
                <a:spcPct val="120000"/>
              </a:lnSpc>
            </a:pPr>
            <a:r>
              <a:rPr lang="en-US" sz="1600" dirty="0">
                <a:latin typeface="Arial"/>
                <a:cs typeface="Arial"/>
              </a:rPr>
              <a:t>Galvanic sensor similar to LINACs and Halls</a:t>
            </a:r>
          </a:p>
          <a:p>
            <a:pPr lvl="1">
              <a:lnSpc>
                <a:spcPct val="120000"/>
              </a:lnSpc>
            </a:pPr>
            <a:r>
              <a:rPr lang="en-US" sz="1600" dirty="0"/>
              <a:t>Transmitter enclosed in explosion-proof housing</a:t>
            </a:r>
          </a:p>
          <a:p>
            <a:pPr lvl="1">
              <a:lnSpc>
                <a:spcPct val="120000"/>
              </a:lnSpc>
            </a:pPr>
            <a:r>
              <a:rPr lang="en-US" sz="1600" dirty="0"/>
              <a:t>Lifespan up to 32 months</a:t>
            </a:r>
          </a:p>
          <a:p>
            <a:pPr lvl="1">
              <a:lnSpc>
                <a:spcPct val="120000"/>
              </a:lnSpc>
            </a:pPr>
            <a:r>
              <a:rPr lang="en-US" sz="1600" dirty="0"/>
              <a:t>Sensor changeout every 18 months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75</a:t>
            </a:fld>
            <a:endParaRPr lang="en-US" dirty="0"/>
          </a:p>
        </p:txBody>
      </p:sp>
      <p:pic>
        <p:nvPicPr>
          <p:cNvPr id="8" name="Picture 7">
            <a:extLst>
              <a:ext uri="{FF2B5EF4-FFF2-40B4-BE49-F238E27FC236}">
                <a16:creationId xmlns:a16="http://schemas.microsoft.com/office/drawing/2014/main" id="{57D1B187-A17D-42E7-BE63-9143984EB90D}"/>
              </a:ext>
            </a:extLst>
          </p:cNvPr>
          <p:cNvPicPr>
            <a:picLocks noChangeAspect="1"/>
          </p:cNvPicPr>
          <p:nvPr/>
        </p:nvPicPr>
        <p:blipFill rotWithShape="1">
          <a:blip r:embed="rId2"/>
          <a:srcRect l="14788" r="9516" b="16561"/>
          <a:stretch/>
        </p:blipFill>
        <p:spPr>
          <a:xfrm>
            <a:off x="5086638" y="1581792"/>
            <a:ext cx="3835798" cy="1647091"/>
          </a:xfrm>
          <a:prstGeom prst="rect">
            <a:avLst/>
          </a:prstGeom>
          <a:ln w="3175">
            <a:solidFill>
              <a:schemeClr val="tx1"/>
            </a:solidFill>
          </a:ln>
        </p:spPr>
      </p:pic>
      <p:pic>
        <p:nvPicPr>
          <p:cNvPr id="11" name="Picture 10">
            <a:extLst>
              <a:ext uri="{FF2B5EF4-FFF2-40B4-BE49-F238E27FC236}">
                <a16:creationId xmlns:a16="http://schemas.microsoft.com/office/drawing/2014/main" id="{2E9D4DC1-174C-4051-A96F-4389BB4EA2C4}"/>
              </a:ext>
            </a:extLst>
          </p:cNvPr>
          <p:cNvPicPr>
            <a:picLocks noChangeAspect="1"/>
          </p:cNvPicPr>
          <p:nvPr/>
        </p:nvPicPr>
        <p:blipFill rotWithShape="1">
          <a:blip r:embed="rId3"/>
          <a:srcRect t="35529" r="34700" b="3495"/>
          <a:stretch/>
        </p:blipFill>
        <p:spPr>
          <a:xfrm rot="5400000">
            <a:off x="4734701" y="3703589"/>
            <a:ext cx="2348932" cy="1645061"/>
          </a:xfrm>
          <a:prstGeom prst="rect">
            <a:avLst/>
          </a:prstGeom>
          <a:ln w="3175">
            <a:solidFill>
              <a:schemeClr val="tx1"/>
            </a:solidFill>
          </a:ln>
        </p:spPr>
      </p:pic>
      <p:pic>
        <p:nvPicPr>
          <p:cNvPr id="13" name="Picture 12">
            <a:extLst>
              <a:ext uri="{FF2B5EF4-FFF2-40B4-BE49-F238E27FC236}">
                <a16:creationId xmlns:a16="http://schemas.microsoft.com/office/drawing/2014/main" id="{AE2C334C-3EC2-4415-AC04-39F5C2429984}"/>
              </a:ext>
            </a:extLst>
          </p:cNvPr>
          <p:cNvPicPr>
            <a:picLocks noChangeAspect="1"/>
          </p:cNvPicPr>
          <p:nvPr/>
        </p:nvPicPr>
        <p:blipFill rotWithShape="1">
          <a:blip r:embed="rId4"/>
          <a:srcRect l="6197" r="6999"/>
          <a:stretch/>
        </p:blipFill>
        <p:spPr>
          <a:xfrm rot="5400000">
            <a:off x="6729096" y="3511365"/>
            <a:ext cx="2348930" cy="2029507"/>
          </a:xfrm>
          <a:prstGeom prst="rect">
            <a:avLst/>
          </a:prstGeom>
          <a:ln w="3175">
            <a:solidFill>
              <a:schemeClr val="tx1"/>
            </a:solidFill>
          </a:ln>
        </p:spPr>
      </p:pic>
      <p:sp>
        <p:nvSpPr>
          <p:cNvPr id="9" name="Title 1">
            <a:extLst>
              <a:ext uri="{FF2B5EF4-FFF2-40B4-BE49-F238E27FC236}">
                <a16:creationId xmlns:a16="http://schemas.microsoft.com/office/drawing/2014/main" id="{D8292546-0818-429D-93A4-3A971DC3752A}"/>
              </a:ext>
            </a:extLst>
          </p:cNvPr>
          <p:cNvSpPr txBox="1">
            <a:spLocks/>
          </p:cNvSpPr>
          <p:nvPr/>
        </p:nvSpPr>
        <p:spPr>
          <a:xfrm>
            <a:off x="308919" y="240539"/>
            <a:ext cx="8464378"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CMTF ODH SYSTEM</a:t>
            </a:r>
          </a:p>
        </p:txBody>
      </p:sp>
    </p:spTree>
    <p:extLst>
      <p:ext uri="{BB962C8B-B14F-4D97-AF65-F5344CB8AC3E}">
        <p14:creationId xmlns:p14="http://schemas.microsoft.com/office/powerpoint/2010/main" val="291543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CMTF ODH SYSTEM: System Block Diagram</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76</a:t>
            </a:fld>
            <a:endParaRPr lang="en-US" dirty="0"/>
          </a:p>
        </p:txBody>
      </p:sp>
      <p:pic>
        <p:nvPicPr>
          <p:cNvPr id="8" name="Content Placeholder 7">
            <a:extLst>
              <a:ext uri="{FF2B5EF4-FFF2-40B4-BE49-F238E27FC236}">
                <a16:creationId xmlns:a16="http://schemas.microsoft.com/office/drawing/2014/main" id="{622C90F8-F788-40A5-9B75-058DD81703A4}"/>
              </a:ext>
            </a:extLst>
          </p:cNvPr>
          <p:cNvPicPr>
            <a:picLocks noGrp="1" noChangeAspect="1"/>
          </p:cNvPicPr>
          <p:nvPr>
            <p:ph idx="1"/>
          </p:nvPr>
        </p:nvPicPr>
        <p:blipFill>
          <a:blip r:embed="rId2"/>
          <a:stretch>
            <a:fillRect/>
          </a:stretch>
        </p:blipFill>
        <p:spPr>
          <a:xfrm>
            <a:off x="2706580" y="1488111"/>
            <a:ext cx="6351575" cy="4134802"/>
          </a:xfrm>
        </p:spPr>
      </p:pic>
      <p:sp>
        <p:nvSpPr>
          <p:cNvPr id="6" name="object 3">
            <a:extLst>
              <a:ext uri="{FF2B5EF4-FFF2-40B4-BE49-F238E27FC236}">
                <a16:creationId xmlns:a16="http://schemas.microsoft.com/office/drawing/2014/main" id="{3D8B7FAC-4649-4637-9FD0-62EDD96EB801}"/>
              </a:ext>
            </a:extLst>
          </p:cNvPr>
          <p:cNvSpPr txBox="1"/>
          <p:nvPr/>
        </p:nvSpPr>
        <p:spPr>
          <a:xfrm>
            <a:off x="164478" y="1060606"/>
            <a:ext cx="2407273" cy="4308391"/>
          </a:xfrm>
          <a:prstGeom prst="rect">
            <a:avLst/>
          </a:prstGeom>
        </p:spPr>
        <p:txBody>
          <a:bodyPr vert="horz" wrap="square" lIns="0" tIns="37624" rIns="0" bIns="0" rtlCol="0" anchor="t">
            <a:spAutoFit/>
          </a:bodyPr>
          <a:lstStyle/>
          <a:p>
            <a:pPr marL="9525" marR="3810">
              <a:spcBef>
                <a:spcPts val="900"/>
              </a:spcBef>
              <a:tabLst>
                <a:tab pos="180975" algn="l"/>
              </a:tabLst>
            </a:pPr>
            <a:r>
              <a:rPr lang="en-US" sz="1650" dirty="0">
                <a:latin typeface="Arial" panose="020B0604020202020204" pitchFamily="34" charset="0"/>
                <a:cs typeface="Arial" panose="020B0604020202020204" pitchFamily="34" charset="0"/>
              </a:rPr>
              <a:t>ODH alarm lights are located at all access points to the CMTF Test Cave.</a:t>
            </a:r>
          </a:p>
          <a:p>
            <a:pPr marL="9525" marR="3810">
              <a:spcBef>
                <a:spcPts val="900"/>
              </a:spcBef>
              <a:tabLst>
                <a:tab pos="180975" algn="l"/>
              </a:tabLst>
            </a:pPr>
            <a:endParaRPr lang="en-US" sz="1650" dirty="0">
              <a:latin typeface="Arial" panose="020B0604020202020204" pitchFamily="34" charset="0"/>
              <a:cs typeface="Arial" panose="020B0604020202020204" pitchFamily="34" charset="0"/>
            </a:endParaRPr>
          </a:p>
          <a:p>
            <a:pPr>
              <a:spcBef>
                <a:spcPts val="900"/>
              </a:spcBef>
              <a:tabLst>
                <a:tab pos="180975" algn="l"/>
              </a:tabLst>
            </a:pPr>
            <a:r>
              <a:rPr lang="en-US" sz="1650" dirty="0">
                <a:latin typeface="Arial"/>
                <a:cs typeface="Arial"/>
              </a:rPr>
              <a:t>ODH horns are located at the access area </a:t>
            </a:r>
            <a:br>
              <a:rPr lang="en-US" sz="1650" dirty="0">
                <a:latin typeface="Arial"/>
                <a:cs typeface="Arial"/>
              </a:rPr>
            </a:br>
            <a:r>
              <a:rPr lang="en-US" sz="1650" dirty="0">
                <a:latin typeface="Arial"/>
                <a:cs typeface="Arial"/>
              </a:rPr>
              <a:t>of the CMTF and inside the Cave.</a:t>
            </a:r>
          </a:p>
          <a:p>
            <a:pPr>
              <a:spcBef>
                <a:spcPts val="900"/>
              </a:spcBef>
              <a:tabLst>
                <a:tab pos="180975" algn="l"/>
              </a:tabLst>
            </a:pPr>
            <a:endParaRPr lang="en-US" sz="1650" dirty="0">
              <a:latin typeface="Arial"/>
              <a:cs typeface="Arial"/>
            </a:endParaRPr>
          </a:p>
          <a:p>
            <a:pPr>
              <a:spcBef>
                <a:spcPts val="900"/>
              </a:spcBef>
              <a:tabLst>
                <a:tab pos="180975" algn="l"/>
              </a:tabLst>
            </a:pPr>
            <a:r>
              <a:rPr lang="en-US" sz="1650" dirty="0">
                <a:latin typeface="Arial"/>
                <a:cs typeface="Arial"/>
              </a:rPr>
              <a:t>ODH system in CMTF certified biennially. Certification schedule can be found </a:t>
            </a:r>
            <a:r>
              <a:rPr lang="en-US" sz="1650" dirty="0">
                <a:solidFill>
                  <a:srgbClr val="FF0000"/>
                </a:solidFill>
                <a:latin typeface="Arial"/>
                <a:cs typeface="Arial"/>
                <a:hlinkClick r:id="rId3"/>
              </a:rPr>
              <a:t>here</a:t>
            </a:r>
            <a:r>
              <a:rPr lang="en-US" sz="1650" dirty="0">
                <a:latin typeface="Arial"/>
                <a:cs typeface="Arial"/>
              </a:rPr>
              <a:t>, or via logbook ‘useful links’.</a:t>
            </a:r>
            <a:endParaRPr lang="en-US" sz="16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F58F64-B65A-4034-A8EB-054984ED554D}"/>
              </a:ext>
            </a:extLst>
          </p:cNvPr>
          <p:cNvSpPr txBox="1"/>
          <p:nvPr/>
        </p:nvSpPr>
        <p:spPr>
          <a:xfrm>
            <a:off x="0" y="5741773"/>
            <a:ext cx="9144000" cy="646331"/>
          </a:xfrm>
          <a:prstGeom prst="rect">
            <a:avLst/>
          </a:prstGeom>
          <a:noFill/>
        </p:spPr>
        <p:txBody>
          <a:bodyPr wrap="square" rtlCol="0">
            <a:spAutoFit/>
          </a:bodyPr>
          <a:lstStyle/>
          <a:p>
            <a:pPr algn="ctr"/>
            <a:r>
              <a:rPr lang="en-US" dirty="0">
                <a:solidFill>
                  <a:srgbClr val="FF0000"/>
                </a:solidFill>
              </a:rPr>
              <a:t>Alarm condition investigation and response (to include the potential bypassing of ODH heads) will be executed by the Jefferson Lab Safety Systems Group.</a:t>
            </a:r>
          </a:p>
        </p:txBody>
      </p:sp>
    </p:spTree>
    <p:extLst>
      <p:ext uri="{BB962C8B-B14F-4D97-AF65-F5344CB8AC3E}">
        <p14:creationId xmlns:p14="http://schemas.microsoft.com/office/powerpoint/2010/main" val="2961603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28A7-AD0D-429C-9C7B-6CA691B4690E}"/>
              </a:ext>
            </a:extLst>
          </p:cNvPr>
          <p:cNvSpPr>
            <a:spLocks noGrp="1"/>
          </p:cNvSpPr>
          <p:nvPr>
            <p:ph type="title"/>
          </p:nvPr>
        </p:nvSpPr>
        <p:spPr/>
        <p:txBody>
          <a:bodyPr/>
          <a:lstStyle/>
          <a:p>
            <a:r>
              <a:rPr lang="en-US" dirty="0"/>
              <a:t>CMTF ODH SYSTEM: Sensor Locations</a:t>
            </a:r>
          </a:p>
        </p:txBody>
      </p:sp>
      <p:sp>
        <p:nvSpPr>
          <p:cNvPr id="5" name="Slide Number Placeholder 4">
            <a:extLst>
              <a:ext uri="{FF2B5EF4-FFF2-40B4-BE49-F238E27FC236}">
                <a16:creationId xmlns:a16="http://schemas.microsoft.com/office/drawing/2014/main" id="{350C4BAA-4188-4E69-B918-B16CA916A22D}"/>
              </a:ext>
            </a:extLst>
          </p:cNvPr>
          <p:cNvSpPr>
            <a:spLocks noGrp="1"/>
          </p:cNvSpPr>
          <p:nvPr>
            <p:ph type="sldNum" sz="quarter" idx="12"/>
          </p:nvPr>
        </p:nvSpPr>
        <p:spPr/>
        <p:txBody>
          <a:bodyPr/>
          <a:lstStyle/>
          <a:p>
            <a:fld id="{07E1C93C-5050-FC42-8F10-D22D4F119D13}" type="slidenum">
              <a:rPr lang="en-US" smtClean="0"/>
              <a:pPr/>
              <a:t>77</a:t>
            </a:fld>
            <a:endParaRPr lang="en-US" dirty="0"/>
          </a:p>
        </p:txBody>
      </p:sp>
      <p:pic>
        <p:nvPicPr>
          <p:cNvPr id="7" name="Picture 6">
            <a:extLst>
              <a:ext uri="{FF2B5EF4-FFF2-40B4-BE49-F238E27FC236}">
                <a16:creationId xmlns:a16="http://schemas.microsoft.com/office/drawing/2014/main" id="{9CF590E9-399E-45AD-9D33-CE8755D2998B}"/>
              </a:ext>
            </a:extLst>
          </p:cNvPr>
          <p:cNvPicPr>
            <a:picLocks noChangeAspect="1"/>
          </p:cNvPicPr>
          <p:nvPr/>
        </p:nvPicPr>
        <p:blipFill>
          <a:blip r:embed="rId2"/>
          <a:stretch>
            <a:fillRect/>
          </a:stretch>
        </p:blipFill>
        <p:spPr>
          <a:xfrm>
            <a:off x="1612497" y="1464133"/>
            <a:ext cx="5919007" cy="4237651"/>
          </a:xfrm>
          <a:prstGeom prst="rect">
            <a:avLst/>
          </a:prstGeom>
        </p:spPr>
      </p:pic>
    </p:spTree>
    <p:extLst>
      <p:ext uri="{BB962C8B-B14F-4D97-AF65-F5344CB8AC3E}">
        <p14:creationId xmlns:p14="http://schemas.microsoft.com/office/powerpoint/2010/main" val="1389847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8BBE-F492-0527-226A-03791FA08254}"/>
              </a:ext>
            </a:extLst>
          </p:cNvPr>
          <p:cNvSpPr>
            <a:spLocks noGrp="1"/>
          </p:cNvSpPr>
          <p:nvPr>
            <p:ph type="title"/>
          </p:nvPr>
        </p:nvSpPr>
        <p:spPr/>
        <p:txBody>
          <a:bodyPr/>
          <a:lstStyle/>
          <a:p>
            <a:r>
              <a:rPr lang="en-US">
                <a:latin typeface="Arial"/>
                <a:cs typeface="Arial"/>
              </a:rPr>
              <a:t>Summary</a:t>
            </a:r>
            <a:endParaRPr lang="en-US"/>
          </a:p>
        </p:txBody>
      </p:sp>
      <p:sp>
        <p:nvSpPr>
          <p:cNvPr id="3" name="Content Placeholder 2">
            <a:extLst>
              <a:ext uri="{FF2B5EF4-FFF2-40B4-BE49-F238E27FC236}">
                <a16:creationId xmlns:a16="http://schemas.microsoft.com/office/drawing/2014/main" id="{4CD095ED-13DD-D3EB-D523-37F796573ACD}"/>
              </a:ext>
            </a:extLst>
          </p:cNvPr>
          <p:cNvSpPr>
            <a:spLocks noGrp="1"/>
          </p:cNvSpPr>
          <p:nvPr>
            <p:ph idx="1"/>
          </p:nvPr>
        </p:nvSpPr>
        <p:spPr>
          <a:xfrm>
            <a:off x="339811" y="978011"/>
            <a:ext cx="8464378" cy="5390984"/>
          </a:xfrm>
        </p:spPr>
        <p:txBody>
          <a:bodyPr vert="horz" lIns="68580" tIns="34290" rIns="68580" bIns="34290" rtlCol="0" anchor="t">
            <a:noAutofit/>
          </a:bodyPr>
          <a:lstStyle/>
          <a:p>
            <a:pPr>
              <a:lnSpc>
                <a:spcPct val="100000"/>
              </a:lnSpc>
              <a:spcBef>
                <a:spcPts val="600"/>
              </a:spcBef>
            </a:pPr>
            <a:r>
              <a:rPr lang="en-US" sz="1800" dirty="0">
                <a:latin typeface="Arial" panose="020B0604020202020204" pitchFamily="34" charset="0"/>
                <a:ea typeface="Calibri"/>
              </a:rPr>
              <a:t>SRF Institute has been operating in the Test Lab continuously for nearly 40 years, with the CMTF operating for more than 30 of those to safely meet the acceptance testing needs of CEBAF and other national laboratories as well as supporting a vibrant R&amp;D program.</a:t>
            </a:r>
          </a:p>
          <a:p>
            <a:pPr>
              <a:lnSpc>
                <a:spcPct val="100000"/>
              </a:lnSpc>
              <a:spcBef>
                <a:spcPts val="600"/>
              </a:spcBef>
            </a:pPr>
            <a:r>
              <a:rPr lang="en-US" sz="1800" dirty="0">
                <a:solidFill>
                  <a:srgbClr val="000000"/>
                </a:solidFill>
                <a:latin typeface="Arial" panose="020B0604020202020204" pitchFamily="34" charset="0"/>
              </a:rPr>
              <a:t>Relevant safety basis documentation and processes have been established:</a:t>
            </a:r>
          </a:p>
          <a:p>
            <a:pPr lvl="1">
              <a:lnSpc>
                <a:spcPct val="100000"/>
              </a:lnSpc>
              <a:spcBef>
                <a:spcPts val="600"/>
              </a:spcBef>
            </a:pPr>
            <a:r>
              <a:rPr lang="en-US" sz="1800" b="0" i="0" u="none" strike="noStrike" dirty="0">
                <a:solidFill>
                  <a:srgbClr val="000000"/>
                </a:solidFill>
                <a:effectLst/>
                <a:highlight>
                  <a:srgbClr val="FFFFFF"/>
                </a:highlight>
                <a:latin typeface="Arial" panose="020B0604020202020204" pitchFamily="34" charset="0"/>
              </a:rPr>
              <a:t>SAD</a:t>
            </a:r>
          </a:p>
          <a:p>
            <a:pPr lvl="1">
              <a:lnSpc>
                <a:spcPct val="100000"/>
              </a:lnSpc>
              <a:spcBef>
                <a:spcPts val="600"/>
              </a:spcBef>
            </a:pPr>
            <a:r>
              <a:rPr lang="en-US" sz="1800" b="0" i="0" u="none" strike="noStrike" dirty="0">
                <a:solidFill>
                  <a:srgbClr val="000000"/>
                </a:solidFill>
                <a:effectLst/>
                <a:highlight>
                  <a:srgbClr val="FFFFFF"/>
                </a:highlight>
                <a:latin typeface="Arial" panose="020B0604020202020204" pitchFamily="34" charset="0"/>
              </a:rPr>
              <a:t>ASE</a:t>
            </a:r>
          </a:p>
          <a:p>
            <a:pPr lvl="1">
              <a:lnSpc>
                <a:spcPct val="100000"/>
              </a:lnSpc>
              <a:spcBef>
                <a:spcPts val="600"/>
              </a:spcBef>
            </a:pPr>
            <a:r>
              <a:rPr lang="en-US" sz="1800" b="0" i="0" u="none" strike="noStrike" dirty="0">
                <a:solidFill>
                  <a:srgbClr val="000000"/>
                </a:solidFill>
                <a:effectLst/>
                <a:highlight>
                  <a:srgbClr val="FFFFFF"/>
                </a:highlight>
                <a:latin typeface="Arial" panose="020B0604020202020204" pitchFamily="34" charset="0"/>
              </a:rPr>
              <a:t>USI process</a:t>
            </a:r>
          </a:p>
          <a:p>
            <a:pPr lvl="1">
              <a:lnSpc>
                <a:spcPct val="100000"/>
              </a:lnSpc>
              <a:spcBef>
                <a:spcPts val="600"/>
              </a:spcBef>
            </a:pPr>
            <a:r>
              <a:rPr lang="en-US" sz="1800" b="0" i="0" u="none" strike="noStrike" dirty="0">
                <a:solidFill>
                  <a:srgbClr val="000000"/>
                </a:solidFill>
                <a:effectLst/>
                <a:highlight>
                  <a:srgbClr val="FFFFFF"/>
                </a:highlight>
                <a:latin typeface="Arial" panose="020B0604020202020204" pitchFamily="34" charset="0"/>
              </a:rPr>
              <a:t>Effective configuration management program</a:t>
            </a:r>
          </a:p>
          <a:p>
            <a:pPr>
              <a:lnSpc>
                <a:spcPct val="100000"/>
              </a:lnSpc>
              <a:spcBef>
                <a:spcPts val="600"/>
              </a:spcBef>
            </a:pPr>
            <a:r>
              <a:rPr lang="en-US" sz="1800" kern="100" dirty="0">
                <a:solidFill>
                  <a:srgbClr val="000000"/>
                </a:solidFill>
                <a:uFill>
                  <a:solidFill>
                    <a:srgbClr val="000000"/>
                  </a:solidFill>
                </a:uFill>
                <a:latin typeface="Arial" panose="020B0604020202020204" pitchFamily="34" charset="0"/>
                <a:ea typeface="Times New Roman" panose="02020603050405020304" pitchFamily="18" charset="0"/>
              </a:rPr>
              <a:t>Accelerator-specific hazards are identified, assessed, and mitigated by credited controls. </a:t>
            </a:r>
          </a:p>
          <a:p>
            <a:pPr>
              <a:lnSpc>
                <a:spcPct val="100000"/>
              </a:lnSpc>
              <a:spcBef>
                <a:spcPts val="600"/>
              </a:spcBef>
            </a:pPr>
            <a:r>
              <a:rPr lang="en-US" sz="1800" dirty="0">
                <a:solidFill>
                  <a:srgbClr val="000000"/>
                </a:solidFill>
                <a:highlight>
                  <a:srgbClr val="FFFFFF"/>
                </a:highlight>
                <a:latin typeface="Arial" panose="020B0604020202020204" pitchFamily="34" charset="0"/>
              </a:rPr>
              <a:t>A mature Conduct of Operations approach,</a:t>
            </a:r>
            <a:r>
              <a:rPr lang="en-US" sz="1800" dirty="0">
                <a:latin typeface="Arial" panose="020B0604020202020204" pitchFamily="34" charset="0"/>
              </a:rPr>
              <a:t>​ with </a:t>
            </a:r>
            <a:r>
              <a:rPr lang="en-US" sz="1800" dirty="0">
                <a:solidFill>
                  <a:srgbClr val="000000"/>
                </a:solidFill>
                <a:latin typeface="Arial" panose="020B0604020202020204" pitchFamily="34" charset="0"/>
              </a:rPr>
              <a:t>appropriate administrative processes related to accelerator safety (e.g., training, procedures)​ has been established, </a:t>
            </a:r>
            <a:r>
              <a:rPr lang="en-US" sz="1800" kern="100" dirty="0">
                <a:solidFill>
                  <a:srgbClr val="000000"/>
                </a:solidFill>
                <a:uFill>
                  <a:solidFill>
                    <a:srgbClr val="000000"/>
                  </a:solidFill>
                </a:uFill>
                <a:latin typeface="Arial" panose="020B0604020202020204" pitchFamily="34" charset="0"/>
                <a:ea typeface="Times New Roman" panose="02020603050405020304" pitchFamily="18" charset="0"/>
              </a:rPr>
              <a:t>supporting efficient operation, maintenance, and repair of CMTF.</a:t>
            </a:r>
          </a:p>
          <a:p>
            <a:pPr fontAlgn="base">
              <a:lnSpc>
                <a:spcPct val="100000"/>
              </a:lnSpc>
              <a:spcBef>
                <a:spcPts val="600"/>
              </a:spcBef>
            </a:pPr>
            <a:r>
              <a:rPr lang="en-US" sz="1800" dirty="0">
                <a:solidFill>
                  <a:srgbClr val="000000"/>
                </a:solidFill>
                <a:latin typeface="Arial" panose="020B0604020202020204" pitchFamily="34" charset="0"/>
              </a:rPr>
              <a:t>Trained personnel (</a:t>
            </a:r>
            <a:r>
              <a:rPr lang="en-US" sz="1800">
                <a:solidFill>
                  <a:srgbClr val="000000"/>
                </a:solidFill>
                <a:latin typeface="Arial" panose="020B0604020202020204" pitchFamily="34" charset="0"/>
              </a:rPr>
              <a:t>you guys) are </a:t>
            </a:r>
            <a:r>
              <a:rPr lang="en-US" sz="1800" dirty="0">
                <a:solidFill>
                  <a:srgbClr val="000000"/>
                </a:solidFill>
                <a:latin typeface="Arial" panose="020B0604020202020204" pitchFamily="34" charset="0"/>
              </a:rPr>
              <a:t>in place to support the safe operation, maintenance, and repair of CMTF.</a:t>
            </a:r>
          </a:p>
        </p:txBody>
      </p:sp>
      <p:sp>
        <p:nvSpPr>
          <p:cNvPr id="5" name="Slide Number Placeholder 4">
            <a:extLst>
              <a:ext uri="{FF2B5EF4-FFF2-40B4-BE49-F238E27FC236}">
                <a16:creationId xmlns:a16="http://schemas.microsoft.com/office/drawing/2014/main" id="{B7DEDDA9-2EEC-4ECC-849D-9B472C61A925}"/>
              </a:ext>
            </a:extLst>
          </p:cNvPr>
          <p:cNvSpPr>
            <a:spLocks noGrp="1"/>
          </p:cNvSpPr>
          <p:nvPr>
            <p:ph type="sldNum" sz="quarter" idx="12"/>
          </p:nvPr>
        </p:nvSpPr>
        <p:spPr/>
        <p:txBody>
          <a:bodyPr/>
          <a:lstStyle/>
          <a:p>
            <a:fld id="{07E1C93C-5050-FC42-8F10-D22D4F119D13}" type="slidenum">
              <a:rPr lang="en-US" smtClean="0"/>
              <a:pPr/>
              <a:t>78</a:t>
            </a:fld>
            <a:endParaRPr lang="en-US"/>
          </a:p>
        </p:txBody>
      </p:sp>
    </p:spTree>
    <p:extLst>
      <p:ext uri="{BB962C8B-B14F-4D97-AF65-F5344CB8AC3E}">
        <p14:creationId xmlns:p14="http://schemas.microsoft.com/office/powerpoint/2010/main" val="3383772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Text Placeholder 3"/>
          <p:cNvSpPr>
            <a:spLocks noGrp="1"/>
          </p:cNvSpPr>
          <p:nvPr>
            <p:ph type="body" sz="quarter" idx="14"/>
          </p:nvPr>
        </p:nvSpPr>
        <p:spPr/>
        <p:txBody>
          <a:bodyPr/>
          <a:lstStyle/>
          <a:p>
            <a:r>
              <a:rPr lang="en-US"/>
              <a:t>michaelm@jlab.org</a:t>
            </a:r>
          </a:p>
        </p:txBody>
      </p:sp>
      <p:sp>
        <p:nvSpPr>
          <p:cNvPr id="6" name="Text Placeholder 5"/>
          <p:cNvSpPr>
            <a:spLocks noGrp="1"/>
          </p:cNvSpPr>
          <p:nvPr>
            <p:ph type="body" sz="quarter" idx="16"/>
          </p:nvPr>
        </p:nvSpPr>
        <p:spPr/>
        <p:txBody>
          <a:bodyPr/>
          <a:lstStyle/>
          <a:p>
            <a:r>
              <a:rPr lang="en-US"/>
              <a:t>M. McCaughan</a:t>
            </a:r>
          </a:p>
          <a:p>
            <a:r>
              <a:rPr lang="en-US"/>
              <a:t>Office: x5572</a:t>
            </a:r>
          </a:p>
        </p:txBody>
      </p:sp>
      <p:pic>
        <p:nvPicPr>
          <p:cNvPr id="8" name="Picture Placeholder 7">
            <a:extLst>
              <a:ext uri="{FF2B5EF4-FFF2-40B4-BE49-F238E27FC236}">
                <a16:creationId xmlns:a16="http://schemas.microsoft.com/office/drawing/2014/main" id="{74D1B867-986C-49A9-BFBA-B87172D3A4A6}"/>
              </a:ext>
            </a:extLst>
          </p:cNvPr>
          <p:cNvPicPr>
            <a:picLocks noGrp="1" noChangeAspect="1"/>
          </p:cNvPicPr>
          <p:nvPr>
            <p:ph type="pic" sz="quarter" idx="13"/>
          </p:nvPr>
        </p:nvPicPr>
        <p:blipFill>
          <a:blip r:embed="rId2"/>
          <a:srcRect t="8725" b="8725"/>
          <a:stretch>
            <a:fillRect/>
          </a:stretch>
        </p:blipFill>
        <p:spPr>
          <a:xfrm>
            <a:off x="4506913" y="1725613"/>
            <a:ext cx="4630737" cy="3822700"/>
          </a:xfrm>
          <a:prstGeom prst="rect">
            <a:avLst/>
          </a:prstGeom>
        </p:spPr>
      </p:pic>
    </p:spTree>
    <p:extLst>
      <p:ext uri="{BB962C8B-B14F-4D97-AF65-F5344CB8AC3E}">
        <p14:creationId xmlns:p14="http://schemas.microsoft.com/office/powerpoint/2010/main" val="354149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 for Others/R&amp;D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750" y="773177"/>
            <a:ext cx="4740250" cy="311541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2" t="7679" r="102" b="-1103"/>
          <a:stretch/>
        </p:blipFill>
        <p:spPr>
          <a:xfrm>
            <a:off x="8997" y="3366547"/>
            <a:ext cx="4394753" cy="3115419"/>
          </a:xfrm>
          <a:prstGeom prst="rect">
            <a:avLst/>
          </a:prstGeom>
        </p:spPr>
      </p:pic>
      <p:sp>
        <p:nvSpPr>
          <p:cNvPr id="3" name="TextBox 2">
            <a:extLst>
              <a:ext uri="{FF2B5EF4-FFF2-40B4-BE49-F238E27FC236}">
                <a16:creationId xmlns:a16="http://schemas.microsoft.com/office/drawing/2014/main" id="{E1F8294E-76F8-48FF-B0E4-82263596A7B2}"/>
              </a:ext>
            </a:extLst>
          </p:cNvPr>
          <p:cNvSpPr txBox="1"/>
          <p:nvPr/>
        </p:nvSpPr>
        <p:spPr>
          <a:xfrm>
            <a:off x="91136" y="824038"/>
            <a:ext cx="4403750" cy="247760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a:latin typeface="Arial" panose="020B0604020202020204" pitchFamily="34" charset="0"/>
                <a:cs typeface="Arial" panose="020B0604020202020204" pitchFamily="34" charset="0"/>
              </a:rPr>
              <a:t>Tradition of SRF cavity treatment/process development: Cavity preparations possible with gradients x10 larger than original CEBAF.</a:t>
            </a:r>
          </a:p>
          <a:p>
            <a:pPr marL="285750" indent="-285750">
              <a:spcBef>
                <a:spcPts val="600"/>
              </a:spcBef>
              <a:buFont typeface="Arial" panose="020B0604020202020204" pitchFamily="34" charset="0"/>
              <a:buChar char="•"/>
            </a:pPr>
            <a:r>
              <a:rPr lang="en-US" sz="1400">
                <a:latin typeface="Arial" panose="020B0604020202020204" pitchFamily="34" charset="0"/>
                <a:cs typeface="Arial" panose="020B0604020202020204" pitchFamily="34" charset="0"/>
              </a:rPr>
              <a:t>Various technologies developed to reach: materials research, mechanical/chemical/ electrical polishing, surface treatments, doping and infusions, etc.</a:t>
            </a:r>
          </a:p>
          <a:p>
            <a:pPr marL="285750" indent="-285750">
              <a:spcBef>
                <a:spcPts val="600"/>
              </a:spcBef>
              <a:buFont typeface="Arial" panose="020B0604020202020204" pitchFamily="34" charset="0"/>
              <a:buChar char="•"/>
            </a:pPr>
            <a:r>
              <a:rPr lang="en-US" sz="1400">
                <a:latin typeface="Arial" panose="020B0604020202020204" pitchFamily="34" charset="0"/>
                <a:cs typeface="Arial" panose="020B0604020202020204" pitchFamily="34" charset="0"/>
              </a:rPr>
              <a:t>Many new module types and designs developed in collaboration with the world SRF community. (Modules for </a:t>
            </a:r>
            <a:r>
              <a:rPr lang="en-US" sz="1400" err="1">
                <a:latin typeface="Arial" panose="020B0604020202020204" pitchFamily="34" charset="0"/>
                <a:cs typeface="Arial" panose="020B0604020202020204" pitchFamily="34" charset="0"/>
              </a:rPr>
              <a:t>linacs</a:t>
            </a:r>
            <a:r>
              <a:rPr lang="en-US" sz="1400">
                <a:latin typeface="Arial" panose="020B0604020202020204" pitchFamily="34" charset="0"/>
                <a:cs typeface="Arial" panose="020B0604020202020204" pitchFamily="34" charset="0"/>
              </a:rPr>
              <a:t>, “crabbing” at IPs, etc.)</a:t>
            </a:r>
          </a:p>
        </p:txBody>
      </p:sp>
      <p:sp>
        <p:nvSpPr>
          <p:cNvPr id="7" name="TextBox 6">
            <a:extLst>
              <a:ext uri="{FF2B5EF4-FFF2-40B4-BE49-F238E27FC236}">
                <a16:creationId xmlns:a16="http://schemas.microsoft.com/office/drawing/2014/main" id="{4EF8A725-51DE-47B8-9C2C-05C0979D2E55}"/>
              </a:ext>
            </a:extLst>
          </p:cNvPr>
          <p:cNvSpPr txBox="1"/>
          <p:nvPr/>
        </p:nvSpPr>
        <p:spPr>
          <a:xfrm>
            <a:off x="4572000" y="4070880"/>
            <a:ext cx="4563003" cy="2185214"/>
          </a:xfrm>
          <a:prstGeom prst="rect">
            <a:avLst/>
          </a:prstGeom>
          <a:noFill/>
        </p:spPr>
        <p:txBody>
          <a:bodyPr wrap="square" rtlCol="0">
            <a:spAutoFit/>
          </a:bodyPr>
          <a:lstStyle/>
          <a:p>
            <a:pPr>
              <a:spcBef>
                <a:spcPts val="600"/>
              </a:spcBef>
            </a:pPr>
            <a:r>
              <a:rPr lang="en-US" sz="1400">
                <a:latin typeface="Arial" panose="020B0604020202020204" pitchFamily="34" charset="0"/>
                <a:cs typeface="Arial" panose="020B0604020202020204" pitchFamily="34" charset="0"/>
              </a:rPr>
              <a:t>Latest research – 4K operation: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Nb3Sn-film on </a:t>
            </a:r>
            <a:r>
              <a:rPr lang="en-US" sz="1400" err="1">
                <a:latin typeface="Arial" panose="020B0604020202020204" pitchFamily="34" charset="0"/>
                <a:cs typeface="Arial" panose="020B0604020202020204" pitchFamily="34" charset="0"/>
              </a:rPr>
              <a:t>Nb</a:t>
            </a:r>
            <a:r>
              <a:rPr lang="en-US" sz="1400">
                <a:latin typeface="Arial" panose="020B0604020202020204" pitchFamily="34" charset="0"/>
                <a:cs typeface="Arial" panose="020B0604020202020204" pitchFamily="34" charset="0"/>
              </a:rPr>
              <a:t> substrate module reaches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10+ MeV</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Conduction-cooled cryomodule w/ Gen. Atomics</a:t>
            </a:r>
          </a:p>
          <a:p>
            <a:pPr>
              <a:spcBef>
                <a:spcPts val="1200"/>
              </a:spcBef>
            </a:pPr>
            <a:r>
              <a:rPr lang="en-US" sz="1400">
                <a:latin typeface="Arial" panose="020B0604020202020204" pitchFamily="34" charset="0"/>
                <a:cs typeface="Arial" panose="020B0604020202020204" pitchFamily="34" charset="0"/>
              </a:rPr>
              <a:t>Gradient development/best practices in Operations: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Field emission research</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Improve vacuum techniques and cleanliness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In-situ processing techniques using helium and other plasmas</a:t>
            </a:r>
          </a:p>
        </p:txBody>
      </p:sp>
      <p:sp>
        <p:nvSpPr>
          <p:cNvPr id="8" name="Slide Number Placeholder 7">
            <a:extLst>
              <a:ext uri="{FF2B5EF4-FFF2-40B4-BE49-F238E27FC236}">
                <a16:creationId xmlns:a16="http://schemas.microsoft.com/office/drawing/2014/main" id="{3D4063F2-60AD-404B-882A-439AB281BE70}"/>
              </a:ext>
            </a:extLst>
          </p:cNvPr>
          <p:cNvSpPr>
            <a:spLocks noGrp="1"/>
          </p:cNvSpPr>
          <p:nvPr>
            <p:ph type="sldNum" sz="quarter" idx="12"/>
          </p:nvPr>
        </p:nvSpPr>
        <p:spPr/>
        <p:txBody>
          <a:bodyPr/>
          <a:lstStyle/>
          <a:p>
            <a:fld id="{07E1C93C-5050-FC42-8F10-D22D4F119D13}" type="slidenum">
              <a:rPr lang="en-US" smtClean="0"/>
              <a:pPr/>
              <a:t>8</a:t>
            </a:fld>
            <a:endParaRPr lang="en-US"/>
          </a:p>
        </p:txBody>
      </p:sp>
    </p:spTree>
    <p:extLst>
      <p:ext uri="{BB962C8B-B14F-4D97-AF65-F5344CB8AC3E}">
        <p14:creationId xmlns:p14="http://schemas.microsoft.com/office/powerpoint/2010/main" val="2033931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C02C-D647-4BBD-970B-80097EF61BA6}"/>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A6D2B2C1-B1C1-4217-84CB-0C1F8EBB8993}"/>
              </a:ext>
            </a:extLst>
          </p:cNvPr>
          <p:cNvSpPr>
            <a:spLocks noGrp="1"/>
          </p:cNvSpPr>
          <p:nvPr>
            <p:ph idx="1"/>
          </p:nvPr>
        </p:nvSpPr>
        <p:spPr/>
        <p:txBody>
          <a:bodyPr>
            <a:normAutofit/>
          </a:bodyPr>
          <a:lstStyle/>
          <a:p>
            <a:pPr marL="0" indent="0">
              <a:lnSpc>
                <a:spcPct val="100000"/>
              </a:lnSpc>
              <a:buNone/>
            </a:pPr>
            <a:r>
              <a:rPr lang="en-US" sz="1200" b="1" dirty="0"/>
              <a:t>Site History</a:t>
            </a:r>
          </a:p>
          <a:p>
            <a:pPr>
              <a:lnSpc>
                <a:spcPct val="100000"/>
              </a:lnSpc>
              <a:buFont typeface="+mj-lt"/>
              <a:buAutoNum type="arabicPeriod"/>
            </a:pPr>
            <a:r>
              <a:rPr lang="en-US" sz="1200" dirty="0"/>
              <a:t>Godson, Susan et. al, </a:t>
            </a:r>
            <a:r>
              <a:rPr lang="en-US" sz="1200" i="1" dirty="0"/>
              <a:t>The College of William &amp; Mary: A History</a:t>
            </a:r>
            <a:r>
              <a:rPr lang="en-US" sz="1200" dirty="0"/>
              <a:t>, vol. 2, King and Queen Press, Williamsburg, Va., pg. 818-819, 852-853.</a:t>
            </a:r>
          </a:p>
          <a:p>
            <a:pPr>
              <a:lnSpc>
                <a:spcPct val="100000"/>
              </a:lnSpc>
              <a:buFont typeface="+mj-lt"/>
              <a:buAutoNum type="arabicPeriod"/>
            </a:pPr>
            <a:r>
              <a:rPr lang="en-US" sz="1200" dirty="0"/>
              <a:t>J. </a:t>
            </a:r>
            <a:r>
              <a:rPr lang="en-US" sz="1200" dirty="0" err="1"/>
              <a:t>Duberg</a:t>
            </a:r>
            <a:r>
              <a:rPr lang="en-US" sz="1200" dirty="0"/>
              <a:t> &amp; E. Rind, </a:t>
            </a:r>
            <a:r>
              <a:rPr lang="en-US" sz="1200" i="1" dirty="0"/>
              <a:t>NASA Space Radiation Effects Laboratory</a:t>
            </a:r>
            <a:r>
              <a:rPr lang="en-US" sz="1200" dirty="0"/>
              <a:t>, Presented at the Symposium on Protection Against Radiation Hazards in Space, Accession#: N65-21474 (NASA Document ID: 19650011873), </a:t>
            </a:r>
            <a:r>
              <a:rPr lang="en-US" sz="1200" dirty="0" err="1"/>
              <a:t>Gatlinberg</a:t>
            </a:r>
            <a:r>
              <a:rPr lang="en-US" sz="1200" dirty="0"/>
              <a:t>, TN. 5-7 Nov 1962.</a:t>
            </a:r>
          </a:p>
          <a:p>
            <a:pPr>
              <a:lnSpc>
                <a:spcPct val="100000"/>
              </a:lnSpc>
              <a:buFont typeface="+mj-lt"/>
              <a:buAutoNum type="arabicPeriod"/>
            </a:pPr>
            <a:r>
              <a:rPr lang="en-US" sz="1200" dirty="0"/>
              <a:t>D.R. Johnson, </a:t>
            </a:r>
            <a:r>
              <a:rPr lang="en-US" sz="1200" i="1" dirty="0"/>
              <a:t>NASA Facility for the Study of Space Radiation Effects</a:t>
            </a:r>
            <a:r>
              <a:rPr lang="en-US" sz="1200" dirty="0"/>
              <a:t>, Presented at the Institute of Electrical and Electronics Engineers Region 3 Meeting, Accession#: N63-15165 (NASA Document ID: 9630005289), Richmond, VA. 24-26 April 1963.</a:t>
            </a:r>
          </a:p>
          <a:p>
            <a:pPr>
              <a:lnSpc>
                <a:spcPct val="100000"/>
              </a:lnSpc>
              <a:buFont typeface="+mj-lt"/>
              <a:buAutoNum type="arabicPeriod"/>
            </a:pPr>
            <a:r>
              <a:rPr lang="en-US" sz="1200" dirty="0"/>
              <a:t> </a:t>
            </a:r>
            <a:r>
              <a:rPr lang="en-US" sz="1200" u="sng" dirty="0">
                <a:hlinkClick r:id="rId2"/>
              </a:rPr>
              <a:t>https://scrc-kb.libraries.wm.edu/virginia-associated-research-campus</a:t>
            </a:r>
            <a:endParaRPr lang="en-US" sz="1200" dirty="0"/>
          </a:p>
          <a:p>
            <a:pPr>
              <a:lnSpc>
                <a:spcPct val="100000"/>
              </a:lnSpc>
              <a:buFont typeface="+mj-lt"/>
              <a:buAutoNum type="arabicPeriod"/>
            </a:pPr>
            <a:r>
              <a:rPr lang="en-US" sz="1200" dirty="0"/>
              <a:t>C. Westfall, The Founding of CEBAF: 1979-1987, CEBAF, 12000 Jefferson Ave., Newport News, VA. Sep 1994.</a:t>
            </a:r>
          </a:p>
          <a:p>
            <a:pPr>
              <a:lnSpc>
                <a:spcPct val="100000"/>
              </a:lnSpc>
              <a:buFont typeface="+mj-lt"/>
              <a:buAutoNum type="arabicPeriod"/>
            </a:pPr>
            <a:r>
              <a:rPr lang="en-US" sz="1200" dirty="0"/>
              <a:t>M. McCaughan, Accelerator Readiness Review: CMTF Facility Review, Jefferson Laboratory, 12000 Jefferson Ave., Newport News, VA. 19 Nov. 2024.</a:t>
            </a:r>
          </a:p>
          <a:p>
            <a:pPr>
              <a:lnSpc>
                <a:spcPct val="100000"/>
              </a:lnSpc>
              <a:buFont typeface="+mj-lt"/>
              <a:buAutoNum type="arabicPeriod"/>
            </a:pPr>
            <a:r>
              <a:rPr lang="en-US" sz="1200" dirty="0"/>
              <a:t>A. </a:t>
            </a:r>
            <a:r>
              <a:rPr lang="en-US" sz="1200" dirty="0" err="1"/>
              <a:t>Stavola</a:t>
            </a:r>
            <a:r>
              <a:rPr lang="en-US" sz="1200" dirty="0"/>
              <a:t>, CMTF-VTA ARR – Radiation Controls, Jefferson Laboratory, 12000 Jefferson Ave., Newport News, VA. 20 Nov. 2024.</a:t>
            </a:r>
          </a:p>
          <a:p>
            <a:pPr>
              <a:lnSpc>
                <a:spcPct val="100000"/>
              </a:lnSpc>
              <a:buFont typeface="+mj-lt"/>
              <a:buAutoNum type="arabicPeriod"/>
            </a:pPr>
            <a:r>
              <a:rPr lang="en-US" sz="1200" dirty="0"/>
              <a:t>S. </a:t>
            </a:r>
            <a:r>
              <a:rPr lang="en-US" sz="1200" dirty="0" err="1"/>
              <a:t>Anbazhagan</a:t>
            </a:r>
            <a:r>
              <a:rPr lang="en-US" sz="1200" dirty="0"/>
              <a:t>, CMTF/VTA Accelerator Readiness Review: CMTF PSS Overview , Jefferson Laboratory, 12000 Jefferson Ave., Newport News, VA. 20 Nov. 2024.</a:t>
            </a:r>
          </a:p>
          <a:p>
            <a:pPr marL="0" indent="0">
              <a:lnSpc>
                <a:spcPct val="100000"/>
              </a:lnSpc>
              <a:buNone/>
            </a:pPr>
            <a:endParaRPr lang="en-US" sz="1200" dirty="0"/>
          </a:p>
        </p:txBody>
      </p:sp>
      <p:sp>
        <p:nvSpPr>
          <p:cNvPr id="5" name="Slide Number Placeholder 4">
            <a:extLst>
              <a:ext uri="{FF2B5EF4-FFF2-40B4-BE49-F238E27FC236}">
                <a16:creationId xmlns:a16="http://schemas.microsoft.com/office/drawing/2014/main" id="{BC44DE78-2A3F-48EF-8439-A9E483F93746}"/>
              </a:ext>
            </a:extLst>
          </p:cNvPr>
          <p:cNvSpPr>
            <a:spLocks noGrp="1"/>
          </p:cNvSpPr>
          <p:nvPr>
            <p:ph type="sldNum" sz="quarter" idx="12"/>
          </p:nvPr>
        </p:nvSpPr>
        <p:spPr/>
        <p:txBody>
          <a:bodyPr/>
          <a:lstStyle/>
          <a:p>
            <a:fld id="{07E1C93C-5050-FC42-8F10-D22D4F119D13}" type="slidenum">
              <a:rPr lang="en-US" smtClean="0"/>
              <a:pPr/>
              <a:t>80</a:t>
            </a:fld>
            <a:endParaRPr lang="en-US"/>
          </a:p>
        </p:txBody>
      </p:sp>
    </p:spTree>
    <p:extLst>
      <p:ext uri="{BB962C8B-B14F-4D97-AF65-F5344CB8AC3E}">
        <p14:creationId xmlns:p14="http://schemas.microsoft.com/office/powerpoint/2010/main" val="383932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AFEF-89F3-4805-A833-DA51A42DE009}"/>
              </a:ext>
            </a:extLst>
          </p:cNvPr>
          <p:cNvSpPr>
            <a:spLocks noGrp="1"/>
          </p:cNvSpPr>
          <p:nvPr>
            <p:ph type="title"/>
          </p:nvPr>
        </p:nvSpPr>
        <p:spPr/>
        <p:txBody>
          <a:bodyPr/>
          <a:lstStyle/>
          <a:p>
            <a:r>
              <a:rPr lang="en-US" dirty="0"/>
              <a:t>What is DOE Order 420.2D?</a:t>
            </a:r>
          </a:p>
        </p:txBody>
      </p:sp>
      <p:sp>
        <p:nvSpPr>
          <p:cNvPr id="5" name="Slide Number Placeholder 4">
            <a:extLst>
              <a:ext uri="{FF2B5EF4-FFF2-40B4-BE49-F238E27FC236}">
                <a16:creationId xmlns:a16="http://schemas.microsoft.com/office/drawing/2014/main" id="{5D83F355-B59F-4040-AFCC-0C792FD2F94F}"/>
              </a:ext>
            </a:extLst>
          </p:cNvPr>
          <p:cNvSpPr>
            <a:spLocks noGrp="1"/>
          </p:cNvSpPr>
          <p:nvPr>
            <p:ph type="sldNum" sz="quarter" idx="12"/>
          </p:nvPr>
        </p:nvSpPr>
        <p:spPr/>
        <p:txBody>
          <a:bodyPr/>
          <a:lstStyle/>
          <a:p>
            <a:fld id="{07E1C93C-5050-FC42-8F10-D22D4F119D13}" type="slidenum">
              <a:rPr lang="en-US" smtClean="0"/>
              <a:pPr/>
              <a:t>9</a:t>
            </a:fld>
            <a:endParaRPr lang="en-US"/>
          </a:p>
        </p:txBody>
      </p:sp>
      <p:pic>
        <p:nvPicPr>
          <p:cNvPr id="6" name="Picture 5">
            <a:extLst>
              <a:ext uri="{FF2B5EF4-FFF2-40B4-BE49-F238E27FC236}">
                <a16:creationId xmlns:a16="http://schemas.microsoft.com/office/drawing/2014/main" id="{55586C70-9442-439D-9B9C-5FD59EE9912F}"/>
              </a:ext>
            </a:extLst>
          </p:cNvPr>
          <p:cNvPicPr>
            <a:picLocks noChangeAspect="1"/>
          </p:cNvPicPr>
          <p:nvPr/>
        </p:nvPicPr>
        <p:blipFill>
          <a:blip r:embed="rId2"/>
          <a:stretch>
            <a:fillRect/>
          </a:stretch>
        </p:blipFill>
        <p:spPr>
          <a:xfrm>
            <a:off x="148188" y="1046206"/>
            <a:ext cx="4078619" cy="527596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A8215D3-D9D0-42FF-884B-89787B9AC8DA}"/>
              </a:ext>
            </a:extLst>
          </p:cNvPr>
          <p:cNvSpPr txBox="1"/>
          <p:nvPr/>
        </p:nvSpPr>
        <p:spPr>
          <a:xfrm>
            <a:off x="4494886" y="1046206"/>
            <a:ext cx="4649114" cy="5355312"/>
          </a:xfrm>
          <a:prstGeom prst="rect">
            <a:avLst/>
          </a:prstGeom>
          <a:noFill/>
        </p:spPr>
        <p:txBody>
          <a:bodyPr wrap="square" rtlCol="0">
            <a:spAutoFit/>
          </a:bodyPr>
          <a:lstStyle/>
          <a:p>
            <a:r>
              <a:rPr lang="en-US" dirty="0"/>
              <a:t>Dept. of Energy Implements regulatory controls</a:t>
            </a:r>
          </a:p>
          <a:p>
            <a:r>
              <a:rPr lang="en-US" dirty="0"/>
              <a:t>through orders.</a:t>
            </a:r>
          </a:p>
          <a:p>
            <a:endParaRPr lang="en-US" dirty="0"/>
          </a:p>
          <a:p>
            <a:pPr marL="285750" indent="-285750">
              <a:buFont typeface="Wingdings" panose="05000000000000000000" pitchFamily="2" charset="2"/>
              <a:buChar char="Ø"/>
            </a:pPr>
            <a:r>
              <a:rPr lang="en-US" dirty="0"/>
              <a:t>Order 420.2 covers the safe operation of particle accelerator facilities in the United States, and what controls are required to do so.</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In moving from version C to D of this document, the definition of what an accelerator is was changed.</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Now: If facility can make a 10+ MeV particle (i.e. could potentially generate neutron radiation…) – it’s a particle accelerator</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CMTF and VTA are reclassified from test stands (as they have been for ~35 years) by advances in SRF technology.</a:t>
            </a:r>
          </a:p>
        </p:txBody>
      </p:sp>
    </p:spTree>
    <p:extLst>
      <p:ext uri="{BB962C8B-B14F-4D97-AF65-F5344CB8AC3E}">
        <p14:creationId xmlns:p14="http://schemas.microsoft.com/office/powerpoint/2010/main" val="3395896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_Standard" id="{C827FAA7-516A-D449-BEDD-B5FC91024FEC}" vid="{B010C366-98B8-504F-B911-D3F895C7B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52B4A243CEB844BA6CDA0DF497B8E7" ma:contentTypeVersion="4" ma:contentTypeDescription="Create a new document." ma:contentTypeScope="" ma:versionID="90702223309f3293413d5d1ca5d6d764">
  <xsd:schema xmlns:xsd="http://www.w3.org/2001/XMLSchema" xmlns:xs="http://www.w3.org/2001/XMLSchema" xmlns:p="http://schemas.microsoft.com/office/2006/metadata/properties" xmlns:ns2="2d8bbbbb-9882-4606-a9fd-8b907574d9bf" targetNamespace="http://schemas.microsoft.com/office/2006/metadata/properties" ma:root="true" ma:fieldsID="e38830a4745e5755c01cab3209e38a93" ns2:_="">
    <xsd:import namespace="2d8bbbbb-9882-4606-a9fd-8b907574d9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bbbbb-9882-4606-a9fd-8b907574d9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E8F171-FF4B-46BD-ACFD-EDB94946495B}">
  <ds:schemaRefs>
    <ds:schemaRef ds:uri="http://schemas.microsoft.com/sharepoint/v3/contenttype/forms"/>
  </ds:schemaRefs>
</ds:datastoreItem>
</file>

<file path=customXml/itemProps2.xml><?xml version="1.0" encoding="utf-8"?>
<ds:datastoreItem xmlns:ds="http://schemas.openxmlformats.org/officeDocument/2006/customXml" ds:itemID="{E0075196-3E03-45D6-9C98-2488899C87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8bbbbb-9882-4606-a9fd-8b907574d9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13BFD5-FEE5-4368-B731-015CC973503A}">
  <ds:schemaRefs>
    <ds:schemaRef ds:uri="http://schemas.microsoft.com/office/2006/metadata/properties"/>
    <ds:schemaRef ds:uri="http://schemas.microsoft.com/office/2006/documentManagement/types"/>
    <ds:schemaRef ds:uri="http://www.w3.org/XML/1998/namespace"/>
    <ds:schemaRef ds:uri="2d8bbbbb-9882-4606-a9fd-8b907574d9bf"/>
    <ds:schemaRef ds:uri="http://schemas.openxmlformats.org/package/2006/metadata/core-properties"/>
    <ds:schemaRef ds:uri="http://purl.org/dc/elements/1.1/"/>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JeffersonLab_Standard</Template>
  <TotalTime>24023</TotalTime>
  <Words>9122</Words>
  <Application>Microsoft Office PowerPoint</Application>
  <PresentationFormat>On-screen Show (4:3)</PresentationFormat>
  <Paragraphs>855</Paragraphs>
  <Slides>80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.PingFangSC-Regular</vt:lpstr>
      <vt:lpstr>Aptos</vt:lpstr>
      <vt:lpstr>Arial</vt:lpstr>
      <vt:lpstr>Calibri</vt:lpstr>
      <vt:lpstr>Calibri Light</vt:lpstr>
      <vt:lpstr>Courier New</vt:lpstr>
      <vt:lpstr>PingFangSC-Regular</vt:lpstr>
      <vt:lpstr>Symbol</vt:lpstr>
      <vt:lpstr>Times New Roman</vt:lpstr>
      <vt:lpstr>Wingdings</vt:lpstr>
      <vt:lpstr>Office Theme</vt:lpstr>
      <vt:lpstr>Cryomodule Test Facility Operator Training</vt:lpstr>
      <vt:lpstr>CMTF – Location &amp; History</vt:lpstr>
      <vt:lpstr>Test Lab (CMTF/VTA) – Location &amp; History</vt:lpstr>
      <vt:lpstr>PowerPoint Presentation</vt:lpstr>
      <vt:lpstr>The CMTF Today:</vt:lpstr>
      <vt:lpstr>Program Control: Cryomodule Test Facility (CMTF)</vt:lpstr>
      <vt:lpstr>Projects &amp; Services:</vt:lpstr>
      <vt:lpstr>Work for Others/R&amp;D</vt:lpstr>
      <vt:lpstr>What is DOE Order 420.2D?</vt:lpstr>
      <vt:lpstr>What are these documents?</vt:lpstr>
      <vt:lpstr>CMTF Governing Documentation </vt:lpstr>
      <vt:lpstr>How Do We Do Business? Described in the TOD</vt:lpstr>
      <vt:lpstr>Credited Controls – What are they?</vt:lpstr>
      <vt:lpstr>Hazard Analysis &amp; Mitigation: Credited Controls</vt:lpstr>
      <vt:lpstr>Credited Controls (CMTF) – Passive Engineered Controls</vt:lpstr>
      <vt:lpstr>Example FML Structural Shielding Checklist:</vt:lpstr>
      <vt:lpstr>Example CMTF Radcon Checklist:</vt:lpstr>
      <vt:lpstr>Credited Controls (CMTF) – Active Engineered Controls</vt:lpstr>
      <vt:lpstr>Credited Controls (CMTF) – Administrative Controls</vt:lpstr>
      <vt:lpstr>Credited Control Labeling:</vt:lpstr>
      <vt:lpstr>Unreviewed Safety Issue (USI) Process ​</vt:lpstr>
      <vt:lpstr>Safety Concern Form:</vt:lpstr>
      <vt:lpstr>PowerPoint Presentation</vt:lpstr>
      <vt:lpstr>CMTF PSS: Hazard and Mitigation</vt:lpstr>
      <vt:lpstr>CMTF PSS OVERVIEW</vt:lpstr>
      <vt:lpstr>CMTF PSS: SAFETY INTERLOCKS</vt:lpstr>
      <vt:lpstr>CMTF PSS: ACCESS CONTROL</vt:lpstr>
      <vt:lpstr>CMTF PSS: ACCESS CONTROL STATES</vt:lpstr>
      <vt:lpstr>CMTF PSS: SWEEP </vt:lpstr>
      <vt:lpstr>CMTF PSS: SWEEP MAP</vt:lpstr>
      <vt:lpstr>Concrete Roll-up door instructions</vt:lpstr>
      <vt:lpstr>CMTF PSS: CERTIFICATION</vt:lpstr>
      <vt:lpstr>CMTF Ops: Control Room Personnel &amp; Responsibilities</vt:lpstr>
      <vt:lpstr>CMTF Operations: RF Operator</vt:lpstr>
      <vt:lpstr>CMTF Operations: Qualified CMTF Operators</vt:lpstr>
      <vt:lpstr>CMTF Operations: Qualified CMTF RF &amp; Cryo Operators</vt:lpstr>
      <vt:lpstr>New CMTF RF &amp; Cryo Operator Training Competencies</vt:lpstr>
      <vt:lpstr>Job Task Analysis (JTA) Questionnaire Modifications:</vt:lpstr>
      <vt:lpstr>Shift Turn-over Policies:</vt:lpstr>
      <vt:lpstr>CMTF Operations: PSS States &amp; Staffing Requirements</vt:lpstr>
      <vt:lpstr>CMTF Control Room Key Box</vt:lpstr>
      <vt:lpstr>CMTF-Specific Hazards</vt:lpstr>
      <vt:lpstr>TOD – Program Control (Safety Features)</vt:lpstr>
      <vt:lpstr>Defense-in-Depth – Additional Safety Controls​ (Not Credited)</vt:lpstr>
      <vt:lpstr>Operating Envelope</vt:lpstr>
      <vt:lpstr>Program Control Critical Personnel and Their Responsibilities</vt:lpstr>
      <vt:lpstr>CMTF Program Authorization</vt:lpstr>
      <vt:lpstr>CMTF Program Communication and Feedback</vt:lpstr>
      <vt:lpstr>Conduct of Operations at CMTF</vt:lpstr>
      <vt:lpstr>CMTF Configuration Management: UED</vt:lpstr>
      <vt:lpstr>CMTF Configuration Management: UED Revision Process</vt:lpstr>
      <vt:lpstr>CMTF Configuration Management (Continued)</vt:lpstr>
      <vt:lpstr>Configuration Management: System Readiness Manager</vt:lpstr>
      <vt:lpstr>JLab Authorization Manager (JAM)</vt:lpstr>
      <vt:lpstr>JLab Authorization Manager (JAM)</vt:lpstr>
      <vt:lpstr>JLab Authorization Manager (JAM)</vt:lpstr>
      <vt:lpstr>JLab Authorization Manager (JAM)</vt:lpstr>
      <vt:lpstr>CMTF Operations: Critical Event Response </vt:lpstr>
      <vt:lpstr>Test Lab (Building 58) Emergency Response Map</vt:lpstr>
      <vt:lpstr>CMTF Operations: Control System Interaction</vt:lpstr>
      <vt:lpstr>CMTF Duty Operator Shift Preparation (TOD Sxn 1.1.5)</vt:lpstr>
      <vt:lpstr>CMTF Maintenance and Tracking</vt:lpstr>
      <vt:lpstr>Work Planning &amp; Controls: Pansophy (TOD Sxn 3.6.9)</vt:lpstr>
      <vt:lpstr>Work Planning &amp; Controls: Test lab Area Task List (TATL) </vt:lpstr>
      <vt:lpstr>Work Planning &amp; Controls: ePAS and Everything Else…</vt:lpstr>
      <vt:lpstr>PowerPoint Presentation</vt:lpstr>
      <vt:lpstr>Operations Problem Reports (OPS-PRs)</vt:lpstr>
      <vt:lpstr>Operations Problem Reports (OPS-PRs) (Cont.)</vt:lpstr>
      <vt:lpstr>CMTF Repair Protocol    [Immediate Issues]</vt:lpstr>
      <vt:lpstr>Web On-call:</vt:lpstr>
      <vt:lpstr>CMTF Operations: Documentation Control</vt:lpstr>
      <vt:lpstr>PowerPoint Presentation</vt:lpstr>
      <vt:lpstr>CMTF ODH SYSTEM</vt:lpstr>
      <vt:lpstr>CMTF ODH SYSTEM: ODH ASSESSMENT</vt:lpstr>
      <vt:lpstr>PowerPoint Presentation</vt:lpstr>
      <vt:lpstr>CMTF ODH SYSTEM: System Block Diagram</vt:lpstr>
      <vt:lpstr>CMTF ODH SYSTEM: Sensor Locations</vt:lpstr>
      <vt:lpstr>Summary</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McCaughan</dc:creator>
  <cp:lastModifiedBy>Mike McCaughan</cp:lastModifiedBy>
  <cp:revision>119</cp:revision>
  <dcterms:created xsi:type="dcterms:W3CDTF">2024-09-20T18:55:15Z</dcterms:created>
  <dcterms:modified xsi:type="dcterms:W3CDTF">2025-05-02T21:17:00Z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0x0101003A52B4A243CEB844BA6CDA0DF497B8E7</vt:lpwstr>
  </property>
</Properties>
</file>