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7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F66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 u="sng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F66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F66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14374"/>
            <a:ext cx="9143999" cy="55721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355078"/>
            <a:ext cx="2438400" cy="4084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82748" y="131775"/>
            <a:ext cx="377850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F66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2370934"/>
            <a:ext cx="4407535" cy="310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 u="sng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.scgsr@science.doe.gov" TargetMode="External"/><Relationship Id="rId2" Type="http://schemas.openxmlformats.org/officeDocument/2006/relationships/hyperlink" Target="https://science.energy.gov/wdts/scgs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information-for-collaborating-doe-laboratory-scientists-and-thesis-advisors/" TargetMode="External"/><Relationship Id="rId2" Type="http://schemas.openxmlformats.org/officeDocument/2006/relationships/hyperlink" Target="https://science.osti.gov/user-faciliti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energy.gov/wdts/scgsr/how-to-apply/priority-sc-research-area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osti.gov/wdts/scgsr/How-to-Apply/Priority-SC-Research-Areas#Converge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energy.gov/wdts/scgsr/eligibili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osti.gov/wdts/scgsr/how-to-apply/research-proposal-guidelines/" TargetMode="External"/><Relationship Id="rId2" Type="http://schemas.openxmlformats.org/officeDocument/2006/relationships/hyperlink" Target="https://science.osti.gov/wdts/scgsr/how-to-apply/priority-sc-research-are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ce.energy.gov/wdts/scgsr/how-to-apply/" TargetMode="External"/><Relationship Id="rId5" Type="http://schemas.openxmlformats.org/officeDocument/2006/relationships/hyperlink" Target="https://science.energy.gov/wdts/scgsr/how-to-apply/letters-of-support/" TargetMode="External"/><Relationship Id="rId4" Type="http://schemas.openxmlformats.org/officeDocument/2006/relationships/hyperlink" Target="https://science.osti.gov/wdts/scgsr/how-to-apply/graduate-transcript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energy.gov/wdts/scgsr/how-to-apply/application-evaluation-and-selec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osti.gov/wdts/scgsr/key-dat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4178" y="98247"/>
            <a:ext cx="66954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SCGSR Program: </a:t>
            </a:r>
            <a:r>
              <a:rPr sz="3200" spc="-5" dirty="0"/>
              <a:t>Goal </a:t>
            </a:r>
            <a:r>
              <a:rPr sz="3200" dirty="0"/>
              <a:t>and </a:t>
            </a:r>
            <a:r>
              <a:rPr sz="3200" spc="-35" dirty="0"/>
              <a:t>Key</a:t>
            </a:r>
            <a:r>
              <a:rPr sz="3200" spc="-90" dirty="0"/>
              <a:t> </a:t>
            </a:r>
            <a:r>
              <a:rPr sz="3200" spc="-5" dirty="0"/>
              <a:t>Elements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724645" y="641614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5968" y="1021080"/>
            <a:ext cx="8041005" cy="1503045"/>
          </a:xfrm>
          <a:custGeom>
            <a:avLst/>
            <a:gdLst/>
            <a:ahLst/>
            <a:cxnLst/>
            <a:rect l="l" t="t" r="r" b="b"/>
            <a:pathLst>
              <a:path w="8041005" h="1503045">
                <a:moveTo>
                  <a:pt x="8034782" y="0"/>
                </a:moveTo>
                <a:lnTo>
                  <a:pt x="5803" y="0"/>
                </a:lnTo>
                <a:lnTo>
                  <a:pt x="0" y="5842"/>
                </a:lnTo>
                <a:lnTo>
                  <a:pt x="0" y="1496822"/>
                </a:lnTo>
                <a:lnTo>
                  <a:pt x="5803" y="1502664"/>
                </a:lnTo>
                <a:lnTo>
                  <a:pt x="8034782" y="1502664"/>
                </a:lnTo>
                <a:lnTo>
                  <a:pt x="8040624" y="1496822"/>
                </a:lnTo>
                <a:lnTo>
                  <a:pt x="8040624" y="1487170"/>
                </a:lnTo>
                <a:lnTo>
                  <a:pt x="15544" y="1487170"/>
                </a:lnTo>
                <a:lnTo>
                  <a:pt x="15544" y="15494"/>
                </a:lnTo>
                <a:lnTo>
                  <a:pt x="8040624" y="15494"/>
                </a:lnTo>
                <a:lnTo>
                  <a:pt x="8040624" y="5842"/>
                </a:lnTo>
                <a:lnTo>
                  <a:pt x="8034782" y="0"/>
                </a:lnTo>
                <a:close/>
              </a:path>
              <a:path w="8041005" h="1503045">
                <a:moveTo>
                  <a:pt x="8040624" y="15494"/>
                </a:moveTo>
                <a:lnTo>
                  <a:pt x="8025130" y="15494"/>
                </a:lnTo>
                <a:lnTo>
                  <a:pt x="8025130" y="1487170"/>
                </a:lnTo>
                <a:lnTo>
                  <a:pt x="8040624" y="1487170"/>
                </a:lnTo>
                <a:lnTo>
                  <a:pt x="8040624" y="15494"/>
                </a:lnTo>
                <a:close/>
              </a:path>
              <a:path w="8041005" h="1503045">
                <a:moveTo>
                  <a:pt x="8019923" y="20700"/>
                </a:moveTo>
                <a:lnTo>
                  <a:pt x="20726" y="20700"/>
                </a:lnTo>
                <a:lnTo>
                  <a:pt x="20726" y="1481963"/>
                </a:lnTo>
                <a:lnTo>
                  <a:pt x="8019923" y="1481963"/>
                </a:lnTo>
                <a:lnTo>
                  <a:pt x="8019923" y="1476756"/>
                </a:lnTo>
                <a:lnTo>
                  <a:pt x="25907" y="1476756"/>
                </a:lnTo>
                <a:lnTo>
                  <a:pt x="25907" y="25908"/>
                </a:lnTo>
                <a:lnTo>
                  <a:pt x="8019923" y="25908"/>
                </a:lnTo>
                <a:lnTo>
                  <a:pt x="8019923" y="20700"/>
                </a:lnTo>
                <a:close/>
              </a:path>
              <a:path w="8041005" h="1503045">
                <a:moveTo>
                  <a:pt x="8019923" y="25908"/>
                </a:moveTo>
                <a:lnTo>
                  <a:pt x="8014715" y="25908"/>
                </a:lnTo>
                <a:lnTo>
                  <a:pt x="8014715" y="1476756"/>
                </a:lnTo>
                <a:lnTo>
                  <a:pt x="8019923" y="1476756"/>
                </a:lnTo>
                <a:lnTo>
                  <a:pt x="8019923" y="25908"/>
                </a:lnTo>
                <a:close/>
              </a:path>
            </a:pathLst>
          </a:custGeom>
          <a:solidFill>
            <a:srgbClr val="227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6900" y="1060450"/>
            <a:ext cx="7668895" cy="5067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The goal of the Office of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Science Graduate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Student </a:t>
            </a:r>
            <a:r>
              <a:rPr sz="1800" b="1" spc="-10" dirty="0">
                <a:solidFill>
                  <a:srgbClr val="0F6636"/>
                </a:solidFill>
                <a:latin typeface="Arial"/>
                <a:cs typeface="Arial"/>
              </a:rPr>
              <a:t>Research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(SCGSR) 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program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is to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prepare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graduate students for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science, </a:t>
            </a:r>
            <a:r>
              <a:rPr sz="1800" b="1" spc="-15" dirty="0">
                <a:solidFill>
                  <a:srgbClr val="0F6636"/>
                </a:solidFill>
                <a:latin typeface="Arial"/>
                <a:cs typeface="Arial"/>
              </a:rPr>
              <a:t>technology, 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engineering, or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mathematics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(STEM)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careers critically important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to the  DOE Office of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Science mission,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by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providing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graduate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thesis research 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opportunities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0F6636"/>
                </a:solidFill>
                <a:latin typeface="Arial"/>
                <a:cs typeface="Arial"/>
              </a:rPr>
              <a:t>DOE</a:t>
            </a:r>
            <a:r>
              <a:rPr sz="1800" b="1" spc="-25" dirty="0">
                <a:solidFill>
                  <a:srgbClr val="0F663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F6636"/>
                </a:solidFill>
                <a:latin typeface="Arial"/>
                <a:cs typeface="Arial"/>
              </a:rPr>
              <a:t>laboratories.</a:t>
            </a:r>
            <a:endParaRPr sz="1800" dirty="0">
              <a:latin typeface="Arial"/>
              <a:cs typeface="Arial"/>
            </a:endParaRPr>
          </a:p>
          <a:p>
            <a:pPr marL="702310" marR="242570" indent="-342900" algn="just">
              <a:lnSpc>
                <a:spcPct val="100000"/>
              </a:lnSpc>
              <a:spcBef>
                <a:spcPts val="1435"/>
              </a:spcBef>
              <a:buFont typeface="Wingdings"/>
              <a:buChar char=""/>
              <a:tabLst>
                <a:tab pos="702945" algn="l"/>
              </a:tabLst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SCGSR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program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provides supplemental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awards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graduate students to spend 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3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12 consecutive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months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conducting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part of their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graduate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thesis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research at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DOE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lab in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collaboration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with a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DOE laboratory</a:t>
            </a:r>
            <a:r>
              <a:rPr sz="16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scientist.</a:t>
            </a:r>
            <a:endParaRPr sz="1600" dirty="0">
              <a:latin typeface="Calibri"/>
              <a:cs typeface="Calibri"/>
            </a:endParaRPr>
          </a:p>
          <a:p>
            <a:pPr marL="702310" marR="4064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702310" algn="l"/>
                <a:tab pos="702945" algn="l"/>
              </a:tabLst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purpose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SCGSR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program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prepare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graduate students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science,  </a:t>
            </a:r>
            <a:r>
              <a:rPr sz="1600" spc="-20" dirty="0">
                <a:solidFill>
                  <a:srgbClr val="404040"/>
                </a:solidFill>
                <a:latin typeface="Calibri"/>
                <a:cs typeface="Calibri"/>
              </a:rPr>
              <a:t>technology,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engineering,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or mathematics (STEM)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careers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critically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important to 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DOE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Office of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Science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mission,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by providing graduate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thesis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research 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opportunities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DOE</a:t>
            </a:r>
            <a:r>
              <a:rPr sz="16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laboratories/Facilities.</a:t>
            </a:r>
            <a:endParaRPr sz="1600" dirty="0">
              <a:latin typeface="Calibri"/>
              <a:cs typeface="Calibri"/>
            </a:endParaRPr>
          </a:p>
          <a:p>
            <a:pPr marL="702310" marR="2413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702310" algn="l"/>
                <a:tab pos="702945" algn="l"/>
              </a:tabLst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research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opportunity is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expected to advance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graduate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student’s overall  doctoral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thesis while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providing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access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expertise, resources,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and capabilities 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available at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DOE</a:t>
            </a:r>
            <a:r>
              <a:rPr sz="16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laboratories/Facilities.</a:t>
            </a:r>
            <a:endParaRPr sz="1600" dirty="0">
              <a:latin typeface="Calibri"/>
              <a:cs typeface="Calibri"/>
            </a:endParaRPr>
          </a:p>
          <a:p>
            <a:pPr marL="278765" algn="ctr">
              <a:lnSpc>
                <a:spcPct val="100000"/>
              </a:lnSpc>
              <a:spcBef>
                <a:spcPts val="1335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2020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Solicitation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1 –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Applications Due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May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20</a:t>
            </a: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2020, 5:00PM</a:t>
            </a:r>
            <a:r>
              <a:rPr sz="2000" b="1" spc="-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endParaRPr sz="2000" dirty="0">
              <a:latin typeface="Calibri"/>
              <a:cs typeface="Calibri"/>
            </a:endParaRPr>
          </a:p>
          <a:p>
            <a:pPr marL="280670" algn="ctr">
              <a:lnSpc>
                <a:spcPct val="100000"/>
              </a:lnSpc>
              <a:spcBef>
                <a:spcPts val="445"/>
              </a:spcBef>
            </a:pPr>
            <a:r>
              <a:rPr sz="1400" spc="-5" dirty="0">
                <a:latin typeface="Calibri"/>
                <a:cs typeface="Calibri"/>
              </a:rPr>
              <a:t>Full details, </a:t>
            </a:r>
            <a:r>
              <a:rPr sz="1400" spc="-10" dirty="0">
                <a:latin typeface="Calibri"/>
                <a:cs typeface="Calibri"/>
              </a:rPr>
              <a:t>requirements, </a:t>
            </a:r>
            <a:r>
              <a:rPr sz="1400" spc="-20" dirty="0">
                <a:latin typeface="Calibri"/>
                <a:cs typeface="Calibri"/>
              </a:rPr>
              <a:t>FAQs,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dirty="0">
                <a:latin typeface="Calibri"/>
                <a:cs typeface="Calibri"/>
              </a:rPr>
              <a:t>link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application at:</a:t>
            </a:r>
            <a:r>
              <a:rPr sz="1400" spc="200" dirty="0"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8700" y="6355486"/>
            <a:ext cx="42049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Program </a:t>
            </a:r>
            <a:r>
              <a:rPr sz="1800" b="1" spc="-5" dirty="0">
                <a:latin typeface="Calibri"/>
                <a:cs typeface="Calibri"/>
              </a:rPr>
              <a:t>Contact </a:t>
            </a:r>
            <a:r>
              <a:rPr sz="1800" b="1" dirty="0">
                <a:latin typeface="Calibri"/>
                <a:cs typeface="Calibri"/>
              </a:rPr>
              <a:t>: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sc.scgsr@science.doe.gov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541" y="98247"/>
            <a:ext cx="58216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Program </a:t>
            </a:r>
            <a:r>
              <a:rPr sz="3200" spc="-10" dirty="0"/>
              <a:t>Management </a:t>
            </a:r>
            <a:r>
              <a:rPr sz="3200" dirty="0"/>
              <a:t>and</a:t>
            </a:r>
            <a:r>
              <a:rPr sz="3200" spc="-100" dirty="0"/>
              <a:t> </a:t>
            </a:r>
            <a:r>
              <a:rPr sz="3200" spc="-15" dirty="0"/>
              <a:t>Budget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605266" y="64271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532" y="923036"/>
            <a:ext cx="770064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The SCGSR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program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is managed by the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DOE Office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Science’s Office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Workforce 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Development for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Teachers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and Scientists (WDTS) in collaboration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6 SC research  program offices and 17 participating DOE national laboratories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plus GA/DIII-D.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Oak  Ridge Institute for Science and Education (ORISE) provides support for program  administration.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0104"/>
              </p:ext>
            </p:extLst>
          </p:nvPr>
        </p:nvGraphicFramePr>
        <p:xfrm>
          <a:off x="1103172" y="2281173"/>
          <a:ext cx="6917054" cy="3676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855"/>
                <a:gridCol w="2809240"/>
                <a:gridCol w="1457959"/>
              </a:tblGrid>
              <a:tr h="318897">
                <a:tc gridSpan="2">
                  <a:txBody>
                    <a:bodyPr/>
                    <a:lstStyle/>
                    <a:p>
                      <a:pPr marL="15214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Fiscal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(Budget)/Solicitations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Awards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92734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2014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(S2.0M appropriated),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09042">
                <a:tc rowSpan="2">
                  <a:txBody>
                    <a:bodyPr/>
                    <a:lstStyle/>
                    <a:p>
                      <a:pPr marL="91440" marR="68453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FY2015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($2.5M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2015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788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2015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196723">
                <a:tc rowSpan="2">
                  <a:txBody>
                    <a:bodyPr/>
                    <a:lstStyle/>
                    <a:p>
                      <a:pPr marL="91440" marR="68326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FY2016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($2.5M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2016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3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910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2016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15010">
                <a:tc rowSpan="2">
                  <a:txBody>
                    <a:bodyPr/>
                    <a:lstStyle/>
                    <a:p>
                      <a:pPr marL="91440" marR="68326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FY2017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($2.5M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2017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729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2017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marL="91440" marR="68326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FY2018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($2.5M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2018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84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2018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75463">
                <a:tc rowSpan="2">
                  <a:txBody>
                    <a:bodyPr/>
                    <a:lstStyle/>
                    <a:p>
                      <a:pPr marL="91440" marR="68453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FY2019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($3.5M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2019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753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2019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200" spc="-5" dirty="0" smtClean="0">
                          <a:latin typeface="Calibri"/>
                          <a:cs typeface="Calibri"/>
                        </a:rPr>
                        <a:t>62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81101">
                <a:tc rowSpan="2">
                  <a:txBody>
                    <a:bodyPr/>
                    <a:lstStyle/>
                    <a:p>
                      <a:pPr marL="91440" marR="68453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FY2020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($4.5M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appropriated),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2020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~95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estimated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811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2020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~95 estimated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070" y="131775"/>
            <a:ext cx="7661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SCGSR Research </a:t>
            </a:r>
            <a:r>
              <a:rPr spc="-10" dirty="0"/>
              <a:t>Project </a:t>
            </a:r>
            <a:r>
              <a:rPr spc="-20" dirty="0"/>
              <a:t>Related </a:t>
            </a:r>
            <a:r>
              <a:rPr spc="-15" dirty="0"/>
              <a:t>to </a:t>
            </a:r>
            <a:r>
              <a:rPr spc="-5" dirty="0"/>
              <a:t>SC User</a:t>
            </a:r>
            <a:r>
              <a:rPr spc="170" dirty="0"/>
              <a:t> </a:t>
            </a:r>
            <a:r>
              <a:rPr spc="-10" dirty="0"/>
              <a:t>Facilities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224" y="733881"/>
            <a:ext cx="8339455" cy="59016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All 27 SC User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Facilities (</a:t>
            </a:r>
            <a:r>
              <a:rPr sz="16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https://science.osti.gov/user-facilities/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) can</a:t>
            </a:r>
            <a:r>
              <a:rPr sz="1600" b="1" spc="85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participate.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opportunity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training and recruiting highly skilled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workforce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of DOE national</a:t>
            </a:r>
            <a:r>
              <a:rPr sz="1400" spc="1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laboratories/facilities.</a:t>
            </a:r>
            <a:endParaRPr sz="1400">
              <a:latin typeface="Calibri"/>
              <a:cs typeface="Calibri"/>
            </a:endParaRPr>
          </a:p>
          <a:p>
            <a:pPr marL="355600" marR="120014" indent="-342900">
              <a:lnSpc>
                <a:spcPct val="1000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An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SCGSR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application is </a:t>
            </a:r>
            <a:r>
              <a:rPr sz="1600" b="1" spc="-15" dirty="0">
                <a:solidFill>
                  <a:srgbClr val="136737"/>
                </a:solidFill>
                <a:latin typeface="Calibri"/>
                <a:cs typeface="Calibri"/>
              </a:rPr>
              <a:t>NOT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 user facility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proposal.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Applications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proposing to use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an SC user  facility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must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apply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for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user facility time</a:t>
            </a:r>
            <a:r>
              <a:rPr sz="1600" b="1" spc="35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136737"/>
                </a:solidFill>
                <a:latin typeface="Calibri"/>
                <a:cs typeface="Calibri"/>
              </a:rPr>
              <a:t>separately.</a:t>
            </a:r>
            <a:endParaRPr sz="1600">
              <a:latin typeface="Calibri"/>
              <a:cs typeface="Calibri"/>
            </a:endParaRPr>
          </a:p>
          <a:p>
            <a:pPr marL="756285" marR="391795" lvl="1" indent="-286385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graduate research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opportunity provided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 DOE SCGSR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program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expected to advance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graduate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students’ overall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doctoral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thesis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while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providing access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 expertise, resources,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capabilities available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the DOE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laboratories/facilities.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dirty="0">
                <a:solidFill>
                  <a:srgbClr val="136737"/>
                </a:solidFill>
                <a:latin typeface="Calibri"/>
                <a:cs typeface="Calibri"/>
              </a:rPr>
              <a:t>Based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on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10 completed cycles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(since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2014),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40-50% of all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SCGSR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applications and</a:t>
            </a:r>
            <a:r>
              <a:rPr sz="1600" b="1" spc="204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136737"/>
                </a:solidFill>
                <a:latin typeface="Calibri"/>
                <a:cs typeface="Calibri"/>
              </a:rPr>
              <a:t>awards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proposed research projects </a:t>
            </a:r>
            <a:r>
              <a:rPr sz="1600" b="1" spc="-15" dirty="0">
                <a:solidFill>
                  <a:srgbClr val="136737"/>
                </a:solidFill>
                <a:latin typeface="Calibri"/>
                <a:cs typeface="Calibri"/>
              </a:rPr>
              <a:t>related to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the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SC User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Facilities. The projects primarily </a:t>
            </a:r>
            <a:r>
              <a:rPr sz="1600" b="1" spc="-5" dirty="0">
                <a:solidFill>
                  <a:srgbClr val="136737"/>
                </a:solidFill>
                <a:latin typeface="Calibri"/>
                <a:cs typeface="Calibri"/>
              </a:rPr>
              <a:t>aim</a:t>
            </a:r>
            <a:r>
              <a:rPr sz="1600" b="1" spc="265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36737"/>
                </a:solidFill>
                <a:latin typeface="Calibri"/>
                <a:cs typeface="Calibri"/>
              </a:rPr>
              <a:t>at:</a:t>
            </a:r>
            <a:endParaRPr sz="1600">
              <a:latin typeface="Calibri"/>
              <a:cs typeface="Calibri"/>
            </a:endParaRPr>
          </a:p>
          <a:p>
            <a:pPr marL="756285" marR="454659" lvl="1" indent="-286385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Using SC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user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facilities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do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science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in an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SCGSR priority area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identified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SC </a:t>
            </a:r>
            <a:r>
              <a:rPr sz="1600" spc="-15" dirty="0">
                <a:solidFill>
                  <a:srgbClr val="404040"/>
                </a:solidFill>
                <a:latin typeface="Calibri"/>
                <a:cs typeface="Calibri"/>
              </a:rPr>
              <a:t>Program 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Offices (ASCR, BES,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BER,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FES, </a:t>
            </a:r>
            <a:r>
              <a:rPr sz="1600" spc="-55" dirty="0">
                <a:solidFill>
                  <a:srgbClr val="404040"/>
                </a:solidFill>
                <a:latin typeface="Calibri"/>
                <a:cs typeface="Calibri"/>
              </a:rPr>
              <a:t>HEP,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NP). </a:t>
            </a:r>
            <a:r>
              <a:rPr sz="16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See </a:t>
            </a:r>
            <a:r>
              <a:rPr sz="16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a list of the </a:t>
            </a:r>
            <a:r>
              <a:rPr sz="16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priority areas </a:t>
            </a:r>
            <a:r>
              <a:rPr sz="16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for </a:t>
            </a:r>
            <a:r>
              <a:rPr sz="16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SCGSR 2020  Solicitation </a:t>
            </a:r>
            <a:r>
              <a:rPr sz="16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1 </a:t>
            </a:r>
            <a:r>
              <a:rPr sz="16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cycle </a:t>
            </a:r>
            <a:r>
              <a:rPr sz="16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on the </a:t>
            </a:r>
            <a:r>
              <a:rPr sz="16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next</a:t>
            </a:r>
            <a:r>
              <a:rPr sz="1600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slide.</a:t>
            </a:r>
            <a:endParaRPr sz="1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Contributing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R&amp;D activities 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to advance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the capabilities of</a:t>
            </a:r>
            <a:r>
              <a:rPr sz="16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facilities</a:t>
            </a:r>
            <a:endParaRPr sz="1600">
              <a:latin typeface="Calibri"/>
              <a:cs typeface="Calibri"/>
            </a:endParaRPr>
          </a:p>
          <a:p>
            <a:pPr marL="927100" lvl="2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400" spc="-10" dirty="0">
                <a:latin typeface="Calibri"/>
                <a:cs typeface="Calibri"/>
              </a:rPr>
              <a:t>Graduate </a:t>
            </a:r>
            <a:r>
              <a:rPr sz="1400" spc="-5" dirty="0">
                <a:latin typeface="Calibri"/>
                <a:cs typeface="Calibri"/>
              </a:rPr>
              <a:t>students’ </a:t>
            </a:r>
            <a:r>
              <a:rPr sz="1400" spc="-10" dirty="0">
                <a:latin typeface="Calibri"/>
                <a:cs typeface="Calibri"/>
              </a:rPr>
              <a:t>extended </a:t>
            </a:r>
            <a:r>
              <a:rPr sz="1400" spc="-5" dirty="0">
                <a:latin typeface="Calibri"/>
                <a:cs typeface="Calibri"/>
              </a:rPr>
              <a:t>residence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user </a:t>
            </a:r>
            <a:r>
              <a:rPr sz="1400" spc="-15" dirty="0">
                <a:latin typeface="Calibri"/>
                <a:cs typeface="Calibri"/>
              </a:rPr>
              <a:t>facility, </a:t>
            </a:r>
            <a:r>
              <a:rPr sz="1400" spc="-5" dirty="0">
                <a:latin typeface="Calibri"/>
                <a:cs typeface="Calibri"/>
              </a:rPr>
              <a:t>instead of short, </a:t>
            </a:r>
            <a:r>
              <a:rPr sz="1400" dirty="0">
                <a:latin typeface="Calibri"/>
                <a:cs typeface="Calibri"/>
              </a:rPr>
              <a:t>periodic visits </a:t>
            </a:r>
            <a:r>
              <a:rPr sz="1400" spc="-10" dirty="0">
                <a:latin typeface="Calibri"/>
                <a:cs typeface="Calibri"/>
              </a:rPr>
              <a:t>through</a:t>
            </a:r>
            <a:r>
              <a:rPr sz="1400" spc="1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user proposal;</a:t>
            </a:r>
            <a:endParaRPr sz="1400">
              <a:latin typeface="Calibri"/>
              <a:cs typeface="Calibri"/>
            </a:endParaRPr>
          </a:p>
          <a:p>
            <a:pPr marL="927100" lvl="2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400" spc="-10" dirty="0">
                <a:latin typeface="Calibri"/>
                <a:cs typeface="Calibri"/>
              </a:rPr>
              <a:t>Dedicated focus </a:t>
            </a:r>
            <a:r>
              <a:rPr sz="1400" spc="-5" dirty="0">
                <a:latin typeface="Calibri"/>
                <a:cs typeface="Calibri"/>
              </a:rPr>
              <a:t>on </a:t>
            </a:r>
            <a:r>
              <a:rPr sz="1400" spc="-10" dirty="0">
                <a:latin typeface="Calibri"/>
                <a:cs typeface="Calibri"/>
              </a:rPr>
              <a:t>research problems </a:t>
            </a:r>
            <a:r>
              <a:rPr sz="1400" spc="-5" dirty="0">
                <a:latin typeface="Calibri"/>
                <a:cs typeface="Calibri"/>
              </a:rPr>
              <a:t>of mutual </a:t>
            </a:r>
            <a:r>
              <a:rPr sz="1400" spc="-10" dirty="0">
                <a:latin typeface="Calibri"/>
                <a:cs typeface="Calibri"/>
              </a:rPr>
              <a:t>interest, to </a:t>
            </a:r>
            <a:r>
              <a:rPr sz="1400" spc="-5" dirty="0">
                <a:latin typeface="Calibri"/>
                <a:cs typeface="Calibri"/>
              </a:rPr>
              <a:t>both </a:t>
            </a:r>
            <a:r>
              <a:rPr sz="1400" spc="-10" dirty="0">
                <a:latin typeface="Calibri"/>
                <a:cs typeface="Calibri"/>
              </a:rPr>
              <a:t>graduate student’s doctoral</a:t>
            </a:r>
            <a:r>
              <a:rPr sz="1400" spc="229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thesis</a:t>
            </a:r>
            <a:endParaRPr sz="1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the user facility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host DOE national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laboratory;</a:t>
            </a:r>
            <a:endParaRPr sz="1400">
              <a:latin typeface="Calibri"/>
              <a:cs typeface="Calibri"/>
            </a:endParaRPr>
          </a:p>
          <a:p>
            <a:pPr marL="927100" marR="54610" lvl="2" indent="-228600">
              <a:lnSpc>
                <a:spcPct val="100400"/>
              </a:lnSpc>
              <a:spcBef>
                <a:spcPts val="330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1400" spc="-10" dirty="0">
                <a:latin typeface="Calibri"/>
                <a:cs typeface="Calibri"/>
              </a:rPr>
              <a:t>Staff </a:t>
            </a:r>
            <a:r>
              <a:rPr sz="1400" spc="-5" dirty="0">
                <a:latin typeface="Calibri"/>
                <a:cs typeface="Calibri"/>
              </a:rPr>
              <a:t>scientists at user facilities </a:t>
            </a:r>
            <a:r>
              <a:rPr sz="1400" spc="-10" dirty="0">
                <a:latin typeface="Calibri"/>
                <a:cs typeface="Calibri"/>
              </a:rPr>
              <a:t>(for </a:t>
            </a:r>
            <a:r>
              <a:rPr sz="1400" spc="-5" dirty="0">
                <a:latin typeface="Calibri"/>
                <a:cs typeface="Calibri"/>
              </a:rPr>
              <a:t>instance, Instrument </a:t>
            </a:r>
            <a:r>
              <a:rPr sz="1400" dirty="0">
                <a:latin typeface="Calibri"/>
                <a:cs typeface="Calibri"/>
              </a:rPr>
              <a:t>or Beamline </a:t>
            </a:r>
            <a:r>
              <a:rPr sz="1400" spc="-5" dirty="0">
                <a:latin typeface="Calibri"/>
                <a:cs typeface="Calibri"/>
              </a:rPr>
              <a:t>Scientists) </a:t>
            </a:r>
            <a:r>
              <a:rPr sz="1400" spc="-10" dirty="0">
                <a:latin typeface="Calibri"/>
                <a:cs typeface="Calibri"/>
              </a:rPr>
              <a:t>may </a:t>
            </a:r>
            <a:r>
              <a:rPr sz="1400" spc="-5" dirty="0">
                <a:latin typeface="Calibri"/>
                <a:cs typeface="Calibri"/>
              </a:rPr>
              <a:t>serve </a:t>
            </a:r>
            <a:r>
              <a:rPr sz="1400" dirty="0">
                <a:latin typeface="Calibri"/>
                <a:cs typeface="Calibri"/>
              </a:rPr>
              <a:t>as a  </a:t>
            </a:r>
            <a:r>
              <a:rPr sz="1400" i="1" spc="-5" dirty="0">
                <a:latin typeface="Calibri"/>
                <a:cs typeface="Calibri"/>
              </a:rPr>
              <a:t>Collaborating </a:t>
            </a:r>
            <a:r>
              <a:rPr sz="1400" i="1" dirty="0">
                <a:latin typeface="Calibri"/>
                <a:cs typeface="Calibri"/>
              </a:rPr>
              <a:t>DOE </a:t>
            </a:r>
            <a:r>
              <a:rPr sz="1400" i="1" spc="-5" dirty="0">
                <a:latin typeface="Calibri"/>
                <a:cs typeface="Calibri"/>
              </a:rPr>
              <a:t>Laboratory Scientist</a:t>
            </a:r>
            <a:r>
              <a:rPr sz="1400" spc="-5" dirty="0">
                <a:latin typeface="Calibri"/>
                <a:cs typeface="Calibri"/>
              </a:rPr>
              <a:t>, </a:t>
            </a:r>
            <a:r>
              <a:rPr sz="1400" dirty="0">
                <a:latin typeface="Calibri"/>
                <a:cs typeface="Calibri"/>
              </a:rPr>
              <a:t>who </a:t>
            </a:r>
            <a:r>
              <a:rPr sz="1400" spc="-5" dirty="0">
                <a:latin typeface="Calibri"/>
                <a:cs typeface="Calibri"/>
              </a:rPr>
              <a:t>provides </a:t>
            </a:r>
            <a:r>
              <a:rPr sz="1400" dirty="0">
                <a:latin typeface="Calibri"/>
                <a:cs typeface="Calibri"/>
              </a:rPr>
              <a:t>supervision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10" dirty="0">
                <a:latin typeface="Calibri"/>
                <a:cs typeface="Calibri"/>
              </a:rPr>
              <a:t>research mentorship to  </a:t>
            </a:r>
            <a:r>
              <a:rPr sz="1400" spc="-10" dirty="0">
                <a:latin typeface="Calibri"/>
                <a:cs typeface="Calibri"/>
                <a:hlinkClick r:id="rId3"/>
              </a:rPr>
              <a:t>graduate </a:t>
            </a:r>
            <a:r>
              <a:rPr sz="1400" spc="-5" dirty="0">
                <a:latin typeface="Calibri"/>
                <a:cs typeface="Calibri"/>
                <a:hlinkClick r:id="rId3"/>
              </a:rPr>
              <a:t>students.</a:t>
            </a:r>
            <a:r>
              <a:rPr sz="1400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https://science.osti.gov/wdts/scgsr/information-for-collaborating-doe-laboratory-scientists-and-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thesis-advisors/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807465"/>
            <a:ext cx="3202940" cy="864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Convergence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Research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Topical</a:t>
            </a:r>
            <a:r>
              <a:rPr sz="1100" b="1" u="sng" spc="-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Areas</a:t>
            </a:r>
            <a:endParaRPr sz="1100">
              <a:latin typeface="Calibri"/>
              <a:cs typeface="Calibri"/>
            </a:endParaRPr>
          </a:p>
          <a:p>
            <a:pPr marL="287020" indent="-182880">
              <a:lnSpc>
                <a:spcPct val="100000"/>
              </a:lnSpc>
              <a:buAutoNum type="alphaLcParenBoth"/>
              <a:tabLst>
                <a:tab pos="287020" algn="l"/>
              </a:tabLst>
            </a:pP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Microelectronics (ASCR,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BES,</a:t>
            </a:r>
            <a:r>
              <a:rPr sz="11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HEP)</a:t>
            </a:r>
            <a:endParaRPr sz="1100">
              <a:latin typeface="Calibri"/>
              <a:cs typeface="Calibri"/>
            </a:endParaRPr>
          </a:p>
          <a:p>
            <a:pPr marL="287020" indent="-182880">
              <a:lnSpc>
                <a:spcPct val="100000"/>
              </a:lnSpc>
              <a:buAutoNum type="alphaLcParenBoth"/>
              <a:tabLst>
                <a:tab pos="287020" algn="l"/>
              </a:tabLst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Data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Science (ASCR,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BES, BER,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FES,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HEP,</a:t>
            </a:r>
            <a:r>
              <a:rPr sz="11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NP)</a:t>
            </a:r>
            <a:endParaRPr sz="1100">
              <a:latin typeface="Calibri"/>
              <a:cs typeface="Calibri"/>
            </a:endParaRPr>
          </a:p>
          <a:p>
            <a:pPr marL="287020" indent="-182880">
              <a:lnSpc>
                <a:spcPct val="100000"/>
              </a:lnSpc>
              <a:buAutoNum type="alphaLcParenBoth"/>
              <a:tabLst>
                <a:tab pos="287020" algn="l"/>
              </a:tabLst>
            </a:pP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Fundamental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Symmetries (BES, HEP,</a:t>
            </a:r>
            <a:r>
              <a:rPr sz="1100" spc="-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NP)</a:t>
            </a:r>
            <a:endParaRPr sz="1100">
              <a:latin typeface="Calibri"/>
              <a:cs typeface="Calibri"/>
            </a:endParaRPr>
          </a:p>
          <a:p>
            <a:pPr marL="287020" indent="-182880">
              <a:lnSpc>
                <a:spcPct val="100000"/>
              </a:lnSpc>
              <a:buAutoNum type="alphaLcParenBoth"/>
              <a:tabLst>
                <a:tab pos="287020" algn="l"/>
              </a:tabLst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Accelerator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Science (ASCR,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BES, BER, </a:t>
            </a:r>
            <a:r>
              <a:rPr sz="1100" spc="-5" dirty="0">
                <a:solidFill>
                  <a:srgbClr val="FF0000"/>
                </a:solidFill>
                <a:latin typeface="Calibri"/>
                <a:cs typeface="Calibri"/>
              </a:rPr>
              <a:t>FES,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HEP,</a:t>
            </a:r>
            <a:r>
              <a:rPr sz="1100" spc="1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NP)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715698"/>
            <a:ext cx="2738755" cy="6057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Advanced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Scientific Computing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Research</a:t>
            </a:r>
            <a:r>
              <a:rPr sz="1100" u="sng" spc="-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(ASCR)</a:t>
            </a:r>
            <a:endParaRPr sz="1100">
              <a:latin typeface="Calibri"/>
              <a:cs typeface="Calibri"/>
            </a:endParaRPr>
          </a:p>
          <a:p>
            <a:pPr marL="309245" indent="-184150">
              <a:lnSpc>
                <a:spcPct val="100000"/>
              </a:lnSpc>
              <a:spcBef>
                <a:spcPts val="210"/>
              </a:spcBef>
              <a:buAutoNum type="alphaLcParenBoth"/>
              <a:tabLst>
                <a:tab pos="309880" algn="l"/>
              </a:tabLst>
            </a:pPr>
            <a:r>
              <a:rPr sz="1100" spc="-5" dirty="0">
                <a:latin typeface="Calibri"/>
                <a:cs typeface="Calibri"/>
              </a:rPr>
              <a:t>Applied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315595" indent="-19050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16230" algn="l"/>
              </a:tabLst>
            </a:pPr>
            <a:r>
              <a:rPr sz="1100" dirty="0">
                <a:latin typeface="Calibri"/>
                <a:cs typeface="Calibri"/>
              </a:rPr>
              <a:t>Computer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Science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/>
              <a:t>Basic </a:t>
            </a:r>
            <a:r>
              <a:rPr spc="-5" dirty="0"/>
              <a:t>Energy Sciences</a:t>
            </a:r>
            <a:r>
              <a:rPr spc="-55" dirty="0"/>
              <a:t> </a:t>
            </a:r>
            <a:r>
              <a:rPr spc="-5" dirty="0"/>
              <a:t>(BES)</a:t>
            </a:r>
          </a:p>
          <a:p>
            <a:pPr marL="309880" indent="-184785">
              <a:lnSpc>
                <a:spcPct val="100000"/>
              </a:lnSpc>
              <a:spcBef>
                <a:spcPts val="190"/>
              </a:spcBef>
              <a:buSzPct val="91666"/>
              <a:buAutoNum type="alphaLcParenBoth"/>
              <a:tabLst>
                <a:tab pos="309880" algn="l"/>
              </a:tabLst>
            </a:pPr>
            <a:r>
              <a:rPr sz="1200" u="none" spc="-10" dirty="0">
                <a:solidFill>
                  <a:srgbClr val="000000"/>
                </a:solidFill>
              </a:rPr>
              <a:t>Accelerator </a:t>
            </a:r>
            <a:r>
              <a:rPr sz="1200" u="none" dirty="0">
                <a:solidFill>
                  <a:srgbClr val="000000"/>
                </a:solidFill>
              </a:rPr>
              <a:t>and </a:t>
            </a:r>
            <a:r>
              <a:rPr sz="1200" u="none" spc="-5" dirty="0">
                <a:solidFill>
                  <a:srgbClr val="000000"/>
                </a:solidFill>
              </a:rPr>
              <a:t>Detector</a:t>
            </a:r>
            <a:r>
              <a:rPr sz="1200" u="none" spc="-25" dirty="0">
                <a:solidFill>
                  <a:srgbClr val="000000"/>
                </a:solidFill>
              </a:rPr>
              <a:t> </a:t>
            </a:r>
            <a:r>
              <a:rPr sz="1200" u="none" spc="-5" dirty="0">
                <a:solidFill>
                  <a:srgbClr val="000000"/>
                </a:solidFill>
              </a:rPr>
              <a:t>R&amp;D</a:t>
            </a:r>
            <a:endParaRPr sz="1200"/>
          </a:p>
          <a:p>
            <a:pPr marL="315595" indent="-19050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u="none" dirty="0">
                <a:solidFill>
                  <a:srgbClr val="000000"/>
                </a:solidFill>
              </a:rPr>
              <a:t>Nuclear Chemistry and </a:t>
            </a:r>
            <a:r>
              <a:rPr u="none" spc="-5" dirty="0">
                <a:solidFill>
                  <a:srgbClr val="000000"/>
                </a:solidFill>
              </a:rPr>
              <a:t>Radiochemical</a:t>
            </a:r>
            <a:r>
              <a:rPr u="none" spc="-8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Separations</a:t>
            </a:r>
          </a:p>
          <a:p>
            <a:pPr marL="301625" indent="-17653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2260" algn="l"/>
              </a:tabLst>
            </a:pPr>
            <a:r>
              <a:rPr u="none" dirty="0">
                <a:solidFill>
                  <a:srgbClr val="000000"/>
                </a:solidFill>
              </a:rPr>
              <a:t>Neutron Scattering Research </a:t>
            </a:r>
            <a:r>
              <a:rPr u="none" spc="-5" dirty="0">
                <a:solidFill>
                  <a:srgbClr val="000000"/>
                </a:solidFill>
              </a:rPr>
              <a:t>and</a:t>
            </a:r>
            <a:r>
              <a:rPr u="none" spc="-10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Instrumentation</a:t>
            </a:r>
          </a:p>
          <a:p>
            <a:pPr marL="315595" indent="-190500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316230" algn="l"/>
              </a:tabLst>
            </a:pPr>
            <a:r>
              <a:rPr u="none" dirty="0">
                <a:solidFill>
                  <a:srgbClr val="000000"/>
                </a:solidFill>
              </a:rPr>
              <a:t>Materials </a:t>
            </a:r>
            <a:r>
              <a:rPr u="none" spc="-5" dirty="0">
                <a:solidFill>
                  <a:srgbClr val="000000"/>
                </a:solidFill>
              </a:rPr>
              <a:t>Science </a:t>
            </a:r>
            <a:r>
              <a:rPr u="none" dirty="0">
                <a:solidFill>
                  <a:srgbClr val="000000"/>
                </a:solidFill>
              </a:rPr>
              <a:t>and Chemistry </a:t>
            </a:r>
            <a:r>
              <a:rPr u="none" spc="-5" dirty="0">
                <a:solidFill>
                  <a:srgbClr val="000000"/>
                </a:solidFill>
              </a:rPr>
              <a:t>for</a:t>
            </a:r>
            <a:r>
              <a:rPr u="none" spc="-10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Microelectronics</a:t>
            </a:r>
          </a:p>
          <a:p>
            <a:pPr marL="312420" indent="-18732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3055" algn="l"/>
              </a:tabLst>
            </a:pPr>
            <a:r>
              <a:rPr u="none" spc="-5" dirty="0">
                <a:solidFill>
                  <a:srgbClr val="000000"/>
                </a:solidFill>
              </a:rPr>
              <a:t>Fundamental Electrochemistry for </a:t>
            </a:r>
            <a:r>
              <a:rPr u="none" dirty="0">
                <a:solidFill>
                  <a:srgbClr val="000000"/>
                </a:solidFill>
              </a:rPr>
              <a:t>Chemical and Materials</a:t>
            </a:r>
            <a:r>
              <a:rPr u="none" spc="-12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Sciences</a:t>
            </a:r>
          </a:p>
          <a:p>
            <a:pPr marL="285115" indent="-160020">
              <a:lnSpc>
                <a:spcPct val="100000"/>
              </a:lnSpc>
              <a:spcBef>
                <a:spcPts val="200"/>
              </a:spcBef>
              <a:buAutoNum type="alphaLcParenBoth"/>
              <a:tabLst>
                <a:tab pos="285750" algn="l"/>
              </a:tabLst>
            </a:pPr>
            <a:r>
              <a:rPr u="none" spc="-5" dirty="0">
                <a:solidFill>
                  <a:srgbClr val="000000"/>
                </a:solidFill>
              </a:rPr>
              <a:t>Crystal</a:t>
            </a:r>
            <a:r>
              <a:rPr u="none" spc="-30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Growth</a:t>
            </a:r>
          </a:p>
          <a:p>
            <a:pPr marL="307975" indent="-182880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308610" algn="l"/>
              </a:tabLst>
            </a:pPr>
            <a:r>
              <a:rPr u="none" dirty="0">
                <a:solidFill>
                  <a:srgbClr val="000000"/>
                </a:solidFill>
              </a:rPr>
              <a:t>Ultrafast Materials and Chemical</a:t>
            </a:r>
            <a:r>
              <a:rPr u="none" spc="-13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Sciences</a:t>
            </a:r>
          </a:p>
          <a:p>
            <a:pPr marL="315595" indent="-19050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u="none" dirty="0">
                <a:solidFill>
                  <a:srgbClr val="000000"/>
                </a:solidFill>
              </a:rPr>
              <a:t>Electron and </a:t>
            </a:r>
            <a:r>
              <a:rPr u="none" spc="-5" dirty="0">
                <a:solidFill>
                  <a:srgbClr val="000000"/>
                </a:solidFill>
              </a:rPr>
              <a:t>Scanning </a:t>
            </a:r>
            <a:r>
              <a:rPr u="none" dirty="0">
                <a:solidFill>
                  <a:srgbClr val="000000"/>
                </a:solidFill>
              </a:rPr>
              <a:t>Probe </a:t>
            </a:r>
            <a:r>
              <a:rPr u="none" spc="-5" dirty="0">
                <a:solidFill>
                  <a:srgbClr val="000000"/>
                </a:solidFill>
              </a:rPr>
              <a:t>Microscopy </a:t>
            </a:r>
            <a:r>
              <a:rPr u="none" dirty="0">
                <a:solidFill>
                  <a:srgbClr val="000000"/>
                </a:solidFill>
              </a:rPr>
              <a:t>Research and</a:t>
            </a:r>
            <a:r>
              <a:rPr u="none" spc="-14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Instrumentation</a:t>
            </a:r>
          </a:p>
          <a:p>
            <a:pPr marL="306070" indent="-180975">
              <a:lnSpc>
                <a:spcPct val="100000"/>
              </a:lnSpc>
              <a:spcBef>
                <a:spcPts val="200"/>
              </a:spcBef>
              <a:buAutoNum type="alphaLcParenBoth"/>
              <a:tabLst>
                <a:tab pos="306705" algn="l"/>
              </a:tabLst>
            </a:pPr>
            <a:r>
              <a:rPr u="none" dirty="0">
                <a:solidFill>
                  <a:srgbClr val="000000"/>
                </a:solidFill>
              </a:rPr>
              <a:t>Basic</a:t>
            </a:r>
            <a:r>
              <a:rPr u="none" spc="-2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Geosciences</a:t>
            </a:r>
          </a:p>
          <a:p>
            <a:pPr marL="309880" indent="-18478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309880" algn="l"/>
              </a:tabLst>
            </a:pPr>
            <a:r>
              <a:rPr u="none" dirty="0">
                <a:solidFill>
                  <a:srgbClr val="000000"/>
                </a:solidFill>
              </a:rPr>
              <a:t>Gas Phase Chemical</a:t>
            </a:r>
            <a:r>
              <a:rPr u="none" spc="-70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Physics</a:t>
            </a:r>
          </a:p>
          <a:p>
            <a:pPr marL="306705" indent="-18161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7340" algn="l"/>
              </a:tabLst>
            </a:pPr>
            <a:r>
              <a:rPr u="none" dirty="0">
                <a:solidFill>
                  <a:srgbClr val="000000"/>
                </a:solidFill>
              </a:rPr>
              <a:t>Radiation </a:t>
            </a:r>
            <a:r>
              <a:rPr u="none" spc="-5" dirty="0">
                <a:solidFill>
                  <a:srgbClr val="000000"/>
                </a:solidFill>
              </a:rPr>
              <a:t>Effects </a:t>
            </a:r>
            <a:r>
              <a:rPr u="none" dirty="0">
                <a:solidFill>
                  <a:srgbClr val="000000"/>
                </a:solidFill>
              </a:rPr>
              <a:t>in</a:t>
            </a:r>
            <a:r>
              <a:rPr u="none" spc="-80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Materials</a:t>
            </a:r>
          </a:p>
          <a:p>
            <a:pPr marL="245745" marR="5080" indent="-12065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9880" algn="l"/>
              </a:tabLst>
            </a:pPr>
            <a:r>
              <a:rPr u="none" spc="-5" dirty="0">
                <a:solidFill>
                  <a:srgbClr val="000000"/>
                </a:solidFill>
              </a:rPr>
              <a:t>Catalysis Science </a:t>
            </a:r>
            <a:r>
              <a:rPr u="none" dirty="0">
                <a:solidFill>
                  <a:srgbClr val="000000"/>
                </a:solidFill>
              </a:rPr>
              <a:t>with NMR </a:t>
            </a:r>
            <a:r>
              <a:rPr u="none" spc="-5" dirty="0">
                <a:solidFill>
                  <a:srgbClr val="000000"/>
                </a:solidFill>
              </a:rPr>
              <a:t>Spectroscopy</a:t>
            </a:r>
            <a:r>
              <a:rPr b="1" u="none" spc="-5" dirty="0">
                <a:solidFill>
                  <a:srgbClr val="136737"/>
                </a:solidFill>
                <a:latin typeface="Calibri"/>
                <a:cs typeface="Calibri"/>
              </a:rPr>
              <a:t>, </a:t>
            </a:r>
            <a:r>
              <a:rPr u="none" dirty="0">
                <a:solidFill>
                  <a:srgbClr val="000000"/>
                </a:solidFill>
              </a:rPr>
              <a:t>Neutron </a:t>
            </a:r>
            <a:r>
              <a:rPr u="none" spc="-5" dirty="0">
                <a:solidFill>
                  <a:srgbClr val="000000"/>
                </a:solidFill>
              </a:rPr>
              <a:t>Scattering, </a:t>
            </a:r>
            <a:r>
              <a:rPr u="none" dirty="0">
                <a:solidFill>
                  <a:srgbClr val="000000"/>
                </a:solidFill>
              </a:rPr>
              <a:t>and X-ray  Absorption </a:t>
            </a:r>
            <a:r>
              <a:rPr u="none" spc="-5" dirty="0">
                <a:solidFill>
                  <a:srgbClr val="000000"/>
                </a:solidFill>
              </a:rPr>
              <a:t>Spectroscopy</a:t>
            </a:r>
            <a:r>
              <a:rPr u="none" spc="-8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Techniques</a:t>
            </a:r>
          </a:p>
          <a:p>
            <a:pPr marL="353695" indent="-228600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54330" algn="l"/>
              </a:tabLst>
            </a:pPr>
            <a:r>
              <a:rPr u="none" spc="-5" dirty="0">
                <a:solidFill>
                  <a:srgbClr val="000000"/>
                </a:solidFill>
              </a:rPr>
              <a:t>Highly Ionizing </a:t>
            </a:r>
            <a:r>
              <a:rPr u="none" dirty="0">
                <a:solidFill>
                  <a:srgbClr val="000000"/>
                </a:solidFill>
              </a:rPr>
              <a:t>Radiation in</a:t>
            </a:r>
            <a:r>
              <a:rPr u="none" spc="-75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Chemistry</a:t>
            </a:r>
          </a:p>
          <a:p>
            <a:pPr marL="353695" indent="-22860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54330" algn="l"/>
              </a:tabLst>
            </a:pPr>
            <a:r>
              <a:rPr u="none" spc="-5" dirty="0">
                <a:solidFill>
                  <a:srgbClr val="000000"/>
                </a:solidFill>
              </a:rPr>
              <a:t>Energy Transfers </a:t>
            </a:r>
            <a:r>
              <a:rPr u="none" dirty="0">
                <a:solidFill>
                  <a:srgbClr val="000000"/>
                </a:solidFill>
              </a:rPr>
              <a:t>in </a:t>
            </a:r>
            <a:r>
              <a:rPr u="none" spc="-5" dirty="0">
                <a:solidFill>
                  <a:srgbClr val="000000"/>
                </a:solidFill>
              </a:rPr>
              <a:t>Large </a:t>
            </a:r>
            <a:r>
              <a:rPr u="none" dirty="0">
                <a:solidFill>
                  <a:srgbClr val="000000"/>
                </a:solidFill>
              </a:rPr>
              <a:t>Proteins and Protein</a:t>
            </a:r>
            <a:r>
              <a:rPr u="none" spc="-114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Complexes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3915" y="5447496"/>
            <a:ext cx="4471670" cy="77216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95"/>
              </a:spcBef>
              <a:buAutoNum type="alphaLcParenBoth" startAt="15"/>
              <a:tabLst>
                <a:tab pos="241300" algn="l"/>
              </a:tabLst>
            </a:pPr>
            <a:r>
              <a:rPr sz="1100" dirty="0">
                <a:latin typeface="Calibri"/>
                <a:cs typeface="Calibri"/>
              </a:rPr>
              <a:t>Quantum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Science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Experimental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Condensed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95"/>
              </a:spcBef>
              <a:buAutoNum type="alphaLcParenBoth" startAt="15"/>
              <a:tabLst>
                <a:tab pos="241300" algn="l"/>
              </a:tabLst>
            </a:pPr>
            <a:r>
              <a:rPr sz="1100" dirty="0">
                <a:latin typeface="Calibri"/>
                <a:cs typeface="Calibri"/>
              </a:rPr>
              <a:t>Quantum </a:t>
            </a:r>
            <a:r>
              <a:rPr sz="1100" spc="-5" dirty="0">
                <a:latin typeface="Calibri"/>
                <a:cs typeface="Calibri"/>
              </a:rPr>
              <a:t>Information Science for </a:t>
            </a:r>
            <a:r>
              <a:rPr sz="1100" dirty="0">
                <a:latin typeface="Calibri"/>
                <a:cs typeface="Calibri"/>
              </a:rPr>
              <a:t>Theoretical Condensed Matter</a:t>
            </a:r>
            <a:r>
              <a:rPr sz="1100" spc="-1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241300" marR="41910" indent="-228600">
              <a:lnSpc>
                <a:spcPct val="100000"/>
              </a:lnSpc>
              <a:spcBef>
                <a:spcPts val="204"/>
              </a:spcBef>
              <a:buAutoNum type="alphaLcParenBoth" startAt="15"/>
              <a:tabLst>
                <a:tab pos="241300" algn="l"/>
              </a:tabLst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Science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Applications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Chemical,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Geological,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Biochemical,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 Materials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Sciences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88534" y="783691"/>
            <a:ext cx="3221990" cy="15684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Biological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Environmental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Research</a:t>
            </a:r>
            <a:r>
              <a:rPr sz="1100" u="sng" spc="-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(BER)</a:t>
            </a:r>
            <a:endParaRPr sz="1100">
              <a:latin typeface="Calibri"/>
              <a:cs typeface="Calibri"/>
            </a:endParaRPr>
          </a:p>
          <a:p>
            <a:pPr marL="309245" indent="-18351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09880" algn="l"/>
              </a:tabLst>
            </a:pPr>
            <a:r>
              <a:rPr sz="1100" spc="-5" dirty="0">
                <a:latin typeface="Calibri"/>
                <a:cs typeface="Calibri"/>
              </a:rPr>
              <a:t>Computational </a:t>
            </a:r>
            <a:r>
              <a:rPr sz="1100" dirty="0">
                <a:latin typeface="Calibri"/>
                <a:cs typeface="Calibri"/>
              </a:rPr>
              <a:t>Biology and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Bioinformatics</a:t>
            </a:r>
            <a:endParaRPr sz="1100">
              <a:latin typeface="Calibri"/>
              <a:cs typeface="Calibri"/>
            </a:endParaRPr>
          </a:p>
          <a:p>
            <a:pPr marL="315595" indent="-18986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sz="1100" spc="-5" dirty="0">
                <a:latin typeface="Calibri"/>
                <a:cs typeface="Calibri"/>
              </a:rPr>
              <a:t>Biomolecular </a:t>
            </a:r>
            <a:r>
              <a:rPr sz="1100" dirty="0">
                <a:latin typeface="Calibri"/>
                <a:cs typeface="Calibri"/>
              </a:rPr>
              <a:t>Characterization and Imaging</a:t>
            </a:r>
            <a:r>
              <a:rPr sz="1100" spc="-1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Science</a:t>
            </a:r>
            <a:endParaRPr sz="1100">
              <a:latin typeface="Calibri"/>
              <a:cs typeface="Calibri"/>
            </a:endParaRPr>
          </a:p>
          <a:p>
            <a:pPr marL="301625" indent="-17589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2260" algn="l"/>
              </a:tabLst>
            </a:pPr>
            <a:r>
              <a:rPr sz="1100" dirty="0">
                <a:latin typeface="Calibri"/>
                <a:cs typeface="Calibri"/>
              </a:rPr>
              <a:t>Plant </a:t>
            </a:r>
            <a:r>
              <a:rPr sz="1100" spc="-5" dirty="0">
                <a:latin typeface="Calibri"/>
                <a:cs typeface="Calibri"/>
              </a:rPr>
              <a:t>Science for Sustainable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Bioenergy</a:t>
            </a:r>
            <a:endParaRPr sz="1100">
              <a:latin typeface="Calibri"/>
              <a:cs typeface="Calibri"/>
            </a:endParaRPr>
          </a:p>
          <a:p>
            <a:pPr marL="315595" indent="-18986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16230" algn="l"/>
              </a:tabLst>
            </a:pPr>
            <a:r>
              <a:rPr sz="1100" dirty="0">
                <a:latin typeface="Calibri"/>
                <a:cs typeface="Calibri"/>
              </a:rPr>
              <a:t>Soil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Microbiology</a:t>
            </a:r>
            <a:endParaRPr sz="1100">
              <a:latin typeface="Calibri"/>
              <a:cs typeface="Calibri"/>
            </a:endParaRPr>
          </a:p>
          <a:p>
            <a:pPr marL="312420" indent="-18669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3055" algn="l"/>
              </a:tabLst>
            </a:pPr>
            <a:r>
              <a:rPr sz="1100" spc="-5" dirty="0">
                <a:latin typeface="Calibri"/>
                <a:cs typeface="Calibri"/>
              </a:rPr>
              <a:t>Environmental </a:t>
            </a:r>
            <a:r>
              <a:rPr sz="1100" dirty="0">
                <a:latin typeface="Calibri"/>
                <a:cs typeface="Calibri"/>
              </a:rPr>
              <a:t>Systems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Science</a:t>
            </a:r>
            <a:endParaRPr sz="1100">
              <a:latin typeface="Calibri"/>
              <a:cs typeface="Calibri"/>
            </a:endParaRPr>
          </a:p>
          <a:p>
            <a:pPr marL="285115" indent="-159385">
              <a:lnSpc>
                <a:spcPct val="100000"/>
              </a:lnSpc>
              <a:spcBef>
                <a:spcPts val="209"/>
              </a:spcBef>
              <a:buAutoNum type="alphaLcParenBoth"/>
              <a:tabLst>
                <a:tab pos="285750" algn="l"/>
              </a:tabLst>
            </a:pPr>
            <a:r>
              <a:rPr sz="1100" spc="-5" dirty="0">
                <a:latin typeface="Calibri"/>
                <a:cs typeface="Calibri"/>
              </a:rPr>
              <a:t>Atmospheric System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Research</a:t>
            </a:r>
            <a:endParaRPr sz="1100">
              <a:latin typeface="Calibri"/>
              <a:cs typeface="Calibri"/>
            </a:endParaRPr>
          </a:p>
          <a:p>
            <a:pPr marL="307975" indent="-18224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08610" algn="l"/>
              </a:tabLst>
            </a:pPr>
            <a:r>
              <a:rPr sz="1100" spc="-5" dirty="0">
                <a:latin typeface="Calibri"/>
                <a:cs typeface="Calibri"/>
              </a:rPr>
              <a:t>Earth System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Modeling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8534" y="2399512"/>
            <a:ext cx="3075305" cy="6032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Fusion Energy Sciences</a:t>
            </a:r>
            <a:r>
              <a:rPr sz="11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(FES)</a:t>
            </a:r>
            <a:endParaRPr sz="1100">
              <a:latin typeface="Calibri"/>
              <a:cs typeface="Calibri"/>
            </a:endParaRPr>
          </a:p>
          <a:p>
            <a:pPr marL="309245" indent="-18351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09880" algn="l"/>
              </a:tabLst>
            </a:pPr>
            <a:r>
              <a:rPr sz="1100" spc="-5" dirty="0">
                <a:latin typeface="Calibri"/>
                <a:cs typeface="Calibri"/>
              </a:rPr>
              <a:t>Burning </a:t>
            </a:r>
            <a:r>
              <a:rPr sz="1100" dirty="0">
                <a:latin typeface="Calibri"/>
                <a:cs typeface="Calibri"/>
              </a:rPr>
              <a:t>Plasma </a:t>
            </a:r>
            <a:r>
              <a:rPr sz="1100" spc="-5" dirty="0">
                <a:latin typeface="Calibri"/>
                <a:cs typeface="Calibri"/>
              </a:rPr>
              <a:t>Science </a:t>
            </a:r>
            <a:r>
              <a:rPr sz="1100" dirty="0">
                <a:latin typeface="Calibri"/>
                <a:cs typeface="Calibri"/>
              </a:rPr>
              <a:t>&amp; </a:t>
            </a:r>
            <a:r>
              <a:rPr sz="1100" spc="-5" dirty="0">
                <a:latin typeface="Calibri"/>
                <a:cs typeface="Calibri"/>
              </a:rPr>
              <a:t>Enabling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Technologies</a:t>
            </a:r>
            <a:endParaRPr sz="1100">
              <a:latin typeface="Calibri"/>
              <a:cs typeface="Calibri"/>
            </a:endParaRPr>
          </a:p>
          <a:p>
            <a:pPr marL="315595" indent="-18986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sz="1100" dirty="0">
                <a:latin typeface="Calibri"/>
                <a:cs typeface="Calibri"/>
              </a:rPr>
              <a:t>Discovery Plasma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Science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8534" y="3055086"/>
            <a:ext cx="3913504" cy="9645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High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Energy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Physics</a:t>
            </a:r>
            <a:r>
              <a:rPr sz="1100" u="sng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(HEP)</a:t>
            </a:r>
            <a:endParaRPr sz="1100">
              <a:latin typeface="Calibri"/>
              <a:cs typeface="Calibri"/>
            </a:endParaRPr>
          </a:p>
          <a:p>
            <a:pPr marL="309245" indent="-183515">
              <a:lnSpc>
                <a:spcPct val="100000"/>
              </a:lnSpc>
              <a:spcBef>
                <a:spcPts val="190"/>
              </a:spcBef>
              <a:buAutoNum type="alphaLcParenBoth"/>
              <a:tabLst>
                <a:tab pos="309880" algn="l"/>
              </a:tabLst>
            </a:pPr>
            <a:r>
              <a:rPr sz="1100" dirty="0">
                <a:latin typeface="Calibri"/>
                <a:cs typeface="Calibri"/>
              </a:rPr>
              <a:t>Theoretical and </a:t>
            </a:r>
            <a:r>
              <a:rPr sz="1100" spc="-5" dirty="0">
                <a:latin typeface="Calibri"/>
                <a:cs typeface="Calibri"/>
              </a:rPr>
              <a:t>Computational </a:t>
            </a:r>
            <a:r>
              <a:rPr sz="1100" dirty="0">
                <a:latin typeface="Calibri"/>
                <a:cs typeface="Calibri"/>
              </a:rPr>
              <a:t>Research in </a:t>
            </a:r>
            <a:r>
              <a:rPr sz="1100" spc="-5" dirty="0">
                <a:latin typeface="Calibri"/>
                <a:cs typeface="Calibri"/>
              </a:rPr>
              <a:t>High Energy</a:t>
            </a:r>
            <a:r>
              <a:rPr sz="1100" spc="-1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125730" marR="9461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sz="1100" dirty="0">
                <a:latin typeface="Calibri"/>
                <a:cs typeface="Calibri"/>
              </a:rPr>
              <a:t>Advanced Accelerator and Detector </a:t>
            </a:r>
            <a:r>
              <a:rPr sz="1100" spc="-5" dirty="0">
                <a:latin typeface="Calibri"/>
                <a:cs typeface="Calibri"/>
              </a:rPr>
              <a:t>Technology </a:t>
            </a:r>
            <a:r>
              <a:rPr sz="1100" dirty="0">
                <a:latin typeface="Calibri"/>
                <a:cs typeface="Calibri"/>
              </a:rPr>
              <a:t>Research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 Development in </a:t>
            </a:r>
            <a:r>
              <a:rPr sz="1100" spc="-5" dirty="0">
                <a:latin typeface="Calibri"/>
                <a:cs typeface="Calibri"/>
              </a:rPr>
              <a:t>High Energy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301625" indent="-17589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2260" algn="l"/>
              </a:tabLst>
            </a:pPr>
            <a:r>
              <a:rPr sz="1100" spc="-5" dirty="0">
                <a:latin typeface="Calibri"/>
                <a:cs typeface="Calibri"/>
              </a:rPr>
              <a:t>Experimental </a:t>
            </a:r>
            <a:r>
              <a:rPr sz="1100" dirty="0">
                <a:latin typeface="Calibri"/>
                <a:cs typeface="Calibri"/>
              </a:rPr>
              <a:t>Research in </a:t>
            </a:r>
            <a:r>
              <a:rPr sz="1100" spc="-5" dirty="0">
                <a:latin typeface="Calibri"/>
                <a:cs typeface="Calibri"/>
              </a:rPr>
              <a:t>High </a:t>
            </a:r>
            <a:r>
              <a:rPr sz="1100" dirty="0">
                <a:latin typeface="Calibri"/>
                <a:cs typeface="Calibri"/>
              </a:rPr>
              <a:t>Energy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8534" y="4068165"/>
            <a:ext cx="4142104" cy="137795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Nuclear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Physics</a:t>
            </a:r>
            <a:r>
              <a:rPr sz="1100" u="sng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(NP)</a:t>
            </a:r>
            <a:endParaRPr sz="1100">
              <a:latin typeface="Calibri"/>
              <a:cs typeface="Calibri"/>
            </a:endParaRPr>
          </a:p>
          <a:p>
            <a:pPr marL="309245" indent="-18351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09880" algn="l"/>
              </a:tabLst>
            </a:pPr>
            <a:r>
              <a:rPr sz="1100" dirty="0">
                <a:latin typeface="Calibri"/>
                <a:cs typeface="Calibri"/>
              </a:rPr>
              <a:t>Medium </a:t>
            </a:r>
            <a:r>
              <a:rPr sz="1100" spc="-5" dirty="0">
                <a:latin typeface="Calibri"/>
                <a:cs typeface="Calibri"/>
              </a:rPr>
              <a:t>Energy </a:t>
            </a:r>
            <a:r>
              <a:rPr sz="1100" dirty="0">
                <a:latin typeface="Calibri"/>
                <a:cs typeface="Calibri"/>
              </a:rPr>
              <a:t>Nuclear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315595" indent="-189865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6230" algn="l"/>
              </a:tabLst>
            </a:pPr>
            <a:r>
              <a:rPr sz="1100" spc="-5" dirty="0">
                <a:latin typeface="Calibri"/>
                <a:cs typeface="Calibri"/>
              </a:rPr>
              <a:t>Heavy </a:t>
            </a:r>
            <a:r>
              <a:rPr sz="1100" dirty="0">
                <a:latin typeface="Calibri"/>
                <a:cs typeface="Calibri"/>
              </a:rPr>
              <a:t>Ion Nuclear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301625" indent="-17589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302260" algn="l"/>
              </a:tabLst>
            </a:pPr>
            <a:r>
              <a:rPr sz="1100" spc="5" dirty="0">
                <a:latin typeface="Calibri"/>
                <a:cs typeface="Calibri"/>
              </a:rPr>
              <a:t>Low </a:t>
            </a:r>
            <a:r>
              <a:rPr sz="1100" spc="-5" dirty="0">
                <a:latin typeface="Calibri"/>
                <a:cs typeface="Calibri"/>
              </a:rPr>
              <a:t>Energy </a:t>
            </a:r>
            <a:r>
              <a:rPr sz="1100" dirty="0">
                <a:latin typeface="Calibri"/>
                <a:cs typeface="Calibri"/>
              </a:rPr>
              <a:t>Nuclear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Physics</a:t>
            </a:r>
            <a:endParaRPr sz="1100">
              <a:latin typeface="Calibri"/>
              <a:cs typeface="Calibri"/>
            </a:endParaRPr>
          </a:p>
          <a:p>
            <a:pPr marL="315595" indent="-189865">
              <a:lnSpc>
                <a:spcPct val="100000"/>
              </a:lnSpc>
              <a:spcBef>
                <a:spcPts val="200"/>
              </a:spcBef>
              <a:buAutoNum type="alphaLcParenBoth"/>
              <a:tabLst>
                <a:tab pos="316230" algn="l"/>
              </a:tabLst>
            </a:pPr>
            <a:r>
              <a:rPr sz="1100" dirty="0">
                <a:latin typeface="Calibri"/>
                <a:cs typeface="Calibri"/>
              </a:rPr>
              <a:t>Nuclear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Theory</a:t>
            </a:r>
            <a:endParaRPr sz="1100">
              <a:latin typeface="Calibri"/>
              <a:cs typeface="Calibri"/>
            </a:endParaRPr>
          </a:p>
          <a:p>
            <a:pPr marL="312420" indent="-186690">
              <a:lnSpc>
                <a:spcPct val="100000"/>
              </a:lnSpc>
              <a:spcBef>
                <a:spcPts val="204"/>
              </a:spcBef>
              <a:buAutoNum type="alphaLcParenBoth"/>
              <a:tabLst>
                <a:tab pos="313055" algn="l"/>
              </a:tabLst>
            </a:pPr>
            <a:r>
              <a:rPr sz="1100" dirty="0">
                <a:latin typeface="Calibri"/>
                <a:cs typeface="Calibri"/>
              </a:rPr>
              <a:t>Nuclear Data and Nuclear Theory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Computing</a:t>
            </a:r>
            <a:endParaRPr sz="1100">
              <a:latin typeface="Calibri"/>
              <a:cs typeface="Calibri"/>
            </a:endParaRPr>
          </a:p>
          <a:p>
            <a:pPr marL="285115" indent="-15938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285750" algn="l"/>
              </a:tabLst>
            </a:pPr>
            <a:r>
              <a:rPr sz="1100" spc="-5" dirty="0">
                <a:latin typeface="Calibri"/>
                <a:cs typeface="Calibri"/>
              </a:rPr>
              <a:t>Isotope </a:t>
            </a:r>
            <a:r>
              <a:rPr sz="1100" dirty="0">
                <a:latin typeface="Calibri"/>
                <a:cs typeface="Calibri"/>
              </a:rPr>
              <a:t>Development and </a:t>
            </a:r>
            <a:r>
              <a:rPr sz="1100" spc="-5" dirty="0">
                <a:latin typeface="Calibri"/>
                <a:cs typeface="Calibri"/>
              </a:rPr>
              <a:t>Production for </a:t>
            </a:r>
            <a:r>
              <a:rPr sz="1100" dirty="0">
                <a:latin typeface="Calibri"/>
                <a:cs typeface="Calibri"/>
              </a:rPr>
              <a:t>Research and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Applications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1565" y="5445658"/>
            <a:ext cx="40747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(g) </a:t>
            </a:r>
            <a:r>
              <a:rPr sz="1200" spc="-5" dirty="0">
                <a:latin typeface="Calibri"/>
                <a:cs typeface="Calibri"/>
              </a:rPr>
              <a:t>Accelerator </a:t>
            </a:r>
            <a:r>
              <a:rPr sz="1200" spc="-10" dirty="0">
                <a:latin typeface="Calibri"/>
                <a:cs typeface="Calibri"/>
              </a:rPr>
              <a:t>Research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Development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Current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Future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Nuclear </a:t>
            </a:r>
            <a:r>
              <a:rPr sz="1200" spc="-10" dirty="0">
                <a:latin typeface="Calibri"/>
                <a:cs typeface="Calibri"/>
              </a:rPr>
              <a:t>Physics </a:t>
            </a:r>
            <a:r>
              <a:rPr sz="1200" spc="-5" dirty="0">
                <a:latin typeface="Calibri"/>
                <a:cs typeface="Calibri"/>
              </a:rPr>
              <a:t>Facilities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5777" y="155829"/>
            <a:ext cx="82410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/>
              <a:t>SCGSR </a:t>
            </a:r>
            <a:r>
              <a:rPr sz="2500" spc="-15" dirty="0"/>
              <a:t>Program: </a:t>
            </a:r>
            <a:r>
              <a:rPr sz="2500" spc="-5" dirty="0"/>
              <a:t>Priority </a:t>
            </a:r>
            <a:r>
              <a:rPr sz="2500" spc="-15" dirty="0"/>
              <a:t>Research </a:t>
            </a:r>
            <a:r>
              <a:rPr sz="2500" spc="-10" dirty="0"/>
              <a:t>Areas </a:t>
            </a:r>
            <a:r>
              <a:rPr sz="2500" spc="-15" dirty="0"/>
              <a:t>for </a:t>
            </a:r>
            <a:r>
              <a:rPr sz="2500" spc="-5" dirty="0"/>
              <a:t>2020 </a:t>
            </a:r>
            <a:r>
              <a:rPr sz="2500" spc="-10" dirty="0"/>
              <a:t>Solicitation</a:t>
            </a:r>
            <a:r>
              <a:rPr sz="2500" spc="220" dirty="0"/>
              <a:t> </a:t>
            </a:r>
            <a:r>
              <a:rPr sz="2500" spc="-5" dirty="0"/>
              <a:t>1</a:t>
            </a:r>
            <a:endParaRPr sz="2500"/>
          </a:p>
        </p:txBody>
      </p:sp>
      <p:sp>
        <p:nvSpPr>
          <p:cNvPr id="12" name="object 12"/>
          <p:cNvSpPr txBox="1"/>
          <p:nvPr/>
        </p:nvSpPr>
        <p:spPr>
          <a:xfrm>
            <a:off x="8654542" y="656854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7797" y="6439611"/>
            <a:ext cx="5576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https://science.osti.gov/wdts/scgsr/how-to-apply/priority-sc-research-areas/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178" y="881633"/>
            <a:ext cx="8134984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Forward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looking,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reflecting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SC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emerging areas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and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strategic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priorities, and 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trans-disciplinary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research germane to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SC and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integral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to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the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DOE 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laboratory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complex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are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of</a:t>
            </a:r>
            <a:r>
              <a:rPr sz="2000" b="1" spc="10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interest.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136737"/>
              </a:buClr>
              <a:buFont typeface="Calibri"/>
              <a:buChar char="-"/>
            </a:pPr>
            <a:endParaRPr sz="1650">
              <a:latin typeface="Times New Roman"/>
              <a:cs typeface="Times New Roman"/>
            </a:endParaRPr>
          </a:p>
          <a:p>
            <a:pPr marL="355600" marR="203200" indent="-342900">
              <a:lnSpc>
                <a:spcPct val="100000"/>
              </a:lnSpc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By nature,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convergence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research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topics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bring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together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people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from  different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academic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disciplines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and/or different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sub-areas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represented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in  the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Office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of Science, and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are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formed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for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achievements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possible only 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through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such</a:t>
            </a:r>
            <a:r>
              <a:rPr sz="2000" b="1" spc="-35" dirty="0">
                <a:solidFill>
                  <a:srgbClr val="136737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integration.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36737"/>
              </a:buClr>
              <a:buFont typeface="Calibri"/>
              <a:buChar char="-"/>
            </a:pPr>
            <a:endParaRPr sz="1650">
              <a:latin typeface="Times New Roman"/>
              <a:cs typeface="Times New Roman"/>
            </a:endParaRPr>
          </a:p>
          <a:p>
            <a:pPr marL="355600" marR="194310" indent="-342900" algn="just">
              <a:lnSpc>
                <a:spcPct val="100000"/>
              </a:lnSpc>
              <a:buFont typeface="Calibri"/>
              <a:buChar char="-"/>
              <a:tabLst>
                <a:tab pos="355600" algn="l"/>
              </a:tabLst>
            </a:pP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The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convergence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research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topical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areas represent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cross-cutting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research 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themes and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shared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interests </a:t>
            </a:r>
            <a:r>
              <a:rPr sz="2000" b="1" spc="-5" dirty="0">
                <a:solidFill>
                  <a:srgbClr val="136737"/>
                </a:solidFill>
                <a:latin typeface="Calibri"/>
                <a:cs typeface="Calibri"/>
              </a:rPr>
              <a:t>across Office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of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Science’s </a:t>
            </a:r>
            <a:r>
              <a:rPr sz="2000" b="1" spc="-10" dirty="0">
                <a:solidFill>
                  <a:srgbClr val="136737"/>
                </a:solidFill>
                <a:latin typeface="Calibri"/>
                <a:cs typeface="Calibri"/>
              </a:rPr>
              <a:t>research </a:t>
            </a:r>
            <a:r>
              <a:rPr sz="2000" b="1" spc="-15" dirty="0">
                <a:solidFill>
                  <a:srgbClr val="136737"/>
                </a:solidFill>
                <a:latin typeface="Calibri"/>
                <a:cs typeface="Calibri"/>
              </a:rPr>
              <a:t>program  </a:t>
            </a:r>
            <a:r>
              <a:rPr sz="2000" b="1" dirty="0">
                <a:solidFill>
                  <a:srgbClr val="136737"/>
                </a:solidFill>
                <a:latin typeface="Calibri"/>
                <a:cs typeface="Calibri"/>
              </a:rPr>
              <a:t>offices.</a:t>
            </a:r>
            <a:endParaRPr sz="2000">
              <a:latin typeface="Calibri"/>
              <a:cs typeface="Calibri"/>
            </a:endParaRPr>
          </a:p>
          <a:p>
            <a:pPr marL="756285" marR="150495" lvl="1" indent="-286385">
              <a:lnSpc>
                <a:spcPct val="100000"/>
              </a:lnSpc>
              <a:spcBef>
                <a:spcPts val="484"/>
              </a:spcBef>
              <a:buChar char="-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Applications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submitted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this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category must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address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topic(s)  of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interest to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least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two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participating SC</a:t>
            </a:r>
            <a:r>
              <a:rPr sz="2000" spc="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programs.</a:t>
            </a:r>
            <a:endParaRPr sz="2000">
              <a:latin typeface="Calibri"/>
              <a:cs typeface="Calibri"/>
            </a:endParaRPr>
          </a:p>
          <a:p>
            <a:pPr marL="756285" marR="295275" lvl="1" indent="-286385" algn="just">
              <a:lnSpc>
                <a:spcPct val="100000"/>
              </a:lnSpc>
              <a:spcBef>
                <a:spcPts val="480"/>
              </a:spcBef>
              <a:buChar char="-"/>
              <a:tabLst>
                <a:tab pos="756920" algn="l"/>
              </a:tabLst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If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applicants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not certain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if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they should submit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application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convergence area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non-convergence area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under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single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program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office,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it is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recommended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submit it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convergence area</a:t>
            </a:r>
            <a:r>
              <a:rPr sz="200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first.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4001" y="131775"/>
            <a:ext cx="7693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New </a:t>
            </a:r>
            <a:r>
              <a:rPr spc="-15" dirty="0">
                <a:solidFill>
                  <a:srgbClr val="FF0000"/>
                </a:solidFill>
              </a:rPr>
              <a:t>Category </a:t>
            </a:r>
            <a:r>
              <a:rPr spc="-5" dirty="0">
                <a:solidFill>
                  <a:srgbClr val="FF0000"/>
                </a:solidFill>
              </a:rPr>
              <a:t>- </a:t>
            </a:r>
            <a:r>
              <a:rPr spc="-20" dirty="0">
                <a:solidFill>
                  <a:srgbClr val="FF0000"/>
                </a:solidFill>
              </a:rPr>
              <a:t>Convergence </a:t>
            </a:r>
            <a:r>
              <a:rPr spc="-15" dirty="0">
                <a:solidFill>
                  <a:srgbClr val="FF0000"/>
                </a:solidFill>
              </a:rPr>
              <a:t>Research </a:t>
            </a:r>
            <a:r>
              <a:rPr spc="-40" dirty="0">
                <a:solidFill>
                  <a:srgbClr val="FF0000"/>
                </a:solidFill>
              </a:rPr>
              <a:t>Topical</a:t>
            </a:r>
            <a:r>
              <a:rPr spc="15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Areas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05266" y="64271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8982" y="6297269"/>
            <a:ext cx="520319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https://science.osti.gov/wdts/scgsr/How-to-Apply/Priority-SC-Research-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Areas#Convergence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776" y="98247"/>
            <a:ext cx="58572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Eligibility, </a:t>
            </a:r>
            <a:r>
              <a:rPr sz="3200" spc="-10" dirty="0"/>
              <a:t>Awards, </a:t>
            </a:r>
            <a:r>
              <a:rPr sz="3200" dirty="0"/>
              <a:t>and</a:t>
            </a:r>
            <a:r>
              <a:rPr sz="3200" spc="-105" dirty="0"/>
              <a:t> </a:t>
            </a:r>
            <a:r>
              <a:rPr sz="3200" spc="-5" dirty="0"/>
              <a:t>Application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605266" y="64271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27803" y="3742944"/>
            <a:ext cx="3900170" cy="2051685"/>
          </a:xfrm>
          <a:custGeom>
            <a:avLst/>
            <a:gdLst/>
            <a:ahLst/>
            <a:cxnLst/>
            <a:rect l="l" t="t" r="r" b="b"/>
            <a:pathLst>
              <a:path w="3900170" h="2051685">
                <a:moveTo>
                  <a:pt x="3894074" y="0"/>
                </a:moveTo>
                <a:lnTo>
                  <a:pt x="5842" y="0"/>
                </a:lnTo>
                <a:lnTo>
                  <a:pt x="0" y="5841"/>
                </a:lnTo>
                <a:lnTo>
                  <a:pt x="0" y="2045500"/>
                </a:lnTo>
                <a:lnTo>
                  <a:pt x="5842" y="2051303"/>
                </a:lnTo>
                <a:lnTo>
                  <a:pt x="3894074" y="2051303"/>
                </a:lnTo>
                <a:lnTo>
                  <a:pt x="3899916" y="2045500"/>
                </a:lnTo>
                <a:lnTo>
                  <a:pt x="3899916" y="2035759"/>
                </a:lnTo>
                <a:lnTo>
                  <a:pt x="15494" y="2035759"/>
                </a:lnTo>
                <a:lnTo>
                  <a:pt x="15494" y="15493"/>
                </a:lnTo>
                <a:lnTo>
                  <a:pt x="3899916" y="15493"/>
                </a:lnTo>
                <a:lnTo>
                  <a:pt x="3899916" y="5841"/>
                </a:lnTo>
                <a:lnTo>
                  <a:pt x="3894074" y="0"/>
                </a:lnTo>
                <a:close/>
              </a:path>
              <a:path w="3900170" h="2051685">
                <a:moveTo>
                  <a:pt x="3899916" y="15493"/>
                </a:moveTo>
                <a:lnTo>
                  <a:pt x="3884422" y="15493"/>
                </a:lnTo>
                <a:lnTo>
                  <a:pt x="3884422" y="2035759"/>
                </a:lnTo>
                <a:lnTo>
                  <a:pt x="3899916" y="2035759"/>
                </a:lnTo>
                <a:lnTo>
                  <a:pt x="3899916" y="15493"/>
                </a:lnTo>
                <a:close/>
              </a:path>
              <a:path w="3900170" h="2051685">
                <a:moveTo>
                  <a:pt x="3879215" y="20700"/>
                </a:moveTo>
                <a:lnTo>
                  <a:pt x="20700" y="20700"/>
                </a:lnTo>
                <a:lnTo>
                  <a:pt x="20700" y="2030577"/>
                </a:lnTo>
                <a:lnTo>
                  <a:pt x="3879215" y="2030577"/>
                </a:lnTo>
                <a:lnTo>
                  <a:pt x="3879215" y="2025395"/>
                </a:lnTo>
                <a:lnTo>
                  <a:pt x="25908" y="2025395"/>
                </a:lnTo>
                <a:lnTo>
                  <a:pt x="25908" y="25907"/>
                </a:lnTo>
                <a:lnTo>
                  <a:pt x="3879215" y="25907"/>
                </a:lnTo>
                <a:lnTo>
                  <a:pt x="3879215" y="20700"/>
                </a:lnTo>
                <a:close/>
              </a:path>
              <a:path w="3900170" h="2051685">
                <a:moveTo>
                  <a:pt x="3879215" y="25907"/>
                </a:moveTo>
                <a:lnTo>
                  <a:pt x="3874007" y="25907"/>
                </a:lnTo>
                <a:lnTo>
                  <a:pt x="3874007" y="2025395"/>
                </a:lnTo>
                <a:lnTo>
                  <a:pt x="3879215" y="2025395"/>
                </a:lnTo>
                <a:lnTo>
                  <a:pt x="3879215" y="25907"/>
                </a:lnTo>
                <a:close/>
              </a:path>
            </a:pathLst>
          </a:custGeom>
          <a:solidFill>
            <a:srgbClr val="0F66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62042" y="3860419"/>
            <a:ext cx="15544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Award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Benefits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2042" y="4178934"/>
            <a:ext cx="3682365" cy="116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A monthly stipend of up to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$3,000/month</a:t>
            </a:r>
            <a:r>
              <a:rPr sz="1400" spc="-2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for  general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living</a:t>
            </a:r>
            <a:r>
              <a:rPr sz="14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expenses</a:t>
            </a:r>
            <a:endParaRPr sz="1400">
              <a:latin typeface="Arial"/>
              <a:cs typeface="Arial"/>
            </a:endParaRPr>
          </a:p>
          <a:p>
            <a:pPr marL="241300" marR="34290" indent="-228600" algn="just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241300" algn="l"/>
              </a:tabLst>
            </a:pP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Reimbursement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inbound/outbound</a:t>
            </a:r>
            <a:r>
              <a:rPr sz="14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travel  expenses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to/from the </a:t>
            </a:r>
            <a:r>
              <a:rPr sz="1400" spc="-5" dirty="0">
                <a:solidFill>
                  <a:srgbClr val="404040"/>
                </a:solidFill>
                <a:latin typeface="Arial"/>
                <a:cs typeface="Arial"/>
              </a:rPr>
              <a:t>DOE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laboratory of up  to</a:t>
            </a:r>
            <a:r>
              <a:rPr sz="14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$2,000.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2042" y="5399913"/>
            <a:ext cx="3674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04040"/>
                </a:solidFill>
                <a:latin typeface="Arial"/>
                <a:cs typeface="Arial"/>
              </a:rPr>
              <a:t>(Award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payments are provided directly </a:t>
            </a:r>
            <a:r>
              <a:rPr sz="12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2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student.)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27803" y="1179575"/>
            <a:ext cx="3900170" cy="2161540"/>
          </a:xfrm>
          <a:custGeom>
            <a:avLst/>
            <a:gdLst/>
            <a:ahLst/>
            <a:cxnLst/>
            <a:rect l="l" t="t" r="r" b="b"/>
            <a:pathLst>
              <a:path w="3900170" h="2161540">
                <a:moveTo>
                  <a:pt x="3894074" y="0"/>
                </a:moveTo>
                <a:lnTo>
                  <a:pt x="5842" y="0"/>
                </a:lnTo>
                <a:lnTo>
                  <a:pt x="0" y="5841"/>
                </a:lnTo>
                <a:lnTo>
                  <a:pt x="0" y="2155190"/>
                </a:lnTo>
                <a:lnTo>
                  <a:pt x="5842" y="2161032"/>
                </a:lnTo>
                <a:lnTo>
                  <a:pt x="3894074" y="2161032"/>
                </a:lnTo>
                <a:lnTo>
                  <a:pt x="3899916" y="2155190"/>
                </a:lnTo>
                <a:lnTo>
                  <a:pt x="3899916" y="2145537"/>
                </a:lnTo>
                <a:lnTo>
                  <a:pt x="15494" y="2145538"/>
                </a:lnTo>
                <a:lnTo>
                  <a:pt x="15494" y="15494"/>
                </a:lnTo>
                <a:lnTo>
                  <a:pt x="3899916" y="15494"/>
                </a:lnTo>
                <a:lnTo>
                  <a:pt x="3899916" y="5841"/>
                </a:lnTo>
                <a:lnTo>
                  <a:pt x="3894074" y="0"/>
                </a:lnTo>
                <a:close/>
              </a:path>
              <a:path w="3900170" h="2161540">
                <a:moveTo>
                  <a:pt x="3899916" y="15494"/>
                </a:moveTo>
                <a:lnTo>
                  <a:pt x="3884422" y="15494"/>
                </a:lnTo>
                <a:lnTo>
                  <a:pt x="3884422" y="2145538"/>
                </a:lnTo>
                <a:lnTo>
                  <a:pt x="3899916" y="2145537"/>
                </a:lnTo>
                <a:lnTo>
                  <a:pt x="3899916" y="15494"/>
                </a:lnTo>
                <a:close/>
              </a:path>
              <a:path w="3900170" h="2161540">
                <a:moveTo>
                  <a:pt x="3879215" y="20700"/>
                </a:moveTo>
                <a:lnTo>
                  <a:pt x="20700" y="20700"/>
                </a:lnTo>
                <a:lnTo>
                  <a:pt x="20700" y="2140331"/>
                </a:lnTo>
                <a:lnTo>
                  <a:pt x="3879215" y="2140331"/>
                </a:lnTo>
                <a:lnTo>
                  <a:pt x="3879215" y="2135124"/>
                </a:lnTo>
                <a:lnTo>
                  <a:pt x="25908" y="2135124"/>
                </a:lnTo>
                <a:lnTo>
                  <a:pt x="25908" y="25908"/>
                </a:lnTo>
                <a:lnTo>
                  <a:pt x="3879215" y="25908"/>
                </a:lnTo>
                <a:lnTo>
                  <a:pt x="3879215" y="20700"/>
                </a:lnTo>
                <a:close/>
              </a:path>
              <a:path w="3900170" h="2161540">
                <a:moveTo>
                  <a:pt x="3879215" y="25908"/>
                </a:moveTo>
                <a:lnTo>
                  <a:pt x="3874007" y="25908"/>
                </a:lnTo>
                <a:lnTo>
                  <a:pt x="3874007" y="2135124"/>
                </a:lnTo>
                <a:lnTo>
                  <a:pt x="3879215" y="2135124"/>
                </a:lnTo>
                <a:lnTo>
                  <a:pt x="3879215" y="25908"/>
                </a:lnTo>
                <a:close/>
              </a:path>
            </a:pathLst>
          </a:custGeom>
          <a:solidFill>
            <a:srgbClr val="0F66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62042" y="1290649"/>
            <a:ext cx="9810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Eligi</a:t>
            </a:r>
            <a:r>
              <a:rPr sz="1600" b="1" spc="-15" dirty="0">
                <a:latin typeface="Arial"/>
                <a:cs typeface="Arial"/>
              </a:rPr>
              <a:t>b</a:t>
            </a:r>
            <a:r>
              <a:rPr sz="1600" b="1" spc="-5" dirty="0">
                <a:latin typeface="Arial"/>
                <a:cs typeface="Arial"/>
              </a:rPr>
              <a:t>ilit</a:t>
            </a:r>
            <a:r>
              <a:rPr sz="1600" b="1" spc="-3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62042" y="1535963"/>
            <a:ext cx="3469640" cy="161544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U.S. Citizen or Lawful Permanent</a:t>
            </a:r>
            <a:r>
              <a:rPr sz="1300" spc="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Resident</a:t>
            </a:r>
            <a:endParaRPr sz="1300">
              <a:latin typeface="Arial"/>
              <a:cs typeface="Arial"/>
            </a:endParaRPr>
          </a:p>
          <a:p>
            <a:pPr marL="241300" marR="591185" indent="-228600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Qualified graduate program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&amp; </a:t>
            </a: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Ph.D. 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Candidacy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Graduate research aligned with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1300" spc="1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SCGSR</a:t>
            </a:r>
            <a:endParaRPr sz="13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priority research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area</a:t>
            </a:r>
            <a:endParaRPr sz="13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414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Establishment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of a </a:t>
            </a:r>
            <a:r>
              <a:rPr sz="1300" spc="-10" dirty="0">
                <a:solidFill>
                  <a:srgbClr val="404040"/>
                </a:solidFill>
                <a:latin typeface="Arial"/>
                <a:cs typeface="Arial"/>
              </a:rPr>
              <a:t>collaborating DOE 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laboratory scientist at the time of</a:t>
            </a:r>
            <a:r>
              <a:rPr sz="1300" spc="1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Arial"/>
                <a:cs typeface="Arial"/>
              </a:rPr>
              <a:t>application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1236" y="6342684"/>
            <a:ext cx="3811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https://science.osti.gov/wdts/scgsr/eligibility</a:t>
            </a:r>
            <a:r>
              <a:rPr sz="1600" i="1" spc="-10" dirty="0">
                <a:latin typeface="Calibri"/>
                <a:cs typeface="Calibri"/>
              </a:rPr>
              <a:t>/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183" y="1085468"/>
            <a:ext cx="36582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Graduate students must apply online  through the online application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system.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183" y="1825828"/>
            <a:ext cx="3462020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The application requires a research  proposal and letters of support from 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both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graduate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student’s thesis  advisor and the collaborating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DOE 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laboratory</a:t>
            </a:r>
            <a:r>
              <a:rPr sz="16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scientist.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3183" y="3300476"/>
            <a:ext cx="354774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Student’s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research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and proposed 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SCGSR project must be aligned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with 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one of the identified SCGSR priority  research areas defined by the SC  Program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Offices 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and specified in the  solicitation.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183" y="5018277"/>
            <a:ext cx="36779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Applications proposing to use an SC  user facility must apply for user facility  time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separately.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630" y="1098550"/>
            <a:ext cx="7724140" cy="484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335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All </a:t>
            </a:r>
            <a:r>
              <a:rPr sz="2000" b="1" spc="-5" dirty="0">
                <a:latin typeface="Calibri"/>
                <a:cs typeface="Calibri"/>
              </a:rPr>
              <a:t>applications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dirty="0">
                <a:latin typeface="Calibri"/>
                <a:cs typeface="Calibri"/>
              </a:rPr>
              <a:t>the </a:t>
            </a:r>
            <a:r>
              <a:rPr sz="2000" b="1" spc="-5" dirty="0">
                <a:latin typeface="Calibri"/>
                <a:cs typeface="Calibri"/>
              </a:rPr>
              <a:t>SCGSR </a:t>
            </a:r>
            <a:r>
              <a:rPr sz="2000" b="1" spc="-15" dirty="0">
                <a:latin typeface="Calibri"/>
                <a:cs typeface="Calibri"/>
              </a:rPr>
              <a:t>program </a:t>
            </a:r>
            <a:r>
              <a:rPr sz="2000" b="1" spc="-5" dirty="0">
                <a:latin typeface="Calibri"/>
                <a:cs typeface="Calibri"/>
              </a:rPr>
              <a:t>must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5" dirty="0">
                <a:latin typeface="Calibri"/>
                <a:cs typeface="Calibri"/>
              </a:rPr>
              <a:t>completed through </a:t>
            </a:r>
            <a:r>
              <a:rPr sz="2000" b="1" dirty="0">
                <a:latin typeface="Calibri"/>
                <a:cs typeface="Calibri"/>
              </a:rPr>
              <a:t>the  online </a:t>
            </a:r>
            <a:r>
              <a:rPr sz="2000" b="1" spc="-5" dirty="0">
                <a:latin typeface="Calibri"/>
                <a:cs typeface="Calibri"/>
              </a:rPr>
              <a:t>application </a:t>
            </a:r>
            <a:r>
              <a:rPr sz="2000" b="1" spc="-15" dirty="0">
                <a:latin typeface="Calibri"/>
                <a:cs typeface="Calibri"/>
              </a:rPr>
              <a:t>system. </a:t>
            </a:r>
            <a:r>
              <a:rPr sz="2000" b="1" spc="-5" dirty="0">
                <a:latin typeface="Calibri"/>
                <a:cs typeface="Calibri"/>
              </a:rPr>
              <a:t>Only complete applications </a:t>
            </a:r>
            <a:r>
              <a:rPr sz="2000" b="1" spc="-10" dirty="0">
                <a:latin typeface="Calibri"/>
                <a:cs typeface="Calibri"/>
              </a:rPr>
              <a:t>submitted </a:t>
            </a:r>
            <a:r>
              <a:rPr sz="2000" b="1" spc="-5" dirty="0">
                <a:latin typeface="Calibri"/>
                <a:cs typeface="Calibri"/>
              </a:rPr>
              <a:t>by </a:t>
            </a:r>
            <a:r>
              <a:rPr sz="2000" b="1" dirty="0">
                <a:latin typeface="Calibri"/>
                <a:cs typeface="Calibri"/>
              </a:rPr>
              <a:t>the  deadline </a:t>
            </a:r>
            <a:r>
              <a:rPr sz="2000" b="1" spc="-5" dirty="0">
                <a:latin typeface="Calibri"/>
                <a:cs typeface="Calibri"/>
              </a:rPr>
              <a:t>will </a:t>
            </a:r>
            <a:r>
              <a:rPr sz="2000" b="1" dirty="0">
                <a:latin typeface="Calibri"/>
                <a:cs typeface="Calibri"/>
              </a:rPr>
              <a:t>be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considered.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Complete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SCGSR Application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includes:</a:t>
            </a:r>
            <a:endParaRPr sz="2000">
              <a:latin typeface="Calibri"/>
              <a:cs typeface="Calibri"/>
            </a:endParaRPr>
          </a:p>
          <a:p>
            <a:pPr marL="475615" indent="-237490">
              <a:lnSpc>
                <a:spcPct val="100000"/>
              </a:lnSpc>
              <a:spcBef>
                <a:spcPts val="370"/>
              </a:spcBef>
              <a:buFont typeface="Wingdings"/>
              <a:buChar char=""/>
              <a:tabLst>
                <a:tab pos="475615" algn="l"/>
                <a:tab pos="476250" algn="l"/>
              </a:tabLst>
            </a:pPr>
            <a:r>
              <a:rPr sz="1400" dirty="0">
                <a:latin typeface="Calibri"/>
                <a:cs typeface="Calibri"/>
              </a:rPr>
              <a:t>All </a:t>
            </a:r>
            <a:r>
              <a:rPr sz="1400" spc="-10" dirty="0">
                <a:latin typeface="Calibri"/>
                <a:cs typeface="Calibri"/>
              </a:rPr>
              <a:t>required </a:t>
            </a:r>
            <a:r>
              <a:rPr sz="1400" spc="-5" dirty="0">
                <a:latin typeface="Calibri"/>
                <a:cs typeface="Calibri"/>
              </a:rPr>
              <a:t>fields of the Online Application </a:t>
            </a:r>
            <a:r>
              <a:rPr sz="1400" spc="-10" dirty="0">
                <a:latin typeface="Calibri"/>
                <a:cs typeface="Calibri"/>
              </a:rPr>
              <a:t>System,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including:</a:t>
            </a:r>
            <a:endParaRPr sz="1400">
              <a:latin typeface="Calibri"/>
              <a:cs typeface="Calibri"/>
            </a:endParaRPr>
          </a:p>
          <a:p>
            <a:pPr marL="701040" marR="5080" lvl="1" indent="-225425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701040" algn="l"/>
                <a:tab pos="701675" algn="l"/>
              </a:tabLst>
            </a:pPr>
            <a:r>
              <a:rPr sz="1400" spc="-10" dirty="0">
                <a:latin typeface="Calibri"/>
                <a:cs typeface="Calibri"/>
              </a:rPr>
              <a:t>Contact </a:t>
            </a:r>
            <a:r>
              <a:rPr sz="1400" spc="-5" dirty="0">
                <a:latin typeface="Calibri"/>
                <a:cs typeface="Calibri"/>
              </a:rPr>
              <a:t>information of the </a:t>
            </a:r>
            <a:r>
              <a:rPr sz="1400" spc="-10" dirty="0">
                <a:latin typeface="Calibri"/>
                <a:cs typeface="Calibri"/>
              </a:rPr>
              <a:t>graduate </a:t>
            </a:r>
            <a:r>
              <a:rPr sz="1400" spc="-5" dirty="0">
                <a:latin typeface="Calibri"/>
                <a:cs typeface="Calibri"/>
              </a:rPr>
              <a:t>applicant, </a:t>
            </a:r>
            <a:r>
              <a:rPr sz="1400" dirty="0">
                <a:latin typeface="Calibri"/>
                <a:cs typeface="Calibri"/>
              </a:rPr>
              <a:t>primary </a:t>
            </a:r>
            <a:r>
              <a:rPr sz="1400" spc="-10" dirty="0">
                <a:latin typeface="Calibri"/>
                <a:cs typeface="Calibri"/>
              </a:rPr>
              <a:t>graduate </a:t>
            </a:r>
            <a:r>
              <a:rPr sz="1400" spc="-5" dirty="0">
                <a:latin typeface="Calibri"/>
                <a:cs typeface="Calibri"/>
              </a:rPr>
              <a:t>thesis </a:t>
            </a:r>
            <a:r>
              <a:rPr sz="1400" spc="-15" dirty="0">
                <a:latin typeface="Calibri"/>
                <a:cs typeface="Calibri"/>
              </a:rPr>
              <a:t>advisor, </a:t>
            </a:r>
            <a:r>
              <a:rPr sz="1400" spc="-5" dirty="0">
                <a:latin typeface="Calibri"/>
                <a:cs typeface="Calibri"/>
              </a:rPr>
              <a:t>and collaborating  DOE laboratory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scientist</a:t>
            </a:r>
            <a:endParaRPr sz="1400">
              <a:latin typeface="Calibri"/>
              <a:cs typeface="Calibri"/>
            </a:endParaRPr>
          </a:p>
          <a:p>
            <a:pPr marL="701040" lvl="1" indent="-22542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701040" algn="l"/>
                <a:tab pos="701675" algn="l"/>
              </a:tabLst>
            </a:pPr>
            <a:r>
              <a:rPr sz="1400" spc="-5" dirty="0">
                <a:latin typeface="Calibri"/>
                <a:cs typeface="Calibri"/>
              </a:rPr>
              <a:t>Academic information, including </a:t>
            </a:r>
            <a:r>
              <a:rPr sz="1400" spc="-10" dirty="0">
                <a:latin typeface="Calibri"/>
                <a:cs typeface="Calibri"/>
              </a:rPr>
              <a:t>undergraduate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10" dirty="0">
                <a:latin typeface="Calibri"/>
                <a:cs typeface="Calibri"/>
              </a:rPr>
              <a:t>graduate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study</a:t>
            </a:r>
            <a:endParaRPr sz="1400">
              <a:latin typeface="Calibri"/>
              <a:cs typeface="Calibri"/>
            </a:endParaRPr>
          </a:p>
          <a:p>
            <a:pPr marL="701040" lvl="1" indent="-22542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701040" algn="l"/>
                <a:tab pos="701675" algn="l"/>
              </a:tabLst>
            </a:pPr>
            <a:r>
              <a:rPr sz="1400" spc="-5" dirty="0">
                <a:latin typeface="Calibri"/>
                <a:cs typeface="Calibri"/>
              </a:rPr>
              <a:t>Professional information, including scientific publications and </a:t>
            </a:r>
            <a:r>
              <a:rPr sz="1400" spc="-10" dirty="0">
                <a:latin typeface="Calibri"/>
                <a:cs typeface="Calibri"/>
              </a:rPr>
              <a:t>awards, research </a:t>
            </a:r>
            <a:r>
              <a:rPr sz="1400" spc="-5" dirty="0">
                <a:latin typeface="Calibri"/>
                <a:cs typeface="Calibri"/>
              </a:rPr>
              <a:t>experiences,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etc.</a:t>
            </a:r>
            <a:endParaRPr sz="1400">
              <a:latin typeface="Calibri"/>
              <a:cs typeface="Calibri"/>
            </a:endParaRPr>
          </a:p>
          <a:p>
            <a:pPr marL="701040" marR="1445895" lvl="1" indent="-225425">
              <a:lnSpc>
                <a:spcPct val="100000"/>
              </a:lnSpc>
              <a:buFont typeface="Arial"/>
              <a:buChar char="•"/>
              <a:tabLst>
                <a:tab pos="701040" algn="l"/>
                <a:tab pos="701675" algn="l"/>
              </a:tabLst>
            </a:pPr>
            <a:r>
              <a:rPr sz="1400" spc="-5" dirty="0">
                <a:latin typeface="Calibri"/>
                <a:cs typeface="Calibri"/>
              </a:rPr>
              <a:t>Alignment of proposed </a:t>
            </a:r>
            <a:r>
              <a:rPr sz="1400" spc="-10" dirty="0">
                <a:latin typeface="Calibri"/>
                <a:cs typeface="Calibri"/>
              </a:rPr>
              <a:t>research to </a:t>
            </a:r>
            <a:r>
              <a:rPr sz="1400" spc="-5" dirty="0">
                <a:latin typeface="Calibri"/>
                <a:cs typeface="Calibri"/>
              </a:rPr>
              <a:t>one of the SCGSR </a:t>
            </a:r>
            <a:r>
              <a:rPr sz="1400" dirty="0">
                <a:latin typeface="Calibri"/>
                <a:cs typeface="Calibri"/>
              </a:rPr>
              <a:t>Priority </a:t>
            </a:r>
            <a:r>
              <a:rPr sz="1400" spc="-5" dirty="0">
                <a:latin typeface="Calibri"/>
                <a:cs typeface="Calibri"/>
              </a:rPr>
              <a:t>Research Areas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https://science.osti.gov/wdts/scgsr/how-to-apply/priority-sc-research-areas/</a:t>
            </a:r>
            <a:endParaRPr sz="1400">
              <a:latin typeface="Calibri"/>
              <a:cs typeface="Calibri"/>
            </a:endParaRPr>
          </a:p>
          <a:p>
            <a:pPr marL="475615" marR="604520" indent="-237490">
              <a:lnSpc>
                <a:spcPct val="120000"/>
              </a:lnSpc>
              <a:spcBef>
                <a:spcPts val="1205"/>
              </a:spcBef>
              <a:buFont typeface="Wingdings"/>
              <a:buChar char=""/>
              <a:tabLst>
                <a:tab pos="475615" algn="l"/>
                <a:tab pos="476250" algn="l"/>
              </a:tabLst>
            </a:pPr>
            <a:r>
              <a:rPr sz="1400" dirty="0">
                <a:latin typeface="Calibri"/>
                <a:cs typeface="Calibri"/>
              </a:rPr>
              <a:t>A </a:t>
            </a:r>
            <a:r>
              <a:rPr sz="1400" b="1" spc="-5" dirty="0">
                <a:latin typeface="Calibri"/>
                <a:cs typeface="Calibri"/>
              </a:rPr>
              <a:t>SCGSR </a:t>
            </a:r>
            <a:r>
              <a:rPr sz="1400" b="1" spc="-10" dirty="0">
                <a:latin typeface="Calibri"/>
                <a:cs typeface="Calibri"/>
              </a:rPr>
              <a:t>Research </a:t>
            </a:r>
            <a:r>
              <a:rPr sz="1400" b="1" spc="-5" dirty="0">
                <a:latin typeface="Calibri"/>
                <a:cs typeface="Calibri"/>
              </a:rPr>
              <a:t>Proposal </a:t>
            </a:r>
            <a:r>
              <a:rPr sz="1400" spc="-5" dirty="0">
                <a:latin typeface="Calibri"/>
                <a:cs typeface="Calibri"/>
              </a:rPr>
              <a:t>(</a:t>
            </a:r>
            <a:r>
              <a:rPr sz="1400" i="1" spc="-5" dirty="0">
                <a:latin typeface="Calibri"/>
                <a:cs typeface="Calibri"/>
              </a:rPr>
              <a:t>3-page </a:t>
            </a:r>
            <a:r>
              <a:rPr sz="1400" i="1" dirty="0">
                <a:latin typeface="Calibri"/>
                <a:cs typeface="Calibri"/>
              </a:rPr>
              <a:t>maximum </a:t>
            </a:r>
            <a:r>
              <a:rPr sz="1400" i="1" spc="-5" dirty="0">
                <a:latin typeface="Calibri"/>
                <a:cs typeface="Calibri"/>
              </a:rPr>
              <a:t>including references, full guidance provided</a:t>
            </a:r>
            <a:r>
              <a:rPr sz="1400" spc="-5" dirty="0">
                <a:latin typeface="Calibri"/>
                <a:cs typeface="Calibri"/>
              </a:rPr>
              <a:t>).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https://science.osti.gov/wdts/scgsr/how-to-apply/research-proposal-guidelines/</a:t>
            </a:r>
            <a:endParaRPr sz="1400">
              <a:latin typeface="Calibri"/>
              <a:cs typeface="Calibri"/>
            </a:endParaRPr>
          </a:p>
          <a:p>
            <a:pPr marL="474345" marR="2059939" indent="-236220">
              <a:lnSpc>
                <a:spcPct val="100000"/>
              </a:lnSpc>
              <a:spcBef>
                <a:spcPts val="935"/>
              </a:spcBef>
              <a:buFont typeface="Wingdings"/>
              <a:buChar char=""/>
              <a:tabLst>
                <a:tab pos="475615" algn="l"/>
                <a:tab pos="476250" algn="l"/>
              </a:tabLst>
            </a:pPr>
            <a:r>
              <a:rPr sz="1400" spc="-5" dirty="0">
                <a:latin typeface="Calibri"/>
                <a:cs typeface="Calibri"/>
              </a:rPr>
              <a:t>Official </a:t>
            </a:r>
            <a:r>
              <a:rPr sz="1400" spc="-10" dirty="0">
                <a:latin typeface="Calibri"/>
                <a:cs typeface="Calibri"/>
              </a:rPr>
              <a:t>graduate </a:t>
            </a:r>
            <a:r>
              <a:rPr sz="1400" spc="-5" dirty="0">
                <a:latin typeface="Calibri"/>
                <a:cs typeface="Calibri"/>
              </a:rPr>
              <a:t>transcripts and </a:t>
            </a:r>
            <a:r>
              <a:rPr sz="1400" spc="-10" dirty="0">
                <a:latin typeface="Calibri"/>
                <a:cs typeface="Calibri"/>
              </a:rPr>
              <a:t>proof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spc="-15" dirty="0">
                <a:latin typeface="Calibri"/>
                <a:cs typeface="Calibri"/>
              </a:rPr>
              <a:t>Ph.D. Candidacy.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https://science.osti.gov/wdts/scgsr/how-to-apply/graduate-transcripts/</a:t>
            </a:r>
            <a:endParaRPr sz="1400">
              <a:latin typeface="Calibri"/>
              <a:cs typeface="Calibri"/>
            </a:endParaRPr>
          </a:p>
          <a:p>
            <a:pPr marL="475615" marR="90805" indent="-237490">
              <a:lnSpc>
                <a:spcPct val="100000"/>
              </a:lnSpc>
              <a:spcBef>
                <a:spcPts val="940"/>
              </a:spcBef>
              <a:buFont typeface="Wingdings"/>
              <a:buChar char=""/>
              <a:tabLst>
                <a:tab pos="475615" algn="l"/>
                <a:tab pos="476250" algn="l"/>
              </a:tabLst>
            </a:pPr>
            <a:r>
              <a:rPr sz="1400" spc="-25" dirty="0">
                <a:latin typeface="Calibri"/>
                <a:cs typeface="Calibri"/>
              </a:rPr>
              <a:t>Two </a:t>
            </a:r>
            <a:r>
              <a:rPr sz="1400" spc="-15" dirty="0">
                <a:latin typeface="Calibri"/>
                <a:cs typeface="Calibri"/>
              </a:rPr>
              <a:t>Letters </a:t>
            </a:r>
            <a:r>
              <a:rPr sz="1400" spc="-5" dirty="0">
                <a:latin typeface="Calibri"/>
                <a:cs typeface="Calibri"/>
              </a:rPr>
              <a:t>of Support, one </a:t>
            </a:r>
            <a:r>
              <a:rPr sz="1400" spc="-10" dirty="0">
                <a:latin typeface="Calibri"/>
                <a:cs typeface="Calibri"/>
              </a:rPr>
              <a:t>by </a:t>
            </a:r>
            <a:r>
              <a:rPr sz="1400" dirty="0">
                <a:latin typeface="Calibri"/>
                <a:cs typeface="Calibri"/>
              </a:rPr>
              <a:t>primary </a:t>
            </a:r>
            <a:r>
              <a:rPr sz="1400" spc="-10" dirty="0">
                <a:latin typeface="Calibri"/>
                <a:cs typeface="Calibri"/>
              </a:rPr>
              <a:t>graduate </a:t>
            </a:r>
            <a:r>
              <a:rPr sz="1400" spc="-5" dirty="0">
                <a:latin typeface="Calibri"/>
                <a:cs typeface="Calibri"/>
              </a:rPr>
              <a:t>thesis </a:t>
            </a:r>
            <a:r>
              <a:rPr sz="1400" spc="-15" dirty="0">
                <a:latin typeface="Calibri"/>
                <a:cs typeface="Calibri"/>
              </a:rPr>
              <a:t>advisor, </a:t>
            </a:r>
            <a:r>
              <a:rPr sz="1400" spc="-5" dirty="0">
                <a:latin typeface="Calibri"/>
                <a:cs typeface="Calibri"/>
              </a:rPr>
              <a:t>and the </a:t>
            </a:r>
            <a:r>
              <a:rPr sz="1400" dirty="0">
                <a:latin typeface="Calibri"/>
                <a:cs typeface="Calibri"/>
              </a:rPr>
              <a:t>other </a:t>
            </a:r>
            <a:r>
              <a:rPr sz="1400" spc="-10" dirty="0">
                <a:latin typeface="Calibri"/>
                <a:cs typeface="Calibri"/>
              </a:rPr>
              <a:t>by </a:t>
            </a:r>
            <a:r>
              <a:rPr sz="1400" spc="-5" dirty="0">
                <a:latin typeface="Calibri"/>
                <a:cs typeface="Calibri"/>
              </a:rPr>
              <a:t>collaborating DOE  laboratory scientist.</a:t>
            </a:r>
            <a:r>
              <a:rPr sz="14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https://science.osti.gov/wdts/scgsr/how-to-apply/letters-of-support/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6045" y="131775"/>
            <a:ext cx="3855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Application</a:t>
            </a:r>
            <a:r>
              <a:rPr dirty="0"/>
              <a:t> </a:t>
            </a:r>
            <a:r>
              <a:rPr spc="-15"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05266" y="64271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958" y="6357315"/>
            <a:ext cx="36588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https://science.osti.gov/wdts/scgsr/how-to-apply/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754" y="129616"/>
            <a:ext cx="3173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Merit </a:t>
            </a:r>
            <a:r>
              <a:rPr spc="-20" dirty="0"/>
              <a:t>Review</a:t>
            </a:r>
            <a:r>
              <a:rPr spc="10" dirty="0"/>
              <a:t> </a:t>
            </a:r>
            <a:r>
              <a:rPr spc="-15" dirty="0"/>
              <a:t>Criteria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8634" y="989838"/>
          <a:ext cx="8013700" cy="4836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0"/>
              </a:tblGrid>
              <a:tr h="713486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Scientific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and/or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Merit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Proposed</a:t>
                      </a:r>
                      <a:r>
                        <a:rPr sz="18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800" b="1" spc="-15" baseline="25462" dirty="0">
                          <a:latin typeface="Calibri"/>
                          <a:cs typeface="Calibri"/>
                        </a:rPr>
                        <a:t>*</a:t>
                      </a:r>
                      <a:endParaRPr sz="1800" baseline="25462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3874">
                <a:tc>
                  <a:txBody>
                    <a:bodyPr/>
                    <a:lstStyle/>
                    <a:p>
                      <a:pPr marL="388620" marR="221615" indent="-227329">
                        <a:lnSpc>
                          <a:spcPct val="100000"/>
                        </a:lnSpc>
                        <a:spcBef>
                          <a:spcPts val="1315"/>
                        </a:spcBef>
                        <a:buAutoNum type="alphaLcPeriod"/>
                        <a:tabLst>
                          <a:tab pos="389255" algn="l"/>
                        </a:tabLst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Is the proposed research well-conceived,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and does it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demonstrate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clear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understanding 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scientific and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technical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challenges</a:t>
                      </a:r>
                      <a:r>
                        <a:rPr sz="16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involved?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8620" indent="-227329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lphaLcPeriod"/>
                        <a:tabLst>
                          <a:tab pos="389255" algn="l"/>
                        </a:tabLst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Is the proposed method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approach for the proposed research</a:t>
                      </a:r>
                      <a:r>
                        <a:rPr sz="1600" b="1" spc="2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appropriate?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8620" marR="407670" indent="-227329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lphaLcPeriod"/>
                        <a:tabLst>
                          <a:tab pos="389255" algn="l"/>
                        </a:tabLst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Is the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applicant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(graduate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student)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sufficiently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well prepared to conduct the proposed  research?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8620" marR="219075" indent="-227329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Calibri"/>
                        <a:buAutoNum type="alphaLcPeriod"/>
                        <a:tabLst>
                          <a:tab pos="417830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Are the DOE laboratory resources adequate? If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applicable,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has the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necessary access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  scientific user facility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been secured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 DOE laboratory collaborating</a:t>
                      </a:r>
                      <a:r>
                        <a:rPr sz="1600" b="1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scientist?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4"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Relevance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Proposed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Research* to Graduate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Thesis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Research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b="1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Training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8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8620" indent="-227329">
                        <a:lnSpc>
                          <a:spcPct val="100000"/>
                        </a:lnSpc>
                        <a:buAutoNum type="alphaLcPeriod"/>
                        <a:tabLst>
                          <a:tab pos="389255" algn="l"/>
                        </a:tabLst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Does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 proposed research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 potential to 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 significant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contribution to</a:t>
                      </a:r>
                      <a:r>
                        <a:rPr sz="1600" b="1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applicant’s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(graduate student’s)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thesis research</a:t>
                      </a:r>
                      <a:r>
                        <a:rPr sz="1600" b="1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project?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8620" indent="-227329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lphaLcPeriod" startAt="2"/>
                        <a:tabLst>
                          <a:tab pos="389255" algn="l"/>
                        </a:tabLst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Will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the proposed research enhance the applicant’s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graduate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600" b="1" spc="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skills?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2663" y="5947359"/>
            <a:ext cx="85502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15" baseline="24691" dirty="0">
                <a:latin typeface="Arial"/>
                <a:cs typeface="Arial"/>
              </a:rPr>
              <a:t>* </a:t>
            </a:r>
            <a:r>
              <a:rPr sz="1000" spc="-5" dirty="0">
                <a:latin typeface="Arial"/>
                <a:cs typeface="Arial"/>
              </a:rPr>
              <a:t>Research proposed is explicitly the scope of the research proposed to be conducted by the applicant (graduate student) at the DOE</a:t>
            </a:r>
            <a:r>
              <a:rPr sz="1000" spc="-10" dirty="0">
                <a:latin typeface="Arial"/>
                <a:cs typeface="Arial"/>
              </a:rPr>
              <a:t> Laboratory/Facility.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00058" y="640699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F6636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8198" y="6423761"/>
            <a:ext cx="49987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https://science.osti.gov/wdts/scgsr/how-to-apply/application-evaluation-and-selection/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Key </a:t>
            </a:r>
            <a:r>
              <a:rPr spc="-20" dirty="0"/>
              <a:t>Dates for </a:t>
            </a:r>
            <a:r>
              <a:rPr spc="-5" dirty="0"/>
              <a:t>2019 -</a:t>
            </a:r>
            <a:r>
              <a:rPr spc="140" dirty="0"/>
              <a:t> </a:t>
            </a:r>
            <a:r>
              <a:rPr spc="-10" dirty="0"/>
              <a:t>2020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59111"/>
              </p:ext>
            </p:extLst>
          </p:nvPr>
        </p:nvGraphicFramePr>
        <p:xfrm>
          <a:off x="1272286" y="1950085"/>
          <a:ext cx="6583679" cy="3575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19"/>
                <a:gridCol w="1645920"/>
              </a:tblGrid>
              <a:tr h="558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77190" marR="231775" indent="-140335">
                        <a:lnSpc>
                          <a:spcPct val="107500"/>
                        </a:lnSpc>
                        <a:spcBef>
                          <a:spcPts val="53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2019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 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(Most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Recent)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9905" marR="231775" indent="-273050">
                        <a:lnSpc>
                          <a:spcPct val="107500"/>
                        </a:lnSpc>
                        <a:spcBef>
                          <a:spcPts val="53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2020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Solicitation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 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(Ongoing)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54025" marR="117475" indent="-330835">
                        <a:lnSpc>
                          <a:spcPct val="107500"/>
                        </a:lnSpc>
                        <a:spcBef>
                          <a:spcPts val="53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2020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Solicitation 2***  (Upcoming)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 marR="3575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On-line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Application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Opens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August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22,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February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13,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August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 marR="130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Applications Due 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(including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letters</a:t>
                      </a:r>
                      <a:r>
                        <a:rPr sz="1200" b="1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  support)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November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14,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2019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5:00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PM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May </a:t>
                      </a:r>
                      <a:r>
                        <a:rPr lang="en-US" sz="1200" b="1" spc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467359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5:00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PM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November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3511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Offer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Notification  Period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Begins on</a:t>
                      </a:r>
                      <a:r>
                        <a:rPr sz="1200" i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i="1" spc="-5" dirty="0">
                          <a:latin typeface="Calibri"/>
                          <a:cs typeface="Calibri"/>
                        </a:rPr>
                        <a:t>or  around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April/May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August/September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April/May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 marR="1498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i="1" spc="-5" dirty="0">
                          <a:latin typeface="Calibri"/>
                          <a:cs typeface="Calibri"/>
                        </a:rPr>
                        <a:t>Earliest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* Start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Date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Proposed Project  Periods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June 15,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November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9,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June 14,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1543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i="1" spc="-5" dirty="0">
                          <a:latin typeface="Calibri"/>
                          <a:cs typeface="Calibri"/>
                        </a:rPr>
                        <a:t>Latest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** Start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Date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Proposed Project  Periods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October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5,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March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1,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October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4,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268461" y="6431381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F6636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0655" y="933399"/>
            <a:ext cx="7093584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100" b="1" spc="-30" baseline="1984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2100" b="1" spc="-7" baseline="1984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100" b="1" baseline="1984" dirty="0">
                <a:solidFill>
                  <a:srgbClr val="333333"/>
                </a:solidFill>
                <a:latin typeface="Arial"/>
                <a:cs typeface="Arial"/>
              </a:rPr>
              <a:t>submission </a:t>
            </a:r>
            <a:r>
              <a:rPr sz="2100" b="1" spc="-7" baseline="1984" dirty="0">
                <a:solidFill>
                  <a:srgbClr val="333333"/>
                </a:solidFill>
                <a:latin typeface="Arial"/>
                <a:cs typeface="Arial"/>
              </a:rPr>
              <a:t>deadline </a:t>
            </a:r>
            <a:r>
              <a:rPr sz="2100" b="1" baseline="1984" dirty="0">
                <a:solidFill>
                  <a:srgbClr val="333333"/>
                </a:solidFill>
                <a:latin typeface="Arial"/>
                <a:cs typeface="Arial"/>
              </a:rPr>
              <a:t>(shown in red), </a:t>
            </a:r>
            <a:r>
              <a:rPr sz="2100" b="1" spc="-7" baseline="1984" dirty="0">
                <a:solidFill>
                  <a:srgbClr val="333333"/>
                </a:solidFill>
                <a:latin typeface="Arial"/>
                <a:cs typeface="Arial"/>
              </a:rPr>
              <a:t>the online application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system </a:t>
            </a:r>
            <a:r>
              <a:rPr sz="2100" b="1" spc="15" baseline="1984" dirty="0">
                <a:solidFill>
                  <a:srgbClr val="333333"/>
                </a:solidFill>
                <a:latin typeface="Arial"/>
                <a:cs typeface="Arial"/>
              </a:rPr>
              <a:t>will</a:t>
            </a:r>
            <a:r>
              <a:rPr sz="2100" b="1" spc="-307" baseline="198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100" b="1" baseline="1984" dirty="0">
                <a:solidFill>
                  <a:srgbClr val="333333"/>
                </a:solidFill>
                <a:latin typeface="Arial"/>
                <a:cs typeface="Arial"/>
              </a:rPr>
              <a:t>close</a:t>
            </a:r>
            <a:endParaRPr sz="2100" baseline="1984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after which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no additional </a:t>
            </a:r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materials will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be</a:t>
            </a:r>
            <a:r>
              <a:rPr sz="1400" b="1" spc="-2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accepted.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CC0000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online application </a:t>
            </a:r>
            <a:r>
              <a:rPr sz="1600" b="1" spc="-10" dirty="0">
                <a:solidFill>
                  <a:srgbClr val="CC0000"/>
                </a:solidFill>
                <a:latin typeface="Arial"/>
                <a:cs typeface="Arial"/>
              </a:rPr>
              <a:t>system </a:t>
            </a: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closes at 5:00 PM Eastern</a:t>
            </a:r>
            <a:r>
              <a:rPr sz="1600" b="1" spc="204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C0000"/>
                </a:solidFill>
                <a:latin typeface="Arial"/>
                <a:cs typeface="Arial"/>
              </a:rPr>
              <a:t>Time.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5844" y="5542279"/>
            <a:ext cx="7056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*Proposed project periods may not begin before this date, and may be </a:t>
            </a:r>
            <a:r>
              <a:rPr sz="1200" i="1" dirty="0">
                <a:latin typeface="Calibri"/>
                <a:cs typeface="Calibri"/>
              </a:rPr>
              <a:t>3 </a:t>
            </a:r>
            <a:r>
              <a:rPr sz="1200" i="1" spc="-5" dirty="0">
                <a:latin typeface="Calibri"/>
                <a:cs typeface="Calibri"/>
              </a:rPr>
              <a:t>to </a:t>
            </a:r>
            <a:r>
              <a:rPr sz="1200" i="1" dirty="0">
                <a:latin typeface="Calibri"/>
                <a:cs typeface="Calibri"/>
              </a:rPr>
              <a:t>12 </a:t>
            </a:r>
            <a:r>
              <a:rPr sz="1200" i="1" spc="-5" dirty="0">
                <a:latin typeface="Calibri"/>
                <a:cs typeface="Calibri"/>
              </a:rPr>
              <a:t>consecutive months </a:t>
            </a:r>
            <a:r>
              <a:rPr sz="1200" i="1" dirty="0">
                <a:latin typeface="Calibri"/>
                <a:cs typeface="Calibri"/>
              </a:rPr>
              <a:t>in</a:t>
            </a:r>
            <a:r>
              <a:rPr sz="1200" i="1" spc="5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duration.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i="1" spc="-5" dirty="0">
                <a:latin typeface="Calibri"/>
                <a:cs typeface="Calibri"/>
              </a:rPr>
              <a:t>** Proposed project period </a:t>
            </a:r>
            <a:r>
              <a:rPr sz="1200" i="1" spc="-10" dirty="0">
                <a:latin typeface="Calibri"/>
                <a:cs typeface="Calibri"/>
              </a:rPr>
              <a:t>must </a:t>
            </a:r>
            <a:r>
              <a:rPr sz="1200" i="1" spc="-5" dirty="0">
                <a:latin typeface="Calibri"/>
                <a:cs typeface="Calibri"/>
              </a:rPr>
              <a:t>begin no later than this date, and may be </a:t>
            </a:r>
            <a:r>
              <a:rPr sz="1200" i="1" dirty="0">
                <a:latin typeface="Calibri"/>
                <a:cs typeface="Calibri"/>
              </a:rPr>
              <a:t>3 </a:t>
            </a:r>
            <a:r>
              <a:rPr sz="1200" i="1" spc="-5" dirty="0">
                <a:latin typeface="Calibri"/>
                <a:cs typeface="Calibri"/>
              </a:rPr>
              <a:t>to </a:t>
            </a:r>
            <a:r>
              <a:rPr sz="1200" i="1" dirty="0">
                <a:latin typeface="Calibri"/>
                <a:cs typeface="Calibri"/>
              </a:rPr>
              <a:t>12 </a:t>
            </a:r>
            <a:r>
              <a:rPr sz="1200" i="1" spc="-5" dirty="0">
                <a:latin typeface="Calibri"/>
                <a:cs typeface="Calibri"/>
              </a:rPr>
              <a:t>consecutive months </a:t>
            </a:r>
            <a:r>
              <a:rPr sz="1200" i="1" dirty="0">
                <a:latin typeface="Calibri"/>
                <a:cs typeface="Calibri"/>
              </a:rPr>
              <a:t>in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duration.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i="1" spc="-5" dirty="0">
                <a:latin typeface="Calibri"/>
                <a:cs typeface="Calibri"/>
              </a:rPr>
              <a:t>*** </a:t>
            </a:r>
            <a:r>
              <a:rPr sz="1200" i="1" dirty="0">
                <a:latin typeface="Calibri"/>
                <a:cs typeface="Calibri"/>
              </a:rPr>
              <a:t>All </a:t>
            </a:r>
            <a:r>
              <a:rPr sz="1200" i="1" spc="-5" dirty="0">
                <a:latin typeface="Calibri"/>
                <a:cs typeface="Calibri"/>
              </a:rPr>
              <a:t>Dates are tentative.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3221" y="6378955"/>
            <a:ext cx="38430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https://science.osti.gov/wdts/scgsr/key-dates</a:t>
            </a:r>
            <a:r>
              <a:rPr sz="1400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1806</Words>
  <Application>Microsoft Office PowerPoint</Application>
  <PresentationFormat>On-screen Show (4:3)</PresentationFormat>
  <Paragraphs>215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SCGSR Program: Goal and Key Elements</vt:lpstr>
      <vt:lpstr>Program Management and Budget</vt:lpstr>
      <vt:lpstr>SCGSR Research Project Related to SC User Facilities</vt:lpstr>
      <vt:lpstr>SCGSR Program: Priority Research Areas for 2020 Solicitation 1</vt:lpstr>
      <vt:lpstr>New Category - Convergence Research Topical Areas</vt:lpstr>
      <vt:lpstr>Eligibility, Awards, and Application</vt:lpstr>
      <vt:lpstr>Application Requirements</vt:lpstr>
      <vt:lpstr>Merit Review Criteria</vt:lpstr>
      <vt:lpstr>Key Dates for 2019 - 2020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Brown</dc:creator>
  <cp:lastModifiedBy>DOE</cp:lastModifiedBy>
  <cp:revision>2</cp:revision>
  <dcterms:created xsi:type="dcterms:W3CDTF">2020-05-04T22:39:56Z</dcterms:created>
  <dcterms:modified xsi:type="dcterms:W3CDTF">2020-05-04T22:41:16Z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2020-05-04T00:00:00Z</vt:filetime>
  </property>
</Properties>
</file>