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448" r:id="rId2"/>
    <p:sldId id="446" r:id="rId3"/>
    <p:sldId id="447" r:id="rId4"/>
    <p:sldId id="460" r:id="rId5"/>
    <p:sldId id="449" r:id="rId6"/>
    <p:sldId id="441" r:id="rId7"/>
    <p:sldId id="440" r:id="rId8"/>
    <p:sldId id="461"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1">
          <p15:clr>
            <a:srgbClr val="A4A3A4"/>
          </p15:clr>
        </p15:guide>
        <p15:guide id="2" pos="2904"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MB28" initials="OMB28"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6636"/>
    <a:srgbClr val="000099"/>
    <a:srgbClr val="000000"/>
    <a:srgbClr val="237737"/>
    <a:srgbClr val="D0D8E8"/>
    <a:srgbClr val="FFFFFF"/>
    <a:srgbClr val="FFFF00"/>
    <a:srgbClr val="B2B2B2"/>
    <a:srgbClr val="5E95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48F357-A8E5-4AAA-BA7A-7B3695C9EEAB}" v="6" dt="2023-08-22T18:59:57.3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9" autoAdjust="0"/>
    <p:restoredTop sz="93792" autoAdjust="0"/>
  </p:normalViewPr>
  <p:slideViewPr>
    <p:cSldViewPr snapToGrid="0">
      <p:cViewPr varScale="1">
        <p:scale>
          <a:sx n="63" d="100"/>
          <a:sy n="63" d="100"/>
        </p:scale>
        <p:origin x="1328" y="64"/>
      </p:cViewPr>
      <p:guideLst>
        <p:guide orient="horz" pos="321"/>
        <p:guide pos="2904"/>
      </p:guideLst>
    </p:cSldViewPr>
  </p:slideViewPr>
  <p:notesTextViewPr>
    <p:cViewPr>
      <p:scale>
        <a:sx n="3" d="2"/>
        <a:sy n="3" d="2"/>
      </p:scale>
      <p:origin x="0" y="0"/>
    </p:cViewPr>
  </p:notesTextViewPr>
  <p:sorterViewPr>
    <p:cViewPr varScale="1">
      <p:scale>
        <a:sx n="1" d="1"/>
        <a:sy n="1" d="1"/>
      </p:scale>
      <p:origin x="0" y="0"/>
    </p:cViewPr>
  </p:sorterViewPr>
  <p:notesViewPr>
    <p:cSldViewPr snapToGrid="0" showGuides="1">
      <p:cViewPr varScale="1">
        <p:scale>
          <a:sx n="56" d="100"/>
          <a:sy n="56" d="100"/>
        </p:scale>
        <p:origin x="-2274"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lowing, Igor" userId="9d9fbefd-8473-46d2-8adf-9c40b92b0076" providerId="ADAL" clId="{2E48F357-A8E5-4AAA-BA7A-7B3695C9EEAB}"/>
    <pc:docChg chg="undo custSel addSld delSld modSld">
      <pc:chgData name="Slowing, Igor" userId="9d9fbefd-8473-46d2-8adf-9c40b92b0076" providerId="ADAL" clId="{2E48F357-A8E5-4AAA-BA7A-7B3695C9EEAB}" dt="2023-08-22T18:59:57.352" v="88"/>
      <pc:docMkLst>
        <pc:docMk/>
      </pc:docMkLst>
      <pc:sldChg chg="modSp mod">
        <pc:chgData name="Slowing, Igor" userId="9d9fbefd-8473-46d2-8adf-9c40b92b0076" providerId="ADAL" clId="{2E48F357-A8E5-4AAA-BA7A-7B3695C9EEAB}" dt="2023-08-22T18:59:22.798" v="86" actId="6549"/>
        <pc:sldMkLst>
          <pc:docMk/>
          <pc:sldMk cId="1537644448" sldId="441"/>
        </pc:sldMkLst>
        <pc:spChg chg="mod">
          <ac:chgData name="Slowing, Igor" userId="9d9fbefd-8473-46d2-8adf-9c40b92b0076" providerId="ADAL" clId="{2E48F357-A8E5-4AAA-BA7A-7B3695C9EEAB}" dt="2023-08-22T18:59:22.798" v="86" actId="6549"/>
          <ac:spMkLst>
            <pc:docMk/>
            <pc:sldMk cId="1537644448" sldId="441"/>
            <ac:spMk id="2" creationId="{00000000-0000-0000-0000-000000000000}"/>
          </ac:spMkLst>
        </pc:spChg>
      </pc:sldChg>
      <pc:sldChg chg="modSp mod">
        <pc:chgData name="Slowing, Igor" userId="9d9fbefd-8473-46d2-8adf-9c40b92b0076" providerId="ADAL" clId="{2E48F357-A8E5-4AAA-BA7A-7B3695C9EEAB}" dt="2023-08-22T18:57:12.660" v="57" actId="1036"/>
        <pc:sldMkLst>
          <pc:docMk/>
          <pc:sldMk cId="2449543380" sldId="446"/>
        </pc:sldMkLst>
        <pc:spChg chg="mod">
          <ac:chgData name="Slowing, Igor" userId="9d9fbefd-8473-46d2-8adf-9c40b92b0076" providerId="ADAL" clId="{2E48F357-A8E5-4AAA-BA7A-7B3695C9EEAB}" dt="2023-08-22T18:57:07.656" v="52" actId="403"/>
          <ac:spMkLst>
            <pc:docMk/>
            <pc:sldMk cId="2449543380" sldId="446"/>
            <ac:spMk id="2" creationId="{00000000-0000-0000-0000-000000000000}"/>
          </ac:spMkLst>
        </pc:spChg>
        <pc:graphicFrameChg chg="mod modGraphic">
          <ac:chgData name="Slowing, Igor" userId="9d9fbefd-8473-46d2-8adf-9c40b92b0076" providerId="ADAL" clId="{2E48F357-A8E5-4AAA-BA7A-7B3695C9EEAB}" dt="2023-08-22T18:57:12.660" v="57" actId="1036"/>
          <ac:graphicFrameMkLst>
            <pc:docMk/>
            <pc:sldMk cId="2449543380" sldId="446"/>
            <ac:graphicFrameMk id="5" creationId="{00000000-0000-0000-0000-000000000000}"/>
          </ac:graphicFrameMkLst>
        </pc:graphicFrameChg>
      </pc:sldChg>
      <pc:sldChg chg="modSp mod">
        <pc:chgData name="Slowing, Igor" userId="9d9fbefd-8473-46d2-8adf-9c40b92b0076" providerId="ADAL" clId="{2E48F357-A8E5-4AAA-BA7A-7B3695C9EEAB}" dt="2023-08-22T18:57:55.653" v="63" actId="20577"/>
        <pc:sldMkLst>
          <pc:docMk/>
          <pc:sldMk cId="4200563099" sldId="447"/>
        </pc:sldMkLst>
        <pc:spChg chg="mod">
          <ac:chgData name="Slowing, Igor" userId="9d9fbefd-8473-46d2-8adf-9c40b92b0076" providerId="ADAL" clId="{2E48F357-A8E5-4AAA-BA7A-7B3695C9EEAB}" dt="2023-08-22T18:57:55.653" v="63" actId="20577"/>
          <ac:spMkLst>
            <pc:docMk/>
            <pc:sldMk cId="4200563099" sldId="447"/>
            <ac:spMk id="2" creationId="{00000000-0000-0000-0000-000000000000}"/>
          </ac:spMkLst>
        </pc:spChg>
      </pc:sldChg>
      <pc:sldChg chg="modSp mod">
        <pc:chgData name="Slowing, Igor" userId="9d9fbefd-8473-46d2-8adf-9c40b92b0076" providerId="ADAL" clId="{2E48F357-A8E5-4AAA-BA7A-7B3695C9EEAB}" dt="2023-08-22T18:58:05.818" v="65" actId="20577"/>
        <pc:sldMkLst>
          <pc:docMk/>
          <pc:sldMk cId="4266033490" sldId="460"/>
        </pc:sldMkLst>
        <pc:spChg chg="mod">
          <ac:chgData name="Slowing, Igor" userId="9d9fbefd-8473-46d2-8adf-9c40b92b0076" providerId="ADAL" clId="{2E48F357-A8E5-4AAA-BA7A-7B3695C9EEAB}" dt="2023-08-22T18:58:05.818" v="65" actId="20577"/>
          <ac:spMkLst>
            <pc:docMk/>
            <pc:sldMk cId="4266033490" sldId="460"/>
            <ac:spMk id="3" creationId="{00000000-0000-0000-0000-000000000000}"/>
          </ac:spMkLst>
        </pc:spChg>
      </pc:sldChg>
      <pc:sldChg chg="add del">
        <pc:chgData name="Slowing, Igor" userId="9d9fbefd-8473-46d2-8adf-9c40b92b0076" providerId="ADAL" clId="{2E48F357-A8E5-4AAA-BA7A-7B3695C9EEAB}" dt="2023-08-22T18:59:57.352" v="88"/>
        <pc:sldMkLst>
          <pc:docMk/>
          <pc:sldMk cId="1176253030" sldId="46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269BD0B0-2617-4592-A5E1-22E8278071C8}" type="datetimeFigureOut">
              <a:rPr lang="en-US" smtClean="0"/>
              <a:t>8/22/2023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CFF9A04-F45B-485B-8F67-76ED7BF40DA3}" type="slidenum">
              <a:rPr lang="en-US" smtClean="0"/>
              <a:t>‹#›</a:t>
            </a:fld>
            <a:endParaRPr lang="en-US"/>
          </a:p>
        </p:txBody>
      </p:sp>
    </p:spTree>
    <p:extLst>
      <p:ext uri="{BB962C8B-B14F-4D97-AF65-F5344CB8AC3E}">
        <p14:creationId xmlns:p14="http://schemas.microsoft.com/office/powerpoint/2010/main" val="17263993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2" tIns="46581" rIns="93162" bIns="46581"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62" tIns="46581" rIns="93162" bIns="46581" rtlCol="0"/>
          <a:lstStyle>
            <a:lvl1pPr algn="r">
              <a:defRPr sz="1200"/>
            </a:lvl1pPr>
          </a:lstStyle>
          <a:p>
            <a:fld id="{917A2B46-F93E-43B2-A655-52435A911EC5}" type="datetimeFigureOut">
              <a:rPr lang="en-US" smtClean="0"/>
              <a:pPr/>
              <a:t>8/22/2023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2" tIns="46581" rIns="93162" bIns="46581"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2" tIns="46581" rIns="93162" bIns="4658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2" tIns="46581" rIns="93162" bIns="4658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62" tIns="46581" rIns="93162" bIns="46581" rtlCol="0" anchor="b"/>
          <a:lstStyle>
            <a:lvl1pPr algn="r">
              <a:defRPr sz="1200"/>
            </a:lvl1pPr>
          </a:lstStyle>
          <a:p>
            <a:fld id="{99EEC0F6-727A-4D49-904D-7DE6288AB043}" type="slidenum">
              <a:rPr lang="en-US" smtClean="0"/>
              <a:pPr/>
              <a:t>‹#›</a:t>
            </a:fld>
            <a:endParaRPr lang="en-US" dirty="0"/>
          </a:p>
        </p:txBody>
      </p:sp>
    </p:spTree>
    <p:extLst>
      <p:ext uri="{BB962C8B-B14F-4D97-AF65-F5344CB8AC3E}">
        <p14:creationId xmlns:p14="http://schemas.microsoft.com/office/powerpoint/2010/main" val="1286073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endParaRPr lang="en-US" dirty="0"/>
          </a:p>
        </p:txBody>
      </p:sp>
      <p:sp>
        <p:nvSpPr>
          <p:cNvPr id="4" name="Slide Number Placeholder 3"/>
          <p:cNvSpPr>
            <a:spLocks noGrp="1"/>
          </p:cNvSpPr>
          <p:nvPr>
            <p:ph type="sldNum" sz="quarter" idx="10"/>
          </p:nvPr>
        </p:nvSpPr>
        <p:spPr/>
        <p:txBody>
          <a:bodyPr/>
          <a:lstStyle/>
          <a:p>
            <a:fld id="{99EEC0F6-727A-4D49-904D-7DE6288AB043}" type="slidenum">
              <a:rPr lang="en-US" smtClean="0"/>
              <a:pPr/>
              <a:t>1</a:t>
            </a:fld>
            <a:endParaRPr lang="en-US" dirty="0"/>
          </a:p>
        </p:txBody>
      </p:sp>
    </p:spTree>
    <p:extLst>
      <p:ext uri="{BB962C8B-B14F-4D97-AF65-F5344CB8AC3E}">
        <p14:creationId xmlns:p14="http://schemas.microsoft.com/office/powerpoint/2010/main" val="540789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175"/>
              </a:spcAft>
            </a:pPr>
            <a:endParaRPr lang="en-US" dirty="0"/>
          </a:p>
        </p:txBody>
      </p:sp>
      <p:sp>
        <p:nvSpPr>
          <p:cNvPr id="4" name="Slide Number Placeholder 3"/>
          <p:cNvSpPr>
            <a:spLocks noGrp="1"/>
          </p:cNvSpPr>
          <p:nvPr>
            <p:ph type="sldNum" sz="quarter" idx="10"/>
          </p:nvPr>
        </p:nvSpPr>
        <p:spPr/>
        <p:txBody>
          <a:bodyPr/>
          <a:lstStyle/>
          <a:p>
            <a:fld id="{99EEC0F6-727A-4D49-904D-7DE6288AB043}" type="slidenum">
              <a:rPr lang="en-US" smtClean="0"/>
              <a:pPr/>
              <a:t>2</a:t>
            </a:fld>
            <a:endParaRPr lang="en-US" dirty="0"/>
          </a:p>
        </p:txBody>
      </p:sp>
    </p:spTree>
    <p:extLst>
      <p:ext uri="{BB962C8B-B14F-4D97-AF65-F5344CB8AC3E}">
        <p14:creationId xmlns:p14="http://schemas.microsoft.com/office/powerpoint/2010/main" val="3826874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EEC0F6-727A-4D49-904D-7DE6288AB043}" type="slidenum">
              <a:rPr lang="en-US" smtClean="0"/>
              <a:pPr/>
              <a:t>3</a:t>
            </a:fld>
            <a:endParaRPr lang="en-US" dirty="0"/>
          </a:p>
        </p:txBody>
      </p:sp>
    </p:spTree>
    <p:extLst>
      <p:ext uri="{BB962C8B-B14F-4D97-AF65-F5344CB8AC3E}">
        <p14:creationId xmlns:p14="http://schemas.microsoft.com/office/powerpoint/2010/main" val="2720597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3B028C-36B6-4730-99A6-4D14EEFDC472}" type="slidenum">
              <a:rPr lang="en-US" smtClean="0"/>
              <a:pPr/>
              <a:t>4</a:t>
            </a:fld>
            <a:endParaRPr lang="en-US"/>
          </a:p>
        </p:txBody>
      </p:sp>
    </p:spTree>
    <p:extLst>
      <p:ext uri="{BB962C8B-B14F-4D97-AF65-F5344CB8AC3E}">
        <p14:creationId xmlns:p14="http://schemas.microsoft.com/office/powerpoint/2010/main" val="3514641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None/>
            </a:pPr>
            <a:endParaRPr lang="en-US" dirty="0"/>
          </a:p>
        </p:txBody>
      </p:sp>
      <p:sp>
        <p:nvSpPr>
          <p:cNvPr id="4" name="Slide Number Placeholder 3"/>
          <p:cNvSpPr>
            <a:spLocks noGrp="1"/>
          </p:cNvSpPr>
          <p:nvPr>
            <p:ph type="sldNum" sz="quarter" idx="10"/>
          </p:nvPr>
        </p:nvSpPr>
        <p:spPr/>
        <p:txBody>
          <a:bodyPr/>
          <a:lstStyle/>
          <a:p>
            <a:fld id="{99EEC0F6-727A-4D49-904D-7DE6288AB043}" type="slidenum">
              <a:rPr lang="en-US" smtClean="0"/>
              <a:pPr/>
              <a:t>5</a:t>
            </a:fld>
            <a:endParaRPr lang="en-US" dirty="0"/>
          </a:p>
        </p:txBody>
      </p:sp>
    </p:spTree>
    <p:extLst>
      <p:ext uri="{BB962C8B-B14F-4D97-AF65-F5344CB8AC3E}">
        <p14:creationId xmlns:p14="http://schemas.microsoft.com/office/powerpoint/2010/main" val="3684757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EEC0F6-727A-4D49-904D-7DE6288AB043}" type="slidenum">
              <a:rPr lang="en-US" smtClean="0"/>
              <a:pPr/>
              <a:t>6</a:t>
            </a:fld>
            <a:endParaRPr lang="en-US" dirty="0"/>
          </a:p>
        </p:txBody>
      </p:sp>
    </p:spTree>
    <p:extLst>
      <p:ext uri="{BB962C8B-B14F-4D97-AF65-F5344CB8AC3E}">
        <p14:creationId xmlns:p14="http://schemas.microsoft.com/office/powerpoint/2010/main" val="2017772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0243" name="Notes Placeholder 2"/>
          <p:cNvSpPr>
            <a:spLocks noGrp="1"/>
          </p:cNvSpPr>
          <p:nvPr>
            <p:ph type="body" idx="1"/>
          </p:nvPr>
        </p:nvSpPr>
        <p:spPr>
          <a:noFill/>
        </p:spPr>
        <p:txBody>
          <a:bodyPr/>
          <a:lstStyle/>
          <a:p>
            <a:endParaRPr lang="en-US" altLang="en-US" dirty="0">
              <a:latin typeface="Arial" pitchFamily="34" charset="0"/>
              <a:ea typeface="ＭＳ Ｐゴシック" pitchFamily="34" charset="-128"/>
            </a:endParaRPr>
          </a:p>
        </p:txBody>
      </p:sp>
      <p:sp>
        <p:nvSpPr>
          <p:cNvPr id="10244" name="Slide Number Placeholder 3"/>
          <p:cNvSpPr>
            <a:spLocks noGrp="1"/>
          </p:cNvSpPr>
          <p:nvPr>
            <p:ph type="sldNum" sz="quarter" idx="5"/>
          </p:nvPr>
        </p:nvSpPr>
        <p:spPr>
          <a:noFill/>
        </p:spPr>
        <p:txBody>
          <a:bodyPr/>
          <a:lstStyle>
            <a:lvl1pPr>
              <a:defRPr sz="2400">
                <a:solidFill>
                  <a:schemeClr val="tx1"/>
                </a:solidFill>
                <a:latin typeface="Arial" pitchFamily="34" charset="0"/>
                <a:ea typeface="ＭＳ Ｐゴシック" pitchFamily="34" charset="-128"/>
              </a:defRPr>
            </a:lvl1pPr>
            <a:lvl2pPr marL="753054" indent="-289636">
              <a:defRPr sz="2400">
                <a:solidFill>
                  <a:schemeClr val="tx1"/>
                </a:solidFill>
                <a:latin typeface="Arial" pitchFamily="34" charset="0"/>
                <a:ea typeface="ＭＳ Ｐゴシック" pitchFamily="34" charset="-128"/>
              </a:defRPr>
            </a:lvl2pPr>
            <a:lvl3pPr marL="1158544" indent="-231708">
              <a:defRPr sz="2400">
                <a:solidFill>
                  <a:schemeClr val="tx1"/>
                </a:solidFill>
                <a:latin typeface="Arial" pitchFamily="34" charset="0"/>
                <a:ea typeface="ＭＳ Ｐゴシック" pitchFamily="34" charset="-128"/>
              </a:defRPr>
            </a:lvl3pPr>
            <a:lvl4pPr marL="1621962" indent="-231708">
              <a:defRPr sz="2400">
                <a:solidFill>
                  <a:schemeClr val="tx1"/>
                </a:solidFill>
                <a:latin typeface="Arial" pitchFamily="34" charset="0"/>
                <a:ea typeface="ＭＳ Ｐゴシック" pitchFamily="34" charset="-128"/>
              </a:defRPr>
            </a:lvl4pPr>
            <a:lvl5pPr marL="2085380" indent="-231708">
              <a:defRPr sz="2400">
                <a:solidFill>
                  <a:schemeClr val="tx1"/>
                </a:solidFill>
                <a:latin typeface="Arial" pitchFamily="34" charset="0"/>
                <a:ea typeface="ＭＳ Ｐゴシック" pitchFamily="34" charset="-128"/>
              </a:defRPr>
            </a:lvl5pPr>
            <a:lvl6pPr marL="2548796" indent="-231708"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3012214" indent="-231708"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75632" indent="-231708"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939050" indent="-231708"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9CD9A7A6-48CF-426C-9663-045F5D2F667E}" type="slidenum">
              <a:rPr lang="en-US" altLang="en-US" sz="1200"/>
              <a:pPr/>
              <a:t>7</a:t>
            </a:fld>
            <a:endParaRPr lang="en-US" altLang="en-US" sz="1200"/>
          </a:p>
        </p:txBody>
      </p:sp>
    </p:spTree>
    <p:extLst>
      <p:ext uri="{BB962C8B-B14F-4D97-AF65-F5344CB8AC3E}">
        <p14:creationId xmlns:p14="http://schemas.microsoft.com/office/powerpoint/2010/main" val="983726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EEC0F6-727A-4D49-904D-7DE6288AB043}" type="slidenum">
              <a:rPr lang="en-US" smtClean="0"/>
              <a:pPr/>
              <a:t>8</a:t>
            </a:fld>
            <a:endParaRPr lang="en-US" dirty="0"/>
          </a:p>
        </p:txBody>
      </p:sp>
    </p:spTree>
    <p:extLst>
      <p:ext uri="{BB962C8B-B14F-4D97-AF65-F5344CB8AC3E}">
        <p14:creationId xmlns:p14="http://schemas.microsoft.com/office/powerpoint/2010/main" val="3355798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304800" y="6248400"/>
            <a:ext cx="2667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defTabSz="914293">
              <a:defRPr/>
            </a:pPr>
            <a:endParaRPr lang="en-US" dirty="0">
              <a:solidFill>
                <a:prstClr val="white"/>
              </a:solidFill>
            </a:endParaRPr>
          </a:p>
        </p:txBody>
      </p:sp>
      <p:pic>
        <p:nvPicPr>
          <p:cNvPr id="5" name="Picture 8" descr="horizontal-logo-green-text.jpg"/>
          <p:cNvPicPr>
            <a:picLocks noChangeAspect="1"/>
          </p:cNvPicPr>
          <p:nvPr userDrawn="1"/>
        </p:nvPicPr>
        <p:blipFill>
          <a:blip r:embed="rId3" cstate="print"/>
          <a:srcRect/>
          <a:stretch>
            <a:fillRect/>
          </a:stretch>
        </p:blipFill>
        <p:spPr bwMode="auto">
          <a:xfrm>
            <a:off x="1905000" y="304800"/>
            <a:ext cx="5334000" cy="892175"/>
          </a:xfrm>
          <a:prstGeom prst="rect">
            <a:avLst/>
          </a:prstGeom>
          <a:noFill/>
          <a:ln w="9525">
            <a:noFill/>
            <a:miter lim="800000"/>
            <a:headEnd/>
            <a:tailEnd/>
          </a:ln>
        </p:spPr>
      </p:pic>
      <p:sp>
        <p:nvSpPr>
          <p:cNvPr id="9" name="Subtitle 2"/>
          <p:cNvSpPr>
            <a:spLocks noGrp="1"/>
          </p:cNvSpPr>
          <p:nvPr>
            <p:ph type="subTitle" idx="1"/>
          </p:nvPr>
        </p:nvSpPr>
        <p:spPr>
          <a:xfrm>
            <a:off x="1371600" y="3200400"/>
            <a:ext cx="64008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146"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6"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2" indent="0" algn="ctr">
              <a:buNone/>
              <a:defRPr>
                <a:solidFill>
                  <a:schemeClr val="tx1">
                    <a:tint val="75000"/>
                  </a:schemeClr>
                </a:solidFill>
              </a:defRPr>
            </a:lvl9pPr>
          </a:lstStyle>
          <a:p>
            <a:r>
              <a:rPr lang="en-US" dirty="0"/>
              <a:t>Click to edit Master subtitle style</a:t>
            </a:r>
          </a:p>
        </p:txBody>
      </p:sp>
      <p:sp>
        <p:nvSpPr>
          <p:cNvPr id="10" name="Title 6"/>
          <p:cNvSpPr>
            <a:spLocks noGrp="1"/>
          </p:cNvSpPr>
          <p:nvPr>
            <p:ph type="title"/>
          </p:nvPr>
        </p:nvSpPr>
        <p:spPr>
          <a:xfrm>
            <a:off x="457200" y="1981200"/>
            <a:ext cx="8229600" cy="1143000"/>
          </a:xfrm>
          <a:prstGeom prst="rect">
            <a:avLst/>
          </a:prstGeom>
        </p:spPr>
        <p:txBody>
          <a:bodyPr>
            <a:normAutofit/>
          </a:bodyPr>
          <a:lstStyle>
            <a:lvl1pPr algn="ctr">
              <a:defRPr sz="3200" b="1">
                <a:solidFill>
                  <a:srgbClr val="146737"/>
                </a:solidFill>
              </a:defRPr>
            </a:lvl1pPr>
          </a:lstStyle>
          <a:p>
            <a:r>
              <a:rPr lang="en-US" dirty="0"/>
              <a:t>Click to edit Master title style</a:t>
            </a:r>
          </a:p>
        </p:txBody>
      </p:sp>
      <p:sp>
        <p:nvSpPr>
          <p:cNvPr id="6" name="Footer Placeholder 4"/>
          <p:cNvSpPr>
            <a:spLocks noGrp="1"/>
          </p:cNvSpPr>
          <p:nvPr>
            <p:ph type="ftr" sz="quarter" idx="10"/>
          </p:nvPr>
        </p:nvSpPr>
        <p:spPr/>
        <p:txBody>
          <a:bodyPr/>
          <a:lstStyle>
            <a:lvl1pPr>
              <a:defRPr/>
            </a:lvl1pPr>
          </a:lstStyle>
          <a:p>
            <a:pPr>
              <a:defRPr/>
            </a:pPr>
            <a:endParaRPr lang="en-US" dirty="0"/>
          </a:p>
        </p:txBody>
      </p:sp>
      <p:sp>
        <p:nvSpPr>
          <p:cNvPr id="7" name="Slide Number Placeholder 5"/>
          <p:cNvSpPr>
            <a:spLocks noGrp="1"/>
          </p:cNvSpPr>
          <p:nvPr>
            <p:ph type="sldNum" sz="quarter" idx="11"/>
          </p:nvPr>
        </p:nvSpPr>
        <p:spPr/>
        <p:txBody>
          <a:bodyPr/>
          <a:lstStyle>
            <a:lvl1pPr>
              <a:defRPr/>
            </a:lvl1pPr>
          </a:lstStyle>
          <a:p>
            <a:pPr>
              <a:defRPr/>
            </a:pPr>
            <a:fld id="{DCEE50CC-E570-4C4C-A87C-24787CB3ADA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52425" y="866776"/>
            <a:ext cx="8410575" cy="52593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9" name="Slide Number Placeholder 8"/>
          <p:cNvSpPr>
            <a:spLocks noGrp="1"/>
          </p:cNvSpPr>
          <p:nvPr>
            <p:ph type="sldNum" sz="quarter" idx="11"/>
          </p:nvPr>
        </p:nvSpPr>
        <p:spPr/>
        <p:txBody>
          <a:bodyPr/>
          <a:lstStyle/>
          <a:p>
            <a:fld id="{26CA2777-A89F-4130-B308-73BB65955918}" type="slidenum">
              <a:rPr lang="en-US" smtClean="0"/>
              <a:pPr/>
              <a:t>‹#›</a:t>
            </a:fld>
            <a:endParaRPr lang="en-US"/>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0"/>
            <a:ext cx="9144000" cy="762000"/>
          </a:xfrm>
          <a:prstGeom prst="rect">
            <a:avLst/>
          </a:prstGeom>
          <a:noFill/>
          <a:ln w="9525">
            <a:noFill/>
            <a:miter lim="800000"/>
            <a:headEnd/>
            <a:tailEnd/>
          </a:ln>
        </p:spPr>
        <p:txBody>
          <a:bodyPr vert="horz" wrap="square" lIns="91429" tIns="45714" rIns="91429" bIns="45714"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352426" y="866775"/>
            <a:ext cx="8410575" cy="5259388"/>
          </a:xfrm>
          <a:prstGeom prst="rect">
            <a:avLst/>
          </a:prstGeom>
          <a:noFill/>
          <a:ln w="9525">
            <a:noFill/>
            <a:miter lim="800000"/>
            <a:headEnd/>
            <a:tailEnd/>
          </a:ln>
        </p:spPr>
        <p:txBody>
          <a:bodyPr vert="horz" wrap="square" lIns="91429" tIns="45714" rIns="91429" bIns="45714"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429" tIns="45714" rIns="91429" bIns="45714"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defTabSz="914293">
              <a:defRPr/>
            </a:pPr>
            <a:r>
              <a:rPr lang="en-US" dirty="0"/>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429" tIns="45714" rIns="91429" bIns="45714"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defTabSz="914293">
              <a:defRPr/>
            </a:pPr>
            <a:fld id="{1F8A97BA-DB9B-4291-87AE-AF89EA7F18B7}" type="slidenum">
              <a:rPr lang="en-US"/>
              <a:pPr defTabSz="914293">
                <a:defRPr/>
              </a:pPr>
              <a:t>‹#›</a:t>
            </a:fld>
            <a:endParaRPr lang="en-US" dirty="0"/>
          </a:p>
        </p:txBody>
      </p:sp>
      <p:pic>
        <p:nvPicPr>
          <p:cNvPr id="1030" name="Picture 9" descr="horizontal-logo-green-text.jpg"/>
          <p:cNvPicPr>
            <a:picLocks noChangeAspect="1"/>
          </p:cNvPicPr>
          <p:nvPr/>
        </p:nvPicPr>
        <p:blipFill>
          <a:blip r:embed="rId5" cstate="print"/>
          <a:srcRect/>
          <a:stretch>
            <a:fillRect/>
          </a:stretch>
        </p:blipFill>
        <p:spPr bwMode="auto">
          <a:xfrm>
            <a:off x="457200" y="6354764"/>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9" r:id="rId2"/>
  </p:sldLayoutIdLst>
  <p:hf hdr="0" dt="0"/>
  <p:txStyles>
    <p:titleStyle>
      <a:lvl1pPr algn="ctr" rtl="0" eaLnBrk="0" fontAlgn="base" hangingPunct="0">
        <a:spcBef>
          <a:spcPct val="0"/>
        </a:spcBef>
        <a:spcAft>
          <a:spcPct val="0"/>
        </a:spcAft>
        <a:defRPr sz="3200" kern="1200">
          <a:solidFill>
            <a:srgbClr val="106636"/>
          </a:solidFill>
          <a:latin typeface="+mj-lt"/>
          <a:ea typeface="+mj-ea"/>
          <a:cs typeface="Arial" pitchFamily="34" charset="0"/>
        </a:defRPr>
      </a:lvl1pPr>
      <a:lvl2pPr algn="ctr" rtl="0" eaLnBrk="0" fontAlgn="base" hangingPunct="0">
        <a:spcBef>
          <a:spcPct val="0"/>
        </a:spcBef>
        <a:spcAft>
          <a:spcPct val="0"/>
        </a:spcAft>
        <a:defRPr sz="2400">
          <a:solidFill>
            <a:srgbClr val="106636"/>
          </a:solidFill>
          <a:latin typeface="Arial" charset="0"/>
          <a:cs typeface="Arial" charset="0"/>
        </a:defRPr>
      </a:lvl2pPr>
      <a:lvl3pPr algn="ctr" rtl="0" eaLnBrk="0" fontAlgn="base" hangingPunct="0">
        <a:spcBef>
          <a:spcPct val="0"/>
        </a:spcBef>
        <a:spcAft>
          <a:spcPct val="0"/>
        </a:spcAft>
        <a:defRPr sz="2400">
          <a:solidFill>
            <a:srgbClr val="106636"/>
          </a:solidFill>
          <a:latin typeface="Arial" charset="0"/>
          <a:cs typeface="Arial" charset="0"/>
        </a:defRPr>
      </a:lvl3pPr>
      <a:lvl4pPr algn="ctr" rtl="0" eaLnBrk="0" fontAlgn="base" hangingPunct="0">
        <a:spcBef>
          <a:spcPct val="0"/>
        </a:spcBef>
        <a:spcAft>
          <a:spcPct val="0"/>
        </a:spcAft>
        <a:defRPr sz="2400">
          <a:solidFill>
            <a:srgbClr val="106636"/>
          </a:solidFill>
          <a:latin typeface="Arial" charset="0"/>
          <a:cs typeface="Arial" charset="0"/>
        </a:defRPr>
      </a:lvl4pPr>
      <a:lvl5pPr algn="ctr" rtl="0" eaLnBrk="0" fontAlgn="base" hangingPunct="0">
        <a:spcBef>
          <a:spcPct val="0"/>
        </a:spcBef>
        <a:spcAft>
          <a:spcPct val="0"/>
        </a:spcAft>
        <a:defRPr sz="2400">
          <a:solidFill>
            <a:srgbClr val="106636"/>
          </a:solidFill>
          <a:latin typeface="Arial" charset="0"/>
          <a:cs typeface="Arial" charset="0"/>
        </a:defRPr>
      </a:lvl5pPr>
      <a:lvl6pPr marL="457146" algn="ctr" rtl="0" fontAlgn="base">
        <a:spcBef>
          <a:spcPct val="0"/>
        </a:spcBef>
        <a:spcAft>
          <a:spcPct val="0"/>
        </a:spcAft>
        <a:defRPr sz="2400">
          <a:solidFill>
            <a:srgbClr val="106636"/>
          </a:solidFill>
          <a:latin typeface="Arial" charset="0"/>
          <a:cs typeface="Arial" charset="0"/>
        </a:defRPr>
      </a:lvl6pPr>
      <a:lvl7pPr marL="914293" algn="ctr" rtl="0" fontAlgn="base">
        <a:spcBef>
          <a:spcPct val="0"/>
        </a:spcBef>
        <a:spcAft>
          <a:spcPct val="0"/>
        </a:spcAft>
        <a:defRPr sz="2400">
          <a:solidFill>
            <a:srgbClr val="106636"/>
          </a:solidFill>
          <a:latin typeface="Arial" charset="0"/>
          <a:cs typeface="Arial" charset="0"/>
        </a:defRPr>
      </a:lvl7pPr>
      <a:lvl8pPr marL="1371440" algn="ctr" rtl="0" fontAlgn="base">
        <a:spcBef>
          <a:spcPct val="0"/>
        </a:spcBef>
        <a:spcAft>
          <a:spcPct val="0"/>
        </a:spcAft>
        <a:defRPr sz="2400">
          <a:solidFill>
            <a:srgbClr val="106636"/>
          </a:solidFill>
          <a:latin typeface="Arial" charset="0"/>
          <a:cs typeface="Arial" charset="0"/>
        </a:defRPr>
      </a:lvl8pPr>
      <a:lvl9pPr marL="1828586" algn="ctr" rtl="0" fontAlgn="base">
        <a:spcBef>
          <a:spcPct val="0"/>
        </a:spcBef>
        <a:spcAft>
          <a:spcPct val="0"/>
        </a:spcAft>
        <a:defRPr sz="2400">
          <a:solidFill>
            <a:srgbClr val="106636"/>
          </a:solidFill>
          <a:latin typeface="Arial" charset="0"/>
          <a:cs typeface="Arial" charset="0"/>
        </a:defRPr>
      </a:lvl9pPr>
    </p:titleStyle>
    <p:bodyStyle>
      <a:lvl1pPr marL="342860" indent="-342860" algn="l" rtl="0" eaLnBrk="0" fontAlgn="base" hangingPunct="0">
        <a:spcBef>
          <a:spcPct val="20000"/>
        </a:spcBef>
        <a:spcAft>
          <a:spcPct val="0"/>
        </a:spcAft>
        <a:buFont typeface="Arial" charset="0"/>
        <a:buChar char="•"/>
        <a:defRPr sz="2400" b="1" kern="1200">
          <a:solidFill>
            <a:srgbClr val="146737"/>
          </a:solidFill>
          <a:latin typeface="+mj-lt"/>
          <a:ea typeface="+mn-ea"/>
          <a:cs typeface="Arial" pitchFamily="34" charset="0"/>
        </a:defRPr>
      </a:lvl1pPr>
      <a:lvl2pPr marL="742863" indent="-285717" algn="l" rtl="0" eaLnBrk="0" fontAlgn="base" hangingPunct="0">
        <a:spcBef>
          <a:spcPct val="20000"/>
        </a:spcBef>
        <a:spcAft>
          <a:spcPct val="0"/>
        </a:spcAft>
        <a:buFont typeface="Arial" charset="0"/>
        <a:buChar char="–"/>
        <a:defRPr sz="2200" kern="1200">
          <a:solidFill>
            <a:srgbClr val="404040"/>
          </a:solidFill>
          <a:latin typeface="+mj-lt"/>
          <a:ea typeface="+mn-ea"/>
          <a:cs typeface="Arial" pitchFamily="34" charset="0"/>
        </a:defRPr>
      </a:lvl2pPr>
      <a:lvl3pPr marL="1142867" indent="-228573" algn="l" rtl="0" eaLnBrk="0" fontAlgn="base" hangingPunct="0">
        <a:spcBef>
          <a:spcPct val="20000"/>
        </a:spcBef>
        <a:spcAft>
          <a:spcPct val="0"/>
        </a:spcAft>
        <a:buFont typeface="Arial" charset="0"/>
        <a:buChar char="•"/>
        <a:defRPr sz="2000" kern="1200">
          <a:solidFill>
            <a:schemeClr val="tx1"/>
          </a:solidFill>
          <a:latin typeface="+mj-lt"/>
          <a:ea typeface="+mn-ea"/>
          <a:cs typeface="Arial" pitchFamily="34" charset="0"/>
        </a:defRPr>
      </a:lvl3pPr>
      <a:lvl4pPr marL="1600013" indent="-228573" algn="l" rtl="0" eaLnBrk="0" fontAlgn="base" hangingPunct="0">
        <a:spcBef>
          <a:spcPct val="20000"/>
        </a:spcBef>
        <a:spcAft>
          <a:spcPct val="0"/>
        </a:spcAft>
        <a:buFont typeface="Arial" charset="0"/>
        <a:buChar char="–"/>
        <a:defRPr sz="2000" kern="1200">
          <a:solidFill>
            <a:schemeClr val="tx1"/>
          </a:solidFill>
          <a:latin typeface="+mj-lt"/>
          <a:ea typeface="+mn-ea"/>
          <a:cs typeface="Arial" pitchFamily="34" charset="0"/>
        </a:defRPr>
      </a:lvl4pPr>
      <a:lvl5pPr marL="2057159" indent="-228573" algn="l" rtl="0" eaLnBrk="0" fontAlgn="base" hangingPunct="0">
        <a:spcBef>
          <a:spcPct val="20000"/>
        </a:spcBef>
        <a:spcAft>
          <a:spcPct val="0"/>
        </a:spcAft>
        <a:buFont typeface="Arial" charset="0"/>
        <a:buChar char="»"/>
        <a:defRPr sz="2000" kern="1200">
          <a:solidFill>
            <a:schemeClr val="tx1"/>
          </a:solidFill>
          <a:latin typeface="+mj-lt"/>
          <a:ea typeface="+mn-ea"/>
          <a:cs typeface="Arial" pitchFamily="34" charset="0"/>
        </a:defRPr>
      </a:lvl5pPr>
      <a:lvl6pPr marL="2514306"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93" rtl="0" eaLnBrk="1" latinLnBrk="0" hangingPunct="1">
        <a:defRPr sz="1800" kern="1200">
          <a:solidFill>
            <a:schemeClr val="tx1"/>
          </a:solidFill>
          <a:latin typeface="+mn-lt"/>
          <a:ea typeface="+mn-ea"/>
          <a:cs typeface="+mn-cs"/>
        </a:defRPr>
      </a:lvl1pPr>
      <a:lvl2pPr marL="457146" algn="l" defTabSz="914293" rtl="0" eaLnBrk="1" latinLnBrk="0" hangingPunct="1">
        <a:defRPr sz="1800" kern="1200">
          <a:solidFill>
            <a:schemeClr val="tx1"/>
          </a:solidFill>
          <a:latin typeface="+mn-lt"/>
          <a:ea typeface="+mn-ea"/>
          <a:cs typeface="+mn-cs"/>
        </a:defRPr>
      </a:lvl2pPr>
      <a:lvl3pPr marL="914293" algn="l" defTabSz="914293" rtl="0" eaLnBrk="1" latinLnBrk="0" hangingPunct="1">
        <a:defRPr sz="1800" kern="1200">
          <a:solidFill>
            <a:schemeClr val="tx1"/>
          </a:solidFill>
          <a:latin typeface="+mn-lt"/>
          <a:ea typeface="+mn-ea"/>
          <a:cs typeface="+mn-cs"/>
        </a:defRPr>
      </a:lvl3pPr>
      <a:lvl4pPr marL="1371440" algn="l" defTabSz="914293" rtl="0" eaLnBrk="1" latinLnBrk="0" hangingPunct="1">
        <a:defRPr sz="1800" kern="1200">
          <a:solidFill>
            <a:schemeClr val="tx1"/>
          </a:solidFill>
          <a:latin typeface="+mn-lt"/>
          <a:ea typeface="+mn-ea"/>
          <a:cs typeface="+mn-cs"/>
        </a:defRPr>
      </a:lvl4pPr>
      <a:lvl5pPr marL="1828586" algn="l" defTabSz="914293" rtl="0" eaLnBrk="1" latinLnBrk="0" hangingPunct="1">
        <a:defRPr sz="1800" kern="1200">
          <a:solidFill>
            <a:schemeClr val="tx1"/>
          </a:solidFill>
          <a:latin typeface="+mn-lt"/>
          <a:ea typeface="+mn-ea"/>
          <a:cs typeface="+mn-cs"/>
        </a:defRPr>
      </a:lvl5pPr>
      <a:lvl6pPr marL="2285733" algn="l" defTabSz="914293" rtl="0" eaLnBrk="1" latinLnBrk="0" hangingPunct="1">
        <a:defRPr sz="1800" kern="1200">
          <a:solidFill>
            <a:schemeClr val="tx1"/>
          </a:solidFill>
          <a:latin typeface="+mn-lt"/>
          <a:ea typeface="+mn-ea"/>
          <a:cs typeface="+mn-cs"/>
        </a:defRPr>
      </a:lvl6pPr>
      <a:lvl7pPr marL="2742879" algn="l" defTabSz="914293" rtl="0" eaLnBrk="1" latinLnBrk="0" hangingPunct="1">
        <a:defRPr sz="1800" kern="1200">
          <a:solidFill>
            <a:schemeClr val="tx1"/>
          </a:solidFill>
          <a:latin typeface="+mn-lt"/>
          <a:ea typeface="+mn-ea"/>
          <a:cs typeface="+mn-cs"/>
        </a:defRPr>
      </a:lvl7pPr>
      <a:lvl8pPr marL="3200026" algn="l" defTabSz="914293" rtl="0" eaLnBrk="1" latinLnBrk="0" hangingPunct="1">
        <a:defRPr sz="1800" kern="1200">
          <a:solidFill>
            <a:schemeClr val="tx1"/>
          </a:solidFill>
          <a:latin typeface="+mn-lt"/>
          <a:ea typeface="+mn-ea"/>
          <a:cs typeface="+mn-cs"/>
        </a:defRPr>
      </a:lvl8pPr>
      <a:lvl9pPr marL="3657172" algn="l" defTabSz="91429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cience.energy.gov/wdts/scgsr/"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sc.scgsr@science.doe.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cience.osti.gov/user-facilitie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science.energy.gov/wdts/scgsr/information-for-collaborating-doe-laboratory-scientists-and-thesis-advisor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science.energy.gov/wdts/scgsr/how-to-apply/priority-sc-research-areas/" TargetMode="External"/><Relationship Id="rId7" Type="http://schemas.openxmlformats.org/officeDocument/2006/relationships/hyperlink" Target="#FES"/><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BER"/><Relationship Id="rId5" Type="http://schemas.openxmlformats.org/officeDocument/2006/relationships/hyperlink" Target="#BES"/><Relationship Id="rId4" Type="http://schemas.openxmlformats.org/officeDocument/2006/relationships/hyperlink" Target="#ASCR"/></Relationships>
</file>

<file path=ppt/slides/_rels/slide5.xml.rels><?xml version="1.0" encoding="UTF-8" standalone="yes"?>
<Relationships xmlns="http://schemas.openxmlformats.org/package/2006/relationships"><Relationship Id="rId3" Type="http://schemas.openxmlformats.org/officeDocument/2006/relationships/hyperlink" Target="https://science.energy.gov/wdts/scgsr/eligibility"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cience.osti.gov/wdts/scgsr/how-to-apply/priority-sc-research-areas/" TargetMode="External"/><Relationship Id="rId7" Type="http://schemas.openxmlformats.org/officeDocument/2006/relationships/hyperlink" Target="https://science.energy.gov/wdts/scgsr/how-to-apply/"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science.energy.gov/wdts/scgsr/how-to-apply/letters-of-support/" TargetMode="External"/><Relationship Id="rId5" Type="http://schemas.openxmlformats.org/officeDocument/2006/relationships/hyperlink" Target="https://science.osti.gov/wdts/scgsr/how-to-apply/graduate-transcripts/" TargetMode="External"/><Relationship Id="rId4" Type="http://schemas.openxmlformats.org/officeDocument/2006/relationships/hyperlink" Target="https://science.osti.gov/wdts/scgsr/how-to-apply/research-proposal-guideline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science.energy.gov/wdts/scgsr/how-to-apply/application-evaluation-and-selectio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cience.osti.gov/wdts/scgsr/key-date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3999" cy="762000"/>
          </a:xfrm>
        </p:spPr>
        <p:txBody>
          <a:bodyPr/>
          <a:lstStyle/>
          <a:p>
            <a:r>
              <a:rPr lang="en-US" b="1" dirty="0"/>
              <a:t>SCGSR Program: Goal and Key Elements</a:t>
            </a:r>
          </a:p>
        </p:txBody>
      </p:sp>
      <p:sp>
        <p:nvSpPr>
          <p:cNvPr id="4" name="Slide Number Placeholder 3"/>
          <p:cNvSpPr>
            <a:spLocks noGrp="1"/>
          </p:cNvSpPr>
          <p:nvPr>
            <p:ph type="sldNum" sz="quarter" idx="11"/>
          </p:nvPr>
        </p:nvSpPr>
        <p:spPr>
          <a:xfrm>
            <a:off x="8533493" y="6340702"/>
            <a:ext cx="381000" cy="365125"/>
          </a:xfrm>
        </p:spPr>
        <p:txBody>
          <a:bodyPr/>
          <a:lstStyle/>
          <a:p>
            <a:pPr>
              <a:defRPr/>
            </a:pPr>
            <a:fld id="{65B29B34-169A-448E-ADA3-90215CC0E92D}" type="slidenum">
              <a:rPr lang="en-US" smtClean="0"/>
              <a:pPr>
                <a:defRPr/>
              </a:pPr>
              <a:t>1</a:t>
            </a:fld>
            <a:endParaRPr lang="en-US" dirty="0"/>
          </a:p>
        </p:txBody>
      </p:sp>
      <p:sp>
        <p:nvSpPr>
          <p:cNvPr id="6" name="TextBox 5"/>
          <p:cNvSpPr txBox="1"/>
          <p:nvPr/>
        </p:nvSpPr>
        <p:spPr>
          <a:xfrm>
            <a:off x="518159" y="1033199"/>
            <a:ext cx="8015333" cy="1477328"/>
          </a:xfrm>
          <a:prstGeom prst="rect">
            <a:avLst/>
          </a:prstGeom>
          <a:noFill/>
          <a:ln w="25400" cmpd="thickThin">
            <a:solidFill>
              <a:srgbClr val="237737"/>
            </a:solidFill>
          </a:ln>
        </p:spPr>
        <p:txBody>
          <a:bodyPr wrap="square" rtlCol="0">
            <a:spAutoFit/>
          </a:bodyPr>
          <a:lstStyle/>
          <a:p>
            <a:r>
              <a:rPr lang="en-US" b="1" dirty="0">
                <a:solidFill>
                  <a:srgbClr val="106636"/>
                </a:solidFill>
                <a:latin typeface="Arial" panose="020B0604020202020204" pitchFamily="34" charset="0"/>
              </a:rPr>
              <a:t>The goal of the Office of Science Graduate Student Research (SCGSR) program is to prepare graduate students for science, technology, engineering, or mathematics (STEM) careers critically important to the DOE Office of Science mission, by providing graduate thesis research opportunities at DOE laboratories.</a:t>
            </a:r>
          </a:p>
        </p:txBody>
      </p:sp>
      <p:sp>
        <p:nvSpPr>
          <p:cNvPr id="2" name="Rectangle 1"/>
          <p:cNvSpPr/>
          <p:nvPr/>
        </p:nvSpPr>
        <p:spPr>
          <a:xfrm>
            <a:off x="865087" y="2593504"/>
            <a:ext cx="7321478" cy="2862322"/>
          </a:xfrm>
          <a:prstGeom prst="rect">
            <a:avLst/>
          </a:prstGeom>
        </p:spPr>
        <p:txBody>
          <a:bodyPr wrap="square">
            <a:spAutoFit/>
          </a:bodyPr>
          <a:lstStyle/>
          <a:p>
            <a:pPr marL="342900" lvl="1" indent="-342900">
              <a:spcBef>
                <a:spcPts val="0"/>
              </a:spcBef>
              <a:spcAft>
                <a:spcPts val="1200"/>
              </a:spcAft>
              <a:buFont typeface="Wingdings" pitchFamily="2" charset="2"/>
              <a:buChar char="§"/>
            </a:pPr>
            <a:r>
              <a:rPr lang="en-US" sz="1600" dirty="0">
                <a:solidFill>
                  <a:srgbClr val="404040"/>
                </a:solidFill>
              </a:rPr>
              <a:t>The SCGSR program provides supplemental awards to graduate students to spend 3 to 12 consecutive months conducting part of their graduate thesis research at a DOE lab in collaboration with a DOE laboratory scientist. </a:t>
            </a:r>
          </a:p>
          <a:p>
            <a:pPr marL="342900" lvl="1" indent="-342900">
              <a:spcBef>
                <a:spcPts val="0"/>
              </a:spcBef>
              <a:spcAft>
                <a:spcPts val="1200"/>
              </a:spcAft>
              <a:buFont typeface="Wingdings" pitchFamily="2" charset="2"/>
              <a:buChar char="§"/>
            </a:pPr>
            <a:r>
              <a:rPr lang="en-US" sz="1600" dirty="0">
                <a:solidFill>
                  <a:srgbClr val="404040"/>
                </a:solidFill>
              </a:rPr>
              <a:t>The  purpose of the SCGSR program is to prepare graduate students for science, technology, engineering, or mathematics (STEM) careers critically important to the DOE Office of Science mission, by providing graduate thesis research opportunities at DOE laboratories/Facilities. </a:t>
            </a:r>
          </a:p>
          <a:p>
            <a:pPr marL="342900" lvl="1" indent="-342900">
              <a:spcBef>
                <a:spcPts val="0"/>
              </a:spcBef>
              <a:spcAft>
                <a:spcPts val="1200"/>
              </a:spcAft>
              <a:buFont typeface="Wingdings" pitchFamily="2" charset="2"/>
              <a:buChar char="§"/>
            </a:pPr>
            <a:r>
              <a:rPr lang="en-US" sz="1600" dirty="0">
                <a:solidFill>
                  <a:srgbClr val="404040"/>
                </a:solidFill>
              </a:rPr>
              <a:t>The research opportunity is expected to advance the graduate student’s overall doctoral thesis while providing access to the expertise, resources, and capabilities available at the DOE laboratories/Facilities. </a:t>
            </a:r>
          </a:p>
        </p:txBody>
      </p:sp>
      <p:sp>
        <p:nvSpPr>
          <p:cNvPr id="7" name="Rectangle 6"/>
          <p:cNvSpPr/>
          <p:nvPr/>
        </p:nvSpPr>
        <p:spPr>
          <a:xfrm>
            <a:off x="-119907" y="5509584"/>
            <a:ext cx="9383812" cy="666849"/>
          </a:xfrm>
          <a:prstGeom prst="rect">
            <a:avLst/>
          </a:prstGeom>
        </p:spPr>
        <p:txBody>
          <a:bodyPr wrap="square">
            <a:spAutoFit/>
          </a:bodyPr>
          <a:lstStyle/>
          <a:p>
            <a:pPr algn="ctr">
              <a:spcBef>
                <a:spcPts val="400"/>
              </a:spcBef>
            </a:pPr>
            <a:r>
              <a:rPr lang="en-US" sz="2000" b="1" dirty="0">
                <a:solidFill>
                  <a:srgbClr val="FF0000"/>
                </a:solidFill>
              </a:rPr>
              <a:t>2023 Solicitation 2 – Applications Due November 8, 2023, 5:00PM ET</a:t>
            </a:r>
          </a:p>
          <a:p>
            <a:pPr algn="ctr">
              <a:spcBef>
                <a:spcPts val="400"/>
              </a:spcBef>
            </a:pPr>
            <a:r>
              <a:rPr lang="en-US" sz="1400" dirty="0"/>
              <a:t>Full details, requirements, FAQs, and link to application at: </a:t>
            </a:r>
            <a:r>
              <a:rPr lang="en-US" sz="1400" dirty="0">
                <a:hlinkClick r:id="rId3"/>
              </a:rPr>
              <a:t>https://science.osti.gov/wdts/scgsr/</a:t>
            </a:r>
            <a:endParaRPr lang="en-US" sz="1400" dirty="0"/>
          </a:p>
        </p:txBody>
      </p:sp>
      <p:sp>
        <p:nvSpPr>
          <p:cNvPr id="8" name="TextBox 7"/>
          <p:cNvSpPr txBox="1"/>
          <p:nvPr/>
        </p:nvSpPr>
        <p:spPr>
          <a:xfrm>
            <a:off x="3489325" y="6336495"/>
            <a:ext cx="4452309" cy="369332"/>
          </a:xfrm>
          <a:prstGeom prst="rect">
            <a:avLst/>
          </a:prstGeom>
          <a:noFill/>
        </p:spPr>
        <p:txBody>
          <a:bodyPr wrap="none" rtlCol="0">
            <a:spAutoFit/>
          </a:bodyPr>
          <a:lstStyle/>
          <a:p>
            <a:r>
              <a:rPr lang="en-US" b="1" dirty="0"/>
              <a:t>Program Contact : </a:t>
            </a:r>
            <a:r>
              <a:rPr lang="en-US" b="1" dirty="0">
                <a:hlinkClick r:id="rId4"/>
              </a:rPr>
              <a:t>sc.scgsr@science.doe.gov</a:t>
            </a:r>
            <a:r>
              <a:rPr lang="en-US" b="1" dirty="0"/>
              <a:t> </a:t>
            </a:r>
          </a:p>
        </p:txBody>
      </p:sp>
    </p:spTree>
    <p:extLst>
      <p:ext uri="{BB962C8B-B14F-4D97-AF65-F5344CB8AC3E}">
        <p14:creationId xmlns:p14="http://schemas.microsoft.com/office/powerpoint/2010/main" val="2508558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Program Management and Budget</a:t>
            </a:r>
            <a:endParaRPr lang="en-US" sz="2800" b="1" dirty="0"/>
          </a:p>
        </p:txBody>
      </p:sp>
      <p:sp>
        <p:nvSpPr>
          <p:cNvPr id="4" name="Slide Number Placeholder 3"/>
          <p:cNvSpPr>
            <a:spLocks noGrp="1"/>
          </p:cNvSpPr>
          <p:nvPr>
            <p:ph type="sldNum" sz="quarter" idx="11"/>
          </p:nvPr>
        </p:nvSpPr>
        <p:spPr/>
        <p:txBody>
          <a:bodyPr/>
          <a:lstStyle/>
          <a:p>
            <a:fld id="{26CA2777-A89F-4130-B308-73BB65955918}" type="slidenum">
              <a:rPr lang="en-US" smtClean="0"/>
              <a:pPr/>
              <a:t>2</a:t>
            </a:fld>
            <a:endParaRPr lang="en-US" dirty="0"/>
          </a:p>
        </p:txBody>
      </p:sp>
      <p:sp>
        <p:nvSpPr>
          <p:cNvPr id="2" name="Rectangle 1"/>
          <p:cNvSpPr/>
          <p:nvPr/>
        </p:nvSpPr>
        <p:spPr>
          <a:xfrm>
            <a:off x="506263" y="735157"/>
            <a:ext cx="8454857" cy="1200329"/>
          </a:xfrm>
          <a:prstGeom prst="rect">
            <a:avLst/>
          </a:prstGeom>
        </p:spPr>
        <p:txBody>
          <a:bodyPr wrap="square">
            <a:spAutoFit/>
          </a:bodyPr>
          <a:lstStyle/>
          <a:p>
            <a:r>
              <a:rPr lang="en-US" dirty="0">
                <a:solidFill>
                  <a:srgbClr val="404040"/>
                </a:solidFill>
                <a:cs typeface="Arial" panose="020B0604020202020204" pitchFamily="34" charset="0"/>
              </a:rPr>
              <a:t>The SCGSR program is managed by the DOE Office of Science’s Office of Workforce Development for Teachers and Scientists (WDTS) in collaboration with 6 SC research and 2 R&amp;D program offices and 17 DOE national laboratories plus GA/DIII-D. Oak Ridge Institute for Science and Education (ORISE) provides support for program administration. </a:t>
            </a:r>
          </a:p>
        </p:txBody>
      </p:sp>
      <p:graphicFrame>
        <p:nvGraphicFramePr>
          <p:cNvPr id="5" name="Table 4"/>
          <p:cNvGraphicFramePr>
            <a:graphicFrameLocks noGrp="1"/>
          </p:cNvGraphicFramePr>
          <p:nvPr>
            <p:extLst>
              <p:ext uri="{D42A27DB-BD31-4B8C-83A1-F6EECF244321}">
                <p14:modId xmlns:p14="http://schemas.microsoft.com/office/powerpoint/2010/main" val="2468360226"/>
              </p:ext>
            </p:extLst>
          </p:nvPr>
        </p:nvGraphicFramePr>
        <p:xfrm>
          <a:off x="1089387" y="1890018"/>
          <a:ext cx="6965226" cy="4331999"/>
        </p:xfrm>
        <a:graphic>
          <a:graphicData uri="http://schemas.openxmlformats.org/drawingml/2006/table">
            <a:tbl>
              <a:tblPr firstRow="1" bandRow="1">
                <a:tableStyleId>{5C22544A-7EE6-4342-B048-85BDC9FD1C3A}</a:tableStyleId>
              </a:tblPr>
              <a:tblGrid>
                <a:gridCol w="2668198">
                  <a:extLst>
                    <a:ext uri="{9D8B030D-6E8A-4147-A177-3AD203B41FA5}">
                      <a16:colId xmlns:a16="http://schemas.microsoft.com/office/drawing/2014/main" val="20000"/>
                    </a:ext>
                  </a:extLst>
                </a:gridCol>
                <a:gridCol w="2828974">
                  <a:extLst>
                    <a:ext uri="{9D8B030D-6E8A-4147-A177-3AD203B41FA5}">
                      <a16:colId xmlns:a16="http://schemas.microsoft.com/office/drawing/2014/main" val="20001"/>
                    </a:ext>
                  </a:extLst>
                </a:gridCol>
                <a:gridCol w="1468054">
                  <a:extLst>
                    <a:ext uri="{9D8B030D-6E8A-4147-A177-3AD203B41FA5}">
                      <a16:colId xmlns:a16="http://schemas.microsoft.com/office/drawing/2014/main" val="20002"/>
                    </a:ext>
                  </a:extLst>
                </a:gridCol>
              </a:tblGrid>
              <a:tr h="283363">
                <a:tc gridSpan="2">
                  <a:txBody>
                    <a:bodyPr/>
                    <a:lstStyle/>
                    <a:p>
                      <a:pPr marL="0" marR="0" algn="ctr">
                        <a:spcBef>
                          <a:spcPts val="0"/>
                        </a:spcBef>
                        <a:spcAft>
                          <a:spcPts val="0"/>
                        </a:spcAft>
                      </a:pPr>
                      <a:r>
                        <a:rPr lang="en-US" sz="1200" dirty="0">
                          <a:solidFill>
                            <a:schemeClr val="bg1"/>
                          </a:solidFill>
                          <a:effectLst/>
                          <a:latin typeface="+mn-lt"/>
                        </a:rPr>
                        <a:t>Fiscal Year (Budget)</a:t>
                      </a:r>
                      <a:r>
                        <a:rPr lang="en-US" sz="1200" baseline="0" dirty="0">
                          <a:solidFill>
                            <a:schemeClr val="bg1"/>
                          </a:solidFill>
                          <a:effectLst/>
                          <a:latin typeface="+mn-lt"/>
                        </a:rPr>
                        <a:t>/Solicitations</a:t>
                      </a:r>
                      <a:endParaRPr lang="en-US" sz="120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106636"/>
                    </a:solidFill>
                  </a:tcPr>
                </a:tc>
                <a:tc hMerge="1">
                  <a:txBody>
                    <a:bodyPr/>
                    <a:lstStyle/>
                    <a:p>
                      <a:endParaRPr lang="en-US"/>
                    </a:p>
                  </a:txBody>
                  <a:tcPr/>
                </a:tc>
                <a:tc>
                  <a:txBody>
                    <a:bodyPr/>
                    <a:lstStyle/>
                    <a:p>
                      <a:pPr marL="0" marR="0" algn="ctr">
                        <a:spcBef>
                          <a:spcPts val="0"/>
                        </a:spcBef>
                        <a:spcAft>
                          <a:spcPts val="0"/>
                        </a:spcAft>
                      </a:pPr>
                      <a:r>
                        <a:rPr lang="en-US" sz="1200" dirty="0">
                          <a:solidFill>
                            <a:schemeClr val="bg1"/>
                          </a:solidFill>
                          <a:effectLst/>
                          <a:latin typeface="+mn-lt"/>
                        </a:rPr>
                        <a:t>Awards</a:t>
                      </a:r>
                      <a:endParaRPr lang="en-US" sz="120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106636"/>
                    </a:solidFill>
                  </a:tcPr>
                </a:tc>
                <a:extLst>
                  <a:ext uri="{0D108BD9-81ED-4DB2-BD59-A6C34878D82A}">
                    <a16:rowId xmlns:a16="http://schemas.microsoft.com/office/drawing/2014/main" val="10000"/>
                  </a:ext>
                </a:extLst>
              </a:tr>
              <a:tr h="260058">
                <a:tc gridSpan="2">
                  <a:txBody>
                    <a:bodyPr/>
                    <a:lstStyle/>
                    <a:p>
                      <a:r>
                        <a:rPr lang="en-US" sz="1200" dirty="0"/>
                        <a:t>FY 2014</a:t>
                      </a:r>
                      <a:r>
                        <a:rPr lang="en-US" sz="1200" baseline="0" dirty="0"/>
                        <a:t> </a:t>
                      </a:r>
                      <a:r>
                        <a:rPr lang="en-US" sz="1200" dirty="0"/>
                        <a:t>(S2.0M appropriated), 1 Solicitation</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tc>
                <a:tc>
                  <a:txBody>
                    <a:bodyPr/>
                    <a:lstStyle/>
                    <a:p>
                      <a:pPr marL="0" marR="0" indent="0" algn="ctr" defTabSz="1546225">
                        <a:spcBef>
                          <a:spcPts val="0"/>
                        </a:spcBef>
                        <a:spcAft>
                          <a:spcPts val="0"/>
                        </a:spcAft>
                      </a:pPr>
                      <a:r>
                        <a:rPr lang="en-US" sz="1200" dirty="0">
                          <a:solidFill>
                            <a:schemeClr val="tx1"/>
                          </a:solidFill>
                          <a:effectLst/>
                          <a:latin typeface="+mn-lt"/>
                        </a:rPr>
                        <a:t>     65      </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85752">
                <a:tc rowSpan="2">
                  <a:txBody>
                    <a:bodyPr/>
                    <a:lstStyle/>
                    <a:p>
                      <a:r>
                        <a:rPr lang="en-US" sz="1200" dirty="0"/>
                        <a:t>FY2015 ($2.5M appropriated),</a:t>
                      </a:r>
                    </a:p>
                    <a:p>
                      <a:r>
                        <a:rPr lang="en-US" sz="1200" dirty="0"/>
                        <a:t>2 Solicitations</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solidFill>
                            <a:schemeClr val="tx1"/>
                          </a:solidFill>
                          <a:effectLst/>
                          <a:latin typeface="+mn-lt"/>
                        </a:rPr>
                        <a:t>2015 Solicitation</a:t>
                      </a:r>
                      <a:r>
                        <a:rPr lang="en-US" sz="1200" baseline="0" dirty="0">
                          <a:solidFill>
                            <a:schemeClr val="tx1"/>
                          </a:solidFill>
                          <a:effectLst/>
                          <a:latin typeface="+mn-lt"/>
                        </a:rPr>
                        <a:t> </a:t>
                      </a:r>
                      <a:r>
                        <a:rPr lang="en-US" sz="1200" dirty="0">
                          <a:solidFill>
                            <a:schemeClr val="tx1"/>
                          </a:solidFill>
                          <a:effectLst/>
                          <a:latin typeface="+mn-lt"/>
                        </a:rPr>
                        <a:t>1</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defTabSz="1546225">
                        <a:spcBef>
                          <a:spcPts val="0"/>
                        </a:spcBef>
                        <a:spcAft>
                          <a:spcPts val="0"/>
                        </a:spcAft>
                        <a:tabLst>
                          <a:tab pos="53975" algn="l"/>
                          <a:tab pos="457200" algn="l"/>
                          <a:tab pos="511175" algn="l"/>
                        </a:tabLst>
                      </a:pPr>
                      <a:r>
                        <a:rPr lang="en-US" sz="1200" dirty="0">
                          <a:solidFill>
                            <a:schemeClr val="tx1"/>
                          </a:solidFill>
                          <a:effectLst/>
                          <a:latin typeface="+mn-lt"/>
                        </a:rPr>
                        <a:t>            47             </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47680">
                <a:tc vMerge="1">
                  <a:txBody>
                    <a:bodyPr/>
                    <a:lstStyle/>
                    <a:p>
                      <a:endParaRPr lang="en-US" dirty="0"/>
                    </a:p>
                  </a:txBody>
                  <a:tcPr/>
                </a:tc>
                <a:tc>
                  <a:txBody>
                    <a:bodyPr/>
                    <a:lstStyle/>
                    <a:p>
                      <a:pPr marL="0" marR="0" algn="ctr">
                        <a:spcBef>
                          <a:spcPts val="0"/>
                        </a:spcBef>
                        <a:spcAft>
                          <a:spcPts val="0"/>
                        </a:spcAft>
                      </a:pPr>
                      <a:r>
                        <a:rPr lang="en-US" sz="1200" dirty="0">
                          <a:solidFill>
                            <a:schemeClr val="tx1"/>
                          </a:solidFill>
                          <a:effectLst/>
                          <a:latin typeface="+mn-lt"/>
                        </a:rPr>
                        <a:t>2015 Solicitation 2</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1546225">
                        <a:spcBef>
                          <a:spcPts val="0"/>
                        </a:spcBef>
                        <a:spcAft>
                          <a:spcPts val="0"/>
                        </a:spcAft>
                        <a:tabLst/>
                      </a:pPr>
                      <a:r>
                        <a:rPr lang="en-US" sz="1200" dirty="0">
                          <a:solidFill>
                            <a:schemeClr val="tx1"/>
                          </a:solidFill>
                          <a:effectLst/>
                          <a:latin typeface="+mn-lt"/>
                        </a:rPr>
                        <a:t>52 </a:t>
                      </a: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74836">
                <a:tc rowSpan="2">
                  <a:txBody>
                    <a:bodyPr/>
                    <a:lstStyle/>
                    <a:p>
                      <a:r>
                        <a:rPr lang="en-US" sz="1200" dirty="0"/>
                        <a:t>FY2016 ($2.5M</a:t>
                      </a:r>
                      <a:r>
                        <a:rPr lang="en-US" sz="1200" baseline="0" dirty="0"/>
                        <a:t> </a:t>
                      </a:r>
                      <a:r>
                        <a:rPr lang="en-US" sz="1200" dirty="0"/>
                        <a:t>appropriated),  </a:t>
                      </a:r>
                    </a:p>
                    <a:p>
                      <a:r>
                        <a:rPr lang="en-US" sz="1200" dirty="0"/>
                        <a:t>2 Solicitations</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solidFill>
                            <a:schemeClr val="tx1"/>
                          </a:solidFill>
                          <a:effectLst/>
                          <a:latin typeface="+mn-lt"/>
                        </a:rPr>
                        <a:t>2016 Solicitation 1</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defTabSz="1492250">
                        <a:spcBef>
                          <a:spcPts val="0"/>
                        </a:spcBef>
                        <a:spcAft>
                          <a:spcPts val="0"/>
                        </a:spcAft>
                      </a:pPr>
                      <a:r>
                        <a:rPr lang="en-US" sz="1200" dirty="0">
                          <a:solidFill>
                            <a:schemeClr val="tx1"/>
                          </a:solidFill>
                          <a:effectLst/>
                          <a:latin typeface="+mn-lt"/>
                        </a:rPr>
                        <a:t>43</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58597">
                <a:tc vMerge="1">
                  <a:txBody>
                    <a:bodyPr/>
                    <a:lstStyle/>
                    <a:p>
                      <a:endParaRPr lang="en-US" dirty="0"/>
                    </a:p>
                  </a:txBody>
                  <a:tcPr/>
                </a:tc>
                <a:tc>
                  <a:txBody>
                    <a:bodyPr/>
                    <a:lstStyle/>
                    <a:p>
                      <a:pPr marL="0" marR="0" algn="ctr">
                        <a:spcBef>
                          <a:spcPts val="0"/>
                        </a:spcBef>
                        <a:spcAft>
                          <a:spcPts val="0"/>
                        </a:spcAft>
                      </a:pPr>
                      <a:r>
                        <a:rPr lang="en-US" sz="1200" dirty="0">
                          <a:solidFill>
                            <a:schemeClr val="tx1"/>
                          </a:solidFill>
                          <a:effectLst/>
                          <a:latin typeface="+mn-lt"/>
                        </a:rPr>
                        <a:t>2016 Solicitation 2</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aseline="0" dirty="0">
                          <a:solidFill>
                            <a:schemeClr val="tx1"/>
                          </a:solidFill>
                          <a:effectLst/>
                          <a:latin typeface="+mn-lt"/>
                        </a:rPr>
                        <a:t>55</a:t>
                      </a:r>
                      <a:endParaRPr lang="en-US" sz="1200" dirty="0">
                        <a:solidFill>
                          <a:schemeClr val="tx1"/>
                        </a:solidFill>
                        <a:effectLst/>
                        <a:latin typeface="+mn-lt"/>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190994">
                <a:tc rowSpan="2">
                  <a:txBody>
                    <a:bodyPr/>
                    <a:lstStyle/>
                    <a:p>
                      <a:r>
                        <a:rPr lang="en-US" sz="1200" dirty="0"/>
                        <a:t>FY2017 ($2.5M</a:t>
                      </a:r>
                      <a:r>
                        <a:rPr lang="en-US" sz="1200" baseline="0" dirty="0"/>
                        <a:t> </a:t>
                      </a:r>
                      <a:r>
                        <a:rPr lang="en-US" sz="1200" dirty="0"/>
                        <a:t>appropriated),  </a:t>
                      </a:r>
                    </a:p>
                    <a:p>
                      <a:r>
                        <a:rPr lang="en-US" sz="1200" dirty="0"/>
                        <a:t>2 Solicitations</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solidFill>
                            <a:schemeClr val="tx1"/>
                          </a:solidFill>
                          <a:effectLst/>
                          <a:latin typeface="+mn-lt"/>
                        </a:rPr>
                        <a:t>2017 Solicitation 1</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defTabSz="1492250">
                        <a:spcBef>
                          <a:spcPts val="0"/>
                        </a:spcBef>
                        <a:spcAft>
                          <a:spcPts val="0"/>
                        </a:spcAft>
                      </a:pPr>
                      <a:r>
                        <a:rPr lang="en-US" sz="1200" dirty="0">
                          <a:solidFill>
                            <a:schemeClr val="tx1"/>
                          </a:solidFill>
                          <a:effectLst/>
                          <a:latin typeface="+mn-lt"/>
                          <a:ea typeface="+mn-ea"/>
                          <a:cs typeface="+mn-cs"/>
                        </a:rPr>
                        <a:t>52</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42438">
                <a:tc vMerge="1">
                  <a:txBody>
                    <a:bodyPr/>
                    <a:lstStyle/>
                    <a:p>
                      <a:endParaRPr lang="en-US" dirty="0"/>
                    </a:p>
                  </a:txBody>
                  <a:tcPr>
                    <a:solidFill>
                      <a:schemeClr val="tx2">
                        <a:lumMod val="20000"/>
                        <a:lumOff val="80000"/>
                      </a:schemeClr>
                    </a:solidFill>
                  </a:tcPr>
                </a:tc>
                <a:tc>
                  <a:txBody>
                    <a:bodyPr/>
                    <a:lstStyle/>
                    <a:p>
                      <a:pPr marL="0" marR="0" algn="ctr">
                        <a:spcBef>
                          <a:spcPts val="0"/>
                        </a:spcBef>
                        <a:spcAft>
                          <a:spcPts val="0"/>
                        </a:spcAft>
                      </a:pPr>
                      <a:r>
                        <a:rPr lang="en-US" sz="1200" dirty="0">
                          <a:solidFill>
                            <a:schemeClr val="tx1"/>
                          </a:solidFill>
                          <a:effectLst/>
                          <a:latin typeface="+mn-lt"/>
                        </a:rPr>
                        <a:t>2017 Solicitation 2</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aseline="0" dirty="0">
                          <a:solidFill>
                            <a:schemeClr val="tx1"/>
                          </a:solidFill>
                          <a:effectLst/>
                          <a:latin typeface="+mn-lt"/>
                        </a:rPr>
                        <a:t>60</a:t>
                      </a:r>
                      <a:endParaRPr lang="en-US" sz="1200" dirty="0">
                        <a:solidFill>
                          <a:schemeClr val="tx1"/>
                        </a:solidFill>
                        <a:effectLst/>
                        <a:latin typeface="+mn-lt"/>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180509">
                <a:tc rowSpan="2">
                  <a:txBody>
                    <a:bodyPr/>
                    <a:lstStyle/>
                    <a:p>
                      <a:r>
                        <a:rPr lang="en-US" sz="1200" dirty="0"/>
                        <a:t>FY2018 ($2.5M</a:t>
                      </a:r>
                      <a:r>
                        <a:rPr lang="en-US" sz="1200" baseline="0" dirty="0"/>
                        <a:t> </a:t>
                      </a:r>
                      <a:r>
                        <a:rPr lang="en-US" sz="1200" dirty="0"/>
                        <a:t>appropriated),  </a:t>
                      </a:r>
                    </a:p>
                    <a:p>
                      <a:r>
                        <a:rPr lang="en-US" sz="1200" dirty="0"/>
                        <a:t>2 Solicitations</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solidFill>
                            <a:schemeClr val="tx1"/>
                          </a:solidFill>
                          <a:effectLst/>
                          <a:latin typeface="+mn-lt"/>
                        </a:rPr>
                        <a:t>2018 Solicitation 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defTabSz="1492250">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47</a:t>
                      </a: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52922">
                <a:tc vMerge="1">
                  <a:txBody>
                    <a:bodyPr/>
                    <a:lstStyle/>
                    <a:p>
                      <a:endParaRPr lang="en-US" dirty="0"/>
                    </a:p>
                  </a:txBody>
                  <a:tcPr>
                    <a:solidFill>
                      <a:schemeClr val="tx2">
                        <a:lumMod val="20000"/>
                        <a:lumOff val="80000"/>
                      </a:schemeClr>
                    </a:solidFill>
                  </a:tcPr>
                </a:tc>
                <a:tc>
                  <a:txBody>
                    <a:bodyPr/>
                    <a:lstStyle/>
                    <a:p>
                      <a:pPr marL="0" marR="0" algn="ctr">
                        <a:spcBef>
                          <a:spcPts val="0"/>
                        </a:spcBef>
                        <a:spcAft>
                          <a:spcPts val="0"/>
                        </a:spcAft>
                      </a:pPr>
                      <a:r>
                        <a:rPr lang="en-US" sz="1200" dirty="0">
                          <a:solidFill>
                            <a:schemeClr val="tx1"/>
                          </a:solidFill>
                          <a:effectLst/>
                          <a:latin typeface="+mn-lt"/>
                        </a:rPr>
                        <a:t>2018 Solicitation 2</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aseline="0" dirty="0">
                          <a:solidFill>
                            <a:schemeClr val="tx1"/>
                          </a:solidFill>
                          <a:effectLst/>
                          <a:latin typeface="+mn-lt"/>
                        </a:rPr>
                        <a:t>70</a:t>
                      </a:r>
                      <a:endParaRPr lang="en-US" sz="1200" dirty="0">
                        <a:solidFill>
                          <a:schemeClr val="tx1"/>
                        </a:solidFill>
                        <a:effectLst/>
                        <a:latin typeface="+mn-lt"/>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244630">
                <a:tc rowSpan="2">
                  <a:txBody>
                    <a:bodyPr/>
                    <a:lstStyle/>
                    <a:p>
                      <a:r>
                        <a:rPr lang="en-US" sz="1200" dirty="0"/>
                        <a:t>FY2019 ($3.5M appropriated),  </a:t>
                      </a:r>
                    </a:p>
                    <a:p>
                      <a:r>
                        <a:rPr lang="en-US" sz="1200" dirty="0"/>
                        <a:t>2 Solicitations</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solidFill>
                            <a:schemeClr val="tx1"/>
                          </a:solidFill>
                          <a:effectLst/>
                          <a:latin typeface="+mn-lt"/>
                        </a:rPr>
                        <a:t>2019</a:t>
                      </a:r>
                      <a:r>
                        <a:rPr lang="en-US" sz="1200" baseline="0" dirty="0">
                          <a:solidFill>
                            <a:schemeClr val="tx1"/>
                          </a:solidFill>
                          <a:effectLst/>
                          <a:latin typeface="+mn-lt"/>
                        </a:rPr>
                        <a:t> Solicitation 1</a:t>
                      </a:r>
                      <a:endParaRPr lang="en-US" sz="1200" dirty="0">
                        <a:solidFill>
                          <a:schemeClr val="tx1"/>
                        </a:solidFill>
                        <a:effectLst/>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a:solidFill>
                            <a:schemeClr val="tx1"/>
                          </a:solidFill>
                          <a:effectLst/>
                          <a:latin typeface="+mn-lt"/>
                        </a:rPr>
                        <a:t>49</a:t>
                      </a: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4465056"/>
                  </a:ext>
                </a:extLst>
              </a:tr>
              <a:tr h="244630">
                <a:tc vMerge="1">
                  <a:txBody>
                    <a:bodyPr/>
                    <a:lstStyle/>
                    <a:p>
                      <a:endParaRPr lang="en-US" sz="1400" dirty="0"/>
                    </a:p>
                  </a:txBody>
                  <a:tcPr anchor="ctr">
                    <a:solidFill>
                      <a:schemeClr val="tx2">
                        <a:lumMod val="20000"/>
                        <a:lumOff val="80000"/>
                      </a:schemeClr>
                    </a:solidFill>
                  </a:tcPr>
                </a:tc>
                <a:tc>
                  <a:txBody>
                    <a:bodyPr/>
                    <a:lstStyle/>
                    <a:p>
                      <a:pPr marL="0" marR="0" algn="ctr">
                        <a:spcBef>
                          <a:spcPts val="0"/>
                        </a:spcBef>
                        <a:spcAft>
                          <a:spcPts val="0"/>
                        </a:spcAft>
                      </a:pPr>
                      <a:r>
                        <a:rPr lang="en-US" sz="1200" dirty="0">
                          <a:solidFill>
                            <a:schemeClr val="tx1"/>
                          </a:solidFill>
                          <a:effectLst/>
                          <a:latin typeface="+mn-lt"/>
                        </a:rPr>
                        <a:t>2019 Solicitation</a:t>
                      </a:r>
                      <a:r>
                        <a:rPr lang="en-US" sz="1200" baseline="0" dirty="0">
                          <a:solidFill>
                            <a:schemeClr val="tx1"/>
                          </a:solidFill>
                          <a:effectLst/>
                          <a:latin typeface="+mn-lt"/>
                        </a:rPr>
                        <a:t> 2</a:t>
                      </a:r>
                      <a:endParaRPr lang="en-US" sz="1200" dirty="0">
                        <a:solidFill>
                          <a:schemeClr val="tx1"/>
                        </a:solidFill>
                        <a:effectLst/>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a:solidFill>
                            <a:schemeClr val="tx1"/>
                          </a:solidFill>
                          <a:effectLst/>
                          <a:latin typeface="+mn-lt"/>
                        </a:rPr>
                        <a:t>62</a:t>
                      </a: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2662867"/>
                  </a:ext>
                </a:extLst>
              </a:tr>
              <a:tr h="249764">
                <a:tc rowSpan="2">
                  <a:txBody>
                    <a:bodyPr/>
                    <a:lstStyle/>
                    <a:p>
                      <a:r>
                        <a:rPr lang="en-US" sz="1200" dirty="0"/>
                        <a:t>FY2020 ($4.5M appropriated),  </a:t>
                      </a:r>
                    </a:p>
                    <a:p>
                      <a:r>
                        <a:rPr lang="en-US" sz="1200" dirty="0"/>
                        <a:t>2 Solicitations</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solidFill>
                            <a:schemeClr val="tx1"/>
                          </a:solidFill>
                          <a:effectLst/>
                          <a:latin typeface="+mn-lt"/>
                        </a:rPr>
                        <a:t>2020</a:t>
                      </a:r>
                      <a:r>
                        <a:rPr lang="en-US" sz="1200" baseline="0" dirty="0">
                          <a:solidFill>
                            <a:schemeClr val="tx1"/>
                          </a:solidFill>
                          <a:effectLst/>
                          <a:latin typeface="+mn-lt"/>
                        </a:rPr>
                        <a:t> Solicitation 1</a:t>
                      </a:r>
                      <a:endParaRPr lang="en-US" sz="1200" dirty="0">
                        <a:solidFill>
                          <a:schemeClr val="tx1"/>
                        </a:solidFill>
                        <a:effectLst/>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a:solidFill>
                            <a:schemeClr val="tx1"/>
                          </a:solidFill>
                          <a:effectLst/>
                          <a:latin typeface="+mn-lt"/>
                        </a:rPr>
                        <a:t>52</a:t>
                      </a: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249764">
                <a:tc vMerge="1">
                  <a:txBody>
                    <a:bodyPr/>
                    <a:lstStyle/>
                    <a:p>
                      <a:endParaRPr lang="en-US" sz="1400" dirty="0"/>
                    </a:p>
                  </a:txBody>
                  <a:tcPr anchor="ctr">
                    <a:solidFill>
                      <a:schemeClr val="tx2">
                        <a:lumMod val="20000"/>
                        <a:lumOff val="80000"/>
                      </a:schemeClr>
                    </a:solidFill>
                  </a:tcPr>
                </a:tc>
                <a:tc>
                  <a:txBody>
                    <a:bodyPr/>
                    <a:lstStyle/>
                    <a:p>
                      <a:pPr marL="0" marR="0" algn="ctr">
                        <a:spcBef>
                          <a:spcPts val="0"/>
                        </a:spcBef>
                        <a:spcAft>
                          <a:spcPts val="0"/>
                        </a:spcAft>
                      </a:pPr>
                      <a:r>
                        <a:rPr lang="en-US" sz="1200" dirty="0">
                          <a:solidFill>
                            <a:schemeClr val="tx1"/>
                          </a:solidFill>
                          <a:effectLst/>
                          <a:latin typeface="+mn-lt"/>
                        </a:rPr>
                        <a:t>2020 Solicitation</a:t>
                      </a:r>
                      <a:r>
                        <a:rPr lang="en-US" sz="1200" baseline="0" dirty="0">
                          <a:solidFill>
                            <a:schemeClr val="tx1"/>
                          </a:solidFill>
                          <a:effectLst/>
                          <a:latin typeface="+mn-lt"/>
                        </a:rPr>
                        <a:t> 2</a:t>
                      </a:r>
                      <a:endParaRPr lang="en-US" sz="1200" dirty="0">
                        <a:solidFill>
                          <a:schemeClr val="tx1"/>
                        </a:solidFill>
                        <a:effectLst/>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a:solidFill>
                            <a:schemeClr val="tx1"/>
                          </a:solidFill>
                          <a:effectLst/>
                          <a:latin typeface="+mn-lt"/>
                        </a:rPr>
                        <a:t>78</a:t>
                      </a: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249764">
                <a:tc rowSpan="2">
                  <a:txBody>
                    <a:bodyPr/>
                    <a:lstStyle/>
                    <a:p>
                      <a:r>
                        <a:rPr lang="en-US" sz="1200" dirty="0"/>
                        <a:t>FY2021 ($4.6M appropriated),  </a:t>
                      </a:r>
                    </a:p>
                    <a:p>
                      <a:r>
                        <a:rPr lang="en-US" sz="1200" dirty="0"/>
                        <a:t>2 Solicitations</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solidFill>
                            <a:schemeClr val="tx1"/>
                          </a:solidFill>
                          <a:effectLst/>
                          <a:latin typeface="+mn-lt"/>
                        </a:rPr>
                        <a:t>2021</a:t>
                      </a:r>
                      <a:r>
                        <a:rPr lang="en-US" sz="1200" baseline="0" dirty="0">
                          <a:solidFill>
                            <a:schemeClr val="tx1"/>
                          </a:solidFill>
                          <a:effectLst/>
                          <a:latin typeface="+mn-lt"/>
                        </a:rPr>
                        <a:t> Solicitation 1</a:t>
                      </a:r>
                      <a:endParaRPr lang="en-US" sz="1200" dirty="0">
                        <a:solidFill>
                          <a:schemeClr val="tx1"/>
                        </a:solidFill>
                        <a:effectLst/>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a:solidFill>
                            <a:schemeClr val="tx1"/>
                          </a:solidFill>
                          <a:effectLst/>
                          <a:latin typeface="+mn-lt"/>
                        </a:rPr>
                        <a:t>67</a:t>
                      </a: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249764">
                <a:tc vMerge="1">
                  <a:txBody>
                    <a:bodyPr/>
                    <a:lstStyle/>
                    <a:p>
                      <a:endParaRPr lang="en-US" sz="1400" dirty="0"/>
                    </a:p>
                  </a:txBody>
                  <a:tcPr anchor="ctr">
                    <a:solidFill>
                      <a:schemeClr val="tx2">
                        <a:lumMod val="20000"/>
                        <a:lumOff val="80000"/>
                      </a:schemeClr>
                    </a:solidFill>
                  </a:tcPr>
                </a:tc>
                <a:tc>
                  <a:txBody>
                    <a:bodyPr/>
                    <a:lstStyle/>
                    <a:p>
                      <a:pPr marL="0" marR="0" algn="ctr">
                        <a:spcBef>
                          <a:spcPts val="0"/>
                        </a:spcBef>
                        <a:spcAft>
                          <a:spcPts val="0"/>
                        </a:spcAft>
                      </a:pPr>
                      <a:r>
                        <a:rPr lang="en-US" sz="1200" dirty="0">
                          <a:solidFill>
                            <a:schemeClr val="tx1"/>
                          </a:solidFill>
                          <a:effectLst/>
                          <a:latin typeface="+mn-lt"/>
                        </a:rPr>
                        <a:t>2021 Solicitation</a:t>
                      </a:r>
                      <a:r>
                        <a:rPr lang="en-US" sz="1200" baseline="0" dirty="0">
                          <a:solidFill>
                            <a:schemeClr val="tx1"/>
                          </a:solidFill>
                          <a:effectLst/>
                          <a:latin typeface="+mn-lt"/>
                        </a:rPr>
                        <a:t> 2</a:t>
                      </a:r>
                      <a:endParaRPr lang="en-US" sz="1200" dirty="0">
                        <a:solidFill>
                          <a:schemeClr val="tx1"/>
                        </a:solidFill>
                        <a:effectLst/>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a:solidFill>
                            <a:schemeClr val="tx1"/>
                          </a:solidFill>
                          <a:effectLst/>
                          <a:latin typeface="+mn-lt"/>
                        </a:rPr>
                        <a:t>80</a:t>
                      </a: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129540">
                <a:tc rowSpan="2">
                  <a:txBody>
                    <a:bodyPr/>
                    <a:lstStyle/>
                    <a:p>
                      <a:r>
                        <a:rPr lang="en-US" sz="1200" dirty="0"/>
                        <a:t>FY2022 ($5.0M appropriated),  </a:t>
                      </a:r>
                    </a:p>
                    <a:p>
                      <a:r>
                        <a:rPr lang="en-US" sz="1200" dirty="0"/>
                        <a:t>2 Solicitations</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200" dirty="0">
                          <a:solidFill>
                            <a:schemeClr val="tx1"/>
                          </a:solidFill>
                          <a:effectLst/>
                          <a:latin typeface="+mn-lt"/>
                        </a:rPr>
                        <a:t>202</a:t>
                      </a:r>
                      <a:r>
                        <a:rPr lang="en-US" sz="1200" baseline="0" dirty="0">
                          <a:solidFill>
                            <a:schemeClr val="tx1"/>
                          </a:solidFill>
                          <a:effectLst/>
                          <a:latin typeface="+mn-lt"/>
                        </a:rPr>
                        <a:t>2 Solicitation 1</a:t>
                      </a:r>
                      <a:endParaRPr lang="en-US" sz="1200" dirty="0">
                        <a:solidFill>
                          <a:schemeClr val="tx1"/>
                        </a:solidFill>
                        <a:effectLst/>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a:t>44</a:t>
                      </a: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21134269"/>
                  </a:ext>
                </a:extLst>
              </a:tr>
              <a:tr h="129540">
                <a:tc vMerge="1">
                  <a:txBody>
                    <a:bodyPr/>
                    <a:lstStyle/>
                    <a:p>
                      <a:endParaRPr lang="en-US"/>
                    </a:p>
                  </a:txBody>
                  <a:tcPr/>
                </a:tc>
                <a:tc>
                  <a:txBody>
                    <a:bodyPr/>
                    <a:lstStyle/>
                    <a:p>
                      <a:pPr marL="0" marR="0" algn="ctr">
                        <a:spcBef>
                          <a:spcPts val="0"/>
                        </a:spcBef>
                        <a:spcAft>
                          <a:spcPts val="0"/>
                        </a:spcAft>
                      </a:pPr>
                      <a:r>
                        <a:rPr lang="en-US" sz="1200" dirty="0">
                          <a:solidFill>
                            <a:schemeClr val="tx1"/>
                          </a:solidFill>
                          <a:effectLst/>
                          <a:latin typeface="+mn-lt"/>
                        </a:rPr>
                        <a:t>2022 Solicitation</a:t>
                      </a:r>
                      <a:r>
                        <a:rPr lang="en-US" sz="1200" baseline="0" dirty="0">
                          <a:solidFill>
                            <a:schemeClr val="tx1"/>
                          </a:solidFill>
                          <a:effectLst/>
                          <a:latin typeface="+mn-lt"/>
                        </a:rPr>
                        <a:t> 2</a:t>
                      </a:r>
                      <a:endParaRPr lang="en-US" sz="1200" dirty="0">
                        <a:solidFill>
                          <a:schemeClr val="tx1"/>
                        </a:solidFill>
                        <a:effectLst/>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a:t>87</a:t>
                      </a: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37713858"/>
                  </a:ext>
                </a:extLst>
              </a:tr>
            </a:tbl>
          </a:graphicData>
        </a:graphic>
      </p:graphicFrame>
    </p:spTree>
    <p:extLst>
      <p:ext uri="{BB962C8B-B14F-4D97-AF65-F5344CB8AC3E}">
        <p14:creationId xmlns:p14="http://schemas.microsoft.com/office/powerpoint/2010/main" val="2449543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97475" y="762000"/>
            <a:ext cx="8497275" cy="4833058"/>
          </a:xfrm>
        </p:spPr>
        <p:txBody>
          <a:bodyPr/>
          <a:lstStyle/>
          <a:p>
            <a:r>
              <a:rPr lang="en-US" sz="1600" dirty="0"/>
              <a:t>All 28 SC User Facilities (</a:t>
            </a:r>
            <a:r>
              <a:rPr lang="en-US" sz="1600" dirty="0">
                <a:hlinkClick r:id="rId3"/>
              </a:rPr>
              <a:t>https://science.osti.gov/user-facilities/</a:t>
            </a:r>
            <a:r>
              <a:rPr lang="en-US" sz="1600" dirty="0"/>
              <a:t>) can participate. </a:t>
            </a:r>
          </a:p>
          <a:p>
            <a:pPr lvl="1"/>
            <a:r>
              <a:rPr lang="en-US" sz="1400" dirty="0"/>
              <a:t>An opportunity for training and recruiting highly skilled workforce of DOE national laboratories/facilities.</a:t>
            </a:r>
          </a:p>
          <a:p>
            <a:pPr marL="457146" lvl="1" indent="0">
              <a:buNone/>
            </a:pPr>
            <a:endParaRPr lang="en-US" sz="600" dirty="0"/>
          </a:p>
          <a:p>
            <a:r>
              <a:rPr lang="en-US" sz="1600" dirty="0"/>
              <a:t>An SCGSR application is NOT a user facility proposal. Applications proposing to use an SC user facility must apply for user facility time separately.</a:t>
            </a:r>
          </a:p>
          <a:p>
            <a:pPr lvl="1"/>
            <a:r>
              <a:rPr lang="en-US" sz="1400" dirty="0"/>
              <a:t>The graduate research opportunity provided by the DOE SCGSR program is expected to advance the graduate students’ overall doctoral thesis while providing access to the expertise, resources, and capabilities available at the DOE laboratories/facilities. </a:t>
            </a:r>
          </a:p>
          <a:p>
            <a:endParaRPr lang="en-US" sz="600" dirty="0"/>
          </a:p>
          <a:p>
            <a:r>
              <a:rPr lang="en-US" sz="1600" dirty="0"/>
              <a:t>Based on 18 completed cycles (since 2014), 40-50% of all SCGSR applications and awards proposed research projects related to the SC User Facilities. The projects primarily aim at:</a:t>
            </a:r>
          </a:p>
          <a:p>
            <a:pPr lvl="1"/>
            <a:r>
              <a:rPr lang="en-US" sz="1600" dirty="0"/>
              <a:t>Using SC user facilities to do science in an SCGSR priority area identified by SC Program Offices (ASCR, BES, BER, FES, HEP, NP). </a:t>
            </a:r>
            <a:r>
              <a:rPr lang="en-US" sz="1600" u="sng" dirty="0"/>
              <a:t>See a list of the current priority areas for SCGSR 2023 in the next slide. </a:t>
            </a:r>
            <a:endParaRPr lang="en-US" sz="1400" u="sng" dirty="0"/>
          </a:p>
          <a:p>
            <a:pPr lvl="1"/>
            <a:r>
              <a:rPr lang="en-US" sz="1600" dirty="0"/>
              <a:t>Contributing to the R&amp;D activities to advance the capabilities of facilities</a:t>
            </a:r>
          </a:p>
          <a:p>
            <a:pPr marL="914400" lvl="2"/>
            <a:r>
              <a:rPr lang="en-US" sz="1400" dirty="0"/>
              <a:t>Graduate students’ extended residence at a user facility, instead of short, periodic visits through a user proposal;</a:t>
            </a:r>
          </a:p>
          <a:p>
            <a:pPr marL="914400" lvl="2"/>
            <a:r>
              <a:rPr lang="en-US" sz="1400" dirty="0"/>
              <a:t>Dedicated focus on research problems of mutual interest, to both graduate student’s doctoral thesis and to the user facility at a host DOE national laboratory;</a:t>
            </a:r>
          </a:p>
          <a:p>
            <a:pPr marL="914400" lvl="2"/>
            <a:r>
              <a:rPr lang="en-US" sz="1400" dirty="0"/>
              <a:t>Staff scientists at user facilities (for instance, Instrument or Beamline Scientists) may serve as a </a:t>
            </a:r>
            <a:r>
              <a:rPr lang="en-US" sz="1400" i="1" dirty="0"/>
              <a:t>Collaborating DOE Laboratory Scientist</a:t>
            </a:r>
            <a:r>
              <a:rPr lang="en-US" sz="1400" dirty="0"/>
              <a:t>, who provides supervision and research mentorship to graduate students. </a:t>
            </a:r>
            <a:r>
              <a:rPr lang="en-US" sz="1200" dirty="0">
                <a:hlinkClick r:id="rId4"/>
              </a:rPr>
              <a:t>https://science.osti.gov/wdts/scgsr/information-for-collaborating-doe-laboratory-scientists-and-thesis-advisors/</a:t>
            </a:r>
            <a:r>
              <a:rPr lang="en-US" sz="1200" dirty="0"/>
              <a:t> </a:t>
            </a:r>
          </a:p>
          <a:p>
            <a:pPr lvl="2"/>
            <a:endParaRPr lang="en-US" sz="1400" dirty="0"/>
          </a:p>
          <a:p>
            <a:pPr lvl="2"/>
            <a:endParaRPr lang="en-US" sz="1400" dirty="0"/>
          </a:p>
        </p:txBody>
      </p:sp>
      <p:sp>
        <p:nvSpPr>
          <p:cNvPr id="3" name="Title 2"/>
          <p:cNvSpPr>
            <a:spLocks noGrp="1"/>
          </p:cNvSpPr>
          <p:nvPr>
            <p:ph type="title"/>
          </p:nvPr>
        </p:nvSpPr>
        <p:spPr/>
        <p:txBody>
          <a:bodyPr/>
          <a:lstStyle/>
          <a:p>
            <a:r>
              <a:rPr lang="en-US" sz="2800" b="1" dirty="0"/>
              <a:t>SCGSR Research Project Related to SC User Facilities</a:t>
            </a:r>
          </a:p>
        </p:txBody>
      </p:sp>
      <p:sp>
        <p:nvSpPr>
          <p:cNvPr id="4" name="Slide Number Placeholder 3"/>
          <p:cNvSpPr>
            <a:spLocks noGrp="1"/>
          </p:cNvSpPr>
          <p:nvPr>
            <p:ph type="sldNum" sz="quarter" idx="11"/>
          </p:nvPr>
        </p:nvSpPr>
        <p:spPr/>
        <p:txBody>
          <a:bodyPr/>
          <a:lstStyle/>
          <a:p>
            <a:fld id="{26CA2777-A89F-4130-B308-73BB65955918}" type="slidenum">
              <a:rPr lang="en-US" smtClean="0"/>
              <a:pPr/>
              <a:t>3</a:t>
            </a:fld>
            <a:endParaRPr lang="en-US"/>
          </a:p>
        </p:txBody>
      </p:sp>
      <p:sp>
        <p:nvSpPr>
          <p:cNvPr id="5" name="Footer Placeholder 4"/>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4200563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5071"/>
            <a:ext cx="9144000" cy="638069"/>
          </a:xfrm>
        </p:spPr>
        <p:txBody>
          <a:bodyPr>
            <a:normAutofit fontScale="90000"/>
          </a:bodyPr>
          <a:lstStyle/>
          <a:p>
            <a:pPr algn="ctr"/>
            <a:r>
              <a:rPr lang="en-US" sz="2800" b="1" dirty="0">
                <a:latin typeface="+mn-lt"/>
              </a:rPr>
              <a:t>SCGSR Program: Priority Research Areas for 2023 Solicitation 2</a:t>
            </a:r>
            <a:endParaRPr lang="en-US" sz="2400" b="1" dirty="0">
              <a:latin typeface="+mn-lt"/>
            </a:endParaRPr>
          </a:p>
        </p:txBody>
      </p:sp>
      <p:sp>
        <p:nvSpPr>
          <p:cNvPr id="4" name="Slide Number Placeholder 3"/>
          <p:cNvSpPr>
            <a:spLocks noGrp="1"/>
          </p:cNvSpPr>
          <p:nvPr>
            <p:ph type="sldNum" sz="quarter" idx="11"/>
          </p:nvPr>
        </p:nvSpPr>
        <p:spPr>
          <a:xfrm>
            <a:off x="7543800" y="6492875"/>
            <a:ext cx="1300474" cy="365125"/>
          </a:xfrm>
        </p:spPr>
        <p:txBody>
          <a:bodyPr/>
          <a:lstStyle/>
          <a:p>
            <a:pPr algn="r"/>
            <a:fld id="{26CA2777-A89F-4130-B308-73BB65955918}" type="slidenum">
              <a:rPr lang="en-US" b="0" smtClean="0"/>
              <a:pPr algn="r"/>
              <a:t>4</a:t>
            </a:fld>
            <a:endParaRPr lang="en-US" b="0" dirty="0"/>
          </a:p>
        </p:txBody>
      </p:sp>
      <p:sp>
        <p:nvSpPr>
          <p:cNvPr id="7" name="Footer Placeholder 4"/>
          <p:cNvSpPr>
            <a:spLocks noGrp="1"/>
          </p:cNvSpPr>
          <p:nvPr>
            <p:ph type="ftr" sz="quarter" idx="12"/>
          </p:nvPr>
        </p:nvSpPr>
        <p:spPr>
          <a:xfrm>
            <a:off x="1750828" y="496137"/>
            <a:ext cx="5792972" cy="153162"/>
          </a:xfrm>
        </p:spPr>
        <p:txBody>
          <a:bodyPr/>
          <a:lstStyle/>
          <a:p>
            <a:r>
              <a:rPr lang="en-US" sz="1400" i="1" dirty="0">
                <a:solidFill>
                  <a:srgbClr val="000099"/>
                </a:solidFill>
                <a:latin typeface="+mn-lt"/>
                <a:hlinkClick r:id="rId3"/>
              </a:rPr>
              <a:t>https://science.osti.gov/wdts/scgsr/how-to-apply/priority-sc-research-areas/</a:t>
            </a:r>
            <a:r>
              <a:rPr lang="en-US" sz="1400" i="1" dirty="0">
                <a:solidFill>
                  <a:srgbClr val="000099"/>
                </a:solidFill>
                <a:latin typeface="+mn-lt"/>
              </a:rPr>
              <a:t> </a:t>
            </a:r>
          </a:p>
        </p:txBody>
      </p:sp>
      <p:sp>
        <p:nvSpPr>
          <p:cNvPr id="8" name="Content Placeholder 1">
            <a:extLst>
              <a:ext uri="{FF2B5EF4-FFF2-40B4-BE49-F238E27FC236}">
                <a16:creationId xmlns:a16="http://schemas.microsoft.com/office/drawing/2014/main" id="{4A10A735-89EF-DA98-1B8F-32AE854F8D6A}"/>
              </a:ext>
            </a:extLst>
          </p:cNvPr>
          <p:cNvSpPr txBox="1">
            <a:spLocks/>
          </p:cNvSpPr>
          <p:nvPr/>
        </p:nvSpPr>
        <p:spPr>
          <a:xfrm>
            <a:off x="312263" y="849888"/>
            <a:ext cx="8691874" cy="5389795"/>
          </a:xfrm>
          <a:prstGeom prst="rect">
            <a:avLst/>
          </a:prstGeom>
        </p:spPr>
        <p:txBody>
          <a:bodyPr vert="horz" lIns="91440" tIns="45720" rIns="91440" bIns="45720" numCol="2"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900" dirty="0">
                <a:solidFill>
                  <a:srgbClr val="0000FF"/>
                </a:solidFill>
                <a:hlinkClick r:id="rId4" action="ppaction://hlinkfile">
                  <a:extLst>
                    <a:ext uri="{A12FA001-AC4F-418D-AE19-62706E023703}">
                      <ahyp:hlinkClr xmlns:ahyp="http://schemas.microsoft.com/office/drawing/2018/hyperlinkcolor" val="tx"/>
                    </a:ext>
                  </a:extLst>
                </a:hlinkClick>
              </a:rPr>
              <a:t>Convergence Research Topical Areas</a:t>
            </a: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(a)	Microelectronics (ASCR, BES, HEP, and NP)</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(b)  Data Science (ASCR, BES, BER, FES, HEP, and NP)</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(c) 	Conservation Laws and Symmetries (HEP and NP)</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(d) 	Accelerator Science (ASCR, BES, BER, FES, HEP, NP, DOE IP, and ARDAP)</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112713" indent="0">
              <a:spcBef>
                <a:spcPts val="0"/>
              </a:spcBef>
              <a:buFont typeface="Arial" panose="020B0604020202020204" pitchFamily="34" charset="0"/>
              <a:buNone/>
              <a:tabLst>
                <a:tab pos="173038" algn="l"/>
              </a:tabLst>
            </a:pPr>
            <a:endParaRPr lang="en-US" sz="900" dirty="0"/>
          </a:p>
          <a:p>
            <a:pPr marL="0" indent="0">
              <a:spcBef>
                <a:spcPts val="0"/>
              </a:spcBef>
              <a:buFont typeface="Arial" panose="020B0604020202020204" pitchFamily="34" charset="0"/>
              <a:buNone/>
              <a:tabLst>
                <a:tab pos="173038" algn="l"/>
              </a:tabLst>
            </a:pPr>
            <a:r>
              <a:rPr lang="en-US" sz="900" dirty="0">
                <a:hlinkClick r:id="rId4" action="ppaction://hlinkfile"/>
              </a:rPr>
              <a:t>Advanced Scientific Computing Research (ASCR)</a:t>
            </a: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(a)	Applied Mathematics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(b)	Computer Science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(c)  Computational Partnerships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(d) 	Advanced Computing Technologies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112713" indent="0">
              <a:spcBef>
                <a:spcPts val="0"/>
              </a:spcBef>
              <a:buFont typeface="Arial" panose="020B0604020202020204" pitchFamily="34" charset="0"/>
              <a:buNone/>
              <a:tabLst>
                <a:tab pos="173038" algn="l"/>
              </a:tabLst>
            </a:pPr>
            <a:endParaRPr lang="en-US" sz="900" dirty="0"/>
          </a:p>
          <a:p>
            <a:pPr marL="0" indent="0">
              <a:spcBef>
                <a:spcPts val="0"/>
              </a:spcBef>
              <a:buFont typeface="Arial" panose="020B0604020202020204" pitchFamily="34" charset="0"/>
              <a:buNone/>
              <a:tabLst>
                <a:tab pos="173038" algn="l"/>
              </a:tabLst>
            </a:pPr>
            <a:r>
              <a:rPr lang="en-US" sz="900" dirty="0">
                <a:hlinkClick r:id="rId5" action="ppaction://hlinkfile"/>
              </a:rPr>
              <a:t>Basic Energy Sciences (BES)</a:t>
            </a: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(a)  Accelerator and Detector R&amp;D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(b) 	Basic Geosciences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(c) 	Basic Science for Advanced Manufacturing</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(d)	Basic Science for Clean Energy and Decarbonization</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(e)	Chemical and Materials Sciences for Quantum Information Science (QIS)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(f)   Data and Computational Sciences for Materials and Chemical Sciences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(g) 	Fundamental Electrochemistry for Chemical and Materials Sciences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(h)  Gas Phase Chemical Physics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(i) 	Instruments R&amp;D for Neutron and X-ray Facilities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(j) 	Instruments and Techniques R&amp;D for Electron and Scanning Probe Microscopy</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(k)	Materials Sciences and Chemistry for Microelectronics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(l)	Nuclear Chemistry and Radiochemical Separations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(m) Radiation Effects in Materials and Chemistry</a:t>
            </a:r>
            <a:endParaRPr lang="en-US" sz="900" dirty="0"/>
          </a:p>
          <a:p>
            <a:pPr marL="0" indent="0">
              <a:spcBef>
                <a:spcPts val="0"/>
              </a:spcBef>
              <a:buFont typeface="Arial" panose="020B0604020202020204" pitchFamily="34" charset="0"/>
              <a:buNone/>
              <a:tabLst>
                <a:tab pos="173038" algn="l"/>
              </a:tabLst>
            </a:pPr>
            <a:endParaRPr lang="en-US" sz="900" dirty="0">
              <a:hlinkClick r:id="rId6" action="ppaction://hlinkfile"/>
            </a:endParaRPr>
          </a:p>
          <a:p>
            <a:pPr marL="0" indent="0">
              <a:spcBef>
                <a:spcPts val="0"/>
              </a:spcBef>
              <a:buFont typeface="Arial" panose="020B0604020202020204" pitchFamily="34" charset="0"/>
              <a:buNone/>
              <a:tabLst>
                <a:tab pos="173038" algn="l"/>
              </a:tabLst>
            </a:pPr>
            <a:r>
              <a:rPr lang="en-US" sz="900" dirty="0">
                <a:solidFill>
                  <a:srgbClr val="0000FF"/>
                </a:solidFill>
                <a:hlinkClick r:id="rId6" action="ppaction://hlinkfile">
                  <a:extLst>
                    <a:ext uri="{A12FA001-AC4F-418D-AE19-62706E023703}">
                      <ahyp:hlinkClr xmlns:ahyp="http://schemas.microsoft.com/office/drawing/2018/hyperlinkcolor" val="tx"/>
                    </a:ext>
                  </a:extLst>
                </a:hlinkClick>
              </a:rPr>
              <a:t>Biological and Environmental Research (BER)</a:t>
            </a: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(a)	Computational Biology and Bioinformatics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(b)	Biomolecular Characterization and Imaging Science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(c)	Plant Science for Sustainable Bioenergy</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(d)	Environmental Microbiology</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228600" indent="-228600">
              <a:lnSpc>
                <a:spcPct val="115000"/>
              </a:lnSpc>
              <a:spcBef>
                <a:spcPts val="0"/>
              </a:spcBef>
              <a:buFont typeface="Arial" panose="020B0604020202020204" pitchFamily="34" charset="0"/>
              <a:buAutoNum type="alphaLcParenBoth" startAt="5"/>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Environmental System Science</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228600" indent="-228600">
              <a:lnSpc>
                <a:spcPct val="115000"/>
              </a:lnSpc>
              <a:spcBef>
                <a:spcPts val="0"/>
              </a:spcBef>
              <a:buFont typeface="Arial" panose="020B0604020202020204" pitchFamily="34" charset="0"/>
              <a:buAutoNum type="alphaLcParenBoth" startAt="6"/>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Atmospheric System Research</a:t>
            </a:r>
          </a:p>
          <a:p>
            <a:pPr marL="228600" indent="-228600">
              <a:lnSpc>
                <a:spcPct val="115000"/>
              </a:lnSpc>
              <a:spcBef>
                <a:spcPts val="0"/>
              </a:spcBef>
              <a:buFont typeface="Arial" panose="020B0604020202020204" pitchFamily="34" charset="0"/>
              <a:buAutoNum type="alphaLcParenBoth" startAt="6"/>
              <a:tabLst>
                <a:tab pos="173038" algn="l"/>
              </a:tabLst>
            </a:pP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228600" indent="-228600">
              <a:lnSpc>
                <a:spcPct val="115000"/>
              </a:lnSpc>
              <a:spcBef>
                <a:spcPts val="0"/>
              </a:spcBef>
              <a:buFont typeface="Arial" panose="020B0604020202020204" pitchFamily="34" charset="0"/>
              <a:buAutoNum type="alphaLcParenBoth" startAt="7"/>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Earth System Model Development</a:t>
            </a:r>
          </a:p>
          <a:p>
            <a:pPr marL="228600" indent="-228600">
              <a:lnSpc>
                <a:spcPct val="115000"/>
              </a:lnSpc>
              <a:spcBef>
                <a:spcPts val="0"/>
              </a:spcBef>
              <a:buFont typeface="Arial" panose="020B0604020202020204" pitchFamily="34" charset="0"/>
              <a:buAutoNum type="alphaLcParenBoth" startAt="7"/>
              <a:tabLst>
                <a:tab pos="173038" algn="l"/>
              </a:tabLst>
            </a:pPr>
            <a:r>
              <a:rPr lang="en-US" sz="900" dirty="0">
                <a:latin typeface="Calibri" panose="020F0502020204030204" pitchFamily="34" charset="0"/>
                <a:ea typeface="Times New Roman" panose="02020603050405020304" pitchFamily="18" charset="0"/>
                <a:cs typeface="Calibri" panose="020F0502020204030204" pitchFamily="34" charset="0"/>
              </a:rPr>
              <a:t>Regional and Global Model and Analysis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marL="112713" indent="0">
              <a:spcBef>
                <a:spcPts val="0"/>
              </a:spcBef>
              <a:buFont typeface="Arial" panose="020B0604020202020204" pitchFamily="34" charset="0"/>
              <a:buNone/>
              <a:tabLst>
                <a:tab pos="173038" algn="l"/>
              </a:tabLst>
            </a:pPr>
            <a:endParaRPr lang="en-US" sz="900" dirty="0"/>
          </a:p>
          <a:p>
            <a:pPr marL="0" indent="0">
              <a:spcBef>
                <a:spcPts val="0"/>
              </a:spcBef>
              <a:buFont typeface="Arial" panose="020B0604020202020204" pitchFamily="34" charset="0"/>
              <a:buNone/>
              <a:tabLst>
                <a:tab pos="173038" algn="l"/>
              </a:tabLst>
            </a:pPr>
            <a:r>
              <a:rPr lang="en-US" sz="900" dirty="0">
                <a:solidFill>
                  <a:srgbClr val="FF0000"/>
                </a:solidFill>
                <a:hlinkClick r:id="rId7" action="ppaction://hlinkfile"/>
              </a:rPr>
              <a:t>Fusion Energy Sciences (FES)</a:t>
            </a:r>
          </a:p>
          <a:p>
            <a:pPr marL="0" indent="0">
              <a:spcBef>
                <a:spcPts val="0"/>
              </a:spcBef>
              <a:buFont typeface="Arial" panose="020B0604020202020204" pitchFamily="34" charset="0"/>
              <a:buNone/>
              <a:tabLst>
                <a:tab pos="173038" algn="l"/>
              </a:tabLst>
            </a:pPr>
            <a:r>
              <a:rPr lang="en-US" sz="900" dirty="0"/>
              <a:t>(a) Burning Plasma Science &amp; Enabling Technologies </a:t>
            </a:r>
          </a:p>
          <a:p>
            <a:pPr marL="0" indent="0">
              <a:spcBef>
                <a:spcPts val="0"/>
              </a:spcBef>
              <a:buFont typeface="Arial" panose="020B0604020202020204" pitchFamily="34" charset="0"/>
              <a:buNone/>
              <a:tabLst>
                <a:tab pos="173038" algn="l"/>
              </a:tabLst>
            </a:pPr>
            <a:r>
              <a:rPr lang="en-US" sz="900" dirty="0"/>
              <a:t>(b) Discovery Plasma Science </a:t>
            </a:r>
          </a:p>
          <a:p>
            <a:pPr marL="112713" indent="0">
              <a:spcBef>
                <a:spcPts val="0"/>
              </a:spcBef>
              <a:buFont typeface="Arial" panose="020B0604020202020204" pitchFamily="34" charset="0"/>
              <a:buNone/>
              <a:tabLst>
                <a:tab pos="173038" algn="l"/>
              </a:tabLst>
            </a:pPr>
            <a:endParaRPr lang="en-US" sz="900" dirty="0">
              <a:hlinkClick r:id="" action="ppaction://hlinkfile"/>
            </a:endParaRPr>
          </a:p>
          <a:p>
            <a:pPr marL="0" indent="0">
              <a:spcBef>
                <a:spcPts val="0"/>
              </a:spcBef>
              <a:buFont typeface="Arial" panose="020B0604020202020204" pitchFamily="34" charset="0"/>
              <a:buNone/>
              <a:tabLst>
                <a:tab pos="173038" algn="l"/>
              </a:tabLst>
            </a:pPr>
            <a:r>
              <a:rPr lang="en-US" sz="900" dirty="0">
                <a:hlinkClick r:id="" action="ppaction://hlinkfile"/>
              </a:rPr>
              <a:t>High Energy Physics (HEP)</a:t>
            </a: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Times New Roman" panose="02020603050405020304" pitchFamily="18" charset="0"/>
              </a:rPr>
              <a:t>(a)	Theoretical and Computational Research in High Energy Physics </a:t>
            </a:r>
          </a:p>
          <a:p>
            <a:pPr marL="173038" indent="-173038">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Times New Roman" panose="02020603050405020304" pitchFamily="18" charset="0"/>
              </a:rPr>
              <a:t>(b)	Advanced Accelerator and Advanced Detector Technology Research and Development in   High Energy Physics</a:t>
            </a: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Times New Roman" panose="02020603050405020304" pitchFamily="18" charset="0"/>
              </a:rPr>
              <a:t>(c)  Experimental Research in High Energy Physics</a:t>
            </a:r>
          </a:p>
          <a:p>
            <a:pPr marL="0" indent="0">
              <a:spcBef>
                <a:spcPts val="0"/>
              </a:spcBef>
              <a:buFont typeface="Arial" panose="020B0604020202020204" pitchFamily="34" charset="0"/>
              <a:buNone/>
              <a:tabLst>
                <a:tab pos="173038" algn="l"/>
              </a:tabLst>
            </a:pPr>
            <a:endParaRPr lang="en-US" sz="900" dirty="0">
              <a:hlinkClick r:id="" action="ppaction://hlinkfile"/>
            </a:endParaRPr>
          </a:p>
          <a:p>
            <a:pPr marL="0" indent="0">
              <a:spcBef>
                <a:spcPts val="0"/>
              </a:spcBef>
              <a:buFont typeface="Arial" panose="020B0604020202020204" pitchFamily="34" charset="0"/>
              <a:buNone/>
              <a:tabLst>
                <a:tab pos="173038" algn="l"/>
              </a:tabLst>
            </a:pPr>
            <a:r>
              <a:rPr lang="en-US" sz="900" dirty="0">
                <a:hlinkClick r:id="" action="ppaction://hlinkfile"/>
              </a:rPr>
              <a:t>Nuclear Physics (NP)</a:t>
            </a: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Times New Roman" panose="02020603050405020304" pitchFamily="18" charset="0"/>
              </a:rPr>
              <a:t>(a)	Medium Energy Nuclear Physics</a:t>
            </a: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Times New Roman" panose="02020603050405020304" pitchFamily="18" charset="0"/>
              </a:rPr>
              <a:t>(b)	Heavy Ion Nuclear Physics</a:t>
            </a: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Times New Roman" panose="02020603050405020304" pitchFamily="18" charset="0"/>
              </a:rPr>
              <a:t>(c)	Fundamental Symmetries</a:t>
            </a: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Times New Roman" panose="02020603050405020304" pitchFamily="18" charset="0"/>
              </a:rPr>
              <a:t>(d)  Nuclear Structure and Nuclear Astrophysics</a:t>
            </a: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Times New Roman" panose="02020603050405020304" pitchFamily="18" charset="0"/>
              </a:rPr>
              <a:t>(e)	Nuclear Theory </a:t>
            </a: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Times New Roman" panose="02020603050405020304" pitchFamily="18" charset="0"/>
              </a:rPr>
              <a:t>(f)   Nuclear Data and Nuclear Theory Computing </a:t>
            </a:r>
          </a:p>
          <a:p>
            <a:pPr marL="173038" indent="-173038">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Times New Roman" panose="02020603050405020304" pitchFamily="18" charset="0"/>
              </a:rPr>
              <a:t>(g)	Accelerator Research and Development for Current and Future Nuclear Physics Facilities</a:t>
            </a:r>
          </a:p>
          <a:p>
            <a:pPr marL="173038" indent="-173038">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Times New Roman" panose="02020603050405020304" pitchFamily="18" charset="0"/>
              </a:rPr>
              <a:t>(h)	Quantum Information Science for Experimental and Computational Nuclear Physics</a:t>
            </a: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Times New Roman" panose="02020603050405020304" pitchFamily="18" charset="0"/>
              </a:rPr>
              <a:t>(i)	Artificial Intelligence and Machine Learning for Nuclear Physics</a:t>
            </a:r>
          </a:p>
          <a:p>
            <a:pPr marL="111125" indent="-111125">
              <a:lnSpc>
                <a:spcPct val="115000"/>
              </a:lnSpc>
              <a:spcBef>
                <a:spcPts val="0"/>
              </a:spcBef>
              <a:buFont typeface="Arial" panose="020B0604020202020204" pitchFamily="34" charset="0"/>
              <a:buAutoNum type="alphaLcParenBoth" startAt="10"/>
              <a:tabLst>
                <a:tab pos="111125" algn="l"/>
              </a:tabLst>
            </a:pPr>
            <a:r>
              <a:rPr lang="en-US" sz="900" dirty="0">
                <a:latin typeface="Calibri" panose="020F0502020204030204" pitchFamily="34" charset="0"/>
                <a:ea typeface="Times New Roman" panose="02020603050405020304" pitchFamily="18" charset="0"/>
                <a:cs typeface="Times New Roman" panose="02020603050405020304" pitchFamily="18" charset="0"/>
              </a:rPr>
              <a:t> Advanced Detector Technology Research and Development in Nuclear Physics</a:t>
            </a:r>
          </a:p>
          <a:p>
            <a:pPr marL="0" indent="0">
              <a:lnSpc>
                <a:spcPct val="115000"/>
              </a:lnSpc>
              <a:spcBef>
                <a:spcPts val="0"/>
              </a:spcBef>
              <a:buFont typeface="Arial" panose="020B0604020202020204" pitchFamily="34" charset="0"/>
              <a:buNone/>
              <a:tabLst>
                <a:tab pos="173038" algn="l"/>
              </a:tabLst>
            </a:pPr>
            <a:endParaRPr lang="en-US" sz="900" dirty="0">
              <a:latin typeface="Calibri" panose="020F0502020204030204" pitchFamily="34" charset="0"/>
              <a:cs typeface="Times New Roman" panose="02020603050405020304" pitchFamily="18" charset="0"/>
            </a:endParaRPr>
          </a:p>
          <a:p>
            <a:pPr marL="0" indent="0">
              <a:lnSpc>
                <a:spcPct val="115000"/>
              </a:lnSpc>
              <a:spcBef>
                <a:spcPts val="0"/>
              </a:spcBef>
              <a:buFont typeface="Arial" panose="020B0604020202020204" pitchFamily="34" charset="0"/>
              <a:buNone/>
              <a:tabLst>
                <a:tab pos="173038" algn="l"/>
              </a:tabLst>
            </a:pPr>
            <a:r>
              <a:rPr lang="en-US" sz="900" u="sng" dirty="0">
                <a:solidFill>
                  <a:srgbClr val="0000FF"/>
                </a:solidFill>
                <a:latin typeface="Calibri" panose="020F0502020204030204" pitchFamily="34" charset="0"/>
                <a:ea typeface="Times New Roman" panose="02020603050405020304" pitchFamily="18" charset="0"/>
                <a:cs typeface="Times New Roman" panose="02020603050405020304" pitchFamily="18" charset="0"/>
              </a:rPr>
              <a:t>Isotope R&amp;D and Production (DOE IP)</a:t>
            </a:r>
          </a:p>
          <a:p>
            <a:pPr marL="0" indent="0">
              <a:spcBef>
                <a:spcPts val="0"/>
              </a:spcBef>
              <a:buFont typeface="+mj-lt"/>
              <a:buAutoNum type="alphaLcParenBoth"/>
              <a:tabLst>
                <a:tab pos="173038" algn="l"/>
              </a:tabLst>
            </a:pPr>
            <a:r>
              <a:rPr lang="en-US" sz="900" dirty="0">
                <a:latin typeface="Calibri" panose="020F0502020204030204" pitchFamily="34" charset="0"/>
                <a:ea typeface="Times New Roman" panose="02020603050405020304" pitchFamily="18" charset="0"/>
                <a:cs typeface="Times New Roman" panose="02020603050405020304" pitchFamily="18" charset="0"/>
              </a:rPr>
              <a:t> Isotope Production Research</a:t>
            </a:r>
          </a:p>
          <a:p>
            <a:pPr marL="0" indent="0">
              <a:spcBef>
                <a:spcPts val="0"/>
              </a:spcBef>
              <a:buFont typeface="+mj-lt"/>
              <a:buAutoNum type="alphaLcParenBoth"/>
              <a:tabLst>
                <a:tab pos="173038" algn="l"/>
              </a:tabLst>
            </a:pPr>
            <a:r>
              <a:rPr lang="en-US" sz="900" dirty="0">
                <a:latin typeface="Calibri" panose="020F0502020204030204" pitchFamily="34" charset="0"/>
                <a:ea typeface="Times New Roman" panose="02020603050405020304" pitchFamily="18" charset="0"/>
                <a:cs typeface="Times New Roman" panose="02020603050405020304" pitchFamily="18" charset="0"/>
              </a:rPr>
              <a:t> Isotope Processing, Purification, Separations and Radiochemical Synthesis</a:t>
            </a:r>
          </a:p>
          <a:p>
            <a:pPr marL="0" indent="0">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Times New Roman" panose="02020603050405020304" pitchFamily="18" charset="0"/>
              </a:rPr>
              <a:t>(c) Biological Tracers and Imaging</a:t>
            </a:r>
          </a:p>
          <a:p>
            <a:pPr marL="0" indent="0">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Times New Roman" panose="02020603050405020304" pitchFamily="18" charset="0"/>
              </a:rPr>
              <a:t>(d) Isotope Enrichment Technology</a:t>
            </a: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Times New Roman" panose="02020603050405020304" pitchFamily="18" charset="0"/>
              </a:rPr>
              <a:t> </a:t>
            </a:r>
            <a:endParaRPr lang="en-US" sz="900" u="sng" dirty="0">
              <a:solidFill>
                <a:srgbClr val="0000FF"/>
              </a:solidFill>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0"/>
              </a:spcBef>
              <a:buFont typeface="Arial" panose="020B0604020202020204" pitchFamily="34" charset="0"/>
              <a:buNone/>
              <a:tabLst>
                <a:tab pos="173038" algn="l"/>
              </a:tabLst>
            </a:pPr>
            <a:r>
              <a:rPr lang="en-US" sz="900" u="sng" dirty="0">
                <a:solidFill>
                  <a:srgbClr val="0000FF"/>
                </a:solidFill>
                <a:latin typeface="Calibri" panose="020F0502020204030204" pitchFamily="34" charset="0"/>
                <a:ea typeface="Times New Roman" panose="02020603050405020304" pitchFamily="18" charset="0"/>
                <a:cs typeface="Times New Roman" panose="02020603050405020304" pitchFamily="18" charset="0"/>
              </a:rPr>
              <a:t>Accelerator R&amp;D and Production (ARDAP)</a:t>
            </a:r>
          </a:p>
          <a:p>
            <a:pPr marL="0" indent="0">
              <a:lnSpc>
                <a:spcPct val="115000"/>
              </a:lnSpc>
              <a:spcBef>
                <a:spcPts val="0"/>
              </a:spcBef>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Times New Roman" panose="02020603050405020304" pitchFamily="18" charset="0"/>
              </a:rPr>
              <a:t>(a)	Accelerator Technology Research</a:t>
            </a:r>
          </a:p>
          <a:p>
            <a:pPr marL="0" indent="0">
              <a:buFont typeface="Arial" panose="020B0604020202020204" pitchFamily="34" charset="0"/>
              <a:buNone/>
              <a:tabLst>
                <a:tab pos="173038" algn="l"/>
              </a:tabLst>
            </a:pPr>
            <a:r>
              <a:rPr lang="en-US" sz="900" dirty="0">
                <a:latin typeface="Calibri" panose="020F0502020204030204" pitchFamily="34" charset="0"/>
                <a:ea typeface="Times New Roman" panose="02020603050405020304" pitchFamily="18" charset="0"/>
                <a:cs typeface="Times New Roman" panose="02020603050405020304" pitchFamily="18" charset="0"/>
              </a:rPr>
              <a:t>(b)	</a:t>
            </a:r>
            <a:r>
              <a:rPr lang="en-US" sz="900" dirty="0">
                <a:latin typeface="Calibri" panose="020F0502020204030204" pitchFamily="34" charset="0"/>
                <a:ea typeface="Times New Roman" panose="02020603050405020304" pitchFamily="18" charset="0"/>
              </a:rPr>
              <a:t>Accelerator Technology Development</a:t>
            </a:r>
            <a:endParaRPr lang="en-US" sz="900" dirty="0"/>
          </a:p>
          <a:p>
            <a:pPr marL="0" indent="0">
              <a:spcBef>
                <a:spcPts val="200"/>
              </a:spcBef>
              <a:buFont typeface="Arial" panose="020B0604020202020204" pitchFamily="34" charset="0"/>
              <a:buNone/>
            </a:pPr>
            <a:endParaRPr lang="en-US" sz="900" dirty="0"/>
          </a:p>
        </p:txBody>
      </p:sp>
    </p:spTree>
    <p:extLst>
      <p:ext uri="{BB962C8B-B14F-4D97-AF65-F5344CB8AC3E}">
        <p14:creationId xmlns:p14="http://schemas.microsoft.com/office/powerpoint/2010/main" val="4266033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Eligibility, Awards, and Application</a:t>
            </a:r>
          </a:p>
        </p:txBody>
      </p:sp>
      <p:sp>
        <p:nvSpPr>
          <p:cNvPr id="4" name="Slide Number Placeholder 3"/>
          <p:cNvSpPr>
            <a:spLocks noGrp="1"/>
          </p:cNvSpPr>
          <p:nvPr>
            <p:ph type="sldNum" sz="quarter" idx="11"/>
          </p:nvPr>
        </p:nvSpPr>
        <p:spPr/>
        <p:txBody>
          <a:bodyPr/>
          <a:lstStyle/>
          <a:p>
            <a:fld id="{26CA2777-A89F-4130-B308-73BB65955918}" type="slidenum">
              <a:rPr lang="en-US" smtClean="0"/>
              <a:pPr/>
              <a:t>5</a:t>
            </a:fld>
            <a:endParaRPr lang="en-US"/>
          </a:p>
        </p:txBody>
      </p:sp>
      <p:grpSp>
        <p:nvGrpSpPr>
          <p:cNvPr id="6" name="Group 5"/>
          <p:cNvGrpSpPr/>
          <p:nvPr/>
        </p:nvGrpSpPr>
        <p:grpSpPr>
          <a:xfrm>
            <a:off x="4539840" y="3754625"/>
            <a:ext cx="3935896" cy="2026272"/>
            <a:chOff x="423489" y="3454400"/>
            <a:chExt cx="3900581" cy="1866900"/>
          </a:xfrm>
        </p:grpSpPr>
        <p:sp>
          <p:nvSpPr>
            <p:cNvPr id="7" name="Rectangle 6"/>
            <p:cNvSpPr/>
            <p:nvPr/>
          </p:nvSpPr>
          <p:spPr>
            <a:xfrm>
              <a:off x="423489" y="3454400"/>
              <a:ext cx="3839154" cy="1866900"/>
            </a:xfrm>
            <a:prstGeom prst="rect">
              <a:avLst/>
            </a:prstGeom>
            <a:noFill/>
            <a:ln cmpd="thickThin">
              <a:solidFill>
                <a:srgbClr val="1066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65715" y="3524673"/>
              <a:ext cx="3858355" cy="1687236"/>
            </a:xfrm>
            <a:prstGeom prst="rect">
              <a:avLst/>
            </a:prstGeom>
            <a:noFill/>
          </p:spPr>
          <p:txBody>
            <a:bodyPr wrap="square" rtlCol="0">
              <a:spAutoFit/>
            </a:bodyPr>
            <a:lstStyle/>
            <a:p>
              <a:pPr>
                <a:spcAft>
                  <a:spcPts val="600"/>
                </a:spcAft>
              </a:pPr>
              <a:r>
                <a:rPr lang="en-US" sz="1600" b="1" dirty="0">
                  <a:latin typeface="Arial" panose="020B0604020202020204" pitchFamily="34" charset="0"/>
                  <a:cs typeface="Arial" panose="020B0604020202020204" pitchFamily="34" charset="0"/>
                </a:rPr>
                <a:t>Award Benefits</a:t>
              </a:r>
              <a:r>
                <a:rPr lang="en-US" sz="1600" dirty="0">
                  <a:latin typeface="Arial" panose="020B0604020202020204" pitchFamily="34" charset="0"/>
                  <a:cs typeface="Arial" panose="020B0604020202020204" pitchFamily="34" charset="0"/>
                </a:rPr>
                <a:t>:</a:t>
              </a:r>
            </a:p>
            <a:p>
              <a:pPr marL="228600" indent="-228600">
                <a:spcAft>
                  <a:spcPts val="600"/>
                </a:spcAft>
                <a:buFont typeface="Wingdings" panose="05000000000000000000" pitchFamily="2" charset="2"/>
                <a:buChar char="§"/>
              </a:pPr>
              <a:r>
                <a:rPr lang="en-US" sz="1400" dirty="0">
                  <a:solidFill>
                    <a:srgbClr val="404040"/>
                  </a:solidFill>
                  <a:latin typeface="Arial" panose="020B0604020202020204" pitchFamily="34" charset="0"/>
                  <a:cs typeface="Arial" panose="020B0604020202020204" pitchFamily="34" charset="0"/>
                </a:rPr>
                <a:t>A stipend of up to $3,600/month for general living expenses</a:t>
              </a:r>
            </a:p>
            <a:p>
              <a:pPr marL="228600" indent="-228600">
                <a:spcAft>
                  <a:spcPts val="600"/>
                </a:spcAft>
                <a:buFont typeface="Wingdings" panose="05000000000000000000" pitchFamily="2" charset="2"/>
                <a:buChar char="§"/>
              </a:pPr>
              <a:r>
                <a:rPr lang="en-US" sz="1400" dirty="0">
                  <a:solidFill>
                    <a:srgbClr val="404040"/>
                  </a:solidFill>
                  <a:latin typeface="Arial" panose="020B0604020202020204" pitchFamily="34" charset="0"/>
                  <a:cs typeface="Arial" panose="020B0604020202020204" pitchFamily="34" charset="0"/>
                </a:rPr>
                <a:t>Reimbursement of inbound/outbound travel expenses to/from the DOE laboratory of up to $2,000. </a:t>
              </a:r>
            </a:p>
            <a:p>
              <a:pPr>
                <a:spcAft>
                  <a:spcPts val="600"/>
                </a:spcAft>
              </a:pPr>
              <a:r>
                <a:rPr lang="en-US" sz="1200" dirty="0">
                  <a:solidFill>
                    <a:srgbClr val="404040"/>
                  </a:solidFill>
                  <a:latin typeface="Arial" panose="020B0604020202020204" pitchFamily="34" charset="0"/>
                  <a:cs typeface="Arial" panose="020B0604020202020204" pitchFamily="34" charset="0"/>
                </a:rPr>
                <a:t>(Award payments are provided directly to the student.)</a:t>
              </a:r>
            </a:p>
          </p:txBody>
        </p:sp>
      </p:grpSp>
      <p:grpSp>
        <p:nvGrpSpPr>
          <p:cNvPr id="9" name="Group 8"/>
          <p:cNvGrpSpPr/>
          <p:nvPr/>
        </p:nvGrpSpPr>
        <p:grpSpPr>
          <a:xfrm>
            <a:off x="4539840" y="1191996"/>
            <a:ext cx="3873910" cy="2135608"/>
            <a:chOff x="4762500" y="3454401"/>
            <a:chExt cx="3873911" cy="1866900"/>
          </a:xfrm>
        </p:grpSpPr>
        <p:sp>
          <p:nvSpPr>
            <p:cNvPr id="10" name="Rectangle 9"/>
            <p:cNvSpPr/>
            <p:nvPr/>
          </p:nvSpPr>
          <p:spPr>
            <a:xfrm>
              <a:off x="4762500" y="3454401"/>
              <a:ext cx="3873911" cy="1866900"/>
            </a:xfrm>
            <a:prstGeom prst="rect">
              <a:avLst/>
            </a:prstGeom>
            <a:noFill/>
            <a:ln cmpd="thickThin">
              <a:solidFill>
                <a:srgbClr val="1066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805106" y="3515817"/>
              <a:ext cx="3831305" cy="1744067"/>
            </a:xfrm>
            <a:prstGeom prst="rect">
              <a:avLst/>
            </a:prstGeom>
            <a:noFill/>
          </p:spPr>
          <p:txBody>
            <a:bodyPr wrap="square" rtlCol="0">
              <a:spAutoFit/>
            </a:bodyPr>
            <a:lstStyle/>
            <a:p>
              <a:pPr>
                <a:spcAft>
                  <a:spcPts val="400"/>
                </a:spcAft>
              </a:pPr>
              <a:r>
                <a:rPr lang="en-US" sz="1600" b="1" dirty="0">
                  <a:latin typeface="Arial" panose="020B0604020202020204" pitchFamily="34" charset="0"/>
                  <a:cs typeface="Arial" panose="020B0604020202020204" pitchFamily="34" charset="0"/>
                </a:rPr>
                <a:t>Eligibility</a:t>
              </a:r>
              <a:r>
                <a:rPr lang="en-US" sz="1600" dirty="0">
                  <a:latin typeface="Arial" panose="020B0604020202020204" pitchFamily="34" charset="0"/>
                  <a:cs typeface="Arial" panose="020B0604020202020204" pitchFamily="34" charset="0"/>
                </a:rPr>
                <a:t>:</a:t>
              </a:r>
            </a:p>
            <a:p>
              <a:pPr marL="228600" indent="-228600">
                <a:spcAft>
                  <a:spcPts val="400"/>
                </a:spcAft>
                <a:buFont typeface="Wingdings" panose="05000000000000000000" pitchFamily="2" charset="2"/>
                <a:buChar char="§"/>
              </a:pPr>
              <a:r>
                <a:rPr lang="en-US" sz="1300" dirty="0">
                  <a:solidFill>
                    <a:srgbClr val="404040"/>
                  </a:solidFill>
                  <a:latin typeface="Arial" panose="020B0604020202020204" pitchFamily="34" charset="0"/>
                  <a:cs typeface="Arial" panose="020B0604020202020204" pitchFamily="34" charset="0"/>
                </a:rPr>
                <a:t>U.S. Citizen or Lawful Permanent Resident</a:t>
              </a:r>
            </a:p>
            <a:p>
              <a:pPr marL="228600" indent="-228600">
                <a:spcAft>
                  <a:spcPts val="400"/>
                </a:spcAft>
                <a:buFont typeface="Wingdings" panose="05000000000000000000" pitchFamily="2" charset="2"/>
                <a:buChar char="§"/>
              </a:pPr>
              <a:r>
                <a:rPr lang="en-US" sz="1300" dirty="0">
                  <a:solidFill>
                    <a:srgbClr val="404040"/>
                  </a:solidFill>
                  <a:latin typeface="Arial" panose="020B0604020202020204" pitchFamily="34" charset="0"/>
                  <a:cs typeface="Arial" panose="020B0604020202020204" pitchFamily="34" charset="0"/>
                </a:rPr>
                <a:t>Qualified graduate program &amp; Ph.D. Candidacy </a:t>
              </a:r>
            </a:p>
            <a:p>
              <a:pPr marL="228600" indent="-228600">
                <a:spcAft>
                  <a:spcPts val="400"/>
                </a:spcAft>
                <a:buFont typeface="Wingdings" panose="05000000000000000000" pitchFamily="2" charset="2"/>
                <a:buChar char="§"/>
              </a:pPr>
              <a:r>
                <a:rPr lang="en-US" sz="1300" dirty="0">
                  <a:solidFill>
                    <a:srgbClr val="404040"/>
                  </a:solidFill>
                  <a:latin typeface="Arial" panose="020B0604020202020204" pitchFamily="34" charset="0"/>
                  <a:cs typeface="Arial" panose="020B0604020202020204" pitchFamily="34" charset="0"/>
                </a:rPr>
                <a:t>Graduate research aligned with an SCGSR priority research area</a:t>
              </a:r>
            </a:p>
            <a:p>
              <a:pPr marL="228600" indent="-228600">
                <a:spcAft>
                  <a:spcPts val="400"/>
                </a:spcAft>
                <a:buFont typeface="Wingdings" panose="05000000000000000000" pitchFamily="2" charset="2"/>
                <a:buChar char="§"/>
              </a:pPr>
              <a:r>
                <a:rPr lang="en-US" sz="1300" dirty="0">
                  <a:solidFill>
                    <a:srgbClr val="404040"/>
                  </a:solidFill>
                  <a:latin typeface="Arial" panose="020B0604020202020204" pitchFamily="34" charset="0"/>
                  <a:cs typeface="Arial" panose="020B0604020202020204" pitchFamily="34" charset="0"/>
                </a:rPr>
                <a:t>Establishment of a collaborating DOE laboratory scientist at the time of application </a:t>
              </a:r>
            </a:p>
          </p:txBody>
        </p:sp>
      </p:grpSp>
      <p:sp>
        <p:nvSpPr>
          <p:cNvPr id="5" name="Rectangle 4"/>
          <p:cNvSpPr/>
          <p:nvPr/>
        </p:nvSpPr>
        <p:spPr>
          <a:xfrm>
            <a:off x="3722070" y="6320229"/>
            <a:ext cx="4005455" cy="830997"/>
          </a:xfrm>
          <a:prstGeom prst="rect">
            <a:avLst/>
          </a:prstGeom>
        </p:spPr>
        <p:txBody>
          <a:bodyPr wrap="none">
            <a:spAutoFit/>
          </a:bodyPr>
          <a:lstStyle/>
          <a:p>
            <a:r>
              <a:rPr lang="en-US" sz="1600" i="1" dirty="0">
                <a:hlinkClick r:id="rId3"/>
              </a:rPr>
              <a:t>https://science.osti.gov/wdts/scgsr/eligibility</a:t>
            </a:r>
            <a:r>
              <a:rPr lang="en-US" sz="1600" i="1" dirty="0"/>
              <a:t>/</a:t>
            </a:r>
          </a:p>
          <a:p>
            <a:endParaRPr lang="en-US" sz="1600" i="1" dirty="0"/>
          </a:p>
          <a:p>
            <a:endParaRPr lang="en-US" sz="1600" i="1" dirty="0"/>
          </a:p>
        </p:txBody>
      </p:sp>
      <p:sp>
        <p:nvSpPr>
          <p:cNvPr id="12" name="Content Placeholder 2"/>
          <p:cNvSpPr>
            <a:spLocks noGrp="1"/>
          </p:cNvSpPr>
          <p:nvPr>
            <p:ph idx="1"/>
          </p:nvPr>
        </p:nvSpPr>
        <p:spPr>
          <a:xfrm>
            <a:off x="504278" y="1056677"/>
            <a:ext cx="3973579" cy="4968875"/>
          </a:xfrm>
        </p:spPr>
        <p:txBody>
          <a:bodyPr>
            <a:noAutofit/>
          </a:bodyPr>
          <a:lstStyle/>
          <a:p>
            <a:pPr marL="228600" indent="-228600">
              <a:spcBef>
                <a:spcPts val="400"/>
              </a:spcBef>
              <a:spcAft>
                <a:spcPts val="0"/>
              </a:spcAft>
              <a:buFont typeface="Wingdings" panose="05000000000000000000" pitchFamily="2" charset="2"/>
              <a:buChar char="§"/>
            </a:pPr>
            <a:r>
              <a:rPr lang="en-US" sz="1600" b="0" dirty="0">
                <a:solidFill>
                  <a:srgbClr val="404040"/>
                </a:solidFill>
                <a:latin typeface="Arial" panose="020B0604020202020204" pitchFamily="34" charset="0"/>
              </a:rPr>
              <a:t>Graduate students must apply online through the online application system.</a:t>
            </a:r>
          </a:p>
          <a:p>
            <a:pPr marL="228600" indent="-228600">
              <a:spcBef>
                <a:spcPts val="400"/>
              </a:spcBef>
              <a:spcAft>
                <a:spcPts val="0"/>
              </a:spcAft>
              <a:buFont typeface="Wingdings" panose="05000000000000000000" pitchFamily="2" charset="2"/>
              <a:buChar char="§"/>
            </a:pPr>
            <a:endParaRPr lang="en-US" sz="1000" b="0" dirty="0">
              <a:solidFill>
                <a:srgbClr val="404040"/>
              </a:solidFill>
              <a:latin typeface="Arial" panose="020B0604020202020204" pitchFamily="34" charset="0"/>
            </a:endParaRPr>
          </a:p>
          <a:p>
            <a:pPr marL="228600" indent="-228600">
              <a:spcBef>
                <a:spcPts val="400"/>
              </a:spcBef>
              <a:spcAft>
                <a:spcPts val="0"/>
              </a:spcAft>
              <a:buFont typeface="Wingdings" panose="05000000000000000000" pitchFamily="2" charset="2"/>
              <a:buChar char="§"/>
            </a:pPr>
            <a:r>
              <a:rPr lang="en-US" sz="1600" b="0" dirty="0">
                <a:solidFill>
                  <a:srgbClr val="404040"/>
                </a:solidFill>
                <a:latin typeface="Arial" panose="020B0604020202020204" pitchFamily="34" charset="0"/>
              </a:rPr>
              <a:t>The application requires a research proposal and letters of support from both the graduate student’s thesis advisor and the collaborating DOE laboratory scientist. </a:t>
            </a:r>
          </a:p>
          <a:p>
            <a:pPr marL="228600" indent="-228600">
              <a:spcBef>
                <a:spcPts val="400"/>
              </a:spcBef>
              <a:spcAft>
                <a:spcPts val="0"/>
              </a:spcAft>
              <a:buFont typeface="Wingdings" panose="05000000000000000000" pitchFamily="2" charset="2"/>
              <a:buChar char="§"/>
            </a:pPr>
            <a:endParaRPr lang="en-US" sz="1000" b="0" dirty="0">
              <a:solidFill>
                <a:srgbClr val="404040"/>
              </a:solidFill>
              <a:latin typeface="Arial" panose="020B0604020202020204" pitchFamily="34" charset="0"/>
            </a:endParaRPr>
          </a:p>
          <a:p>
            <a:pPr marL="228600" indent="-228600">
              <a:spcBef>
                <a:spcPts val="400"/>
              </a:spcBef>
              <a:spcAft>
                <a:spcPts val="0"/>
              </a:spcAft>
              <a:buFont typeface="Wingdings" panose="05000000000000000000" pitchFamily="2" charset="2"/>
              <a:buChar char="§"/>
            </a:pPr>
            <a:r>
              <a:rPr lang="en-US" sz="1600" b="0" dirty="0">
                <a:solidFill>
                  <a:srgbClr val="404040"/>
                </a:solidFill>
                <a:latin typeface="Arial" panose="020B0604020202020204" pitchFamily="34" charset="0"/>
              </a:rPr>
              <a:t>Student’s research and proposed SCGSR project must be aligned with one of the identified SCGSR priority research areas defined by the SC Program Offices and specified in the solicitation. </a:t>
            </a:r>
          </a:p>
          <a:p>
            <a:pPr marL="228600" indent="-228600">
              <a:spcBef>
                <a:spcPts val="400"/>
              </a:spcBef>
              <a:spcAft>
                <a:spcPts val="0"/>
              </a:spcAft>
              <a:buFont typeface="Wingdings" panose="05000000000000000000" pitchFamily="2" charset="2"/>
              <a:buChar char="§"/>
            </a:pPr>
            <a:endParaRPr lang="en-US" sz="1000" b="0" dirty="0">
              <a:solidFill>
                <a:srgbClr val="404040"/>
              </a:solidFill>
              <a:latin typeface="Arial" panose="020B0604020202020204" pitchFamily="34" charset="0"/>
            </a:endParaRPr>
          </a:p>
          <a:p>
            <a:pPr marL="228600" indent="-228600">
              <a:spcBef>
                <a:spcPts val="400"/>
              </a:spcBef>
              <a:spcAft>
                <a:spcPts val="0"/>
              </a:spcAft>
              <a:buFont typeface="Wingdings" panose="05000000000000000000" pitchFamily="2" charset="2"/>
              <a:buChar char="§"/>
            </a:pPr>
            <a:r>
              <a:rPr lang="en-US" sz="1600" b="0" dirty="0">
                <a:solidFill>
                  <a:srgbClr val="FF0000"/>
                </a:solidFill>
                <a:latin typeface="Arial" panose="020B0604020202020204" pitchFamily="34" charset="0"/>
              </a:rPr>
              <a:t>Applications proposing to use an SC user facility must apply for user facility time separately.</a:t>
            </a:r>
          </a:p>
        </p:txBody>
      </p:sp>
    </p:spTree>
    <p:extLst>
      <p:ext uri="{BB962C8B-B14F-4D97-AF65-F5344CB8AC3E}">
        <p14:creationId xmlns:p14="http://schemas.microsoft.com/office/powerpoint/2010/main" val="1189178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0798" y="830725"/>
            <a:ext cx="8682404" cy="5452138"/>
          </a:xfrm>
        </p:spPr>
        <p:txBody>
          <a:bodyPr/>
          <a:lstStyle/>
          <a:p>
            <a:pPr marL="0" indent="0">
              <a:buNone/>
            </a:pPr>
            <a:r>
              <a:rPr lang="en-US" sz="1800" dirty="0">
                <a:solidFill>
                  <a:schemeClr val="tx1"/>
                </a:solidFill>
              </a:rPr>
              <a:t>All applications to the SCGSR program must be completed through the online application system. Only complete applications submitted by the deadline will be considered. </a:t>
            </a:r>
          </a:p>
          <a:p>
            <a:pPr marL="0" indent="0">
              <a:buNone/>
            </a:pPr>
            <a:endParaRPr lang="en-US" sz="500" u="sng" dirty="0">
              <a:solidFill>
                <a:schemeClr val="tx1"/>
              </a:solidFill>
            </a:endParaRPr>
          </a:p>
          <a:p>
            <a:pPr marL="0" indent="0">
              <a:buNone/>
            </a:pPr>
            <a:r>
              <a:rPr lang="en-US" sz="1800" u="sng" dirty="0">
                <a:solidFill>
                  <a:schemeClr val="tx1"/>
                </a:solidFill>
              </a:rPr>
              <a:t>A Complete SCGSR Application includes:</a:t>
            </a:r>
          </a:p>
          <a:p>
            <a:pPr marL="463550" indent="-238125">
              <a:buFont typeface="Wingdings" panose="05000000000000000000" pitchFamily="2" charset="2"/>
              <a:buChar char="§"/>
            </a:pPr>
            <a:r>
              <a:rPr lang="en-US" sz="1600" b="0" dirty="0">
                <a:solidFill>
                  <a:schemeClr val="tx1"/>
                </a:solidFill>
              </a:rPr>
              <a:t>All required fields of the Online Application System, </a:t>
            </a:r>
            <a:r>
              <a:rPr lang="en-US" sz="1600" b="0" i="1" dirty="0">
                <a:solidFill>
                  <a:schemeClr val="tx1"/>
                </a:solidFill>
              </a:rPr>
              <a:t>including: </a:t>
            </a:r>
          </a:p>
          <a:p>
            <a:pPr marL="688975" lvl="1" indent="-225425">
              <a:buFont typeface="Arial" panose="020B0604020202020204" pitchFamily="34" charset="0"/>
              <a:buChar char="•"/>
              <a:tabLst>
                <a:tab pos="688975" algn="l"/>
              </a:tabLst>
            </a:pPr>
            <a:r>
              <a:rPr lang="en-US" sz="1600" b="0" dirty="0">
                <a:solidFill>
                  <a:schemeClr val="tx1"/>
                </a:solidFill>
              </a:rPr>
              <a:t>Contact information of the </a:t>
            </a:r>
            <a:r>
              <a:rPr lang="en-US" sz="1600" dirty="0">
                <a:solidFill>
                  <a:schemeClr val="tx1"/>
                </a:solidFill>
              </a:rPr>
              <a:t>graduate applicant, primary graduate thesis advisor, and collaborating DOE laboratory scientist</a:t>
            </a:r>
            <a:endParaRPr lang="en-US" sz="1600" b="0" dirty="0">
              <a:solidFill>
                <a:schemeClr val="tx1"/>
              </a:solidFill>
            </a:endParaRPr>
          </a:p>
          <a:p>
            <a:pPr marL="688975" lvl="1" indent="-225425">
              <a:buFont typeface="Arial" panose="020B0604020202020204" pitchFamily="34" charset="0"/>
              <a:buChar char="•"/>
              <a:tabLst>
                <a:tab pos="688975" algn="l"/>
              </a:tabLst>
            </a:pPr>
            <a:r>
              <a:rPr lang="en-US" sz="1600" b="0" dirty="0">
                <a:solidFill>
                  <a:schemeClr val="tx1"/>
                </a:solidFill>
              </a:rPr>
              <a:t>Academic information, including undergraduate and graduate study </a:t>
            </a:r>
          </a:p>
          <a:p>
            <a:pPr marL="688975" lvl="1" indent="-225425">
              <a:buFont typeface="Arial" panose="020B0604020202020204" pitchFamily="34" charset="0"/>
              <a:buChar char="•"/>
              <a:tabLst>
                <a:tab pos="688975" algn="l"/>
              </a:tabLst>
            </a:pPr>
            <a:r>
              <a:rPr lang="en-US" sz="1600" b="0" dirty="0">
                <a:solidFill>
                  <a:schemeClr val="tx1"/>
                </a:solidFill>
              </a:rPr>
              <a:t>Professional information, including scientific publications and awards, research experiences, etc. </a:t>
            </a:r>
          </a:p>
          <a:p>
            <a:pPr marL="688975" lvl="1" indent="-225425">
              <a:spcBef>
                <a:spcPts val="0"/>
              </a:spcBef>
              <a:buFont typeface="Arial" panose="020B0604020202020204" pitchFamily="34" charset="0"/>
              <a:buChar char="•"/>
              <a:tabLst>
                <a:tab pos="688975" algn="l"/>
              </a:tabLst>
            </a:pPr>
            <a:r>
              <a:rPr lang="en-US" sz="1600" dirty="0">
                <a:solidFill>
                  <a:schemeClr val="tx1"/>
                </a:solidFill>
              </a:rPr>
              <a:t>Alignment of proposed research to one of the SCGSR Priority Research Areas</a:t>
            </a:r>
          </a:p>
          <a:p>
            <a:pPr marL="688975" lvl="1" indent="0">
              <a:spcBef>
                <a:spcPts val="0"/>
              </a:spcBef>
              <a:buNone/>
              <a:tabLst>
                <a:tab pos="688975" algn="l"/>
              </a:tabLst>
            </a:pPr>
            <a:r>
              <a:rPr lang="en-US" sz="1600" dirty="0">
                <a:solidFill>
                  <a:schemeClr val="tx1"/>
                </a:solidFill>
                <a:hlinkClick r:id="rId3"/>
              </a:rPr>
              <a:t>https://science.osti.gov/wdts/scgsr/how-to-apply/priority-sc-research-areas/</a:t>
            </a:r>
            <a:r>
              <a:rPr lang="en-US" sz="1600" dirty="0">
                <a:solidFill>
                  <a:schemeClr val="tx1"/>
                </a:solidFill>
              </a:rPr>
              <a:t> </a:t>
            </a:r>
          </a:p>
          <a:p>
            <a:pPr marL="463550" lvl="1" indent="0">
              <a:spcBef>
                <a:spcPts val="0"/>
              </a:spcBef>
              <a:buNone/>
            </a:pPr>
            <a:endParaRPr lang="en-US" sz="1050" b="0" dirty="0">
              <a:solidFill>
                <a:schemeClr val="tx1"/>
              </a:solidFill>
            </a:endParaRPr>
          </a:p>
          <a:p>
            <a:pPr marL="463550" indent="-238125">
              <a:spcAft>
                <a:spcPts val="0"/>
              </a:spcAft>
              <a:buFont typeface="Wingdings" panose="05000000000000000000" pitchFamily="2" charset="2"/>
              <a:buChar char="§"/>
            </a:pPr>
            <a:r>
              <a:rPr lang="en-US" sz="1600" b="0" dirty="0">
                <a:solidFill>
                  <a:schemeClr val="tx1"/>
                </a:solidFill>
              </a:rPr>
              <a:t>A </a:t>
            </a:r>
            <a:r>
              <a:rPr lang="en-US" sz="1600" dirty="0">
                <a:solidFill>
                  <a:schemeClr val="tx1"/>
                </a:solidFill>
              </a:rPr>
              <a:t>SCGSR Research Proposal </a:t>
            </a:r>
            <a:r>
              <a:rPr lang="en-US" sz="1600" b="0" dirty="0">
                <a:solidFill>
                  <a:schemeClr val="tx1"/>
                </a:solidFill>
              </a:rPr>
              <a:t>(</a:t>
            </a:r>
            <a:r>
              <a:rPr lang="en-US" sz="1600" b="0" i="1" dirty="0">
                <a:solidFill>
                  <a:schemeClr val="tx1"/>
                </a:solidFill>
              </a:rPr>
              <a:t>3-page maximum + 1 page of references, full guidance provided</a:t>
            </a:r>
            <a:r>
              <a:rPr lang="en-US" sz="1600" b="0" dirty="0">
                <a:solidFill>
                  <a:schemeClr val="tx1"/>
                </a:solidFill>
              </a:rPr>
              <a:t>).</a:t>
            </a:r>
          </a:p>
          <a:p>
            <a:pPr marL="463550" indent="0">
              <a:spcAft>
                <a:spcPts val="600"/>
              </a:spcAft>
              <a:buNone/>
            </a:pPr>
            <a:r>
              <a:rPr lang="en-US" sz="1600" b="0" dirty="0">
                <a:solidFill>
                  <a:schemeClr val="tx1"/>
                </a:solidFill>
                <a:hlinkClick r:id="rId4"/>
              </a:rPr>
              <a:t>https://science.osti.gov/wdts/scgsr/how-to-apply/research-proposal-guidelines/</a:t>
            </a:r>
            <a:r>
              <a:rPr lang="en-US" sz="1600" b="0" dirty="0">
                <a:solidFill>
                  <a:schemeClr val="tx1"/>
                </a:solidFill>
              </a:rPr>
              <a:t> </a:t>
            </a:r>
          </a:p>
          <a:p>
            <a:pPr marL="463550" indent="-238125">
              <a:spcAft>
                <a:spcPts val="0"/>
              </a:spcAft>
              <a:buFont typeface="Wingdings" panose="05000000000000000000" pitchFamily="2" charset="2"/>
              <a:buChar char="§"/>
            </a:pPr>
            <a:r>
              <a:rPr lang="en-US" sz="1600" b="0" dirty="0">
                <a:solidFill>
                  <a:schemeClr val="tx1"/>
                </a:solidFill>
              </a:rPr>
              <a:t>Official graduate transcripts and proof of Ph.D. Candidacy.</a:t>
            </a:r>
          </a:p>
          <a:p>
            <a:pPr marL="225425" indent="236538">
              <a:spcBef>
                <a:spcPts val="0"/>
              </a:spcBef>
              <a:spcAft>
                <a:spcPts val="600"/>
              </a:spcAft>
              <a:buNone/>
            </a:pPr>
            <a:r>
              <a:rPr lang="en-US" sz="1600" b="0" dirty="0">
                <a:solidFill>
                  <a:schemeClr val="tx1"/>
                </a:solidFill>
                <a:hlinkClick r:id="rId5"/>
              </a:rPr>
              <a:t>https://science.osti.gov/wdts/scgsr/how-to-apply/graduate-transcripts/</a:t>
            </a:r>
            <a:r>
              <a:rPr lang="en-US" sz="1600" b="0" dirty="0">
                <a:solidFill>
                  <a:schemeClr val="tx1"/>
                </a:solidFill>
              </a:rPr>
              <a:t> </a:t>
            </a:r>
          </a:p>
          <a:p>
            <a:pPr marL="463550" indent="-238125">
              <a:spcAft>
                <a:spcPts val="600"/>
              </a:spcAft>
              <a:buFont typeface="Wingdings" panose="05000000000000000000" pitchFamily="2" charset="2"/>
              <a:buChar char="§"/>
            </a:pPr>
            <a:r>
              <a:rPr lang="en-US" sz="1600" b="0" dirty="0">
                <a:solidFill>
                  <a:schemeClr val="tx1"/>
                </a:solidFill>
              </a:rPr>
              <a:t>Two Letters of Support, one by primary graduate thesis advisor, and the other by collaborating DOE laboratory scientist. </a:t>
            </a:r>
            <a:r>
              <a:rPr lang="en-US" sz="1600" b="0" dirty="0">
                <a:solidFill>
                  <a:schemeClr val="tx1"/>
                </a:solidFill>
                <a:hlinkClick r:id="rId6"/>
              </a:rPr>
              <a:t>https://science.osti.gov/wdts/scgsr/how-to-apply/letters-of-support/</a:t>
            </a:r>
            <a:r>
              <a:rPr lang="en-US" sz="1600" b="0" dirty="0">
                <a:solidFill>
                  <a:schemeClr val="tx1"/>
                </a:solidFill>
              </a:rPr>
              <a:t> </a:t>
            </a:r>
          </a:p>
          <a:p>
            <a:pPr marL="0" indent="0">
              <a:buNone/>
            </a:pPr>
            <a:endParaRPr lang="en-US" sz="1600" b="0" dirty="0">
              <a:solidFill>
                <a:schemeClr val="tx1"/>
              </a:solidFill>
            </a:endParaRPr>
          </a:p>
        </p:txBody>
      </p:sp>
      <p:sp>
        <p:nvSpPr>
          <p:cNvPr id="3" name="Title 2"/>
          <p:cNvSpPr>
            <a:spLocks noGrp="1"/>
          </p:cNvSpPr>
          <p:nvPr>
            <p:ph type="title"/>
          </p:nvPr>
        </p:nvSpPr>
        <p:spPr/>
        <p:txBody>
          <a:bodyPr/>
          <a:lstStyle/>
          <a:p>
            <a:r>
              <a:rPr lang="en-US" sz="2800" b="1" dirty="0"/>
              <a:t>Application Requirements</a:t>
            </a:r>
          </a:p>
        </p:txBody>
      </p:sp>
      <p:sp>
        <p:nvSpPr>
          <p:cNvPr id="4" name="Slide Number Placeholder 3"/>
          <p:cNvSpPr>
            <a:spLocks noGrp="1"/>
          </p:cNvSpPr>
          <p:nvPr>
            <p:ph type="sldNum" sz="quarter" idx="11"/>
          </p:nvPr>
        </p:nvSpPr>
        <p:spPr/>
        <p:txBody>
          <a:bodyPr/>
          <a:lstStyle/>
          <a:p>
            <a:fld id="{26CA2777-A89F-4130-B308-73BB65955918}" type="slidenum">
              <a:rPr lang="en-US" smtClean="0"/>
              <a:pPr/>
              <a:t>6</a:t>
            </a:fld>
            <a:endParaRPr lang="en-US"/>
          </a:p>
        </p:txBody>
      </p:sp>
      <p:sp>
        <p:nvSpPr>
          <p:cNvPr id="5" name="Rectangle 4"/>
          <p:cNvSpPr/>
          <p:nvPr/>
        </p:nvSpPr>
        <p:spPr>
          <a:xfrm>
            <a:off x="3394710" y="6334780"/>
            <a:ext cx="4572000" cy="523220"/>
          </a:xfrm>
          <a:prstGeom prst="rect">
            <a:avLst/>
          </a:prstGeom>
        </p:spPr>
        <p:txBody>
          <a:bodyPr>
            <a:spAutoFit/>
          </a:bodyPr>
          <a:lstStyle/>
          <a:p>
            <a:r>
              <a:rPr lang="en-US" sz="1400" i="1" dirty="0">
                <a:hlinkClick r:id="rId7"/>
              </a:rPr>
              <a:t>https://science.osti.gov/wdts/scgsr/how-to-apply/</a:t>
            </a:r>
            <a:endParaRPr lang="en-US" sz="1400" i="1" dirty="0"/>
          </a:p>
          <a:p>
            <a:endParaRPr lang="en-US" sz="1400" dirty="0"/>
          </a:p>
        </p:txBody>
      </p:sp>
    </p:spTree>
    <p:extLst>
      <p:ext uri="{BB962C8B-B14F-4D97-AF65-F5344CB8AC3E}">
        <p14:creationId xmlns:p14="http://schemas.microsoft.com/office/powerpoint/2010/main" val="1537644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0"/>
            <a:ext cx="9144000" cy="757640"/>
          </a:xfrm>
        </p:spPr>
        <p:txBody>
          <a:bodyPr/>
          <a:lstStyle/>
          <a:p>
            <a:pPr eaLnBrk="1" hangingPunct="1"/>
            <a:r>
              <a:rPr lang="en-US" altLang="en-US" sz="2800" b="1" dirty="0"/>
              <a:t>Merit Review Criteria</a:t>
            </a:r>
          </a:p>
        </p:txBody>
      </p:sp>
      <p:graphicFrame>
        <p:nvGraphicFramePr>
          <p:cNvPr id="3" name="Table 2"/>
          <p:cNvGraphicFramePr>
            <a:graphicFrameLocks noGrp="1"/>
          </p:cNvGraphicFramePr>
          <p:nvPr>
            <p:extLst>
              <p:ext uri="{D42A27DB-BD31-4B8C-83A1-F6EECF244321}">
                <p14:modId xmlns:p14="http://schemas.microsoft.com/office/powerpoint/2010/main" val="1092854945"/>
              </p:ext>
            </p:extLst>
          </p:nvPr>
        </p:nvGraphicFramePr>
        <p:xfrm>
          <a:off x="564991" y="996204"/>
          <a:ext cx="8014018" cy="4836160"/>
        </p:xfrm>
        <a:graphic>
          <a:graphicData uri="http://schemas.openxmlformats.org/drawingml/2006/table">
            <a:tbl>
              <a:tblPr firstRow="1" firstCol="1" bandRow="1">
                <a:tableStyleId>{5C22544A-7EE6-4342-B048-85BDC9FD1C3A}</a:tableStyleId>
              </a:tblPr>
              <a:tblGrid>
                <a:gridCol w="8014018">
                  <a:extLst>
                    <a:ext uri="{9D8B030D-6E8A-4147-A177-3AD203B41FA5}">
                      <a16:colId xmlns:a16="http://schemas.microsoft.com/office/drawing/2014/main" val="20000"/>
                    </a:ext>
                  </a:extLst>
                </a:gridCol>
              </a:tblGrid>
              <a:tr h="713457">
                <a:tc>
                  <a:txBody>
                    <a:bodyPr/>
                    <a:lstStyle/>
                    <a:p>
                      <a:pPr marL="0" marR="0" lvl="0" indent="0" algn="l">
                        <a:lnSpc>
                          <a:spcPct val="100000"/>
                        </a:lnSpc>
                        <a:spcBef>
                          <a:spcPts val="0"/>
                        </a:spcBef>
                        <a:spcAft>
                          <a:spcPts val="0"/>
                        </a:spcAft>
                        <a:buFont typeface="+mj-lt"/>
                        <a:buNone/>
                        <a:tabLst>
                          <a:tab pos="174625" algn="l"/>
                        </a:tabLst>
                      </a:pPr>
                      <a:r>
                        <a:rPr lang="en-US" sz="1800" dirty="0">
                          <a:solidFill>
                            <a:schemeClr val="tx1"/>
                          </a:solidFill>
                          <a:effectLst/>
                          <a:latin typeface="+mn-lt"/>
                          <a:cs typeface="Times New Roman" panose="02020603050405020304" pitchFamily="18" charset="0"/>
                        </a:rPr>
                        <a:t>  1. Scientific and/or Technical Merit of the Proposed Research</a:t>
                      </a:r>
                      <a:r>
                        <a:rPr lang="en-US" sz="1800" baseline="30000" dirty="0">
                          <a:solidFill>
                            <a:schemeClr val="tx1"/>
                          </a:solidFill>
                          <a:effectLst/>
                          <a:latin typeface="+mn-lt"/>
                          <a:cs typeface="Times New Roman" panose="02020603050405020304" pitchFamily="18" charset="0"/>
                        </a:rPr>
                        <a:t>*</a:t>
                      </a:r>
                      <a:r>
                        <a:rPr lang="en-US" sz="1800" dirty="0">
                          <a:solidFill>
                            <a:schemeClr val="tx1"/>
                          </a:solidFill>
                          <a:effectLst/>
                          <a:latin typeface="+mn-lt"/>
                          <a:cs typeface="Times New Roman" panose="02020603050405020304" pitchFamily="18" charset="0"/>
                        </a:rPr>
                        <a:t> </a:t>
                      </a:r>
                    </a:p>
                  </a:txBody>
                  <a:tcPr marL="48708" marR="4870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293898">
                <a:tc>
                  <a:txBody>
                    <a:bodyPr/>
                    <a:lstStyle/>
                    <a:p>
                      <a:pPr marL="339725" marR="0" lvl="0" indent="-227013">
                        <a:lnSpc>
                          <a:spcPct val="100000"/>
                        </a:lnSpc>
                        <a:spcBef>
                          <a:spcPts val="600"/>
                        </a:spcBef>
                        <a:spcAft>
                          <a:spcPts val="0"/>
                        </a:spcAft>
                        <a:buFont typeface="+mj-lt"/>
                        <a:buAutoNum type="alphaLcPeriod"/>
                        <a:tabLst>
                          <a:tab pos="457200" algn="l"/>
                        </a:tabLst>
                      </a:pPr>
                      <a:r>
                        <a:rPr lang="en-US" sz="1600" dirty="0">
                          <a:solidFill>
                            <a:schemeClr val="tx1"/>
                          </a:solidFill>
                          <a:effectLst/>
                          <a:latin typeface="+mn-lt"/>
                          <a:cs typeface="Times New Roman" panose="02020603050405020304" pitchFamily="18" charset="0"/>
                        </a:rPr>
                        <a:t>Is the proposed research well-conceived, and does it demonstrate a clear understanding of the scientific and technical challenges involved? </a:t>
                      </a:r>
                    </a:p>
                    <a:p>
                      <a:pPr marL="339725" marR="0" lvl="0" indent="-227013">
                        <a:lnSpc>
                          <a:spcPct val="100000"/>
                        </a:lnSpc>
                        <a:spcBef>
                          <a:spcPts val="600"/>
                        </a:spcBef>
                        <a:spcAft>
                          <a:spcPts val="0"/>
                        </a:spcAft>
                        <a:buFont typeface="+mj-lt"/>
                        <a:buAutoNum type="alphaLcPeriod" startAt="2"/>
                        <a:tabLst>
                          <a:tab pos="457200" algn="l"/>
                        </a:tabLst>
                      </a:pPr>
                      <a:r>
                        <a:rPr lang="en-US" sz="1600" dirty="0">
                          <a:solidFill>
                            <a:schemeClr val="tx1"/>
                          </a:solidFill>
                          <a:effectLst/>
                          <a:latin typeface="+mn-lt"/>
                          <a:cs typeface="Times New Roman" panose="02020603050405020304" pitchFamily="18" charset="0"/>
                        </a:rPr>
                        <a:t>Is the proposed method and approach for the proposed research appropriate? </a:t>
                      </a:r>
                    </a:p>
                    <a:p>
                      <a:pPr marL="339725" marR="0" lvl="0" indent="-227013">
                        <a:lnSpc>
                          <a:spcPct val="100000"/>
                        </a:lnSpc>
                        <a:spcBef>
                          <a:spcPts val="600"/>
                        </a:spcBef>
                        <a:spcAft>
                          <a:spcPts val="0"/>
                        </a:spcAft>
                        <a:buFont typeface="+mj-lt"/>
                        <a:buAutoNum type="alphaLcPeriod" startAt="2"/>
                        <a:tabLst>
                          <a:tab pos="457200" algn="l"/>
                        </a:tabLst>
                      </a:pPr>
                      <a:r>
                        <a:rPr lang="en-US" sz="1600" dirty="0">
                          <a:solidFill>
                            <a:schemeClr val="tx1"/>
                          </a:solidFill>
                          <a:effectLst/>
                          <a:latin typeface="+mn-lt"/>
                          <a:cs typeface="Times New Roman" panose="02020603050405020304" pitchFamily="18" charset="0"/>
                        </a:rPr>
                        <a:t>Is the applicant (graduate student) sufficiently well prepared to conduct the proposed research? </a:t>
                      </a:r>
                    </a:p>
                    <a:p>
                      <a:pPr marL="339725" marR="0" indent="-227013">
                        <a:lnSpc>
                          <a:spcPct val="100000"/>
                        </a:lnSpc>
                        <a:spcBef>
                          <a:spcPts val="600"/>
                        </a:spcBef>
                        <a:spcAft>
                          <a:spcPts val="0"/>
                        </a:spcAft>
                      </a:pPr>
                      <a:r>
                        <a:rPr lang="en-US" sz="1600" dirty="0">
                          <a:solidFill>
                            <a:schemeClr val="tx1"/>
                          </a:solidFill>
                          <a:effectLst/>
                          <a:latin typeface="+mn-lt"/>
                          <a:cs typeface="Times New Roman" panose="02020603050405020304" pitchFamily="18" charset="0"/>
                        </a:rPr>
                        <a:t>d.</a:t>
                      </a:r>
                      <a:r>
                        <a:rPr lang="en-US" sz="1600" baseline="0" dirty="0">
                          <a:solidFill>
                            <a:schemeClr val="tx1"/>
                          </a:solidFill>
                          <a:effectLst/>
                          <a:latin typeface="+mn-lt"/>
                          <a:cs typeface="Times New Roman" panose="02020603050405020304" pitchFamily="18" charset="0"/>
                        </a:rPr>
                        <a:t>  </a:t>
                      </a:r>
                      <a:r>
                        <a:rPr lang="en-US" sz="1600" dirty="0">
                          <a:solidFill>
                            <a:schemeClr val="tx1"/>
                          </a:solidFill>
                          <a:effectLst/>
                          <a:latin typeface="+mn-lt"/>
                          <a:cs typeface="Times New Roman" panose="02020603050405020304" pitchFamily="18" charset="0"/>
                        </a:rPr>
                        <a:t>Are the DOE laboratory resources adequate? If applicable, has the necessary access to a scientific user facility been secured by the DOE laboratory collaborating scientist?</a:t>
                      </a:r>
                      <a:endParaRPr lang="en-US" sz="1600" dirty="0">
                        <a:solidFill>
                          <a:schemeClr val="tx1"/>
                        </a:solidFill>
                        <a:effectLst/>
                        <a:latin typeface="+mn-lt"/>
                        <a:ea typeface="Calibri"/>
                        <a:cs typeface="Times New Roman" panose="02020603050405020304" pitchFamily="18" charset="0"/>
                      </a:endParaRPr>
                    </a:p>
                  </a:txBody>
                  <a:tcPr marL="48708" marR="4870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30599">
                <a:tc>
                  <a:txBody>
                    <a:bodyPr/>
                    <a:lstStyle/>
                    <a:p>
                      <a:pPr marL="0" marR="0" lvl="0" indent="0" algn="ctr">
                        <a:lnSpc>
                          <a:spcPct val="100000"/>
                        </a:lnSpc>
                        <a:spcBef>
                          <a:spcPts val="0"/>
                        </a:spcBef>
                        <a:spcAft>
                          <a:spcPts val="0"/>
                        </a:spcAft>
                        <a:buFont typeface="+mj-lt"/>
                        <a:buNone/>
                      </a:pPr>
                      <a:r>
                        <a:rPr lang="en-US" sz="1800" dirty="0">
                          <a:solidFill>
                            <a:schemeClr val="tx1"/>
                          </a:solidFill>
                          <a:effectLst/>
                          <a:latin typeface="+mn-lt"/>
                          <a:cs typeface="Times New Roman" panose="02020603050405020304" pitchFamily="18" charset="0"/>
                        </a:rPr>
                        <a:t> 2.</a:t>
                      </a:r>
                      <a:r>
                        <a:rPr lang="en-US" sz="1800" baseline="0" dirty="0">
                          <a:solidFill>
                            <a:schemeClr val="tx1"/>
                          </a:solidFill>
                          <a:effectLst/>
                          <a:latin typeface="+mn-lt"/>
                          <a:cs typeface="Times New Roman" panose="02020603050405020304" pitchFamily="18" charset="0"/>
                        </a:rPr>
                        <a:t> </a:t>
                      </a:r>
                      <a:r>
                        <a:rPr lang="en-US" sz="1800" dirty="0">
                          <a:solidFill>
                            <a:schemeClr val="tx1"/>
                          </a:solidFill>
                          <a:effectLst/>
                          <a:latin typeface="+mn-lt"/>
                          <a:cs typeface="Times New Roman" panose="02020603050405020304" pitchFamily="18" charset="0"/>
                        </a:rPr>
                        <a:t>Relevance of the Proposed Research* to Graduate Thesis Research and Training</a:t>
                      </a:r>
                    </a:p>
                  </a:txBody>
                  <a:tcPr marL="48708" marR="4870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198206">
                <a:tc>
                  <a:txBody>
                    <a:bodyPr/>
                    <a:lstStyle/>
                    <a:p>
                      <a:pPr marL="339725" marR="0" lvl="0" indent="-227013">
                        <a:lnSpc>
                          <a:spcPct val="100000"/>
                        </a:lnSpc>
                        <a:spcBef>
                          <a:spcPts val="600"/>
                        </a:spcBef>
                        <a:spcAft>
                          <a:spcPts val="0"/>
                        </a:spcAft>
                        <a:buFont typeface="+mj-lt"/>
                        <a:buAutoNum type="alphaLcPeriod"/>
                      </a:pPr>
                      <a:r>
                        <a:rPr lang="en-US" sz="1600" dirty="0">
                          <a:solidFill>
                            <a:schemeClr val="tx1"/>
                          </a:solidFill>
                          <a:effectLst/>
                          <a:latin typeface="+mn-lt"/>
                          <a:cs typeface="Times New Roman" panose="02020603050405020304" pitchFamily="18" charset="0"/>
                        </a:rPr>
                        <a:t>Does the proposed research have the potential to make a significant contribution to the applicant’s (graduate student’s) thesis research project?</a:t>
                      </a:r>
                    </a:p>
                    <a:p>
                      <a:pPr marL="339725" marR="0" lvl="0" indent="-227013">
                        <a:lnSpc>
                          <a:spcPct val="100000"/>
                        </a:lnSpc>
                        <a:spcBef>
                          <a:spcPts val="600"/>
                        </a:spcBef>
                        <a:spcAft>
                          <a:spcPts val="0"/>
                        </a:spcAft>
                        <a:buFont typeface="+mj-lt"/>
                        <a:buAutoNum type="alphaLcPeriod"/>
                      </a:pPr>
                      <a:r>
                        <a:rPr lang="en-US" sz="1600" dirty="0">
                          <a:solidFill>
                            <a:schemeClr val="tx1"/>
                          </a:solidFill>
                          <a:effectLst/>
                          <a:latin typeface="+mn-lt"/>
                          <a:cs typeface="Times New Roman" panose="02020603050405020304" pitchFamily="18" charset="0"/>
                        </a:rPr>
                        <a:t>Will the proposed research enhance the applicant’s graduate training and research skills?</a:t>
                      </a:r>
                    </a:p>
                  </a:txBody>
                  <a:tcPr marL="48708" marR="4870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6175" name="Rectangle 1"/>
          <p:cNvSpPr>
            <a:spLocks noChangeArrowheads="1"/>
          </p:cNvSpPr>
          <p:nvPr/>
        </p:nvSpPr>
        <p:spPr bwMode="auto">
          <a:xfrm>
            <a:off x="2371725" y="15335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br>
              <a:rPr lang="en-US" altLang="en-US" sz="1800">
                <a:latin typeface="Arial" pitchFamily="34" charset="0"/>
                <a:cs typeface="Arial" pitchFamily="34" charset="0"/>
              </a:rPr>
            </a:br>
            <a:endParaRPr lang="en-US" altLang="en-US" sz="1800">
              <a:latin typeface="Arial" pitchFamily="34" charset="0"/>
              <a:cs typeface="Arial" pitchFamily="34" charset="0"/>
            </a:endParaRPr>
          </a:p>
        </p:txBody>
      </p:sp>
      <p:sp>
        <p:nvSpPr>
          <p:cNvPr id="6176" name="Rectangle 3"/>
          <p:cNvSpPr>
            <a:spLocks noChangeArrowheads="1"/>
          </p:cNvSpPr>
          <p:nvPr/>
        </p:nvSpPr>
        <p:spPr bwMode="auto">
          <a:xfrm>
            <a:off x="153963" y="5865724"/>
            <a:ext cx="873318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1400" baseline="30000" dirty="0">
                <a:latin typeface="Arial" pitchFamily="34" charset="0"/>
                <a:ea typeface="Times New Roman" pitchFamily="18" charset="0"/>
                <a:cs typeface="Arial" pitchFamily="34" charset="0"/>
              </a:rPr>
              <a:t>*</a:t>
            </a:r>
            <a:r>
              <a:rPr lang="en-US" altLang="en-US" sz="1400" dirty="0">
                <a:latin typeface="Arial" pitchFamily="34" charset="0"/>
                <a:ea typeface="Times New Roman" pitchFamily="18" charset="0"/>
                <a:cs typeface="Arial" pitchFamily="34" charset="0"/>
              </a:rPr>
              <a:t> </a:t>
            </a:r>
            <a:r>
              <a:rPr lang="en-US" altLang="en-US" sz="1000" dirty="0">
                <a:latin typeface="Arial" pitchFamily="34" charset="0"/>
                <a:ea typeface="Times New Roman" pitchFamily="18" charset="0"/>
                <a:cs typeface="Arial" pitchFamily="34" charset="0"/>
              </a:rPr>
              <a:t>Research proposed is explicitly the scope of the research proposed to be conducted by the applicant (graduate student) at the DOE Laboratory/Facility. </a:t>
            </a:r>
            <a:endParaRPr lang="en-US" altLang="en-US" sz="1800" dirty="0">
              <a:latin typeface="Arial" pitchFamily="34" charset="0"/>
              <a:ea typeface="Times New Roman" pitchFamily="18" charset="0"/>
              <a:cs typeface="Arial" pitchFamily="34" charset="0"/>
            </a:endParaRPr>
          </a:p>
        </p:txBody>
      </p:sp>
      <p:sp>
        <p:nvSpPr>
          <p:cNvPr id="4" name="Slide Number Placeholder 3"/>
          <p:cNvSpPr>
            <a:spLocks noGrp="1"/>
          </p:cNvSpPr>
          <p:nvPr>
            <p:ph type="sldNum" sz="quarter" idx="12"/>
          </p:nvPr>
        </p:nvSpPr>
        <p:spPr>
          <a:xfrm>
            <a:off x="3455670" y="6331441"/>
            <a:ext cx="5334000" cy="365125"/>
          </a:xfrm>
        </p:spPr>
        <p:txBody>
          <a:bodyPr/>
          <a:lstStyle/>
          <a:p>
            <a:fld id="{66A99897-0879-4271-868D-556FCA3FE67B}" type="slidenum">
              <a:rPr lang="en-US" smtClean="0"/>
              <a:pPr/>
              <a:t>7</a:t>
            </a:fld>
            <a:endParaRPr lang="en-US" dirty="0"/>
          </a:p>
        </p:txBody>
      </p:sp>
      <p:sp>
        <p:nvSpPr>
          <p:cNvPr id="5" name="Rectangle 4"/>
          <p:cNvSpPr/>
          <p:nvPr/>
        </p:nvSpPr>
        <p:spPr>
          <a:xfrm>
            <a:off x="3028950" y="6398161"/>
            <a:ext cx="5532120" cy="430887"/>
          </a:xfrm>
          <a:prstGeom prst="rect">
            <a:avLst/>
          </a:prstGeom>
        </p:spPr>
        <p:txBody>
          <a:bodyPr wrap="square">
            <a:spAutoFit/>
          </a:bodyPr>
          <a:lstStyle/>
          <a:p>
            <a:r>
              <a:rPr lang="en-US" sz="1100" i="1" dirty="0">
                <a:solidFill>
                  <a:srgbClr val="106636"/>
                </a:solidFill>
                <a:hlinkClick r:id="rId3"/>
              </a:rPr>
              <a:t>https://science.osti.gov/wdts/scgsr/how-to-apply/application-evaluation-and-selection/</a:t>
            </a:r>
            <a:endParaRPr lang="en-US" sz="1100" i="1" dirty="0">
              <a:solidFill>
                <a:srgbClr val="106636"/>
              </a:solidFill>
            </a:endParaRPr>
          </a:p>
          <a:p>
            <a:endParaRPr lang="en-US" sz="1100" i="1" dirty="0">
              <a:solidFill>
                <a:srgbClr val="106636"/>
              </a:solidFill>
            </a:endParaRPr>
          </a:p>
        </p:txBody>
      </p:sp>
    </p:spTree>
    <p:extLst>
      <p:ext uri="{BB962C8B-B14F-4D97-AF65-F5344CB8AC3E}">
        <p14:creationId xmlns:p14="http://schemas.microsoft.com/office/powerpoint/2010/main" val="243591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Key Dates for 2022 - 2024</a:t>
            </a:r>
          </a:p>
        </p:txBody>
      </p:sp>
      <p:sp>
        <p:nvSpPr>
          <p:cNvPr id="5" name="Slide Number Placeholder 4"/>
          <p:cNvSpPr>
            <a:spLocks noGrp="1"/>
          </p:cNvSpPr>
          <p:nvPr>
            <p:ph type="sldNum" sz="quarter" idx="12"/>
          </p:nvPr>
        </p:nvSpPr>
        <p:spPr/>
        <p:txBody>
          <a:bodyPr/>
          <a:lstStyle/>
          <a:p>
            <a:fld id="{66A99897-0879-4271-868D-556FCA3FE67B}" type="slidenum">
              <a:rPr lang="en-US" smtClean="0"/>
              <a:t>8</a:t>
            </a:fld>
            <a:endParaRPr lang="en-US" dirty="0"/>
          </a:p>
        </p:txBody>
      </p:sp>
      <p:sp>
        <p:nvSpPr>
          <p:cNvPr id="7" name="Rectangle 6"/>
          <p:cNvSpPr/>
          <p:nvPr/>
        </p:nvSpPr>
        <p:spPr>
          <a:xfrm>
            <a:off x="786809" y="911212"/>
            <a:ext cx="7378996" cy="1015663"/>
          </a:xfrm>
          <a:prstGeom prst="rect">
            <a:avLst/>
          </a:prstGeom>
        </p:spPr>
        <p:txBody>
          <a:bodyPr wrap="square">
            <a:spAutoFit/>
          </a:bodyPr>
          <a:lstStyle/>
          <a:p>
            <a:pPr lvl="0" algn="ctr" fontAlgn="ctr">
              <a:spcBef>
                <a:spcPct val="0"/>
              </a:spcBef>
              <a:spcAft>
                <a:spcPct val="0"/>
              </a:spcAft>
            </a:pPr>
            <a:r>
              <a:rPr lang="en-US" altLang="en-US" sz="1400" b="1" dirty="0">
                <a:solidFill>
                  <a:srgbClr val="333333"/>
                </a:solidFill>
                <a:latin typeface="Arial" charset="0"/>
                <a:cs typeface="Arial" charset="0"/>
              </a:rPr>
              <a:t>At the submission deadline (shown in red), the online application </a:t>
            </a:r>
            <a:r>
              <a:rPr lang="en-US" altLang="en-US" sz="1600" b="1" dirty="0">
                <a:solidFill>
                  <a:srgbClr val="333333"/>
                </a:solidFill>
                <a:latin typeface="Arial" charset="0"/>
                <a:cs typeface="Arial" charset="0"/>
              </a:rPr>
              <a:t>system</a:t>
            </a:r>
            <a:r>
              <a:rPr lang="en-US" altLang="en-US" sz="1400" b="1" dirty="0">
                <a:solidFill>
                  <a:srgbClr val="333333"/>
                </a:solidFill>
                <a:latin typeface="Arial" charset="0"/>
                <a:cs typeface="Arial" charset="0"/>
              </a:rPr>
              <a:t> will close after which no additional materials will be accepted. </a:t>
            </a:r>
          </a:p>
          <a:p>
            <a:pPr lvl="0" algn="ctr" fontAlgn="ctr">
              <a:spcBef>
                <a:spcPct val="0"/>
              </a:spcBef>
              <a:spcAft>
                <a:spcPct val="0"/>
              </a:spcAft>
            </a:pPr>
            <a:endParaRPr lang="en-US" altLang="en-US" sz="1400" b="1" dirty="0">
              <a:solidFill>
                <a:srgbClr val="333333"/>
              </a:solidFill>
              <a:latin typeface="Arial" charset="0"/>
              <a:cs typeface="Arial" charset="0"/>
            </a:endParaRPr>
          </a:p>
          <a:p>
            <a:pPr lvl="0" algn="ctr" fontAlgn="ctr">
              <a:spcBef>
                <a:spcPct val="0"/>
              </a:spcBef>
              <a:spcAft>
                <a:spcPct val="0"/>
              </a:spcAft>
            </a:pPr>
            <a:r>
              <a:rPr lang="en-US" altLang="en-US" sz="1600" b="1" dirty="0">
                <a:solidFill>
                  <a:srgbClr val="CC0000"/>
                </a:solidFill>
                <a:latin typeface="Arial" charset="0"/>
                <a:cs typeface="Arial" charset="0"/>
              </a:rPr>
              <a:t>The online application system closes at 5:00 PM Eastern Time.</a:t>
            </a:r>
            <a:endParaRPr lang="en-US" altLang="en-US" sz="1600" b="1" dirty="0">
              <a:solidFill>
                <a:srgbClr val="333333"/>
              </a:solidFill>
              <a:latin typeface="Arial" charset="0"/>
              <a:cs typeface="Arial" charset="0"/>
            </a:endParaRPr>
          </a:p>
        </p:txBody>
      </p:sp>
      <p:sp>
        <p:nvSpPr>
          <p:cNvPr id="8" name="Rectangle 7"/>
          <p:cNvSpPr/>
          <p:nvPr/>
        </p:nvSpPr>
        <p:spPr>
          <a:xfrm>
            <a:off x="380999" y="5080763"/>
            <a:ext cx="8381999" cy="954107"/>
          </a:xfrm>
          <a:prstGeom prst="rect">
            <a:avLst/>
          </a:prstGeom>
        </p:spPr>
        <p:txBody>
          <a:bodyPr wrap="square">
            <a:spAutoFit/>
          </a:bodyPr>
          <a:lstStyle/>
          <a:p>
            <a:br>
              <a:rPr lang="en-US" sz="1400" i="1" dirty="0"/>
            </a:br>
            <a:r>
              <a:rPr lang="en-US" sz="1400" i="1" dirty="0"/>
              <a:t>*Proposed project periods may not begin before this date, and may be 3 to 12 consecutive months in duration.</a:t>
            </a:r>
            <a:br>
              <a:rPr lang="en-US" sz="1400" i="1" dirty="0"/>
            </a:br>
            <a:r>
              <a:rPr lang="en-US" sz="1400" i="1" dirty="0"/>
              <a:t>** Proposed project period must begin no later than this date, and may be 3 to 12 consecutive months in duration.</a:t>
            </a:r>
          </a:p>
        </p:txBody>
      </p:sp>
      <p:sp>
        <p:nvSpPr>
          <p:cNvPr id="3" name="Rectangle 2"/>
          <p:cNvSpPr/>
          <p:nvPr/>
        </p:nvSpPr>
        <p:spPr>
          <a:xfrm>
            <a:off x="3593805" y="6356350"/>
            <a:ext cx="4992634" cy="553998"/>
          </a:xfrm>
          <a:prstGeom prst="rect">
            <a:avLst/>
          </a:prstGeom>
        </p:spPr>
        <p:txBody>
          <a:bodyPr wrap="square">
            <a:spAutoFit/>
          </a:bodyPr>
          <a:lstStyle/>
          <a:p>
            <a:r>
              <a:rPr lang="en-US" sz="1600" i="1" dirty="0">
                <a:hlinkClick r:id="rId3"/>
              </a:rPr>
              <a:t>https://science.osti.gov/wdts/scgsr/key-dates</a:t>
            </a:r>
            <a:r>
              <a:rPr lang="en-US" sz="1400" i="1" dirty="0">
                <a:hlinkClick r:id="rId3"/>
              </a:rPr>
              <a:t>/</a:t>
            </a:r>
            <a:endParaRPr lang="en-US" sz="1400" i="1" dirty="0"/>
          </a:p>
          <a:p>
            <a:endParaRPr lang="en-US" sz="1400" i="1" dirty="0"/>
          </a:p>
        </p:txBody>
      </p:sp>
      <p:graphicFrame>
        <p:nvGraphicFramePr>
          <p:cNvPr id="4" name="Content Placeholder 3">
            <a:extLst>
              <a:ext uri="{FF2B5EF4-FFF2-40B4-BE49-F238E27FC236}">
                <a16:creationId xmlns:a16="http://schemas.microsoft.com/office/drawing/2014/main" id="{162AE05F-64CA-5AFA-2530-5447C201FBBC}"/>
              </a:ext>
            </a:extLst>
          </p:cNvPr>
          <p:cNvGraphicFramePr>
            <a:graphicFrameLocks noGrp="1"/>
          </p:cNvGraphicFramePr>
          <p:nvPr>
            <p:ph idx="1"/>
          </p:nvPr>
        </p:nvGraphicFramePr>
        <p:xfrm>
          <a:off x="356703" y="1552284"/>
          <a:ext cx="8444398" cy="3778524"/>
        </p:xfrm>
        <a:graphic>
          <a:graphicData uri="http://schemas.openxmlformats.org/drawingml/2006/table">
            <a:tbl>
              <a:tblPr firstRow="1" bandRow="1">
                <a:tableStyleId>{5C22544A-7EE6-4342-B048-85BDC9FD1C3A}</a:tableStyleId>
              </a:tblPr>
              <a:tblGrid>
                <a:gridCol w="2610087">
                  <a:extLst>
                    <a:ext uri="{9D8B030D-6E8A-4147-A177-3AD203B41FA5}">
                      <a16:colId xmlns:a16="http://schemas.microsoft.com/office/drawing/2014/main" val="20000"/>
                    </a:ext>
                  </a:extLst>
                </a:gridCol>
                <a:gridCol w="1995949">
                  <a:extLst>
                    <a:ext uri="{9D8B030D-6E8A-4147-A177-3AD203B41FA5}">
                      <a16:colId xmlns:a16="http://schemas.microsoft.com/office/drawing/2014/main" val="20001"/>
                    </a:ext>
                  </a:extLst>
                </a:gridCol>
                <a:gridCol w="1842413">
                  <a:extLst>
                    <a:ext uri="{9D8B030D-6E8A-4147-A177-3AD203B41FA5}">
                      <a16:colId xmlns:a16="http://schemas.microsoft.com/office/drawing/2014/main" val="20002"/>
                    </a:ext>
                  </a:extLst>
                </a:gridCol>
                <a:gridCol w="1995949">
                  <a:extLst>
                    <a:ext uri="{9D8B030D-6E8A-4147-A177-3AD203B41FA5}">
                      <a16:colId xmlns:a16="http://schemas.microsoft.com/office/drawing/2014/main" val="20003"/>
                    </a:ext>
                  </a:extLst>
                </a:gridCol>
              </a:tblGrid>
              <a:tr h="702628">
                <a:tc>
                  <a:txBody>
                    <a:bodyPr/>
                    <a:lstStyle/>
                    <a:p>
                      <a:pPr algn="ctr"/>
                      <a:endParaRPr lang="en-US" sz="1400" dirty="0">
                        <a:solidFill>
                          <a:schemeClr val="bg1"/>
                        </a:solidFill>
                        <a:effectLst/>
                        <a:latin typeface="Calibri" panose="020F0502020204030204" pitchFamily="34" charset="0"/>
                      </a:endParaRPr>
                    </a:p>
                  </a:txBody>
                  <a:tcPr anchor="ctr">
                    <a:solidFill>
                      <a:srgbClr val="006600"/>
                    </a:solidFill>
                  </a:tcPr>
                </a:tc>
                <a:tc>
                  <a:txBody>
                    <a:bodyPr/>
                    <a:lstStyle/>
                    <a:p>
                      <a:pPr marL="0" marR="0" algn="ctr">
                        <a:lnSpc>
                          <a:spcPct val="107000"/>
                        </a:lnSpc>
                        <a:spcBef>
                          <a:spcPts val="0"/>
                        </a:spcBef>
                        <a:spcAft>
                          <a:spcPts val="0"/>
                        </a:spcAft>
                      </a:pPr>
                      <a:r>
                        <a:rPr lang="en-US" sz="14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2022 Solicitation 2</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4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(Ongoing)</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rgbClr val="006600"/>
                    </a:solidFill>
                  </a:tcPr>
                </a:tc>
                <a:tc>
                  <a:txBody>
                    <a:bodyPr/>
                    <a:lstStyle/>
                    <a:p>
                      <a:pPr marL="0" marR="0" algn="ctr">
                        <a:lnSpc>
                          <a:spcPct val="107000"/>
                        </a:lnSpc>
                        <a:spcBef>
                          <a:spcPts val="0"/>
                        </a:spcBef>
                        <a:spcAft>
                          <a:spcPts val="0"/>
                        </a:spcAft>
                      </a:pPr>
                      <a:r>
                        <a:rPr lang="en-US" sz="14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2023 Solicitation 1</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4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(Under Review)</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rgbClr val="006600"/>
                    </a:solidFill>
                  </a:tcPr>
                </a:tc>
                <a:tc>
                  <a:txBody>
                    <a:bodyPr/>
                    <a:lstStyle/>
                    <a:p>
                      <a:pPr marL="0" marR="0" algn="ctr">
                        <a:lnSpc>
                          <a:spcPct val="107000"/>
                        </a:lnSpc>
                        <a:spcBef>
                          <a:spcPts val="0"/>
                        </a:spcBef>
                        <a:spcAft>
                          <a:spcPts val="0"/>
                        </a:spcAft>
                      </a:pPr>
                      <a:r>
                        <a:rPr lang="en-US" sz="14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2023 Solicitation 2***</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400" b="1" kern="12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(Upcoming)</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nchor="ctr">
                    <a:solidFill>
                      <a:srgbClr val="006600"/>
                    </a:solidFill>
                  </a:tcPr>
                </a:tc>
                <a:extLst>
                  <a:ext uri="{0D108BD9-81ED-4DB2-BD59-A6C34878D82A}">
                    <a16:rowId xmlns:a16="http://schemas.microsoft.com/office/drawing/2014/main" val="10000"/>
                  </a:ext>
                </a:extLst>
              </a:tr>
              <a:tr h="466820">
                <a:tc>
                  <a:txBody>
                    <a:bodyPr/>
                    <a:lstStyle/>
                    <a:p>
                      <a:pPr marL="0" marR="0" algn="l">
                        <a:spcBef>
                          <a:spcPts val="0"/>
                        </a:spcBef>
                        <a:spcAft>
                          <a:spcPts val="0"/>
                        </a:spcAft>
                      </a:pPr>
                      <a:r>
                        <a:rPr lang="en-US" sz="14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On-line Application Opens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1425"/>
                        </a:lnSpc>
                        <a:spcBef>
                          <a:spcPts val="0"/>
                        </a:spcBef>
                        <a:spcAft>
                          <a:spcPts val="9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August 17, 2022</a:t>
                      </a: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ctr">
                        <a:lnSpc>
                          <a:spcPts val="1425"/>
                        </a:lnSpc>
                        <a:spcBef>
                          <a:spcPts val="0"/>
                        </a:spcBef>
                        <a:spcAft>
                          <a:spcPts val="9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February 8, 2023</a:t>
                      </a: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ctr">
                        <a:lnSpc>
                          <a:spcPts val="1425"/>
                        </a:lnSpc>
                        <a:spcBef>
                          <a:spcPts val="0"/>
                        </a:spcBef>
                        <a:spcAft>
                          <a:spcPts val="9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August 16, 2023</a:t>
                      </a:r>
                    </a:p>
                  </a:txBody>
                  <a:tcPr marL="28575" marR="28575" marT="28575" marB="28575"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652269">
                <a:tc>
                  <a:txBody>
                    <a:bodyPr/>
                    <a:lstStyle/>
                    <a:p>
                      <a:pPr marL="0" marR="0" algn="l">
                        <a:spcBef>
                          <a:spcPts val="0"/>
                        </a:spcBef>
                        <a:spcAft>
                          <a:spcPts val="0"/>
                        </a:spcAft>
                      </a:pPr>
                      <a:r>
                        <a:rPr lang="en-US" sz="1400" b="1" kern="12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Applications Due (including all letters of support)</a:t>
                      </a:r>
                      <a:endPar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ts val="1425"/>
                        </a:lnSpc>
                        <a:spcBef>
                          <a:spcPts val="0"/>
                        </a:spcBef>
                        <a:spcAft>
                          <a:spcPts val="900"/>
                        </a:spcAft>
                      </a:pPr>
                      <a:r>
                        <a:rPr lang="en-US"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November 9, 2022</a:t>
                      </a: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ctr">
                        <a:lnSpc>
                          <a:spcPts val="1425"/>
                        </a:lnSpc>
                        <a:spcBef>
                          <a:spcPts val="0"/>
                        </a:spcBef>
                        <a:spcAft>
                          <a:spcPts val="900"/>
                        </a:spcAft>
                      </a:pPr>
                      <a:r>
                        <a:rPr lang="en-US"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May 3, 2023</a:t>
                      </a: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ctr">
                        <a:lnSpc>
                          <a:spcPts val="1425"/>
                        </a:lnSpc>
                        <a:spcBef>
                          <a:spcPts val="0"/>
                        </a:spcBef>
                        <a:spcAft>
                          <a:spcPts val="900"/>
                        </a:spcAft>
                      </a:pPr>
                      <a:r>
                        <a:rPr lang="en-US"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November 8, 2023</a:t>
                      </a:r>
                    </a:p>
                  </a:txBody>
                  <a:tcPr marL="28575" marR="28575" marT="28575" marB="28575"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652269">
                <a:tc>
                  <a:txBody>
                    <a:bodyPr/>
                    <a:lstStyle/>
                    <a:p>
                      <a:pPr marL="0" marR="0" algn="l">
                        <a:spcBef>
                          <a:spcPts val="0"/>
                        </a:spcBef>
                        <a:spcAft>
                          <a:spcPts val="0"/>
                        </a:spcAft>
                      </a:pPr>
                      <a:r>
                        <a:rPr lang="en-US" sz="14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Offer Notification Period </a:t>
                      </a:r>
                      <a:r>
                        <a:rPr lang="en-US" sz="1400" i="1"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Begins on or around</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April 3 – 17, 2023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September 7 – 20, 2023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April 1 – 12, 2024</a:t>
                      </a: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652269">
                <a:tc>
                  <a:txBody>
                    <a:bodyPr/>
                    <a:lstStyle/>
                    <a:p>
                      <a:pPr marL="0" marR="0" algn="l">
                        <a:spcBef>
                          <a:spcPts val="0"/>
                        </a:spcBef>
                        <a:spcAft>
                          <a:spcPts val="0"/>
                        </a:spcAft>
                      </a:pPr>
                      <a:r>
                        <a:rPr lang="en-US" sz="1400" i="1"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Earliest*</a:t>
                      </a:r>
                      <a:r>
                        <a:rPr lang="en-US" sz="14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Start Date for Proposed Project Periods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June 12, 2023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November 13, 2023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June 10, 2024</a:t>
                      </a: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652269">
                <a:tc>
                  <a:txBody>
                    <a:bodyPr/>
                    <a:lstStyle/>
                    <a:p>
                      <a:pPr marL="0" marR="0" algn="l">
                        <a:spcBef>
                          <a:spcPts val="0"/>
                        </a:spcBef>
                        <a:spcAft>
                          <a:spcPts val="0"/>
                        </a:spcAft>
                      </a:pPr>
                      <a:r>
                        <a:rPr lang="en-US" sz="1400" i="1"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Latest**</a:t>
                      </a:r>
                      <a:r>
                        <a:rPr lang="en-US" sz="14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Start Date for Proposed Project Periods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October 2, 2023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March 4, 2024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October 7, 2024</a:t>
                      </a: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176253030"/>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4099</TotalTime>
  <Words>2120</Words>
  <Application>Microsoft Office PowerPoint</Application>
  <PresentationFormat>On-screen Show (4:3)</PresentationFormat>
  <Paragraphs>240</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Wingdings</vt:lpstr>
      <vt:lpstr>2_Office Theme</vt:lpstr>
      <vt:lpstr>SCGSR Program: Goal and Key Elements</vt:lpstr>
      <vt:lpstr>Program Management and Budget</vt:lpstr>
      <vt:lpstr>SCGSR Research Project Related to SC User Facilities</vt:lpstr>
      <vt:lpstr>SCGSR Program: Priority Research Areas for 2023 Solicitation 2</vt:lpstr>
      <vt:lpstr>Eligibility, Awards, and Application</vt:lpstr>
      <vt:lpstr>Application Requirements</vt:lpstr>
      <vt:lpstr>Merit Review Criteria</vt:lpstr>
      <vt:lpstr>Key Dates for 2022 - 2024</vt:lpstr>
    </vt:vector>
  </TitlesOfParts>
  <Company>US Department of Energy (SC)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 Brown</dc:creator>
  <cp:lastModifiedBy>Slowing, Igor</cp:lastModifiedBy>
  <cp:revision>602</cp:revision>
  <cp:lastPrinted>2015-09-02T17:51:37Z</cp:lastPrinted>
  <dcterms:created xsi:type="dcterms:W3CDTF">2011-06-16T14:42:40Z</dcterms:created>
  <dcterms:modified xsi:type="dcterms:W3CDTF">2023-08-22T19:00:03Z</dcterms:modified>
</cp:coreProperties>
</file>