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36" r:id="rId2"/>
    <p:sldId id="461" r:id="rId3"/>
    <p:sldId id="460" r:id="rId4"/>
    <p:sldId id="440" r:id="rId5"/>
    <p:sldId id="44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MB28" initials="OMB28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106636"/>
    <a:srgbClr val="237737"/>
    <a:srgbClr val="D0D8E8"/>
    <a:srgbClr val="FFFFFF"/>
    <a:srgbClr val="FFFF00"/>
    <a:srgbClr val="B2B2B2"/>
    <a:srgbClr val="5E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DFB8D-0B1C-480B-A6A9-FC4E6C20F253}" v="1" dt="2023-08-22T18:49:06.8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4080" autoAdjust="0"/>
  </p:normalViewPr>
  <p:slideViewPr>
    <p:cSldViewPr snapToGrid="0">
      <p:cViewPr varScale="1">
        <p:scale>
          <a:sx n="59" d="100"/>
          <a:sy n="59" d="100"/>
        </p:scale>
        <p:origin x="1448" y="60"/>
      </p:cViewPr>
      <p:guideLst>
        <p:guide orient="horz" pos="321"/>
        <p:guide pos="29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227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owing, Igor" userId="9d9fbefd-8473-46d2-8adf-9c40b92b0076" providerId="ADAL" clId="{CBEDFB8D-0B1C-480B-A6A9-FC4E6C20F253}"/>
    <pc:docChg chg="custSel modSld">
      <pc:chgData name="Slowing, Igor" userId="9d9fbefd-8473-46d2-8adf-9c40b92b0076" providerId="ADAL" clId="{CBEDFB8D-0B1C-480B-A6A9-FC4E6C20F253}" dt="2023-08-22T18:52:33.965" v="43" actId="20577"/>
      <pc:docMkLst>
        <pc:docMk/>
      </pc:docMkLst>
      <pc:sldChg chg="modSp mod">
        <pc:chgData name="Slowing, Igor" userId="9d9fbefd-8473-46d2-8adf-9c40b92b0076" providerId="ADAL" clId="{CBEDFB8D-0B1C-480B-A6A9-FC4E6C20F253}" dt="2023-08-22T18:47:51.026" v="7" actId="20577"/>
        <pc:sldMkLst>
          <pc:docMk/>
          <pc:sldMk cId="1806094247" sldId="436"/>
        </pc:sldMkLst>
        <pc:spChg chg="mod">
          <ac:chgData name="Slowing, Igor" userId="9d9fbefd-8473-46d2-8adf-9c40b92b0076" providerId="ADAL" clId="{CBEDFB8D-0B1C-480B-A6A9-FC4E6C20F253}" dt="2023-08-22T18:47:33.434" v="5" actId="20577"/>
          <ac:spMkLst>
            <pc:docMk/>
            <pc:sldMk cId="1806094247" sldId="436"/>
            <ac:spMk id="3" creationId="{00000000-0000-0000-0000-000000000000}"/>
          </ac:spMkLst>
        </pc:spChg>
        <pc:spChg chg="mod">
          <ac:chgData name="Slowing, Igor" userId="9d9fbefd-8473-46d2-8adf-9c40b92b0076" providerId="ADAL" clId="{CBEDFB8D-0B1C-480B-A6A9-FC4E6C20F253}" dt="2023-08-22T18:47:51.026" v="7" actId="20577"/>
          <ac:spMkLst>
            <pc:docMk/>
            <pc:sldMk cId="1806094247" sldId="436"/>
            <ac:spMk id="11" creationId="{00000000-0000-0000-0000-000000000000}"/>
          </ac:spMkLst>
        </pc:spChg>
      </pc:sldChg>
      <pc:sldChg chg="modSp mod">
        <pc:chgData name="Slowing, Igor" userId="9d9fbefd-8473-46d2-8adf-9c40b92b0076" providerId="ADAL" clId="{CBEDFB8D-0B1C-480B-A6A9-FC4E6C20F253}" dt="2023-08-22T18:50:48.283" v="39" actId="20577"/>
        <pc:sldMkLst>
          <pc:docMk/>
          <pc:sldMk cId="1537644448" sldId="441"/>
        </pc:sldMkLst>
        <pc:spChg chg="mod">
          <ac:chgData name="Slowing, Igor" userId="9d9fbefd-8473-46d2-8adf-9c40b92b0076" providerId="ADAL" clId="{CBEDFB8D-0B1C-480B-A6A9-FC4E6C20F253}" dt="2023-08-22T18:50:48.283" v="39" actId="20577"/>
          <ac:spMkLst>
            <pc:docMk/>
            <pc:sldMk cId="1537644448" sldId="441"/>
            <ac:spMk id="2" creationId="{00000000-0000-0000-0000-000000000000}"/>
          </ac:spMkLst>
        </pc:spChg>
      </pc:sldChg>
      <pc:sldChg chg="modSp mod">
        <pc:chgData name="Slowing, Igor" userId="9d9fbefd-8473-46d2-8adf-9c40b92b0076" providerId="ADAL" clId="{CBEDFB8D-0B1C-480B-A6A9-FC4E6C20F253}" dt="2023-08-22T18:50:19.472" v="27" actId="20577"/>
        <pc:sldMkLst>
          <pc:docMk/>
          <pc:sldMk cId="4266033490" sldId="460"/>
        </pc:sldMkLst>
        <pc:spChg chg="mod">
          <ac:chgData name="Slowing, Igor" userId="9d9fbefd-8473-46d2-8adf-9c40b92b0076" providerId="ADAL" clId="{CBEDFB8D-0B1C-480B-A6A9-FC4E6C20F253}" dt="2023-08-22T18:50:19.472" v="27" actId="20577"/>
          <ac:spMkLst>
            <pc:docMk/>
            <pc:sldMk cId="4266033490" sldId="460"/>
            <ac:spMk id="3" creationId="{00000000-0000-0000-0000-000000000000}"/>
          </ac:spMkLst>
        </pc:spChg>
      </pc:sldChg>
      <pc:sldChg chg="addSp delSp modSp mod">
        <pc:chgData name="Slowing, Igor" userId="9d9fbefd-8473-46d2-8adf-9c40b92b0076" providerId="ADAL" clId="{CBEDFB8D-0B1C-480B-A6A9-FC4E6C20F253}" dt="2023-08-22T18:52:33.965" v="43" actId="20577"/>
        <pc:sldMkLst>
          <pc:docMk/>
          <pc:sldMk cId="1176253030" sldId="461"/>
        </pc:sldMkLst>
        <pc:spChg chg="mod">
          <ac:chgData name="Slowing, Igor" userId="9d9fbefd-8473-46d2-8adf-9c40b92b0076" providerId="ADAL" clId="{CBEDFB8D-0B1C-480B-A6A9-FC4E6C20F253}" dt="2023-08-22T18:52:33.965" v="43" actId="20577"/>
          <ac:spMkLst>
            <pc:docMk/>
            <pc:sldMk cId="1176253030" sldId="461"/>
            <ac:spMk id="2" creationId="{00000000-0000-0000-0000-000000000000}"/>
          </ac:spMkLst>
        </pc:spChg>
        <pc:graphicFrameChg chg="add mod modGraphic">
          <ac:chgData name="Slowing, Igor" userId="9d9fbefd-8473-46d2-8adf-9c40b92b0076" providerId="ADAL" clId="{CBEDFB8D-0B1C-480B-A6A9-FC4E6C20F253}" dt="2023-08-22T18:49:49.434" v="25" actId="207"/>
          <ac:graphicFrameMkLst>
            <pc:docMk/>
            <pc:sldMk cId="1176253030" sldId="461"/>
            <ac:graphicFrameMk id="4" creationId="{162AE05F-64CA-5AFA-2530-5447C201FBBC}"/>
          </ac:graphicFrameMkLst>
        </pc:graphicFrameChg>
        <pc:graphicFrameChg chg="del">
          <ac:chgData name="Slowing, Igor" userId="9d9fbefd-8473-46d2-8adf-9c40b92b0076" providerId="ADAL" clId="{CBEDFB8D-0B1C-480B-A6A9-FC4E6C20F253}" dt="2023-08-22T18:49:05.188" v="8" actId="478"/>
          <ac:graphicFrameMkLst>
            <pc:docMk/>
            <pc:sldMk cId="1176253030" sldId="461"/>
            <ac:graphicFrameMk id="10" creationId="{5235525E-A6E0-929C-AF1D-83229B4B1BC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BD0B0-2617-4592-A5E1-22E8278071C8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9A04-F45B-485B-8F67-76ED7BF40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917A2B46-F93E-43B2-A655-52435A911EC5}" type="datetimeFigureOut">
              <a:rPr lang="en-US" smtClean="0"/>
              <a:pPr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99EEC0F6-727A-4D49-904D-7DE6288AB0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7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2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06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79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B028C-36B6-4730-99A6-4D14EEFDC4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41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3054" indent="-2896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8544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21962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5380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8796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12214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75632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39050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D9A7A6-48CF-426C-9663-045F5D2F667E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8372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7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14293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866776"/>
            <a:ext cx="8410575" cy="5259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fld id="{1F8A97BA-DB9B-4291-87AE-AF89EA7F18B7}" type="slidenum">
              <a:rPr lang="en-US"/>
              <a:pPr defTabSz="914293"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4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106636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+mj-lt"/>
          <a:ea typeface="+mn-ea"/>
          <a:cs typeface="Arial" pitchFamily="34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+mj-lt"/>
          <a:ea typeface="+mn-ea"/>
          <a:cs typeface="Arial" pitchFamily="34" charset="0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.scgsr@science.do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ience.energy.gov/wdts/scgs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osti.gov/wdts/scgsr/key-dat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energy.gov/wdts/scgsr/how-to-apply/priority-sc-research-areas/" TargetMode="External"/><Relationship Id="rId7" Type="http://schemas.openxmlformats.org/officeDocument/2006/relationships/hyperlink" Target="#FES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#BER"/><Relationship Id="rId5" Type="http://schemas.openxmlformats.org/officeDocument/2006/relationships/hyperlink" Target="#BES"/><Relationship Id="rId4" Type="http://schemas.openxmlformats.org/officeDocument/2006/relationships/hyperlink" Target="#ASCR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energy.gov/wdts/scgsr/how-to-apply/application-evaluation-and-selec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energy.gov/wdts/scgsr/how-to-apply/priority-sc-research-areas/" TargetMode="External"/><Relationship Id="rId7" Type="http://schemas.openxmlformats.org/officeDocument/2006/relationships/hyperlink" Target="https://science.energy.gov/wdts/scgsr/how-to-appl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ence.osti.gov/wdts/scgsr/how-to-apply/Letters-of-Support" TargetMode="External"/><Relationship Id="rId5" Type="http://schemas.openxmlformats.org/officeDocument/2006/relationships/hyperlink" Target="https://science.osti.gov/wdts/scgsr/how-to-apply/graduate-transcripts/" TargetMode="External"/><Relationship Id="rId4" Type="http://schemas.openxmlformats.org/officeDocument/2006/relationships/hyperlink" Target="https://science.osti.gov/wdts/scgsr/how-to-apply/research-proposal-guidelin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2400" b="1" dirty="0"/>
              <a:t>DOE Office of Science Graduate Student Research (SCGSR)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3493" y="6340702"/>
            <a:ext cx="381000" cy="365125"/>
          </a:xfrm>
        </p:spPr>
        <p:txBody>
          <a:bodyPr/>
          <a:lstStyle/>
          <a:p>
            <a:pPr>
              <a:defRPr/>
            </a:pPr>
            <a:fld id="{65B29B34-169A-448E-ADA3-90215CC0E9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0135" y="1799630"/>
            <a:ext cx="8445914" cy="165477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Graduate students must apply online through the online application system.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The application requires a research proposal and letters of support from both the graduate student’s thesis advisor and the collaborating DOE laboratory scientist.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Student’s research and proposed SCGSR project must be aligned with one of the identified SCGSR priority research areas defined by the SC Program Offices and specified in the solicitation.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Applications proposing to use an SC user facility must apply for user facility time separately.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89325" y="6336495"/>
            <a:ext cx="445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Program Contact : </a:t>
            </a:r>
            <a:r>
              <a:rPr lang="en-US" b="1" dirty="0">
                <a:hlinkClick r:id="rId3"/>
              </a:rPr>
              <a:t>sc.scgsr@science.doe.gov</a:t>
            </a:r>
            <a:r>
              <a:rPr lang="en-US" b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936" y="5428734"/>
            <a:ext cx="8293617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b="1" dirty="0">
                <a:solidFill>
                  <a:srgbClr val="FF0000"/>
                </a:solidFill>
              </a:rPr>
              <a:t>2023 Solicitation 2 –  Application Due November 8, 2023, 5:00 PM ET</a:t>
            </a:r>
          </a:p>
          <a:p>
            <a:pPr>
              <a:spcBef>
                <a:spcPts val="400"/>
              </a:spcBef>
            </a:pPr>
            <a:r>
              <a:rPr lang="en-US" sz="1600" dirty="0"/>
              <a:t>Full details, requirements, FAQs, and link to application at: </a:t>
            </a:r>
            <a:r>
              <a:rPr lang="en-US" sz="1600" dirty="0">
                <a:hlinkClick r:id="rId4"/>
              </a:rPr>
              <a:t>https://science.osti.gov/wdts/scgsr/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18499" y="876300"/>
            <a:ext cx="8527550" cy="923330"/>
          </a:xfrm>
          <a:prstGeom prst="rect">
            <a:avLst/>
          </a:prstGeom>
          <a:noFill/>
          <a:ln w="25400" cmpd="thickThin">
            <a:solidFill>
              <a:srgbClr val="237737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06636"/>
                </a:solidFill>
              </a:rPr>
              <a:t>The SCGSR Program provides supplemental awards to outstanding graduate students to spend 3 to 12 months conducting part of their doctoral thesis/dissertation research at a host DOE national laboratory/facility in collaboration with a DOE laboratory scientist.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18499" y="3454400"/>
            <a:ext cx="4151901" cy="1870973"/>
            <a:chOff x="423489" y="3454400"/>
            <a:chExt cx="4046911" cy="1870973"/>
          </a:xfrm>
        </p:grpSpPr>
        <p:sp>
          <p:nvSpPr>
            <p:cNvPr id="9" name="Rectangle 8"/>
            <p:cNvSpPr/>
            <p:nvPr/>
          </p:nvSpPr>
          <p:spPr>
            <a:xfrm>
              <a:off x="423489" y="3454400"/>
              <a:ext cx="4046911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3061" y="3494102"/>
              <a:ext cx="3894278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/>
                <a:t>Award Benefits</a:t>
              </a:r>
              <a:r>
                <a:rPr lang="en-US" sz="1600" dirty="0"/>
                <a:t>: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/>
                <a:t>A monthly stipend of up to $3,600/month for general living expenses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/>
                <a:t>Reimbursement of inbound/outbound traveling expenses to/from the host DOE laboratory/facility of up to $2,000 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(Award payments are provided directly to the student)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2500" y="3454400"/>
            <a:ext cx="4083549" cy="1866900"/>
            <a:chOff x="4762500" y="3454400"/>
            <a:chExt cx="4083549" cy="1866900"/>
          </a:xfrm>
        </p:grpSpPr>
        <p:sp>
          <p:nvSpPr>
            <p:cNvPr id="10" name="Rectangle 9"/>
            <p:cNvSpPr/>
            <p:nvPr/>
          </p:nvSpPr>
          <p:spPr>
            <a:xfrm>
              <a:off x="4762500" y="3454400"/>
              <a:ext cx="4083549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5105" y="3490029"/>
              <a:ext cx="404094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1600" b="1" dirty="0"/>
                <a:t>Eligibility</a:t>
              </a:r>
              <a:r>
                <a:rPr lang="en-US" sz="1600" dirty="0"/>
                <a:t>: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/>
                <a:t>U.S. Citizen or Lawful Permanent Resident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/>
                <a:t>Qualified graduate program &amp; Ph.D. Candidacy 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/>
                <a:t>Graduate research aligned with an SCGSR priority research area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/>
                <a:t>Establishment of a collaborating DOE laboratory scientist at the time of application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09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Key Dates for 2022 - 2024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897-0879-4271-868D-556FCA3FE67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6809" y="911212"/>
            <a:ext cx="73789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At the submission deadline (shown in red), the online application </a:t>
            </a:r>
            <a:r>
              <a:rPr lang="en-US" altLang="en-US" sz="1600" b="1" dirty="0">
                <a:solidFill>
                  <a:srgbClr val="333333"/>
                </a:solidFill>
                <a:latin typeface="Arial" charset="0"/>
                <a:cs typeface="Arial" charset="0"/>
              </a:rPr>
              <a:t>system</a:t>
            </a: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 will close after which no additional materials will be accepted. </a:t>
            </a:r>
          </a:p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endParaRPr lang="en-US" altLang="en-US" sz="1400" b="1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C0000"/>
                </a:solidFill>
                <a:latin typeface="Arial" charset="0"/>
                <a:cs typeface="Arial" charset="0"/>
              </a:rPr>
              <a:t>The online application system closes at 5:00 PM Eastern Time.</a:t>
            </a:r>
            <a:endParaRPr lang="en-US" altLang="en-US" sz="1600" b="1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0999" y="5080763"/>
            <a:ext cx="838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sz="1400" i="1" dirty="0"/>
            </a:br>
            <a:r>
              <a:rPr lang="en-US" sz="1400" i="1" dirty="0"/>
              <a:t>*Proposed project periods may not begin before this date, and may be 3 to 12 consecutive months in duration.</a:t>
            </a:r>
            <a:br>
              <a:rPr lang="en-US" sz="1400" i="1" dirty="0"/>
            </a:br>
            <a:r>
              <a:rPr lang="en-US" sz="1400" i="1" dirty="0"/>
              <a:t>** Proposed project period must begin no later than this date, and may be 3 to 12 consecutive months in duration.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3805" y="6356350"/>
            <a:ext cx="499263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hlinkClick r:id="rId3"/>
              </a:rPr>
              <a:t>https://science.osti.gov/wdts/scgsr/key-dates</a:t>
            </a:r>
            <a:r>
              <a:rPr lang="en-US" sz="1400" i="1" dirty="0">
                <a:hlinkClick r:id="rId3"/>
              </a:rPr>
              <a:t>/</a:t>
            </a:r>
            <a:endParaRPr lang="en-US" sz="1400" i="1" dirty="0"/>
          </a:p>
          <a:p>
            <a:endParaRPr lang="en-US" sz="1400" i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62AE05F-64CA-5AFA-2530-5447C201FB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74930"/>
              </p:ext>
            </p:extLst>
          </p:nvPr>
        </p:nvGraphicFramePr>
        <p:xfrm>
          <a:off x="356703" y="1552284"/>
          <a:ext cx="8444398" cy="377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5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62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Solicitation 2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(Ongoing)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Solicitation 1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(Under Review)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Solicitation 2***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(Upcoming)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8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On-line Application Opens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17, 2022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 8, 2023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16, 2023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2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Applications Due (including all letters of support)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9, 2022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3, 2023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8, 2023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2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 Notification Period </a:t>
                      </a:r>
                      <a:r>
                        <a:rPr lang="en-US" sz="14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Begins on or around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3 – 17,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7 – 20,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1 – 12,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2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Earliest*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Start Date for Proposed Project Periods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12,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13,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10,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2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Latest**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Start Date for Proposed Project Periods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2,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4,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7,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25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5071"/>
            <a:ext cx="9144000" cy="6380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+mn-lt"/>
              </a:rPr>
              <a:t>SCGSR Program: Priority Research Areas for 2023 Solicitation 2</a:t>
            </a:r>
            <a:endParaRPr lang="en-US" sz="24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543800" y="6492875"/>
            <a:ext cx="1300474" cy="365125"/>
          </a:xfrm>
        </p:spPr>
        <p:txBody>
          <a:bodyPr/>
          <a:lstStyle/>
          <a:p>
            <a:pPr algn="r"/>
            <a:fld id="{26CA2777-A89F-4130-B308-73BB65955918}" type="slidenum">
              <a:rPr lang="en-US" b="0" smtClean="0"/>
              <a:pPr algn="r"/>
              <a:t>3</a:t>
            </a:fld>
            <a:endParaRPr lang="en-US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750828" y="496137"/>
            <a:ext cx="5792972" cy="153162"/>
          </a:xfrm>
        </p:spPr>
        <p:txBody>
          <a:bodyPr/>
          <a:lstStyle/>
          <a:p>
            <a:r>
              <a:rPr lang="en-US" sz="1400" i="1" dirty="0">
                <a:solidFill>
                  <a:srgbClr val="000099"/>
                </a:solidFill>
                <a:latin typeface="+mn-lt"/>
                <a:hlinkClick r:id="rId3"/>
              </a:rPr>
              <a:t>https://science.osti.gov/wdts/scgsr/how-to-apply/priority-sc-research-areas/</a:t>
            </a:r>
            <a:r>
              <a:rPr lang="en-US" sz="1400" i="1" dirty="0">
                <a:solidFill>
                  <a:srgbClr val="000099"/>
                </a:solidFill>
                <a:latin typeface="+mn-lt"/>
              </a:rPr>
              <a:t> 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4A10A735-89EF-DA98-1B8F-32AE854F8D6A}"/>
              </a:ext>
            </a:extLst>
          </p:cNvPr>
          <p:cNvSpPr txBox="1">
            <a:spLocks/>
          </p:cNvSpPr>
          <p:nvPr/>
        </p:nvSpPr>
        <p:spPr>
          <a:xfrm>
            <a:off x="312263" y="849888"/>
            <a:ext cx="8691874" cy="5389795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900" dirty="0">
                <a:solidFill>
                  <a:srgbClr val="0000FF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Convergence Research Topical Areas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	Microelectronics (ASCR, BES, HEP, and NP)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  Data Science (ASCR, BES, BER, FES, HEP, and NP)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(c) 	Conservation Laws and Symmetries (HEP and NP)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(d) 	Accelerator Science (ASCR, BES, BER, FES, HEP, NP, DOE IP, and ARDAP)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3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hlinkClick r:id="rId4" action="ppaction://hlinkfile"/>
              </a:rPr>
              <a:t>Advanced Scientific Computing Research (ASCR)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	Applied Mathematics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	Computer Science 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(c)  Computational Partnerships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(d) 	Advanced Computing Technologies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3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hlinkClick r:id="rId5" action="ppaction://hlinkfile"/>
              </a:rPr>
              <a:t>Basic Energy Sciences (BES)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  Accelerator and Detector R&amp;D 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 	Basic Geosciences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(c) 	Basic Science for Advanced Manufacturing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(d)	Basic Science for Clean Energy and Decarbonization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(e)	Chemical and Materials Sciences for Quantum Information Science (QIS)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(f)   Data and Computational Sciences for Materials and Chemical Sciences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(g) 	Fundamental Electrochemistry for Chemical and Materials Sciences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(h)  Gas Phase Chemical Physics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(i) 	Instruments R&amp;D for Neutron and X-ray Facilities 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(j) 	Instruments and Techniques R&amp;D for Electron and Scanning Probe Microscopy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(k)	Materials Sciences and Chemistry for Microelectronics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(l)	Nuclear Chemistry and Radiochemical Separations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(m) Radiation Effects in Materials and Chemistry</a:t>
            </a:r>
            <a:endParaRPr lang="en-US" sz="9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>
              <a:hlinkClick r:id="rId6" action="ppaction://hlinkfile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solidFill>
                  <a:srgbClr val="0000FF"/>
                </a:solidFill>
                <a:hlinkClick r:id="rId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Biological and Environmental Research (BER)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	Computational Biology and Bioinformatics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	Biomolecular Characterization and Imaging Science 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(c)	Plant Science for Sustainable Bioenergy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(d)	Environmental Microbiology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5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Environmental System Science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6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Atmospheric System Research</a:t>
            </a:r>
          </a:p>
          <a:p>
            <a:pPr marL="228600" indent="-22860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6"/>
              <a:tabLst>
                <a:tab pos="173038" algn="l"/>
              </a:tabLst>
            </a:pP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7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Earth System Model Development</a:t>
            </a:r>
          </a:p>
          <a:p>
            <a:pPr marL="228600" indent="-22860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7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Regional and Global Model and Analysis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3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solidFill>
                  <a:srgbClr val="FF0000"/>
                </a:solidFill>
                <a:hlinkClick r:id="rId7" action="ppaction://hlinkfile"/>
              </a:rPr>
              <a:t>Fusion Energy Sciences (FES)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/>
              <a:t>(a) Burning Plasma Science &amp; Enabling Technologies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/>
              <a:t>(b) Discovery Plasma Science </a:t>
            </a:r>
          </a:p>
          <a:p>
            <a:pPr marL="112713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>
              <a:hlinkClick r:id="" action="ppaction://hlinkfile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hlinkClick r:id="" action="ppaction://hlinkfile"/>
              </a:rPr>
              <a:t>High Energy Physics (HEP)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	Theoretical and Computational Research in High Energy Physics </a:t>
            </a:r>
          </a:p>
          <a:p>
            <a:pPr marL="173038" indent="-173038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	Advanced Accelerator and Advanced Detector Technology Research and Development in   High Energy 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(c)  Experimental Research in High Energy Physics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>
              <a:hlinkClick r:id="" action="ppaction://hlinkfile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hlinkClick r:id="" action="ppaction://hlinkfile"/>
              </a:rPr>
              <a:t>Nuclear Physics (NP)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	Medium Energy Nuclear 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	Heavy Ion Nuclear 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(c)	Fundamental Symmetries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 Nuclear Structure and Nuclear Astrophysics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(e)	Nuclear Theory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  Nuclear Data and Nuclear Theory Computing </a:t>
            </a:r>
          </a:p>
          <a:p>
            <a:pPr marL="173038" indent="-173038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(g)	Accelerator Research and Development for Current and Future Nuclear Physics Facilities</a:t>
            </a:r>
          </a:p>
          <a:p>
            <a:pPr marL="173038" indent="-173038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(h)	Quantum Information Science for Experimental and Computational Nuclear 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(i)	Artificial Intelligence and Machine Learning for Nuclear Physics</a:t>
            </a:r>
          </a:p>
          <a:p>
            <a:pPr marL="111125" indent="-111125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AutoNum type="alphaLcParenBoth" startAt="10"/>
              <a:tabLst>
                <a:tab pos="111125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Advanced Detector Technology Research and Development in Nuclear Physics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endParaRPr lang="en-US" sz="9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Isotope R&amp;D and Production (DOE IP)</a:t>
            </a:r>
          </a:p>
          <a:p>
            <a:pPr marL="0" indent="0">
              <a:spcBef>
                <a:spcPts val="0"/>
              </a:spcBef>
              <a:buFont typeface="+mj-lt"/>
              <a:buAutoNum type="alphaLcParenBoth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Isotope Production Research</a:t>
            </a:r>
          </a:p>
          <a:p>
            <a:pPr marL="0" indent="0">
              <a:spcBef>
                <a:spcPts val="0"/>
              </a:spcBef>
              <a:buFont typeface="+mj-lt"/>
              <a:buAutoNum type="alphaLcParenBoth"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Isotope Processing, Purification, Separations and Radiochemical Synthesis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(c) Biological Tracers and Imaging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Isotope Enrichment Technology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900" u="sng" dirty="0">
              <a:solidFill>
                <a:srgbClr val="0000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Accelerator R&amp;D and Production (ARDAP)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	Accelerator Technology Research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73038" algn="l"/>
              </a:tabLst>
            </a:pP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	</a:t>
            </a:r>
            <a:r>
              <a:rPr lang="en-US" sz="900" dirty="0">
                <a:latin typeface="Calibri" panose="020F0502020204030204" pitchFamily="34" charset="0"/>
                <a:ea typeface="Times New Roman" panose="02020603050405020304" pitchFamily="18" charset="0"/>
              </a:rPr>
              <a:t>Accelerator Technology Development</a:t>
            </a:r>
            <a:endParaRPr lang="en-US" sz="900" dirty="0"/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6603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7640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Merit Review Criteria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854945"/>
              </p:ext>
            </p:extLst>
          </p:nvPr>
        </p:nvGraphicFramePr>
        <p:xfrm>
          <a:off x="564991" y="996204"/>
          <a:ext cx="8014018" cy="483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1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345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4625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1. Scientific and/or Technical Merit of the Proposed Research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3898">
                <a:tc>
                  <a:txBody>
                    <a:bodyPr/>
                    <a:lstStyle/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the proposed research well-conceived, and does it demonstrate a clear understanding of the scientific and technical challenges involved? </a:t>
                      </a: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 startAt="2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the proposed method and approach for the proposed research appropriate? </a:t>
                      </a: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 startAt="2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the applicant (graduate student) sufficiently well prepared to conduct the proposed research? </a:t>
                      </a:r>
                    </a:p>
                    <a:p>
                      <a:pPr marL="339725" marR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d.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Are the DOE laboratory resources adequate? If applicable, has the necessary access to a scientific user facility been secured by the DOE laboratory collaborating scientist?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59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Relevance of the Proposed Research* to Graduate Thesis Research and Training</a:t>
                      </a: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8206">
                <a:tc>
                  <a:txBody>
                    <a:bodyPr/>
                    <a:lstStyle/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Does the proposed research have the potential to make a significant contribution to the applicant’s (graduate student’s) thesis research project?</a:t>
                      </a: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Will the proposed research enhance the applicant’s graduate training and research skills?</a:t>
                      </a: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75" name="Rectangle 1"/>
          <p:cNvSpPr>
            <a:spLocks noChangeArrowheads="1"/>
          </p:cNvSpPr>
          <p:nvPr/>
        </p:nvSpPr>
        <p:spPr bwMode="auto">
          <a:xfrm>
            <a:off x="2371725" y="153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800">
                <a:latin typeface="Arial" pitchFamily="34" charset="0"/>
                <a:cs typeface="Arial" pitchFamily="34" charset="0"/>
              </a:rPr>
            </a:br>
            <a:endParaRPr lang="en-US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6" name="Rectangle 3"/>
          <p:cNvSpPr>
            <a:spLocks noChangeArrowheads="1"/>
          </p:cNvSpPr>
          <p:nvPr/>
        </p:nvSpPr>
        <p:spPr bwMode="auto">
          <a:xfrm>
            <a:off x="153963" y="5865724"/>
            <a:ext cx="87331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aseline="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r>
              <a:rPr lang="en-US" alt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n-US" sz="1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Research proposed is explicitly the scope of the research proposed to be conducted by the applicant (graduate student) at the DOE Laboratory/Facility. </a:t>
            </a:r>
            <a:endParaRPr lang="en-US" altLang="en-US" sz="1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455670" y="6331441"/>
            <a:ext cx="5334000" cy="365125"/>
          </a:xfrm>
        </p:spPr>
        <p:txBody>
          <a:bodyPr/>
          <a:lstStyle/>
          <a:p>
            <a:fld id="{66A99897-0879-4271-868D-556FCA3FE67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31474" y="6392841"/>
            <a:ext cx="58581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106636"/>
                </a:solidFill>
                <a:hlinkClick r:id="rId3"/>
              </a:rPr>
              <a:t>https://science.osti.gov/wdts/scgsr/how-to-apply/application-evaluation-and-selection/</a:t>
            </a:r>
            <a:endParaRPr lang="en-US" sz="1200" i="1" dirty="0">
              <a:solidFill>
                <a:srgbClr val="106636"/>
              </a:solidFill>
            </a:endParaRPr>
          </a:p>
          <a:p>
            <a:endParaRPr lang="en-US" sz="1200" i="1" dirty="0">
              <a:solidFill>
                <a:srgbClr val="10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9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1882" y="882642"/>
            <a:ext cx="8002368" cy="54521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All applications to the SCGSR program must be completed through the online application system. Only complete applications submitted by the deadline will be considered. </a:t>
            </a:r>
          </a:p>
          <a:p>
            <a:pPr marL="0" indent="0">
              <a:buNone/>
            </a:pPr>
            <a:endParaRPr lang="en-US" sz="6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u="sng" dirty="0">
                <a:solidFill>
                  <a:schemeClr val="tx1"/>
                </a:solidFill>
              </a:rPr>
              <a:t>A Complete SCGSR Application includes:</a:t>
            </a:r>
          </a:p>
          <a:p>
            <a:pPr marL="463550" indent="-238125"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All required fields of the Online Application System, </a:t>
            </a:r>
            <a:r>
              <a:rPr lang="en-US" sz="1400" b="0" i="1" dirty="0">
                <a:solidFill>
                  <a:schemeClr val="tx1"/>
                </a:solidFill>
              </a:rPr>
              <a:t>including: </a:t>
            </a: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>
                <a:solidFill>
                  <a:schemeClr val="tx1"/>
                </a:solidFill>
              </a:rPr>
              <a:t>Contact information of the </a:t>
            </a:r>
            <a:r>
              <a:rPr lang="en-US" sz="1400" dirty="0">
                <a:solidFill>
                  <a:schemeClr val="tx1"/>
                </a:solidFill>
              </a:rPr>
              <a:t>graduate applicant, primary graduate thesis advisor, and collaborating DOE laboratory scientist</a:t>
            </a:r>
            <a:endParaRPr lang="en-US" sz="1400" b="0" dirty="0">
              <a:solidFill>
                <a:schemeClr val="tx1"/>
              </a:solidFill>
            </a:endParaRP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>
                <a:solidFill>
                  <a:schemeClr val="tx1"/>
                </a:solidFill>
              </a:rPr>
              <a:t>Academic information, including undergraduate and graduate study </a:t>
            </a: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>
                <a:solidFill>
                  <a:schemeClr val="tx1"/>
                </a:solidFill>
              </a:rPr>
              <a:t>Professional information, including scientific publications and awards, research experiences, etc. </a:t>
            </a:r>
          </a:p>
          <a:p>
            <a:pPr marL="688975" lvl="1" indent="-225425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dirty="0">
                <a:solidFill>
                  <a:schemeClr val="tx1"/>
                </a:solidFill>
              </a:rPr>
              <a:t>Alignment of proposed research to one of the SCGSR Priority Research Areas</a:t>
            </a:r>
          </a:p>
          <a:p>
            <a:pPr marL="688975" lvl="1" indent="0">
              <a:spcBef>
                <a:spcPts val="0"/>
              </a:spcBef>
              <a:buNone/>
              <a:tabLst>
                <a:tab pos="688975" algn="l"/>
              </a:tabLst>
            </a:pPr>
            <a:r>
              <a:rPr lang="en-US" sz="1400" dirty="0">
                <a:solidFill>
                  <a:schemeClr val="tx1"/>
                </a:solidFill>
                <a:hlinkClick r:id="rId3"/>
              </a:rPr>
              <a:t>https://science.osti.gov/wdts/scgsr/how-to-apply/priority-sc-research-areas/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463550" lvl="1" indent="0">
              <a:spcBef>
                <a:spcPts val="0"/>
              </a:spcBef>
              <a:buNone/>
            </a:pPr>
            <a:endParaRPr lang="en-US" sz="1400" b="0" dirty="0">
              <a:solidFill>
                <a:schemeClr val="tx1"/>
              </a:solidFill>
            </a:endParaRPr>
          </a:p>
          <a:p>
            <a:pPr marL="463550" indent="-238125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A </a:t>
            </a:r>
            <a:r>
              <a:rPr lang="en-US" sz="1400" dirty="0">
                <a:solidFill>
                  <a:schemeClr val="tx1"/>
                </a:solidFill>
              </a:rPr>
              <a:t>SCGSR Research Proposal </a:t>
            </a:r>
            <a:r>
              <a:rPr lang="en-US" sz="1400" b="0" dirty="0">
                <a:solidFill>
                  <a:schemeClr val="tx1"/>
                </a:solidFill>
              </a:rPr>
              <a:t>(</a:t>
            </a:r>
            <a:r>
              <a:rPr lang="en-US" sz="1400" b="0" i="1" dirty="0">
                <a:solidFill>
                  <a:schemeClr val="tx1"/>
                </a:solidFill>
              </a:rPr>
              <a:t>3-page maximum + 1 </a:t>
            </a:r>
            <a:r>
              <a:rPr lang="en-US" sz="1400" b="0" i="1">
                <a:solidFill>
                  <a:schemeClr val="tx1"/>
                </a:solidFill>
              </a:rPr>
              <a:t>page for </a:t>
            </a:r>
            <a:r>
              <a:rPr lang="en-US" sz="1400" b="0" i="1" dirty="0">
                <a:solidFill>
                  <a:schemeClr val="tx1"/>
                </a:solidFill>
              </a:rPr>
              <a:t>references, full guidance provided online</a:t>
            </a:r>
            <a:r>
              <a:rPr lang="en-US" sz="1400" b="0" dirty="0">
                <a:solidFill>
                  <a:schemeClr val="tx1"/>
                </a:solidFill>
              </a:rPr>
              <a:t>).</a:t>
            </a:r>
          </a:p>
          <a:p>
            <a:pPr marL="463550" indent="0">
              <a:spcAft>
                <a:spcPts val="600"/>
              </a:spcAft>
              <a:buNone/>
            </a:pPr>
            <a:r>
              <a:rPr lang="en-US" sz="1400" b="0" dirty="0">
                <a:solidFill>
                  <a:schemeClr val="tx1"/>
                </a:solidFill>
                <a:hlinkClick r:id="rId4"/>
              </a:rPr>
              <a:t>https://science.osti.gov/wdts/scgsr/how-to-apply/research-proposal-guidelines/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</a:p>
          <a:p>
            <a:pPr marL="463550" indent="-238125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Official graduate transcripts and proof of Ph.D. Candidacy.</a:t>
            </a:r>
          </a:p>
          <a:p>
            <a:pPr marL="225425" indent="23653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0" dirty="0">
                <a:solidFill>
                  <a:schemeClr val="tx1"/>
                </a:solidFill>
                <a:hlinkClick r:id="rId5"/>
              </a:rPr>
              <a:t>https://science.osti.gov/wdts/scgsr/how-to-apply/graduate-transcripts/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</a:p>
          <a:p>
            <a:pPr marL="463550" indent="-238125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Two Letters of Support, one by primary graduate thesis advisor, and the other by collaborating DOE laboratory scientist.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https://science.osti.gov/wdts/scgsr/how-to-apply/Letters-of-Support</a:t>
            </a:r>
            <a:r>
              <a:rPr lang="en-US" sz="1400" b="0" dirty="0">
                <a:solidFill>
                  <a:schemeClr val="tx1"/>
                </a:solidFill>
              </a:rPr>
              <a:t>/</a:t>
            </a:r>
          </a:p>
          <a:p>
            <a:pPr marL="0" indent="0">
              <a:buNone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Application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00389" y="6334780"/>
            <a:ext cx="5572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hlinkClick r:id="rId7"/>
              </a:rPr>
              <a:t>https://science.osti.gov/wdts/scgsr/how-to-apply/</a:t>
            </a:r>
            <a:endParaRPr lang="en-US" b="1" i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764444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4101</TotalTime>
  <Words>1480</Words>
  <Application>Microsoft Office PowerPoint</Application>
  <PresentationFormat>On-screen Show (4:3)</PresentationFormat>
  <Paragraphs>159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2_Office Theme</vt:lpstr>
      <vt:lpstr>DOE Office of Science Graduate Student Research (SCGSR) Program</vt:lpstr>
      <vt:lpstr>Key Dates for 2022 - 2024</vt:lpstr>
      <vt:lpstr>SCGSR Program: Priority Research Areas for 2023 Solicitation 2</vt:lpstr>
      <vt:lpstr>Merit Review Criteria</vt:lpstr>
      <vt:lpstr>Application Requirements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Brown</dc:creator>
  <cp:lastModifiedBy>Slowing, Igor</cp:lastModifiedBy>
  <cp:revision>618</cp:revision>
  <cp:lastPrinted>2015-09-02T17:51:37Z</cp:lastPrinted>
  <dcterms:created xsi:type="dcterms:W3CDTF">2011-06-16T14:42:40Z</dcterms:created>
  <dcterms:modified xsi:type="dcterms:W3CDTF">2023-08-22T18:52:37Z</dcterms:modified>
</cp:coreProperties>
</file>