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8" r:id="rId3"/>
    <p:sldId id="272" r:id="rId4"/>
    <p:sldId id="267" r:id="rId5"/>
    <p:sldId id="268" r:id="rId6"/>
    <p:sldId id="269" r:id="rId7"/>
    <p:sldId id="270" r:id="rId8"/>
    <p:sldId id="271" r:id="rId9"/>
    <p:sldId id="282" r:id="rId10"/>
    <p:sldId id="284" r:id="rId11"/>
    <p:sldId id="285" r:id="rId12"/>
    <p:sldId id="286" r:id="rId13"/>
    <p:sldId id="287" r:id="rId14"/>
    <p:sldId id="288" r:id="rId15"/>
    <p:sldId id="289" r:id="rId16"/>
    <p:sldId id="290" r:id="rId17"/>
    <p:sldId id="291" r:id="rId18"/>
    <p:sldId id="292" r:id="rId19"/>
    <p:sldId id="293" r:id="rId20"/>
    <p:sldId id="294" r:id="rId21"/>
    <p:sldId id="283" r:id="rId22"/>
    <p:sldId id="273" r:id="rId23"/>
    <p:sldId id="274" r:id="rId24"/>
    <p:sldId id="281" r:id="rId25"/>
    <p:sldId id="275" r:id="rId26"/>
    <p:sldId id="276" r:id="rId27"/>
    <p:sldId id="277" r:id="rId28"/>
    <p:sldId id="278" r:id="rId29"/>
  </p:sldIdLst>
  <p:sldSz cx="9144000" cy="6858000" type="screen4x3"/>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629" autoAdjust="0"/>
  </p:normalViewPr>
  <p:slideViewPr>
    <p:cSldViewPr snapToGrid="0" snapToObjects="1" showGuides="1">
      <p:cViewPr>
        <p:scale>
          <a:sx n="118" d="100"/>
          <a:sy n="118" d="100"/>
        </p:scale>
        <p:origin x="-143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3/10/2016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34524E6-FB8E-414B-B1B7-C145A844A6A6}" type="slidenum">
              <a:rPr lang="en-US" smtClean="0"/>
              <a:pPr>
                <a:defRPr/>
              </a:pPr>
              <a:t>6</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34524E6-FB8E-414B-B1B7-C145A844A6A6}" type="slidenum">
              <a:rPr lang="en-US" smtClean="0"/>
              <a:pPr>
                <a:defRPr/>
              </a:pPr>
              <a:t>7</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34524E6-FB8E-414B-B1B7-C145A844A6A6}" type="slidenum">
              <a:rPr lang="en-US" smtClean="0"/>
              <a:pPr>
                <a:defRPr/>
              </a:pPr>
              <a:t>8</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11</a:t>
            </a:fld>
            <a:endParaRPr lang="en-US" dirty="0"/>
          </a:p>
        </p:txBody>
      </p:sp>
    </p:spTree>
    <p:extLst>
      <p:ext uri="{BB962C8B-B14F-4D97-AF65-F5344CB8AC3E}">
        <p14:creationId xmlns:p14="http://schemas.microsoft.com/office/powerpoint/2010/main" val="3913365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12</a:t>
            </a:fld>
            <a:endParaRPr lang="en-US" dirty="0"/>
          </a:p>
        </p:txBody>
      </p:sp>
    </p:spTree>
    <p:extLst>
      <p:ext uri="{BB962C8B-B14F-4D97-AF65-F5344CB8AC3E}">
        <p14:creationId xmlns:p14="http://schemas.microsoft.com/office/powerpoint/2010/main" val="47548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15</a:t>
            </a:fld>
            <a:endParaRPr lang="en-US" dirty="0"/>
          </a:p>
        </p:txBody>
      </p:sp>
    </p:spTree>
    <p:extLst>
      <p:ext uri="{BB962C8B-B14F-4D97-AF65-F5344CB8AC3E}">
        <p14:creationId xmlns:p14="http://schemas.microsoft.com/office/powerpoint/2010/main" val="475487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19</a:t>
            </a:fld>
            <a:endParaRPr lang="en-US" dirty="0"/>
          </a:p>
        </p:txBody>
      </p:sp>
    </p:spTree>
    <p:extLst>
      <p:ext uri="{BB962C8B-B14F-4D97-AF65-F5344CB8AC3E}">
        <p14:creationId xmlns:p14="http://schemas.microsoft.com/office/powerpoint/2010/main" val="47548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20</a:t>
            </a:fld>
            <a:endParaRPr lang="en-US" dirty="0"/>
          </a:p>
        </p:txBody>
      </p:sp>
    </p:spTree>
    <p:extLst>
      <p:ext uri="{BB962C8B-B14F-4D97-AF65-F5344CB8AC3E}">
        <p14:creationId xmlns:p14="http://schemas.microsoft.com/office/powerpoint/2010/main" val="475487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pPr/>
              <a:t>3/10/2016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pPr/>
              <a:t>3/10/2016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pPr/>
              <a:t>3/10/2016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pPr/>
              <a:t>3/10/2016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09F8C-9F4D-5945-807D-33CC9F4EE4DF}" type="datetimeFigureOut">
              <a:rPr lang="en-US" smtClean="0"/>
              <a:pPr/>
              <a:t>3/10/2016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109F8C-9F4D-5945-807D-33CC9F4EE4DF}" type="datetimeFigureOut">
              <a:rPr lang="en-US" smtClean="0"/>
              <a:pPr/>
              <a:t>3/10/2016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109F8C-9F4D-5945-807D-33CC9F4EE4DF}" type="datetimeFigureOut">
              <a:rPr lang="en-US" smtClean="0"/>
              <a:pPr/>
              <a:t>3/10/2016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109F8C-9F4D-5945-807D-33CC9F4EE4DF}" type="datetimeFigureOut">
              <a:rPr lang="en-US" smtClean="0"/>
              <a:pPr/>
              <a:t>3/10/2016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09F8C-9F4D-5945-807D-33CC9F4EE4DF}" type="datetimeFigureOut">
              <a:rPr lang="en-US" smtClean="0"/>
              <a:pPr/>
              <a:t>3/10/2016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09F8C-9F4D-5945-807D-33CC9F4EE4DF}" type="datetimeFigureOut">
              <a:rPr lang="en-US" smtClean="0"/>
              <a:pPr/>
              <a:t>3/10/2016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09F8C-9F4D-5945-807D-33CC9F4EE4DF}" type="datetimeFigureOut">
              <a:rPr lang="en-US" smtClean="0"/>
              <a:pPr/>
              <a:t>3/10/2016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58F48A6-A3E1-4848-9AC3-B43F560BE4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65109F8C-9F4D-5945-807D-33CC9F4EE4DF}" type="datetimeFigureOut">
              <a:rPr lang="en-US" smtClean="0"/>
              <a:pPr/>
              <a:t>3/10/2016</a:t>
            </a:fld>
            <a:endParaRPr lang="en-US" dirty="0"/>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B58F48A6-A3E1-4848-9AC3-B43F560BE4F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jlab.org/ehs/ISM/docs/Integrating%20Safety%20into%20Work%20at%20JLab.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jlab.org/ehs/ISM/FUNCTIONS.htm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K2kfgW770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XjJQBjWYDT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smtClean="0">
                <a:latin typeface="Minion Pro"/>
              </a:rPr>
              <a:t>D&amp; I Council Meeting</a:t>
            </a:r>
            <a:endParaRPr lang="en-US" sz="4400" dirty="0">
              <a:latin typeface="Minion Pr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726"/>
            <a:ext cx="8686800" cy="397933"/>
          </a:xfrm>
        </p:spPr>
        <p:txBody>
          <a:bodyPr/>
          <a:lstStyle/>
          <a:p>
            <a:r>
              <a:rPr lang="en-US" sz="2800" dirty="0" smtClean="0"/>
              <a:t>What is Integrated Diversity/Inclusion Management?</a:t>
            </a:r>
            <a:endParaRPr lang="en-US" sz="2800" dirty="0"/>
          </a:p>
        </p:txBody>
      </p:sp>
      <p:sp>
        <p:nvSpPr>
          <p:cNvPr id="3" name="Content Placeholder 2"/>
          <p:cNvSpPr>
            <a:spLocks noGrp="1"/>
          </p:cNvSpPr>
          <p:nvPr>
            <p:ph idx="1"/>
          </p:nvPr>
        </p:nvSpPr>
        <p:spPr>
          <a:xfrm>
            <a:off x="457200" y="921938"/>
            <a:ext cx="8229600" cy="5204225"/>
          </a:xfrm>
        </p:spPr>
        <p:txBody>
          <a:bodyPr>
            <a:noAutofit/>
          </a:bodyPr>
          <a:lstStyle/>
          <a:p>
            <a:r>
              <a:rPr lang="en-US" sz="1800" b="1" dirty="0" smtClean="0">
                <a:solidFill>
                  <a:srgbClr val="0000FF"/>
                </a:solidFill>
                <a:latin typeface="+mn-lt"/>
              </a:rPr>
              <a:t>Borrowing Heavily from ISM</a:t>
            </a:r>
          </a:p>
          <a:p>
            <a:pPr lvl="1"/>
            <a:r>
              <a:rPr lang="en-US" sz="1800" dirty="0" smtClean="0">
                <a:latin typeface="+mn-lt"/>
              </a:rPr>
              <a:t>Policy</a:t>
            </a:r>
          </a:p>
          <a:p>
            <a:pPr lvl="2"/>
            <a:r>
              <a:rPr lang="en-US" sz="1800" i="1" dirty="0" smtClean="0">
                <a:latin typeface="+mn-lt"/>
              </a:rPr>
              <a:t>Admin Manual</a:t>
            </a:r>
          </a:p>
          <a:p>
            <a:pPr lvl="1"/>
            <a:r>
              <a:rPr lang="en-US" sz="1800" dirty="0" smtClean="0">
                <a:latin typeface="+mn-lt"/>
              </a:rPr>
              <a:t>Leadership Engagement/Involvement</a:t>
            </a:r>
          </a:p>
          <a:p>
            <a:pPr lvl="2"/>
            <a:r>
              <a:rPr lang="en-US" sz="1800" i="1" dirty="0" smtClean="0">
                <a:latin typeface="+mn-lt"/>
              </a:rPr>
              <a:t>Montage</a:t>
            </a:r>
          </a:p>
          <a:p>
            <a:pPr lvl="1"/>
            <a:r>
              <a:rPr lang="en-US" sz="1800" dirty="0" smtClean="0">
                <a:latin typeface="+mn-lt"/>
              </a:rPr>
              <a:t>Line Management Responsibility</a:t>
            </a:r>
          </a:p>
          <a:p>
            <a:pPr lvl="2"/>
            <a:r>
              <a:rPr lang="en-US" sz="1800" i="1" dirty="0" smtClean="0">
                <a:latin typeface="+mn-lt"/>
              </a:rPr>
              <a:t>HR working with Interview panels</a:t>
            </a:r>
          </a:p>
          <a:p>
            <a:pPr lvl="2"/>
            <a:r>
              <a:rPr lang="en-US" sz="1800" i="1" dirty="0" smtClean="0">
                <a:latin typeface="+mn-lt"/>
              </a:rPr>
              <a:t>Line organizations attend job fairs</a:t>
            </a:r>
          </a:p>
          <a:p>
            <a:pPr lvl="1"/>
            <a:r>
              <a:rPr lang="en-US" sz="1800" dirty="0" smtClean="0">
                <a:latin typeface="+mn-lt"/>
              </a:rPr>
              <a:t>Training</a:t>
            </a:r>
          </a:p>
          <a:p>
            <a:pPr lvl="2"/>
            <a:r>
              <a:rPr lang="en-US" sz="1800" i="1" dirty="0" smtClean="0">
                <a:latin typeface="+mn-lt"/>
              </a:rPr>
              <a:t>Planned supervisory and OFCCP</a:t>
            </a:r>
            <a:r>
              <a:rPr lang="en-US" sz="1800" dirty="0" smtClean="0">
                <a:latin typeface="+mn-lt"/>
              </a:rPr>
              <a:t> </a:t>
            </a:r>
            <a:r>
              <a:rPr lang="en-US" sz="1800" i="1" dirty="0" smtClean="0">
                <a:latin typeface="+mn-lt"/>
              </a:rPr>
              <a:t>training</a:t>
            </a:r>
          </a:p>
          <a:p>
            <a:pPr lvl="2"/>
            <a:endParaRPr lang="en-US" sz="1800" i="1" dirty="0" smtClean="0">
              <a:latin typeface="+mn-lt"/>
            </a:endParaRPr>
          </a:p>
          <a:p>
            <a:pPr lvl="1"/>
            <a:r>
              <a:rPr lang="en-US" sz="1800" dirty="0" smtClean="0">
                <a:latin typeface="+mn-lt"/>
              </a:rPr>
              <a:t>Resources to Implement</a:t>
            </a:r>
          </a:p>
          <a:p>
            <a:pPr lvl="1"/>
            <a:r>
              <a:rPr lang="en-US" sz="1800" dirty="0" smtClean="0">
                <a:latin typeface="+mn-lt"/>
              </a:rPr>
              <a:t>Accountability</a:t>
            </a:r>
          </a:p>
          <a:p>
            <a:pPr lvl="2"/>
            <a:r>
              <a:rPr lang="en-US" sz="1800" i="1" dirty="0" smtClean="0">
                <a:latin typeface="+mn-lt"/>
              </a:rPr>
              <a:t>Core Expectations revisions</a:t>
            </a:r>
          </a:p>
          <a:p>
            <a:pPr lvl="2"/>
            <a:endParaRPr lang="en-US" sz="1800" dirty="0" smtClean="0">
              <a:latin typeface="+mn-lt"/>
            </a:endParaRPr>
          </a:p>
          <a:p>
            <a:pPr lvl="1"/>
            <a:r>
              <a:rPr lang="en-US" sz="1800" dirty="0" smtClean="0">
                <a:latin typeface="+mn-lt"/>
              </a:rPr>
              <a:t>Feedback &amp; Improvement</a:t>
            </a:r>
            <a:endParaRPr lang="en-US" sz="1800" dirty="0">
              <a:latin typeface="+mn-lt"/>
            </a:endParaRPr>
          </a:p>
        </p:txBody>
      </p:sp>
    </p:spTree>
    <p:extLst>
      <p:ext uri="{BB962C8B-B14F-4D97-AF65-F5344CB8AC3E}">
        <p14:creationId xmlns:p14="http://schemas.microsoft.com/office/powerpoint/2010/main" val="2415437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lstStyle/>
          <a:p>
            <a:r>
              <a:rPr lang="en-US" sz="3600" dirty="0" smtClean="0"/>
              <a:t>Integrated Safety Management</a:t>
            </a:r>
            <a:endParaRPr lang="en-US" sz="3600" dirty="0"/>
          </a:p>
        </p:txBody>
      </p:sp>
      <p:sp>
        <p:nvSpPr>
          <p:cNvPr id="3" name="Content Placeholder 2"/>
          <p:cNvSpPr>
            <a:spLocks noGrp="1"/>
          </p:cNvSpPr>
          <p:nvPr>
            <p:ph idx="1"/>
          </p:nvPr>
        </p:nvSpPr>
        <p:spPr/>
        <p:txBody>
          <a:bodyPr>
            <a:noAutofit/>
          </a:bodyPr>
          <a:lstStyle/>
          <a:p>
            <a:pPr marL="914400" lvl="2" indent="0">
              <a:buNone/>
            </a:pPr>
            <a:endParaRPr lang="en-US" sz="1400" dirty="0"/>
          </a:p>
          <a:p>
            <a:pPr marL="0" indent="0">
              <a:buNone/>
            </a:pPr>
            <a:endParaRPr lang="en-US" sz="1400" dirty="0"/>
          </a:p>
        </p:txBody>
      </p:sp>
      <p:sp>
        <p:nvSpPr>
          <p:cNvPr id="5" name="Content Placeholder 2"/>
          <p:cNvSpPr txBox="1">
            <a:spLocks/>
          </p:cNvSpPr>
          <p:nvPr/>
        </p:nvSpPr>
        <p:spPr>
          <a:xfrm>
            <a:off x="457200" y="921938"/>
            <a:ext cx="8229600" cy="52042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smtClean="0">
                <a:solidFill>
                  <a:srgbClr val="0000FF"/>
                </a:solidFill>
                <a:latin typeface="+mn-lt"/>
              </a:rPr>
              <a:t>Borrowing Heavily from ISM</a:t>
            </a:r>
          </a:p>
          <a:p>
            <a:pPr lvl="1"/>
            <a:r>
              <a:rPr lang="en-US" sz="2400" dirty="0" smtClean="0">
                <a:latin typeface="+mn-lt"/>
              </a:rPr>
              <a:t>https</a:t>
            </a:r>
            <a:r>
              <a:rPr lang="en-US" sz="2400" dirty="0">
                <a:latin typeface="+mn-lt"/>
              </a:rPr>
              <a:t>://www.jlab.org/ehs/ISM/</a:t>
            </a:r>
          </a:p>
          <a:p>
            <a:pPr lvl="1"/>
            <a:r>
              <a:rPr lang="en-US" sz="2400" dirty="0">
                <a:latin typeface="+mn-lt"/>
                <a:hlinkClick r:id="rId3"/>
              </a:rPr>
              <a:t>https://</a:t>
            </a:r>
            <a:r>
              <a:rPr lang="en-US" sz="2400" dirty="0" smtClean="0">
                <a:latin typeface="+mn-lt"/>
                <a:hlinkClick r:id="rId3"/>
              </a:rPr>
              <a:t>www.jlab.org/ehs/ISM/docs/Integrating%20Safety%20into%20Work%20at%20JLab.pdf</a:t>
            </a:r>
            <a:endParaRPr lang="en-US" sz="2400" dirty="0" smtClean="0">
              <a:latin typeface="+mn-lt"/>
            </a:endParaRPr>
          </a:p>
          <a:p>
            <a:pPr lvl="1"/>
            <a:r>
              <a:rPr lang="en-US" sz="2400" dirty="0">
                <a:latin typeface="+mn-lt"/>
                <a:hlinkClick r:id="rId4"/>
              </a:rPr>
              <a:t>https://</a:t>
            </a:r>
            <a:r>
              <a:rPr lang="en-US" sz="2400" dirty="0" smtClean="0">
                <a:latin typeface="+mn-lt"/>
                <a:hlinkClick r:id="rId4"/>
              </a:rPr>
              <a:t>www.jlab.org/ehs/ISM/FUNCTIONS.html</a:t>
            </a:r>
            <a:endParaRPr lang="en-US" sz="2400" dirty="0" smtClean="0">
              <a:latin typeface="+mn-lt"/>
            </a:endParaRPr>
          </a:p>
          <a:p>
            <a:pPr lvl="1"/>
            <a:endParaRPr lang="en-US" sz="2400" dirty="0">
              <a:latin typeface="+mn-lt"/>
            </a:endParaRPr>
          </a:p>
          <a:p>
            <a:r>
              <a:rPr lang="en-US" sz="2400" dirty="0" smtClean="0">
                <a:latin typeface="+mn-lt"/>
              </a:rPr>
              <a:t>But most importantly: Integrated Diversity &amp; Inclusion Management requires </a:t>
            </a:r>
            <a:r>
              <a:rPr lang="en-US" sz="2400" b="1" dirty="0" smtClean="0">
                <a:solidFill>
                  <a:srgbClr val="0000FF"/>
                </a:solidFill>
                <a:latin typeface="+mn-lt"/>
              </a:rPr>
              <a:t>Motivated people, who understand that diversity and inclusion are everybody’s responsibility</a:t>
            </a:r>
            <a:endParaRPr lang="en-US" sz="2400" b="1" dirty="0">
              <a:solidFill>
                <a:srgbClr val="0000FF"/>
              </a:solidFill>
              <a:latin typeface="+mn-lt"/>
            </a:endParaRPr>
          </a:p>
        </p:txBody>
      </p:sp>
    </p:spTree>
    <p:extLst>
      <p:ext uri="{BB962C8B-B14F-4D97-AF65-F5344CB8AC3E}">
        <p14:creationId xmlns:p14="http://schemas.microsoft.com/office/powerpoint/2010/main" val="24305597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lstStyle/>
          <a:p>
            <a:r>
              <a:rPr lang="en-US" sz="3600" dirty="0" smtClean="0"/>
              <a:t>Integrated Diversity &amp; Inclusion Management</a:t>
            </a:r>
            <a:endParaRPr lang="en-US" sz="3600" dirty="0"/>
          </a:p>
        </p:txBody>
      </p:sp>
      <p:sp>
        <p:nvSpPr>
          <p:cNvPr id="6" name="TextBox 5"/>
          <p:cNvSpPr txBox="1"/>
          <p:nvPr/>
        </p:nvSpPr>
        <p:spPr>
          <a:xfrm>
            <a:off x="423155" y="779309"/>
            <a:ext cx="8249052" cy="1200329"/>
          </a:xfrm>
          <a:prstGeom prst="rect">
            <a:avLst/>
          </a:prstGeom>
          <a:noFill/>
        </p:spPr>
        <p:txBody>
          <a:bodyPr wrap="square" rtlCol="0">
            <a:spAutoFit/>
          </a:bodyPr>
          <a:lstStyle/>
          <a:p>
            <a:r>
              <a:rPr lang="en-US" sz="2400" b="1" dirty="0" smtClean="0"/>
              <a:t>Overarching goal: develop innate understanding of how to implement and reinforce (within oneself) Integrated Diversity &amp; Inclusion Managemen</a:t>
            </a:r>
            <a:r>
              <a:rPr lang="en-US" sz="2000" b="1" dirty="0" smtClean="0"/>
              <a:t>t</a:t>
            </a:r>
            <a:endParaRPr lang="en-US" sz="2000" b="1" dirty="0"/>
          </a:p>
        </p:txBody>
      </p:sp>
      <p:sp>
        <p:nvSpPr>
          <p:cNvPr id="7" name="TextBox 6"/>
          <p:cNvSpPr txBox="1"/>
          <p:nvPr/>
        </p:nvSpPr>
        <p:spPr>
          <a:xfrm>
            <a:off x="425531" y="1828837"/>
            <a:ext cx="7901907" cy="4154984"/>
          </a:xfrm>
          <a:prstGeom prst="rect">
            <a:avLst/>
          </a:prstGeom>
          <a:noFill/>
        </p:spPr>
        <p:txBody>
          <a:bodyPr wrap="none" rtlCol="0">
            <a:spAutoFit/>
          </a:bodyPr>
          <a:lstStyle/>
          <a:p>
            <a:endParaRPr lang="en-US" sz="2400" dirty="0" smtClean="0"/>
          </a:p>
          <a:p>
            <a:r>
              <a:rPr lang="en-US" sz="2400" dirty="0" smtClean="0"/>
              <a:t>What is meant is how to implement IDIM in people’s activities</a:t>
            </a:r>
          </a:p>
          <a:p>
            <a:r>
              <a:rPr lang="en-US" sz="2400" dirty="0" smtClean="0"/>
              <a:t>These activities can for example be:</a:t>
            </a:r>
          </a:p>
          <a:p>
            <a:pPr marL="342900" indent="-342900">
              <a:buFont typeface="Arial" panose="020B0604020202020204" pitchFamily="34" charset="0"/>
              <a:buChar char="•"/>
            </a:pPr>
            <a:r>
              <a:rPr lang="en-US" sz="2400" dirty="0" smtClean="0"/>
              <a:t>A hiring process</a:t>
            </a:r>
          </a:p>
          <a:p>
            <a:pPr marL="342900" indent="-342900">
              <a:buFont typeface="Arial" panose="020B0604020202020204" pitchFamily="34" charset="0"/>
              <a:buChar char="•"/>
            </a:pPr>
            <a:r>
              <a:rPr lang="en-US" sz="2400" dirty="0" smtClean="0"/>
              <a:t>A meeting</a:t>
            </a:r>
          </a:p>
          <a:p>
            <a:pPr marL="342900" indent="-342900">
              <a:buFont typeface="Arial" panose="020B0604020202020204" pitchFamily="34" charset="0"/>
              <a:buChar char="•"/>
            </a:pPr>
            <a:r>
              <a:rPr lang="en-US" sz="2400" dirty="0" smtClean="0"/>
              <a:t>A conversation</a:t>
            </a:r>
          </a:p>
          <a:p>
            <a:pPr marL="342900" indent="-342900">
              <a:buFont typeface="Arial" panose="020B0604020202020204" pitchFamily="34" charset="0"/>
              <a:buChar char="•"/>
            </a:pPr>
            <a:r>
              <a:rPr lang="en-US" sz="2400" dirty="0" smtClean="0"/>
              <a:t>Workforce planning</a:t>
            </a:r>
          </a:p>
          <a:p>
            <a:pPr marL="800100" lvl="1" indent="-342900">
              <a:buFont typeface="Arial" panose="020B0604020202020204" pitchFamily="34" charset="0"/>
              <a:buChar char="•"/>
            </a:pPr>
            <a:r>
              <a:rPr lang="en-US" sz="2400" dirty="0" smtClean="0"/>
              <a:t>Succession planning</a:t>
            </a:r>
          </a:p>
          <a:p>
            <a:pPr marL="800100" lvl="1" indent="-342900">
              <a:buFont typeface="Arial" panose="020B0604020202020204" pitchFamily="34" charset="0"/>
              <a:buChar char="•"/>
            </a:pPr>
            <a:r>
              <a:rPr lang="en-US" sz="2400" dirty="0" smtClean="0"/>
              <a:t>Professional development</a:t>
            </a:r>
          </a:p>
          <a:p>
            <a:pPr marL="342900" indent="-342900">
              <a:buFont typeface="Arial" panose="020B0604020202020204" pitchFamily="34" charset="0"/>
              <a:buChar char="•"/>
            </a:pPr>
            <a:r>
              <a:rPr lang="en-US" sz="2400" dirty="0" smtClean="0"/>
              <a:t>New employment orientation</a:t>
            </a:r>
          </a:p>
          <a:p>
            <a:pPr marL="342900" indent="-342900">
              <a:buFont typeface="Arial" panose="020B0604020202020204" pitchFamily="34" charset="0"/>
              <a:buChar char="•"/>
            </a:pPr>
            <a:r>
              <a:rPr lang="en-US" sz="2400" dirty="0" smtClean="0"/>
              <a:t>…</a:t>
            </a:r>
            <a:endParaRPr lang="en-US" sz="2400" dirty="0"/>
          </a:p>
        </p:txBody>
      </p:sp>
    </p:spTree>
    <p:extLst>
      <p:ext uri="{BB962C8B-B14F-4D97-AF65-F5344CB8AC3E}">
        <p14:creationId xmlns:p14="http://schemas.microsoft.com/office/powerpoint/2010/main" val="2109242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9" y="840480"/>
            <a:ext cx="9074468" cy="556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27719" y="104413"/>
            <a:ext cx="9144000" cy="397933"/>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inion Pro"/>
                <a:ea typeface="+mj-ea"/>
                <a:cs typeface="+mj-cs"/>
              </a:rPr>
              <a:t>Integrated Safety Management Poster</a:t>
            </a:r>
            <a:endParaRPr kumimoji="0" lang="en-US" sz="3200" b="0" i="0" u="none" strike="noStrike" kern="1200" cap="none" spc="0" normalizeH="0" baseline="0" noProof="0" dirty="0">
              <a:ln>
                <a:noFill/>
              </a:ln>
              <a:solidFill>
                <a:schemeClr val="tx1"/>
              </a:solidFill>
              <a:effectLst/>
              <a:uLnTx/>
              <a:uFillTx/>
              <a:latin typeface="Minion Pro"/>
              <a:ea typeface="+mj-ea"/>
              <a:cs typeface="+mj-cs"/>
            </a:endParaRPr>
          </a:p>
        </p:txBody>
      </p:sp>
    </p:spTree>
    <p:extLst>
      <p:ext uri="{BB962C8B-B14F-4D97-AF65-F5344CB8AC3E}">
        <p14:creationId xmlns:p14="http://schemas.microsoft.com/office/powerpoint/2010/main" val="1266079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8303633"/>
              </p:ext>
            </p:extLst>
          </p:nvPr>
        </p:nvGraphicFramePr>
        <p:xfrm>
          <a:off x="226339" y="801560"/>
          <a:ext cx="8769717" cy="5706816"/>
        </p:xfrm>
        <a:graphic>
          <a:graphicData uri="http://schemas.openxmlformats.org/drawingml/2006/table">
            <a:tbl>
              <a:tblPr firstRow="1" bandRow="1">
                <a:tableStyleId>{5C22544A-7EE6-4342-B048-85BDC9FD1C3A}</a:tableStyleId>
              </a:tblPr>
              <a:tblGrid>
                <a:gridCol w="2923239"/>
                <a:gridCol w="2923239"/>
                <a:gridCol w="2923239"/>
              </a:tblGrid>
              <a:tr h="511175">
                <a:tc gridSpan="3">
                  <a:txBody>
                    <a:bodyPr/>
                    <a:lstStyle/>
                    <a:p>
                      <a:pPr algn="ctr"/>
                      <a:r>
                        <a:rPr lang="en-US" sz="2400" dirty="0" smtClean="0"/>
                        <a:t>We All</a:t>
                      </a:r>
                      <a:r>
                        <a:rPr lang="en-US" sz="2400" baseline="0" dirty="0" smtClean="0"/>
                        <a:t> Contribute to Integrated Diversity &amp; Inclusion Management</a:t>
                      </a:r>
                      <a:endParaRPr lang="en-US" sz="2400" dirty="0"/>
                    </a:p>
                  </a:txBody>
                  <a:tcPr/>
                </a:tc>
                <a:tc hMerge="1">
                  <a:txBody>
                    <a:bodyPr/>
                    <a:lstStyle/>
                    <a:p>
                      <a:pPr algn="ctr"/>
                      <a:endParaRPr lang="en-US" sz="2400" dirty="0"/>
                    </a:p>
                  </a:txBody>
                  <a:tcPr/>
                </a:tc>
                <a:tc hMerge="1">
                  <a:txBody>
                    <a:bodyPr/>
                    <a:lstStyle/>
                    <a:p>
                      <a:pPr algn="ctr"/>
                      <a:endParaRPr lang="en-US" sz="2400" dirty="0"/>
                    </a:p>
                  </a:txBody>
                  <a:tcPr/>
                </a:tc>
              </a:tr>
              <a:tr h="511175">
                <a:tc>
                  <a:txBody>
                    <a:bodyPr/>
                    <a:lstStyle/>
                    <a:p>
                      <a:pPr algn="ctr"/>
                      <a:r>
                        <a:rPr lang="en-US" sz="1800" dirty="0" smtClean="0"/>
                        <a:t>Expectations for all employees</a:t>
                      </a:r>
                      <a:endParaRPr lang="en-US" sz="1800" dirty="0"/>
                    </a:p>
                  </a:txBody>
                  <a:tcPr/>
                </a:tc>
                <a:tc>
                  <a:txBody>
                    <a:bodyPr/>
                    <a:lstStyle/>
                    <a:p>
                      <a:pPr algn="ctr"/>
                      <a:r>
                        <a:rPr lang="en-US" sz="1800" dirty="0" smtClean="0"/>
                        <a:t>Additional expectations for managers and supervisors</a:t>
                      </a:r>
                      <a:endParaRPr lang="en-US" sz="1800" dirty="0"/>
                    </a:p>
                  </a:txBody>
                  <a:tcPr/>
                </a:tc>
                <a:tc>
                  <a:txBody>
                    <a:bodyPr/>
                    <a:lstStyle/>
                    <a:p>
                      <a:pPr algn="ctr"/>
                      <a:r>
                        <a:rPr lang="en-US" sz="1800" dirty="0" smtClean="0"/>
                        <a:t>Additional</a:t>
                      </a:r>
                      <a:r>
                        <a:rPr lang="en-US" sz="1800" baseline="0" dirty="0" smtClean="0"/>
                        <a:t> expectations for senior management</a:t>
                      </a:r>
                      <a:endParaRPr lang="en-US" sz="1800" dirty="0"/>
                    </a:p>
                  </a:txBody>
                  <a:tcPr/>
                </a:tc>
              </a:tr>
              <a:tr h="9625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Make an active effort to include all your co-workers in activities where appropriate. Diversity and inclusion starts with yourself.</a:t>
                      </a:r>
                      <a:endParaRPr lang="en-US" sz="1400" dirty="0" smtClean="0"/>
                    </a:p>
                  </a:txBody>
                  <a:tcPr/>
                </a:tc>
                <a:tc>
                  <a:txBody>
                    <a:bodyPr/>
                    <a:lstStyle/>
                    <a:p>
                      <a:r>
                        <a:rPr lang="en-US" sz="1400" dirty="0" smtClean="0"/>
                        <a:t>Set, demonstrate</a:t>
                      </a:r>
                      <a:r>
                        <a:rPr lang="en-US" sz="1400" baseline="0" dirty="0" smtClean="0"/>
                        <a:t> and enforce high performance standards with emphasis on diversity &amp; inclusion principles and personal conduct</a:t>
                      </a:r>
                      <a:endParaRPr lang="en-US" sz="1400" dirty="0"/>
                    </a:p>
                  </a:txBody>
                  <a:tcPr/>
                </a:tc>
                <a:tc>
                  <a:txBody>
                    <a:bodyPr/>
                    <a:lstStyle/>
                    <a:p>
                      <a:r>
                        <a:rPr lang="en-US" sz="1400" dirty="0" smtClean="0"/>
                        <a:t>Foster</a:t>
                      </a:r>
                      <a:r>
                        <a:rPr lang="en-US" sz="1400" baseline="0" dirty="0" smtClean="0"/>
                        <a:t> an environment where we can take full advantage of the strengths of a diverse group of people working in an inclusive manner</a:t>
                      </a:r>
                      <a:endParaRPr lang="en-US" sz="1400" dirty="0"/>
                    </a:p>
                  </a:txBody>
                  <a:tcPr/>
                </a:tc>
              </a:tr>
              <a:tr h="9466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Learn from your</a:t>
                      </a:r>
                      <a:r>
                        <a:rPr lang="en-US" sz="1400" baseline="0" dirty="0" smtClean="0"/>
                        <a:t> experiences – both good and bad; apply these lessons to integrate D&amp;I into your activities</a:t>
                      </a:r>
                      <a:endParaRPr lang="en-US" sz="1400" dirty="0" smtClean="0"/>
                    </a:p>
                    <a:p>
                      <a:endParaRPr lang="en-US" sz="1400" dirty="0"/>
                    </a:p>
                  </a:txBody>
                  <a:tcPr/>
                </a:tc>
                <a:tc>
                  <a:txBody>
                    <a:bodyPr/>
                    <a:lstStyle/>
                    <a:p>
                      <a:r>
                        <a:rPr lang="en-US" sz="1400" dirty="0" smtClean="0"/>
                        <a:t>Recognize and reward individual</a:t>
                      </a:r>
                      <a:r>
                        <a:rPr lang="en-US" sz="1400" baseline="0" dirty="0" smtClean="0"/>
                        <a:t> and team performance for activities integrating diversity and inclusion principles.</a:t>
                      </a:r>
                      <a:endParaRPr lang="en-US" sz="1400" dirty="0"/>
                    </a:p>
                  </a:txBody>
                  <a:tcPr/>
                </a:tc>
                <a:tc>
                  <a:txBody>
                    <a:bodyPr/>
                    <a:lstStyle/>
                    <a:p>
                      <a:r>
                        <a:rPr lang="en-US" sz="1400" dirty="0" smtClean="0"/>
                        <a:t>Challenge the status quo; actively seek</a:t>
                      </a:r>
                      <a:r>
                        <a:rPr lang="en-US" sz="1400" baseline="0" dirty="0" smtClean="0"/>
                        <a:t> ways to remove barriers towards diversity and inclusion and question “why”</a:t>
                      </a:r>
                      <a:endParaRPr lang="en-US" sz="1400" dirty="0"/>
                    </a:p>
                  </a:txBody>
                  <a:tcPr/>
                </a:tc>
              </a:tr>
              <a:tr h="9574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Avoid becoming complacent with routine</a:t>
                      </a:r>
                      <a:r>
                        <a:rPr lang="en-US" sz="1400" baseline="0" dirty="0" smtClean="0"/>
                        <a:t> activities; take a step back and reassess if you are inclusive in all facets of these activities.</a:t>
                      </a:r>
                      <a:endParaRPr lang="en-US" sz="1400" dirty="0" smtClean="0"/>
                    </a:p>
                  </a:txBody>
                  <a:tcPr/>
                </a:tc>
                <a:tc>
                  <a:txBody>
                    <a:bodyPr/>
                    <a:lstStyle/>
                    <a:p>
                      <a:r>
                        <a:rPr lang="en-US" sz="1400" dirty="0" smtClean="0"/>
                        <a:t>Take immediate action</a:t>
                      </a:r>
                      <a:r>
                        <a:rPr lang="en-US" sz="1400" baseline="0" dirty="0" smtClean="0"/>
                        <a:t> to stop inappropriate behavior</a:t>
                      </a:r>
                      <a:endParaRPr lang="en-US" sz="1400" dirty="0"/>
                    </a:p>
                  </a:txBody>
                  <a:tcPr/>
                </a:tc>
                <a:tc>
                  <a:txBody>
                    <a:bodyPr/>
                    <a:lstStyle/>
                    <a:p>
                      <a:r>
                        <a:rPr lang="en-US" sz="1400" dirty="0" smtClean="0"/>
                        <a:t>Set</a:t>
                      </a:r>
                      <a:r>
                        <a:rPr lang="en-US" sz="1400" baseline="0" dirty="0" smtClean="0"/>
                        <a:t> and hold your employees and yourself accountable to expectations regarding a diverse and fully inclusive workforce working with respect to all</a:t>
                      </a:r>
                      <a:endParaRPr lang="en-US" sz="1400" dirty="0"/>
                    </a:p>
                  </a:txBody>
                  <a:tcPr/>
                </a:tc>
              </a:tr>
              <a:tr h="9574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Help</a:t>
                      </a:r>
                      <a:r>
                        <a:rPr lang="en-US" sz="1400" baseline="0" dirty="0" smtClean="0"/>
                        <a:t> find better, more inclusive ways to do </a:t>
                      </a:r>
                      <a:r>
                        <a:rPr lang="en-US" sz="1400" baseline="0" dirty="0" err="1" smtClean="0"/>
                        <a:t>JLab</a:t>
                      </a:r>
                      <a:r>
                        <a:rPr lang="en-US" sz="1400" baseline="0" dirty="0" smtClean="0"/>
                        <a:t> activities; challenge the status quo</a:t>
                      </a:r>
                      <a:endParaRPr lang="en-US" sz="1400" dirty="0" smtClean="0"/>
                    </a:p>
                    <a:p>
                      <a:endParaRPr lang="en-US" sz="1400" dirty="0"/>
                    </a:p>
                  </a:txBody>
                  <a:tcPr/>
                </a:tc>
                <a:tc>
                  <a:txBody>
                    <a:bodyPr/>
                    <a:lstStyle/>
                    <a:p>
                      <a:r>
                        <a:rPr lang="en-US" sz="1400" dirty="0" smtClean="0"/>
                        <a:t>Learn from both positive and negative</a:t>
                      </a:r>
                      <a:r>
                        <a:rPr lang="en-US" sz="1400" baseline="0" dirty="0" smtClean="0"/>
                        <a:t> experiences; use them as teaching opportunities</a:t>
                      </a:r>
                      <a:endParaRPr lang="en-US" sz="1400" dirty="0"/>
                    </a:p>
                  </a:txBody>
                  <a:tcPr/>
                </a:tc>
                <a:tc>
                  <a:txBody>
                    <a:bodyPr/>
                    <a:lstStyle/>
                    <a:p>
                      <a:r>
                        <a:rPr lang="en-US" sz="1400" dirty="0" smtClean="0"/>
                        <a:t>Develop your managers and employees</a:t>
                      </a:r>
                      <a:r>
                        <a:rPr lang="en-US" sz="1400" baseline="0" dirty="0" smtClean="0"/>
                        <a:t> understanding of how to implement and reinforce Integrated Diversity and Inclusion Management</a:t>
                      </a:r>
                      <a:endParaRPr lang="en-US" sz="1400" dirty="0"/>
                    </a:p>
                  </a:txBody>
                  <a:tcPr/>
                </a:tc>
              </a:tr>
              <a:tr h="202719">
                <a:tc>
                  <a:txBody>
                    <a:bodyPr/>
                    <a:lstStyle/>
                    <a:p>
                      <a:endParaRPr lang="en-US" sz="1400" dirty="0"/>
                    </a:p>
                  </a:txBody>
                  <a:tcPr/>
                </a:tc>
                <a:tc>
                  <a:txBody>
                    <a:bodyPr/>
                    <a:lstStyle/>
                    <a:p>
                      <a:r>
                        <a:rPr lang="en-US" sz="1400" dirty="0" smtClean="0">
                          <a:solidFill>
                            <a:schemeClr val="tx1"/>
                          </a:solidFill>
                        </a:rPr>
                        <a:t>Encourage and allow</a:t>
                      </a:r>
                      <a:r>
                        <a:rPr lang="en-US" sz="1400" baseline="0" dirty="0" smtClean="0">
                          <a:solidFill>
                            <a:schemeClr val="tx1"/>
                          </a:solidFill>
                        </a:rPr>
                        <a:t> participation of staff in job fairs and other recruitment efforts</a:t>
                      </a:r>
                      <a:endParaRPr lang="en-US" sz="1400" dirty="0">
                        <a:solidFill>
                          <a:schemeClr val="tx1"/>
                        </a:solidFill>
                      </a:endParaRPr>
                    </a:p>
                  </a:txBody>
                  <a:tcPr/>
                </a:tc>
                <a:tc>
                  <a:txBody>
                    <a:bodyPr/>
                    <a:lstStyle/>
                    <a:p>
                      <a:endParaRPr lang="en-US" sz="1400" dirty="0"/>
                    </a:p>
                  </a:txBody>
                  <a:tcPr/>
                </a:tc>
              </a:tr>
            </a:tbl>
          </a:graphicData>
        </a:graphic>
      </p:graphicFrame>
      <p:sp>
        <p:nvSpPr>
          <p:cNvPr id="3" name="Title 1"/>
          <p:cNvSpPr txBox="1">
            <a:spLocks/>
          </p:cNvSpPr>
          <p:nvPr/>
        </p:nvSpPr>
        <p:spPr>
          <a:xfrm>
            <a:off x="0" y="0"/>
            <a:ext cx="9144000" cy="592659"/>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inion Pro"/>
                <a:ea typeface="+mj-ea"/>
                <a:cs typeface="+mj-cs"/>
              </a:rPr>
              <a:t>Text for Integrated D &amp; I Management </a:t>
            </a:r>
            <a:r>
              <a:rPr lang="en-US" sz="3600" noProof="0" dirty="0" smtClean="0">
                <a:latin typeface="Minion Pro"/>
                <a:ea typeface="+mj-ea"/>
                <a:cs typeface="+mj-cs"/>
              </a:rPr>
              <a:t>P</a:t>
            </a:r>
            <a:r>
              <a:rPr kumimoji="0" lang="en-US" sz="3600" b="0" i="0" u="none" strike="noStrike" kern="1200" cap="none" spc="0" normalizeH="0" baseline="0" noProof="0" dirty="0" smtClean="0">
                <a:ln>
                  <a:noFill/>
                </a:ln>
                <a:solidFill>
                  <a:schemeClr val="tx1"/>
                </a:solidFill>
                <a:effectLst/>
                <a:uLnTx/>
                <a:uFillTx/>
                <a:latin typeface="Minion Pro"/>
                <a:ea typeface="+mj-ea"/>
                <a:cs typeface="+mj-cs"/>
              </a:rPr>
              <a:t>oster</a:t>
            </a:r>
            <a:endParaRPr kumimoji="0" lang="en-US" sz="3600" b="0" i="0" u="none" strike="noStrike" kern="1200" cap="none" spc="0" normalizeH="0" baseline="0" noProof="0" dirty="0">
              <a:ln>
                <a:noFill/>
              </a:ln>
              <a:solidFill>
                <a:schemeClr val="tx1"/>
              </a:solidFill>
              <a:effectLst/>
              <a:uLnTx/>
              <a:uFillTx/>
              <a:latin typeface="Minion Pro"/>
              <a:ea typeface="+mj-ea"/>
              <a:cs typeface="+mj-cs"/>
            </a:endParaRPr>
          </a:p>
        </p:txBody>
      </p:sp>
    </p:spTree>
    <p:extLst>
      <p:ext uri="{BB962C8B-B14F-4D97-AF65-F5344CB8AC3E}">
        <p14:creationId xmlns:p14="http://schemas.microsoft.com/office/powerpoint/2010/main" val="4041434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lstStyle/>
          <a:p>
            <a:r>
              <a:rPr lang="en-US" sz="3600" dirty="0" smtClean="0"/>
              <a:t>Integrated D &amp; I Management – Core Functions</a:t>
            </a:r>
            <a:endParaRPr lang="en-US" sz="3600" dirty="0"/>
          </a:p>
        </p:txBody>
      </p:sp>
      <p:sp>
        <p:nvSpPr>
          <p:cNvPr id="3" name="Content Placeholder 2"/>
          <p:cNvSpPr>
            <a:spLocks noGrp="1"/>
          </p:cNvSpPr>
          <p:nvPr>
            <p:ph idx="1"/>
          </p:nvPr>
        </p:nvSpPr>
        <p:spPr/>
        <p:txBody>
          <a:bodyPr>
            <a:noAutofit/>
          </a:bodyPr>
          <a:lstStyle/>
          <a:p>
            <a:pPr marL="914400" lvl="2" indent="0">
              <a:buNone/>
            </a:pPr>
            <a:endParaRPr lang="en-US" sz="1400" dirty="0"/>
          </a:p>
          <a:p>
            <a:pPr marL="0" indent="0">
              <a:buNone/>
            </a:pPr>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3912811771"/>
              </p:ext>
            </p:extLst>
          </p:nvPr>
        </p:nvGraphicFramePr>
        <p:xfrm>
          <a:off x="291830" y="1620738"/>
          <a:ext cx="8492246" cy="4394200"/>
        </p:xfrm>
        <a:graphic>
          <a:graphicData uri="http://schemas.openxmlformats.org/drawingml/2006/table">
            <a:tbl>
              <a:tblPr firstRow="1" bandRow="1">
                <a:tableStyleId>{5C22544A-7EE6-4342-B048-85BDC9FD1C3A}</a:tableStyleId>
              </a:tblPr>
              <a:tblGrid>
                <a:gridCol w="1867710">
                  <a:extLst>
                    <a:ext uri="{9D8B030D-6E8A-4147-A177-3AD203B41FA5}">
                      <a16:colId xmlns="" xmlns:a16="http://schemas.microsoft.com/office/drawing/2014/main" val="1982349347"/>
                    </a:ext>
                  </a:extLst>
                </a:gridCol>
                <a:gridCol w="6624536">
                  <a:extLst>
                    <a:ext uri="{9D8B030D-6E8A-4147-A177-3AD203B41FA5}">
                      <a16:colId xmlns="" xmlns:a16="http://schemas.microsoft.com/office/drawing/2014/main" val="3302069286"/>
                    </a:ext>
                  </a:extLst>
                </a:gridCol>
              </a:tblGrid>
              <a:tr h="370840">
                <a:tc>
                  <a:txBody>
                    <a:bodyPr/>
                    <a:lstStyle/>
                    <a:p>
                      <a:r>
                        <a:rPr lang="en-US" dirty="0" smtClean="0"/>
                        <a:t>Core Functions</a:t>
                      </a:r>
                      <a:endParaRPr lang="en-US" dirty="0"/>
                    </a:p>
                  </a:txBody>
                  <a:tcPr/>
                </a:tc>
                <a:tc>
                  <a:txBody>
                    <a:bodyPr/>
                    <a:lstStyle/>
                    <a:p>
                      <a:endParaRPr lang="en-US"/>
                    </a:p>
                  </a:txBody>
                  <a:tcPr/>
                </a:tc>
                <a:extLst>
                  <a:ext uri="{0D108BD9-81ED-4DB2-BD59-A6C34878D82A}">
                    <a16:rowId xmlns="" xmlns:a16="http://schemas.microsoft.com/office/drawing/2014/main" val="3714392517"/>
                  </a:ext>
                </a:extLst>
              </a:tr>
              <a:tr h="370840">
                <a:tc>
                  <a:txBody>
                    <a:bodyPr/>
                    <a:lstStyle/>
                    <a:p>
                      <a:r>
                        <a:rPr lang="en-US" dirty="0" smtClean="0"/>
                        <a:t>Define the Scope of </a:t>
                      </a:r>
                      <a:r>
                        <a:rPr lang="en-US" baseline="0" dirty="0" smtClean="0"/>
                        <a:t>A</a:t>
                      </a:r>
                      <a:r>
                        <a:rPr lang="en-US" dirty="0" smtClean="0"/>
                        <a:t>ctivity</a:t>
                      </a:r>
                      <a:endParaRPr lang="en-US" dirty="0"/>
                    </a:p>
                  </a:txBody>
                  <a:tcPr/>
                </a:tc>
                <a:tc>
                  <a:txBody>
                    <a:bodyPr/>
                    <a:lstStyle/>
                    <a:p>
                      <a:r>
                        <a:rPr lang="en-US" dirty="0" smtClean="0"/>
                        <a:t>Plan Activities; Make</a:t>
                      </a:r>
                      <a:r>
                        <a:rPr lang="en-US" baseline="0" dirty="0" smtClean="0"/>
                        <a:t> a simple </a:t>
                      </a:r>
                      <a:r>
                        <a:rPr lang="en-US" dirty="0" smtClean="0"/>
                        <a:t>Diversity &amp; Inclusion</a:t>
                      </a:r>
                      <a:r>
                        <a:rPr lang="en-US" baseline="0" dirty="0" smtClean="0"/>
                        <a:t> Consideration List to assist people in their thinking about activities?</a:t>
                      </a:r>
                      <a:endParaRPr lang="en-US" dirty="0"/>
                    </a:p>
                  </a:txBody>
                  <a:tcPr/>
                </a:tc>
                <a:extLst>
                  <a:ext uri="{0D108BD9-81ED-4DB2-BD59-A6C34878D82A}">
                    <a16:rowId xmlns="" xmlns:a16="http://schemas.microsoft.com/office/drawing/2014/main" val="3266127575"/>
                  </a:ext>
                </a:extLst>
              </a:tr>
              <a:tr h="370840">
                <a:tc>
                  <a:txBody>
                    <a:bodyPr/>
                    <a:lstStyle/>
                    <a:p>
                      <a:r>
                        <a:rPr lang="en-US" dirty="0" smtClean="0"/>
                        <a:t>Analyze</a:t>
                      </a:r>
                      <a:r>
                        <a:rPr lang="en-US" baseline="0" dirty="0" smtClean="0"/>
                        <a:t> the Activity</a:t>
                      </a:r>
                      <a:endParaRPr lang="en-US" dirty="0"/>
                    </a:p>
                  </a:txBody>
                  <a:tcPr/>
                </a:tc>
                <a:tc>
                  <a:txBody>
                    <a:bodyPr/>
                    <a:lstStyle/>
                    <a:p>
                      <a:r>
                        <a:rPr lang="en-US" dirty="0" smtClean="0"/>
                        <a:t>Are</a:t>
                      </a:r>
                      <a:r>
                        <a:rPr lang="en-US" baseline="0" dirty="0" smtClean="0"/>
                        <a:t> the proper considerations made to address diversity &amp; inclusion principles? Was anyone left out? Did everybody get an equal chance?</a:t>
                      </a:r>
                      <a:endParaRPr lang="en-US" dirty="0"/>
                    </a:p>
                  </a:txBody>
                  <a:tcPr/>
                </a:tc>
                <a:extLst>
                  <a:ext uri="{0D108BD9-81ED-4DB2-BD59-A6C34878D82A}">
                    <a16:rowId xmlns="" xmlns:a16="http://schemas.microsoft.com/office/drawing/2014/main" val="662492356"/>
                  </a:ext>
                </a:extLst>
              </a:tr>
              <a:tr h="370840">
                <a:tc>
                  <a:txBody>
                    <a:bodyPr/>
                    <a:lstStyle/>
                    <a:p>
                      <a:r>
                        <a:rPr lang="en-US" dirty="0" smtClean="0"/>
                        <a:t>Develop and Implement</a:t>
                      </a:r>
                      <a:r>
                        <a:rPr lang="en-US" baseline="0" dirty="0" smtClean="0"/>
                        <a:t> Controls</a:t>
                      </a:r>
                      <a:endParaRPr lang="en-US" dirty="0"/>
                    </a:p>
                  </a:txBody>
                  <a:tcPr/>
                </a:tc>
                <a:tc>
                  <a:txBody>
                    <a:bodyPr/>
                    <a:lstStyle/>
                    <a:p>
                      <a:r>
                        <a:rPr lang="en-US" dirty="0" smtClean="0"/>
                        <a:t>If the</a:t>
                      </a:r>
                      <a:r>
                        <a:rPr lang="en-US" baseline="0" dirty="0" smtClean="0"/>
                        <a:t> answer to the above was no, implement corrective measures to rectify.</a:t>
                      </a:r>
                      <a:endParaRPr lang="en-US" dirty="0"/>
                    </a:p>
                  </a:txBody>
                  <a:tcPr/>
                </a:tc>
                <a:extLst>
                  <a:ext uri="{0D108BD9-81ED-4DB2-BD59-A6C34878D82A}">
                    <a16:rowId xmlns="" xmlns:a16="http://schemas.microsoft.com/office/drawing/2014/main" val="4139646401"/>
                  </a:ext>
                </a:extLst>
              </a:tr>
              <a:tr h="370840">
                <a:tc>
                  <a:txBody>
                    <a:bodyPr/>
                    <a:lstStyle/>
                    <a:p>
                      <a:r>
                        <a:rPr lang="en-US" dirty="0" smtClean="0"/>
                        <a:t>Perform </a:t>
                      </a:r>
                      <a:r>
                        <a:rPr lang="en-US" baseline="0" dirty="0" smtClean="0"/>
                        <a:t>Activity within Controls</a:t>
                      </a:r>
                      <a:endParaRPr lang="en-US" dirty="0"/>
                    </a:p>
                  </a:txBody>
                  <a:tcPr/>
                </a:tc>
                <a:tc>
                  <a:txBody>
                    <a:bodyPr/>
                    <a:lstStyle/>
                    <a:p>
                      <a:r>
                        <a:rPr lang="en-US" dirty="0" smtClean="0"/>
                        <a:t>Create a simple protocol</a:t>
                      </a:r>
                      <a:r>
                        <a:rPr lang="en-US" baseline="0" dirty="0" smtClean="0"/>
                        <a:t> for concluding that steps 1-3 were taken and properly considered, and results were not biased.</a:t>
                      </a:r>
                      <a:endParaRPr lang="en-US" dirty="0"/>
                    </a:p>
                  </a:txBody>
                  <a:tcPr/>
                </a:tc>
                <a:extLst>
                  <a:ext uri="{0D108BD9-81ED-4DB2-BD59-A6C34878D82A}">
                    <a16:rowId xmlns="" xmlns:a16="http://schemas.microsoft.com/office/drawing/2014/main" val="3981659838"/>
                  </a:ext>
                </a:extLst>
              </a:tr>
              <a:tr h="370840">
                <a:tc>
                  <a:txBody>
                    <a:bodyPr/>
                    <a:lstStyle/>
                    <a:p>
                      <a:r>
                        <a:rPr lang="en-US" dirty="0" smtClean="0"/>
                        <a:t>Provide Feedback and Continuous</a:t>
                      </a:r>
                      <a:r>
                        <a:rPr lang="en-US" baseline="0" dirty="0" smtClean="0"/>
                        <a:t> Improvement (Lab Wide)</a:t>
                      </a:r>
                      <a:endParaRPr lang="en-US" dirty="0"/>
                    </a:p>
                  </a:txBody>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Any lessons</a:t>
                      </a:r>
                      <a:r>
                        <a:rPr lang="en-US" baseline="0" dirty="0" smtClean="0"/>
                        <a:t> learned regarding diversity and inclusion principles from this activity?</a:t>
                      </a:r>
                      <a:endParaRPr lang="en-US" dirty="0" smtClean="0"/>
                    </a:p>
                    <a:p>
                      <a:pPr marL="285750" indent="-285750">
                        <a:buFont typeface="Arial" panose="020B0604020202020204" pitchFamily="34" charset="0"/>
                        <a:buChar char="•"/>
                      </a:pPr>
                      <a:r>
                        <a:rPr lang="en-US" dirty="0" smtClean="0"/>
                        <a:t>Feedback</a:t>
                      </a:r>
                      <a:r>
                        <a:rPr lang="en-US" baseline="0" dirty="0" smtClean="0"/>
                        <a:t> to employee during performance appraisal period.</a:t>
                      </a:r>
                    </a:p>
                    <a:p>
                      <a:pPr marL="285750" indent="-285750">
                        <a:buFont typeface="Arial" panose="020B0604020202020204" pitchFamily="34" charset="0"/>
                        <a:buChar char="•"/>
                      </a:pPr>
                      <a:r>
                        <a:rPr lang="en-US" baseline="0" dirty="0" smtClean="0"/>
                        <a:t>Feedback to HR based on supervisor comments and examples.</a:t>
                      </a:r>
                    </a:p>
                  </a:txBody>
                  <a:tcPr/>
                </a:tc>
                <a:extLst>
                  <a:ext uri="{0D108BD9-81ED-4DB2-BD59-A6C34878D82A}">
                    <a16:rowId xmlns="" xmlns:a16="http://schemas.microsoft.com/office/drawing/2014/main" val="709893635"/>
                  </a:ext>
                </a:extLst>
              </a:tr>
            </a:tbl>
          </a:graphicData>
        </a:graphic>
      </p:graphicFrame>
      <p:sp>
        <p:nvSpPr>
          <p:cNvPr id="6" name="TextBox 5"/>
          <p:cNvSpPr txBox="1"/>
          <p:nvPr/>
        </p:nvSpPr>
        <p:spPr>
          <a:xfrm>
            <a:off x="423155" y="779309"/>
            <a:ext cx="8249052" cy="707886"/>
          </a:xfrm>
          <a:prstGeom prst="rect">
            <a:avLst/>
          </a:prstGeom>
          <a:noFill/>
        </p:spPr>
        <p:txBody>
          <a:bodyPr wrap="square" rtlCol="0">
            <a:spAutoFit/>
          </a:bodyPr>
          <a:lstStyle/>
          <a:p>
            <a:r>
              <a:rPr lang="en-US" sz="2000" b="1" dirty="0" smtClean="0"/>
              <a:t>Overarching goal: develop innate understanding of how to implement and reinforce (within oneself) Integrated Diversity &amp; Inclusion Management</a:t>
            </a:r>
            <a:endParaRPr lang="en-US" sz="2000" b="1" dirty="0"/>
          </a:p>
        </p:txBody>
      </p:sp>
    </p:spTree>
    <p:extLst>
      <p:ext uri="{BB962C8B-B14F-4D97-AF65-F5344CB8AC3E}">
        <p14:creationId xmlns:p14="http://schemas.microsoft.com/office/powerpoint/2010/main" val="2211465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7657"/>
            <a:ext cx="9144000" cy="688622"/>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inion Pro"/>
                <a:ea typeface="+mj-ea"/>
                <a:cs typeface="+mj-cs"/>
              </a:rPr>
              <a:t>Diversity &amp; Inclusion Consideration</a:t>
            </a:r>
            <a:r>
              <a:rPr kumimoji="0" lang="en-US" sz="2800" b="0" i="0" u="none" strike="noStrike" kern="1200" cap="none" spc="0" normalizeH="0" noProof="0" dirty="0" smtClean="0">
                <a:ln>
                  <a:noFill/>
                </a:ln>
                <a:solidFill>
                  <a:schemeClr val="tx1"/>
                </a:solidFill>
                <a:effectLst/>
                <a:uLnTx/>
                <a:uFillTx/>
                <a:latin typeface="Minion Pro"/>
                <a:ea typeface="+mj-ea"/>
                <a:cs typeface="+mj-cs"/>
              </a:rPr>
              <a:t> List - Meeting</a:t>
            </a:r>
            <a:endParaRPr kumimoji="0" lang="en-US" sz="2800" b="0" i="0" u="none" strike="noStrike" kern="1200" cap="none" spc="0" normalizeH="0" baseline="0" noProof="0" dirty="0">
              <a:ln>
                <a:noFill/>
              </a:ln>
              <a:solidFill>
                <a:schemeClr val="tx1"/>
              </a:solidFill>
              <a:effectLst/>
              <a:uLnTx/>
              <a:uFillTx/>
              <a:latin typeface="Minion Pro"/>
              <a:ea typeface="+mj-ea"/>
              <a:cs typeface="+mj-cs"/>
            </a:endParaRPr>
          </a:p>
        </p:txBody>
      </p:sp>
      <p:sp>
        <p:nvSpPr>
          <p:cNvPr id="3" name="TextBox 2"/>
          <p:cNvSpPr txBox="1"/>
          <p:nvPr/>
        </p:nvSpPr>
        <p:spPr>
          <a:xfrm>
            <a:off x="438591" y="950573"/>
            <a:ext cx="8171256" cy="4524315"/>
          </a:xfrm>
          <a:prstGeom prst="rect">
            <a:avLst/>
          </a:prstGeom>
          <a:noFill/>
        </p:spPr>
        <p:txBody>
          <a:bodyPr wrap="square" rtlCol="0">
            <a:spAutoFit/>
          </a:bodyPr>
          <a:lstStyle/>
          <a:p>
            <a:r>
              <a:rPr lang="en-US" dirty="0" smtClean="0"/>
              <a:t>EXAMPLE FOR MEETING (DRAFT) – These D&amp;I Consideration Lists are just cheat sheets to raise awareness and ensure proper inclusion of everybody</a:t>
            </a:r>
          </a:p>
          <a:p>
            <a:endParaRPr lang="en-US" dirty="0" smtClean="0"/>
          </a:p>
          <a:p>
            <a:r>
              <a:rPr lang="en-US" dirty="0" smtClean="0"/>
              <a:t>YES/NO	Were you inclusive in your invitation list for this meeting?</a:t>
            </a:r>
          </a:p>
          <a:p>
            <a:r>
              <a:rPr lang="en-US" dirty="0"/>
              <a:t>YES/NO	Did you make an effort to have all representatives from underrepresented 		groups state their opinion?</a:t>
            </a:r>
          </a:p>
          <a:p>
            <a:r>
              <a:rPr lang="en-US" dirty="0"/>
              <a:t>YES/NO	Did you ensure that all representatives who were interrupted got a chance 		to express themselves later on?</a:t>
            </a:r>
          </a:p>
          <a:p>
            <a:r>
              <a:rPr lang="en-US" dirty="0" smtClean="0"/>
              <a:t>YES/NO	Did you make an effort to credit the first person to come up with an idea?</a:t>
            </a:r>
          </a:p>
          <a:p>
            <a:r>
              <a:rPr lang="en-US" dirty="0" smtClean="0"/>
              <a:t>YES/NO	Did you reach out to ensure nobody thought they had this idea first and</a:t>
            </a:r>
          </a:p>
          <a:p>
            <a:r>
              <a:rPr lang="en-US" dirty="0"/>
              <a:t>	</a:t>
            </a:r>
            <a:r>
              <a:rPr lang="en-US" dirty="0" smtClean="0"/>
              <a:t>	did not receive proper credit?</a:t>
            </a:r>
          </a:p>
          <a:p>
            <a:r>
              <a:rPr lang="en-US" dirty="0" smtClean="0"/>
              <a:t>YES/NO	Were the ideas and opinions of all representatives properly folded into the 		outcome of the meeting?</a:t>
            </a:r>
          </a:p>
          <a:p>
            <a:r>
              <a:rPr lang="en-US" dirty="0" smtClean="0"/>
              <a:t>YES/NO	If the meeting resulted in follow-up work or discussion, do the people 			chosen for this follow-up represent a wide and diverse group?</a:t>
            </a:r>
          </a:p>
          <a:p>
            <a:r>
              <a:rPr lang="en-US" dirty="0" smtClean="0"/>
              <a:t>YES/NO	…</a:t>
            </a:r>
            <a:endParaRPr lang="en-US" dirty="0"/>
          </a:p>
        </p:txBody>
      </p:sp>
    </p:spTree>
    <p:extLst>
      <p:ext uri="{BB962C8B-B14F-4D97-AF65-F5344CB8AC3E}">
        <p14:creationId xmlns:p14="http://schemas.microsoft.com/office/powerpoint/2010/main" val="1986421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5383"/>
            <a:ext cx="9144000" cy="688622"/>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inion Pro"/>
                <a:ea typeface="+mj-ea"/>
                <a:cs typeface="+mj-cs"/>
              </a:rPr>
              <a:t>D &amp; I Consideration</a:t>
            </a:r>
            <a:r>
              <a:rPr kumimoji="0" lang="en-US" sz="2800" b="0" i="0" u="none" strike="noStrike" kern="1200" cap="none" spc="0" normalizeH="0" noProof="0" dirty="0" smtClean="0">
                <a:ln>
                  <a:noFill/>
                </a:ln>
                <a:solidFill>
                  <a:schemeClr val="tx1"/>
                </a:solidFill>
                <a:effectLst/>
                <a:uLnTx/>
                <a:uFillTx/>
                <a:latin typeface="Minion Pro"/>
                <a:ea typeface="+mj-ea"/>
                <a:cs typeface="+mj-cs"/>
              </a:rPr>
              <a:t> List – Succession Planning</a:t>
            </a:r>
            <a:endParaRPr kumimoji="0" lang="en-US" sz="2800" b="0" i="0" u="none" strike="noStrike" kern="1200" cap="none" spc="0" normalizeH="0" baseline="0" noProof="0" dirty="0">
              <a:ln>
                <a:noFill/>
              </a:ln>
              <a:solidFill>
                <a:schemeClr val="tx1"/>
              </a:solidFill>
              <a:effectLst/>
              <a:uLnTx/>
              <a:uFillTx/>
              <a:latin typeface="Minion Pro"/>
              <a:ea typeface="+mj-ea"/>
              <a:cs typeface="+mj-cs"/>
            </a:endParaRPr>
          </a:p>
        </p:txBody>
      </p:sp>
      <p:sp>
        <p:nvSpPr>
          <p:cNvPr id="3" name="TextBox 2"/>
          <p:cNvSpPr txBox="1"/>
          <p:nvPr/>
        </p:nvSpPr>
        <p:spPr>
          <a:xfrm>
            <a:off x="438591" y="950573"/>
            <a:ext cx="8171256" cy="4247317"/>
          </a:xfrm>
          <a:prstGeom prst="rect">
            <a:avLst/>
          </a:prstGeom>
          <a:noFill/>
        </p:spPr>
        <p:txBody>
          <a:bodyPr wrap="square" rtlCol="0">
            <a:spAutoFit/>
          </a:bodyPr>
          <a:lstStyle/>
          <a:p>
            <a:r>
              <a:rPr lang="en-US" dirty="0" smtClean="0"/>
              <a:t>EXAMPLE </a:t>
            </a:r>
            <a:r>
              <a:rPr lang="en-US" dirty="0"/>
              <a:t>FOR SUCCESSION </a:t>
            </a:r>
            <a:r>
              <a:rPr lang="en-US" dirty="0" smtClean="0"/>
              <a:t>PLANNING (DRAFT) </a:t>
            </a:r>
            <a:r>
              <a:rPr lang="en-US" dirty="0"/>
              <a:t>– These D&amp;I Consideration Lists are just cheat sheets to raise awareness and ensure proper inclusion of everybody</a:t>
            </a:r>
          </a:p>
          <a:p>
            <a:endParaRPr lang="en-US" dirty="0" smtClean="0"/>
          </a:p>
          <a:p>
            <a:r>
              <a:rPr lang="en-US" dirty="0"/>
              <a:t>YES/NO	Have you identified those positions critical to your organization?</a:t>
            </a:r>
          </a:p>
          <a:p>
            <a:pPr marL="919163" indent="-919163"/>
            <a:r>
              <a:rPr lang="en-US" dirty="0"/>
              <a:t>YES/NO	Did you identify criteria for success in those positions?</a:t>
            </a:r>
          </a:p>
          <a:p>
            <a:pPr marL="919163" indent="-919163"/>
            <a:r>
              <a:rPr lang="en-US" dirty="0"/>
              <a:t>YES/NO    For each position, have you identified potential internal candidates within your organization?  </a:t>
            </a:r>
          </a:p>
          <a:p>
            <a:pPr marL="919163" indent="-919163"/>
            <a:r>
              <a:rPr lang="en-US" dirty="0"/>
              <a:t>YES/NO	Did you make an effort to </a:t>
            </a:r>
            <a:r>
              <a:rPr lang="en-US" dirty="0" smtClean="0"/>
              <a:t>consider </a:t>
            </a:r>
            <a:r>
              <a:rPr lang="en-US" dirty="0"/>
              <a:t>all potential candidates based upon pre-established criteria?</a:t>
            </a:r>
          </a:p>
          <a:p>
            <a:pPr marL="919163" indent="-919163"/>
            <a:r>
              <a:rPr lang="en-US" dirty="0"/>
              <a:t>YES/NO	Did you make an effort to consider all potential candidates from underrepresented groups?</a:t>
            </a:r>
          </a:p>
          <a:p>
            <a:pPr marL="919163" indent="-919163"/>
            <a:r>
              <a:rPr lang="en-US" dirty="0"/>
              <a:t>YES/NO    Did you make an effort to identify those candidates who, perhaps may not be “ready” to step into a position at this time, but certainly can meet the criteria for success with some development/mentoring (See Professional Development Consideration List</a:t>
            </a:r>
            <a:r>
              <a:rPr lang="en-US" dirty="0" smtClean="0"/>
              <a:t>)</a:t>
            </a:r>
            <a:endParaRPr lang="en-US" dirty="0"/>
          </a:p>
        </p:txBody>
      </p:sp>
    </p:spTree>
    <p:extLst>
      <p:ext uri="{BB962C8B-B14F-4D97-AF65-F5344CB8AC3E}">
        <p14:creationId xmlns:p14="http://schemas.microsoft.com/office/powerpoint/2010/main" val="1686859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 y="66141"/>
            <a:ext cx="9154760" cy="688622"/>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inion Pro"/>
                <a:ea typeface="+mj-ea"/>
                <a:cs typeface="+mj-cs"/>
              </a:rPr>
              <a:t>D &amp; I Consideration</a:t>
            </a:r>
            <a:r>
              <a:rPr kumimoji="0" lang="en-US" sz="3200" b="0" i="0" u="none" strike="noStrike" kern="1200" cap="none" spc="0" normalizeH="0" noProof="0" dirty="0" smtClean="0">
                <a:ln>
                  <a:noFill/>
                </a:ln>
                <a:solidFill>
                  <a:schemeClr val="tx1"/>
                </a:solidFill>
                <a:effectLst/>
                <a:uLnTx/>
                <a:uFillTx/>
                <a:latin typeface="Minion Pro"/>
                <a:ea typeface="+mj-ea"/>
                <a:cs typeface="+mj-cs"/>
              </a:rPr>
              <a:t> List – Professional Development</a:t>
            </a:r>
            <a:endParaRPr kumimoji="0" lang="en-US" sz="3200" b="0" i="0" u="none" strike="noStrike" kern="1200" cap="none" spc="0" normalizeH="0" baseline="0" noProof="0" dirty="0">
              <a:ln>
                <a:noFill/>
              </a:ln>
              <a:solidFill>
                <a:schemeClr val="tx1"/>
              </a:solidFill>
              <a:effectLst/>
              <a:uLnTx/>
              <a:uFillTx/>
              <a:latin typeface="Minion Pro"/>
              <a:ea typeface="+mj-ea"/>
              <a:cs typeface="+mj-cs"/>
            </a:endParaRPr>
          </a:p>
        </p:txBody>
      </p:sp>
      <p:sp>
        <p:nvSpPr>
          <p:cNvPr id="3" name="TextBox 2"/>
          <p:cNvSpPr txBox="1"/>
          <p:nvPr/>
        </p:nvSpPr>
        <p:spPr>
          <a:xfrm>
            <a:off x="438591" y="950573"/>
            <a:ext cx="8296618" cy="5078313"/>
          </a:xfrm>
          <a:prstGeom prst="rect">
            <a:avLst/>
          </a:prstGeom>
          <a:noFill/>
        </p:spPr>
        <p:txBody>
          <a:bodyPr wrap="square" rtlCol="0">
            <a:spAutoFit/>
          </a:bodyPr>
          <a:lstStyle/>
          <a:p>
            <a:r>
              <a:rPr lang="en-US" dirty="0" smtClean="0"/>
              <a:t>EXAMPLE </a:t>
            </a:r>
            <a:r>
              <a:rPr lang="en-US" dirty="0"/>
              <a:t>FOR </a:t>
            </a:r>
            <a:r>
              <a:rPr lang="en-US" dirty="0" smtClean="0"/>
              <a:t>PROFESSIONAL DEVELOPMENT (DRAFT) </a:t>
            </a:r>
            <a:r>
              <a:rPr lang="en-US" dirty="0"/>
              <a:t>– These D&amp;I Consideration Lists are just cheat sheets to raise awareness and ensure proper inclusion of everybody</a:t>
            </a:r>
          </a:p>
          <a:p>
            <a:endParaRPr lang="en-US" dirty="0" smtClean="0"/>
          </a:p>
          <a:p>
            <a:r>
              <a:rPr lang="en-US" dirty="0"/>
              <a:t>YES/NO	Did you actively ensure your organization provides a work place where all 		employees can  thrive and develop without worries about harassment?</a:t>
            </a:r>
          </a:p>
          <a:p>
            <a:r>
              <a:rPr lang="en-US" dirty="0" smtClean="0"/>
              <a:t>YES/NO</a:t>
            </a:r>
            <a:r>
              <a:rPr lang="en-US" dirty="0"/>
              <a:t>	</a:t>
            </a:r>
            <a:r>
              <a:rPr lang="en-US" dirty="0" smtClean="0"/>
              <a:t>Did you make an effort to be aware of the career development desire of all 		employees in </a:t>
            </a:r>
            <a:r>
              <a:rPr lang="en-US" dirty="0"/>
              <a:t>your organization</a:t>
            </a:r>
            <a:r>
              <a:rPr lang="en-US" dirty="0" smtClean="0"/>
              <a:t>?</a:t>
            </a:r>
          </a:p>
          <a:p>
            <a:r>
              <a:rPr lang="en-US" dirty="0" smtClean="0"/>
              <a:t>YES/NO	Did you make an effort to be aware of the potential for development of all 		employees in your organization?</a:t>
            </a:r>
          </a:p>
          <a:p>
            <a:r>
              <a:rPr lang="en-US" dirty="0" smtClean="0"/>
              <a:t>YES/NO	Did you discuss the options and a possible path forward on professional 			development with those employees who have the desire and/or potential for 		such development? Did you point all viable candidates to the Lab’s Education 		Reimbursement Program and/or Job Related </a:t>
            </a:r>
            <a:r>
              <a:rPr lang="en-US" dirty="0"/>
              <a:t>T</a:t>
            </a:r>
            <a:r>
              <a:rPr lang="en-US" dirty="0" smtClean="0"/>
              <a:t>raining program (209.01)</a:t>
            </a:r>
          </a:p>
          <a:p>
            <a:r>
              <a:rPr lang="en-US" dirty="0" smtClean="0"/>
              <a:t>YES/NO	Did you make an active effort to develop/mentor those candidates?</a:t>
            </a:r>
          </a:p>
          <a:p>
            <a:pPr marL="919163" indent="-919163"/>
            <a:r>
              <a:rPr lang="en-US" dirty="0" smtClean="0"/>
              <a:t>YES/NO</a:t>
            </a:r>
            <a:r>
              <a:rPr lang="en-US" dirty="0"/>
              <a:t>	</a:t>
            </a:r>
            <a:r>
              <a:rPr lang="en-US" dirty="0" smtClean="0"/>
              <a:t>Did </a:t>
            </a:r>
            <a:r>
              <a:rPr lang="en-US" dirty="0"/>
              <a:t>you make an effort to consider all potential </a:t>
            </a:r>
            <a:r>
              <a:rPr lang="en-US" dirty="0" smtClean="0"/>
              <a:t>candidates for promotions, actively folding in those </a:t>
            </a:r>
            <a:r>
              <a:rPr lang="en-US" dirty="0"/>
              <a:t>from underrepresented groups?</a:t>
            </a:r>
          </a:p>
          <a:p>
            <a:pPr marL="919163" indent="-919163"/>
            <a:r>
              <a:rPr lang="en-US" dirty="0" smtClean="0"/>
              <a:t>YES/NO	Did you make an effort to ensure you made an unbiased decision amongst all  employees in your organization based on objective criteria for promotion? </a:t>
            </a:r>
            <a:endParaRPr lang="en-US" dirty="0"/>
          </a:p>
        </p:txBody>
      </p:sp>
    </p:spTree>
    <p:extLst>
      <p:ext uri="{BB962C8B-B14F-4D97-AF65-F5344CB8AC3E}">
        <p14:creationId xmlns:p14="http://schemas.microsoft.com/office/powerpoint/2010/main" val="1669795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148"/>
            <a:ext cx="9144000" cy="397933"/>
          </a:xfrm>
        </p:spPr>
        <p:txBody>
          <a:bodyPr/>
          <a:lstStyle/>
          <a:p>
            <a:r>
              <a:rPr lang="en-US" sz="4000" dirty="0" smtClean="0"/>
              <a:t>Integrated D &amp; I Management - Principles</a:t>
            </a:r>
            <a:endParaRPr lang="en-US" sz="4000" dirty="0"/>
          </a:p>
        </p:txBody>
      </p:sp>
      <p:sp>
        <p:nvSpPr>
          <p:cNvPr id="3" name="Content Placeholder 2"/>
          <p:cNvSpPr>
            <a:spLocks noGrp="1"/>
          </p:cNvSpPr>
          <p:nvPr>
            <p:ph idx="1"/>
          </p:nvPr>
        </p:nvSpPr>
        <p:spPr/>
        <p:txBody>
          <a:bodyPr>
            <a:noAutofit/>
          </a:bodyPr>
          <a:lstStyle/>
          <a:p>
            <a:pPr marL="914400" lvl="2" indent="0">
              <a:buNone/>
            </a:pPr>
            <a:endParaRPr lang="en-US" sz="1400" dirty="0"/>
          </a:p>
          <a:p>
            <a:pPr marL="0" indent="0">
              <a:buNone/>
            </a:pPr>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1437123037"/>
              </p:ext>
            </p:extLst>
          </p:nvPr>
        </p:nvGraphicFramePr>
        <p:xfrm>
          <a:off x="291830" y="1496559"/>
          <a:ext cx="8648970" cy="3937000"/>
        </p:xfrm>
        <a:graphic>
          <a:graphicData uri="http://schemas.openxmlformats.org/drawingml/2006/table">
            <a:tbl>
              <a:tblPr firstRow="1" bandRow="1">
                <a:tableStyleId>{5C22544A-7EE6-4342-B048-85BDC9FD1C3A}</a:tableStyleId>
              </a:tblPr>
              <a:tblGrid>
                <a:gridCol w="2170821">
                  <a:extLst>
                    <a:ext uri="{9D8B030D-6E8A-4147-A177-3AD203B41FA5}">
                      <a16:colId xmlns="" xmlns:a16="http://schemas.microsoft.com/office/drawing/2014/main" val="1982349347"/>
                    </a:ext>
                  </a:extLst>
                </a:gridCol>
                <a:gridCol w="6478149">
                  <a:extLst>
                    <a:ext uri="{9D8B030D-6E8A-4147-A177-3AD203B41FA5}">
                      <a16:colId xmlns="" xmlns:a16="http://schemas.microsoft.com/office/drawing/2014/main" val="3302069286"/>
                    </a:ext>
                  </a:extLst>
                </a:gridCol>
              </a:tblGrid>
              <a:tr h="370840">
                <a:tc>
                  <a:txBody>
                    <a:bodyPr/>
                    <a:lstStyle/>
                    <a:p>
                      <a:r>
                        <a:rPr lang="en-US" dirty="0" smtClean="0"/>
                        <a:t>Guiding Principles</a:t>
                      </a:r>
                      <a:endParaRPr lang="en-US" dirty="0"/>
                    </a:p>
                  </a:txBody>
                  <a:tcPr/>
                </a:tc>
                <a:tc>
                  <a:txBody>
                    <a:bodyPr/>
                    <a:lstStyle/>
                    <a:p>
                      <a:r>
                        <a:rPr lang="en-US" dirty="0" smtClean="0"/>
                        <a:t>Example</a:t>
                      </a:r>
                      <a:r>
                        <a:rPr lang="en-US" baseline="0" dirty="0" smtClean="0"/>
                        <a:t> Implementation Methods</a:t>
                      </a:r>
                      <a:endParaRPr lang="en-US" dirty="0"/>
                    </a:p>
                  </a:txBody>
                  <a:tcPr/>
                </a:tc>
                <a:extLst>
                  <a:ext uri="{0D108BD9-81ED-4DB2-BD59-A6C34878D82A}">
                    <a16:rowId xmlns="" xmlns:a16="http://schemas.microsoft.com/office/drawing/2014/main" val="3714392517"/>
                  </a:ext>
                </a:extLst>
              </a:tr>
              <a:tr h="370840">
                <a:tc>
                  <a:txBody>
                    <a:bodyPr/>
                    <a:lstStyle/>
                    <a:p>
                      <a:r>
                        <a:rPr lang="en-US" dirty="0" smtClean="0"/>
                        <a:t>Line management is Responsible</a:t>
                      </a:r>
                      <a:endParaRPr lang="en-US" dirty="0"/>
                    </a:p>
                  </a:txBody>
                  <a:tcPr/>
                </a:tc>
                <a:tc>
                  <a:txBody>
                    <a:bodyPr/>
                    <a:lstStyle/>
                    <a:p>
                      <a:pPr marL="342900" indent="-342900">
                        <a:buFont typeface="+mj-lt"/>
                        <a:buAutoNum type="arabicPeriod"/>
                      </a:pPr>
                      <a:r>
                        <a:rPr lang="en-US" baseline="0" dirty="0" smtClean="0"/>
                        <a:t>D&amp;I policy is clear and consistent</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solidFill>
                            <a:schemeClr val="tx1"/>
                          </a:solidFill>
                        </a:rPr>
                        <a:t>Line Management (down to the individual employee) is held accountable to foster</a:t>
                      </a:r>
                      <a:r>
                        <a:rPr lang="en-US" baseline="0" dirty="0" smtClean="0">
                          <a:solidFill>
                            <a:schemeClr val="tx1"/>
                          </a:solidFill>
                        </a:rPr>
                        <a:t> an environment that takes full advantage </a:t>
                      </a:r>
                      <a:r>
                        <a:rPr lang="en-US" sz="1800" baseline="0" dirty="0" smtClean="0">
                          <a:solidFill>
                            <a:schemeClr val="tx1"/>
                          </a:solidFill>
                        </a:rPr>
                        <a:t>of the strengths of a diverse group of people working in an inclusive manner.  This is accomplished </a:t>
                      </a:r>
                      <a:r>
                        <a:rPr lang="en-US" dirty="0" smtClean="0">
                          <a:solidFill>
                            <a:schemeClr val="tx1"/>
                          </a:solidFill>
                        </a:rPr>
                        <a:t> by incorporating D</a:t>
                      </a:r>
                      <a:r>
                        <a:rPr lang="en-US" baseline="0" dirty="0" smtClean="0">
                          <a:solidFill>
                            <a:schemeClr val="tx1"/>
                          </a:solidFill>
                        </a:rPr>
                        <a:t> &amp; I</a:t>
                      </a:r>
                      <a:r>
                        <a:rPr lang="en-US" dirty="0" smtClean="0">
                          <a:solidFill>
                            <a:schemeClr val="tx1"/>
                          </a:solidFill>
                        </a:rPr>
                        <a:t> management metrics into the performance appraisal system.</a:t>
                      </a:r>
                      <a:r>
                        <a:rPr lang="en-US" sz="1800" dirty="0" smtClean="0">
                          <a:solidFill>
                            <a:schemeClr val="tx1"/>
                          </a:solidFill>
                        </a:rPr>
                        <a:t> </a:t>
                      </a:r>
                    </a:p>
                  </a:txBody>
                  <a:tcPr/>
                </a:tc>
                <a:extLst>
                  <a:ext uri="{0D108BD9-81ED-4DB2-BD59-A6C34878D82A}">
                    <a16:rowId xmlns="" xmlns:a16="http://schemas.microsoft.com/office/drawing/2014/main" val="3266127575"/>
                  </a:ext>
                </a:extLst>
              </a:tr>
              <a:tr h="370840">
                <a:tc>
                  <a:txBody>
                    <a:bodyPr/>
                    <a:lstStyle/>
                    <a:p>
                      <a:r>
                        <a:rPr lang="en-US" dirty="0" smtClean="0"/>
                        <a:t>Clear Roles &amp; Responsibilities</a:t>
                      </a:r>
                      <a:endParaRPr lang="en-US" dirty="0"/>
                    </a:p>
                  </a:txBody>
                  <a:tcPr/>
                </a:tc>
                <a:tc>
                  <a:txBody>
                    <a:bodyPr/>
                    <a:lstStyle/>
                    <a:p>
                      <a:pPr marL="342900" indent="-342900">
                        <a:buFont typeface="+mj-lt"/>
                        <a:buAutoNum type="arabicPeriod"/>
                      </a:pPr>
                      <a:r>
                        <a:rPr lang="en-US" baseline="0" dirty="0" smtClean="0"/>
                        <a:t>D&amp;I policy and implementing guidance are clear and consistent</a:t>
                      </a:r>
                    </a:p>
                    <a:p>
                      <a:pPr marL="342900" indent="-342900">
                        <a:buFont typeface="+mj-lt"/>
                        <a:buAutoNum type="arabicPeriod"/>
                      </a:pPr>
                      <a:r>
                        <a:rPr lang="en-US" dirty="0" smtClean="0"/>
                        <a:t>Roles and responsibilities for processes</a:t>
                      </a:r>
                      <a:r>
                        <a:rPr lang="en-US" baseline="0" dirty="0" smtClean="0"/>
                        <a:t> </a:t>
                      </a:r>
                      <a:r>
                        <a:rPr lang="en-US" dirty="0" smtClean="0"/>
                        <a:t>are identified throughout the Diversity</a:t>
                      </a:r>
                      <a:r>
                        <a:rPr lang="en-US" baseline="0" dirty="0" smtClean="0"/>
                        <a:t> &amp; Inclusion Consideration List</a:t>
                      </a:r>
                      <a:r>
                        <a:rPr lang="en-US" dirty="0" smtClean="0"/>
                        <a:t>s.</a:t>
                      </a:r>
                      <a:endParaRPr lang="en-US" baseline="0" dirty="0" smtClean="0"/>
                    </a:p>
                  </a:txBody>
                  <a:tcPr/>
                </a:tc>
                <a:extLst>
                  <a:ext uri="{0D108BD9-81ED-4DB2-BD59-A6C34878D82A}">
                    <a16:rowId xmlns="" xmlns:a16="http://schemas.microsoft.com/office/drawing/2014/main" val="662492356"/>
                  </a:ext>
                </a:extLst>
              </a:tr>
              <a:tr h="370840">
                <a:tc>
                  <a:txBody>
                    <a:bodyPr/>
                    <a:lstStyle/>
                    <a:p>
                      <a:r>
                        <a:rPr lang="en-US" dirty="0" smtClean="0"/>
                        <a:t>Competency Commensurate with Responsibilities</a:t>
                      </a:r>
                      <a:endParaRPr lang="en-US" dirty="0"/>
                    </a:p>
                  </a:txBody>
                  <a:tcPr/>
                </a:tc>
                <a:tc>
                  <a:txBody>
                    <a:bodyPr/>
                    <a:lstStyle/>
                    <a:p>
                      <a:pPr marL="342900" indent="-342900">
                        <a:buFont typeface="+mj-lt"/>
                        <a:buAutoNum type="arabicPeriod"/>
                      </a:pPr>
                      <a:r>
                        <a:rPr lang="en-US" dirty="0" smtClean="0"/>
                        <a:t>Culture,</a:t>
                      </a:r>
                      <a:r>
                        <a:rPr lang="en-US" baseline="0" dirty="0" smtClean="0"/>
                        <a:t> Gender, &amp; Implicit bias training for supervisors</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Culture,</a:t>
                      </a:r>
                      <a:r>
                        <a:rPr lang="en-US" baseline="0" dirty="0" smtClean="0"/>
                        <a:t> Gender, &amp; Implicit bias training for interview panel</a:t>
                      </a:r>
                    </a:p>
                    <a:p>
                      <a:pPr marL="342900" indent="-342900">
                        <a:buFont typeface="+mj-lt"/>
                        <a:buAutoNum type="arabicPeriod"/>
                      </a:pPr>
                      <a:r>
                        <a:rPr lang="en-US" baseline="0" dirty="0" smtClean="0"/>
                        <a:t>Awareness for all through D&amp;I Consideration Lists</a:t>
                      </a:r>
                    </a:p>
                  </a:txBody>
                  <a:tcPr/>
                </a:tc>
                <a:extLst>
                  <a:ext uri="{0D108BD9-81ED-4DB2-BD59-A6C34878D82A}">
                    <a16:rowId xmlns="" xmlns:a16="http://schemas.microsoft.com/office/drawing/2014/main" val="4139646401"/>
                  </a:ext>
                </a:extLst>
              </a:tr>
            </a:tbl>
          </a:graphicData>
        </a:graphic>
      </p:graphicFrame>
      <p:sp>
        <p:nvSpPr>
          <p:cNvPr id="6" name="TextBox 5"/>
          <p:cNvSpPr txBox="1"/>
          <p:nvPr/>
        </p:nvSpPr>
        <p:spPr>
          <a:xfrm>
            <a:off x="423155" y="779309"/>
            <a:ext cx="8249052" cy="707886"/>
          </a:xfrm>
          <a:prstGeom prst="rect">
            <a:avLst/>
          </a:prstGeom>
          <a:noFill/>
        </p:spPr>
        <p:txBody>
          <a:bodyPr wrap="square" rtlCol="0">
            <a:spAutoFit/>
          </a:bodyPr>
          <a:lstStyle/>
          <a:p>
            <a:r>
              <a:rPr lang="en-US" sz="2000" b="1" dirty="0" smtClean="0"/>
              <a:t>Overarching goal: develop innate understanding of how to implement and reinforce (within oneself) Integrated Diversity &amp; Inclusion Management</a:t>
            </a:r>
            <a:endParaRPr lang="en-US" sz="2000" b="1" dirty="0"/>
          </a:p>
        </p:txBody>
      </p:sp>
    </p:spTree>
    <p:extLst>
      <p:ext uri="{BB962C8B-B14F-4D97-AF65-F5344CB8AC3E}">
        <p14:creationId xmlns:p14="http://schemas.microsoft.com/office/powerpoint/2010/main" val="4108009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Agenda</a:t>
            </a:r>
            <a:endParaRPr lang="en-US" sz="3600" dirty="0"/>
          </a:p>
        </p:txBody>
      </p:sp>
      <p:sp>
        <p:nvSpPr>
          <p:cNvPr id="3" name="Content Placeholder 2"/>
          <p:cNvSpPr>
            <a:spLocks noGrp="1"/>
          </p:cNvSpPr>
          <p:nvPr>
            <p:ph idx="1"/>
          </p:nvPr>
        </p:nvSpPr>
        <p:spPr>
          <a:xfrm>
            <a:off x="457200" y="1155138"/>
            <a:ext cx="8229600" cy="4525963"/>
          </a:xfrm>
        </p:spPr>
        <p:txBody>
          <a:bodyPr>
            <a:normAutofit fontScale="77500" lnSpcReduction="20000"/>
          </a:bodyPr>
          <a:lstStyle/>
          <a:p>
            <a:pPr marL="0" indent="0">
              <a:buNone/>
            </a:pPr>
            <a:r>
              <a:rPr lang="en-US" dirty="0" smtClean="0"/>
              <a:t>Welcome </a:t>
            </a:r>
            <a:r>
              <a:rPr lang="en-US" dirty="0"/>
              <a:t>new member, </a:t>
            </a:r>
            <a:r>
              <a:rPr lang="en-US"/>
              <a:t>Shirley </a:t>
            </a:r>
            <a:r>
              <a:rPr lang="en-US" smtClean="0"/>
              <a:t>Yang!</a:t>
            </a:r>
            <a:r>
              <a:rPr lang="en-US" dirty="0"/>
              <a:t/>
            </a:r>
            <a:br>
              <a:rPr lang="en-US" dirty="0"/>
            </a:br>
            <a:r>
              <a:rPr lang="en-US" dirty="0"/>
              <a:t/>
            </a:r>
            <a:br>
              <a:rPr lang="en-US" dirty="0"/>
            </a:br>
            <a:r>
              <a:rPr lang="en-US" dirty="0" smtClean="0"/>
              <a:t>Logo</a:t>
            </a:r>
            <a:r>
              <a:rPr lang="en-US" dirty="0"/>
              <a:t/>
            </a:r>
            <a:br>
              <a:rPr lang="en-US" dirty="0"/>
            </a:br>
            <a:r>
              <a:rPr lang="en-US" dirty="0"/>
              <a:t/>
            </a:r>
            <a:br>
              <a:rPr lang="en-US" dirty="0"/>
            </a:br>
            <a:r>
              <a:rPr lang="en-US" dirty="0" smtClean="0"/>
              <a:t>Metrics</a:t>
            </a:r>
            <a:r>
              <a:rPr lang="en-US" dirty="0"/>
              <a:t/>
            </a:r>
            <a:br>
              <a:rPr lang="en-US" dirty="0"/>
            </a:br>
            <a:r>
              <a:rPr lang="en-US" dirty="0"/>
              <a:t/>
            </a:r>
            <a:br>
              <a:rPr lang="en-US" dirty="0"/>
            </a:br>
            <a:r>
              <a:rPr lang="en-US" dirty="0" smtClean="0"/>
              <a:t>Status </a:t>
            </a:r>
            <a:r>
              <a:rPr lang="en-US" dirty="0"/>
              <a:t>of </a:t>
            </a:r>
            <a:r>
              <a:rPr lang="en-US" dirty="0" smtClean="0"/>
              <a:t>Supervisory </a:t>
            </a:r>
            <a:r>
              <a:rPr lang="en-US" dirty="0"/>
              <a:t>D&amp;I </a:t>
            </a:r>
            <a:r>
              <a:rPr lang="en-US" dirty="0" smtClean="0"/>
              <a:t>Training</a:t>
            </a:r>
            <a:r>
              <a:rPr lang="en-US" dirty="0"/>
              <a:t/>
            </a:r>
            <a:br>
              <a:rPr lang="en-US" dirty="0"/>
            </a:br>
            <a:r>
              <a:rPr lang="en-US" dirty="0"/>
              <a:t/>
            </a:r>
            <a:br>
              <a:rPr lang="en-US" dirty="0"/>
            </a:br>
            <a:r>
              <a:rPr lang="en-US" dirty="0" smtClean="0"/>
              <a:t>Integrated </a:t>
            </a:r>
            <a:r>
              <a:rPr lang="en-US" dirty="0"/>
              <a:t>D&amp;I </a:t>
            </a:r>
            <a:r>
              <a:rPr lang="en-US" dirty="0" smtClean="0"/>
              <a:t>Management</a:t>
            </a:r>
            <a:r>
              <a:rPr lang="en-US" dirty="0"/>
              <a:t/>
            </a:r>
            <a:br>
              <a:rPr lang="en-US" dirty="0"/>
            </a:br>
            <a:r>
              <a:rPr lang="en-US" dirty="0"/>
              <a:t/>
            </a:r>
            <a:br>
              <a:rPr lang="en-US" dirty="0"/>
            </a:br>
            <a:r>
              <a:rPr lang="en-US" dirty="0" smtClean="0"/>
              <a:t>Status </a:t>
            </a:r>
            <a:r>
              <a:rPr lang="en-US" dirty="0"/>
              <a:t>of D&amp;I Policy  </a:t>
            </a:r>
            <a:endParaRPr lang="en-US" dirty="0" smtClean="0"/>
          </a:p>
          <a:p>
            <a:pPr marL="0" indent="0">
              <a:buNone/>
            </a:pPr>
            <a:endParaRPr lang="en-US" dirty="0" smtClean="0"/>
          </a:p>
          <a:p>
            <a:pPr marL="0" indent="0">
              <a:buNone/>
            </a:pPr>
            <a:r>
              <a:rPr lang="en-US" dirty="0" smtClean="0"/>
              <a:t>Inclusion Examples</a:t>
            </a:r>
            <a:r>
              <a:rPr lang="en-US" dirty="0"/>
              <a:t/>
            </a:r>
            <a:br>
              <a:rPr lang="en-US" dirty="0"/>
            </a:br>
            <a:endParaRPr lang="en-US" dirty="0"/>
          </a:p>
        </p:txBody>
      </p:sp>
    </p:spTree>
    <p:extLst>
      <p:ext uri="{BB962C8B-B14F-4D97-AF65-F5344CB8AC3E}">
        <p14:creationId xmlns:p14="http://schemas.microsoft.com/office/powerpoint/2010/main" val="21991691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148"/>
            <a:ext cx="9144000" cy="397933"/>
          </a:xfrm>
        </p:spPr>
        <p:txBody>
          <a:bodyPr/>
          <a:lstStyle/>
          <a:p>
            <a:r>
              <a:rPr lang="en-US" sz="4000" dirty="0" smtClean="0"/>
              <a:t>Integrated D &amp; I Management - Principles</a:t>
            </a:r>
            <a:endParaRPr lang="en-US" sz="4000" dirty="0"/>
          </a:p>
        </p:txBody>
      </p:sp>
      <p:sp>
        <p:nvSpPr>
          <p:cNvPr id="3" name="Content Placeholder 2"/>
          <p:cNvSpPr>
            <a:spLocks noGrp="1"/>
          </p:cNvSpPr>
          <p:nvPr>
            <p:ph idx="1"/>
          </p:nvPr>
        </p:nvSpPr>
        <p:spPr/>
        <p:txBody>
          <a:bodyPr>
            <a:noAutofit/>
          </a:bodyPr>
          <a:lstStyle/>
          <a:p>
            <a:pPr marL="914400" lvl="2" indent="0">
              <a:buNone/>
            </a:pPr>
            <a:endParaRPr lang="en-US" sz="1400" dirty="0"/>
          </a:p>
          <a:p>
            <a:pPr marL="0" indent="0">
              <a:buNone/>
            </a:pPr>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3906421658"/>
              </p:ext>
            </p:extLst>
          </p:nvPr>
        </p:nvGraphicFramePr>
        <p:xfrm>
          <a:off x="216524" y="1496559"/>
          <a:ext cx="8744594" cy="3937000"/>
        </p:xfrm>
        <a:graphic>
          <a:graphicData uri="http://schemas.openxmlformats.org/drawingml/2006/table">
            <a:tbl>
              <a:tblPr firstRow="1" bandRow="1">
                <a:tableStyleId>{5C22544A-7EE6-4342-B048-85BDC9FD1C3A}</a:tableStyleId>
              </a:tblPr>
              <a:tblGrid>
                <a:gridCol w="2170821">
                  <a:extLst>
                    <a:ext uri="{9D8B030D-6E8A-4147-A177-3AD203B41FA5}">
                      <a16:colId xmlns="" xmlns:a16="http://schemas.microsoft.com/office/drawing/2014/main" val="1982349347"/>
                    </a:ext>
                  </a:extLst>
                </a:gridCol>
                <a:gridCol w="6573773">
                  <a:extLst>
                    <a:ext uri="{9D8B030D-6E8A-4147-A177-3AD203B41FA5}">
                      <a16:colId xmlns="" xmlns:a16="http://schemas.microsoft.com/office/drawing/2014/main" val="3302069286"/>
                    </a:ext>
                  </a:extLst>
                </a:gridCol>
              </a:tblGrid>
              <a:tr h="370840">
                <a:tc>
                  <a:txBody>
                    <a:bodyPr/>
                    <a:lstStyle/>
                    <a:p>
                      <a:r>
                        <a:rPr lang="en-US" dirty="0" smtClean="0"/>
                        <a:t>Guiding Principles</a:t>
                      </a:r>
                      <a:endParaRPr lang="en-US" dirty="0"/>
                    </a:p>
                  </a:txBody>
                  <a:tcPr/>
                </a:tc>
                <a:tc>
                  <a:txBody>
                    <a:bodyPr/>
                    <a:lstStyle/>
                    <a:p>
                      <a:r>
                        <a:rPr lang="en-US" dirty="0" smtClean="0"/>
                        <a:t>Example</a:t>
                      </a:r>
                      <a:r>
                        <a:rPr lang="en-US" baseline="0" dirty="0" smtClean="0"/>
                        <a:t> Implementation Methods</a:t>
                      </a:r>
                      <a:endParaRPr lang="en-US" dirty="0"/>
                    </a:p>
                  </a:txBody>
                  <a:tcPr/>
                </a:tc>
                <a:extLst>
                  <a:ext uri="{0D108BD9-81ED-4DB2-BD59-A6C34878D82A}">
                    <a16:rowId xmlns="" xmlns:a16="http://schemas.microsoft.com/office/drawing/2014/main" val="3714392517"/>
                  </a:ext>
                </a:extLst>
              </a:tr>
              <a:tr h="544021">
                <a:tc>
                  <a:txBody>
                    <a:bodyPr/>
                    <a:lstStyle/>
                    <a:p>
                      <a:r>
                        <a:rPr lang="en-US" dirty="0" smtClean="0"/>
                        <a:t>Balanced Priorities</a:t>
                      </a:r>
                      <a:endParaRPr lang="en-US" dirty="0"/>
                    </a:p>
                  </a:txBody>
                  <a:tcPr/>
                </a:tc>
                <a:tc>
                  <a:txBody>
                    <a:bodyPr/>
                    <a:lstStyle/>
                    <a:p>
                      <a:pPr marL="342900" indent="-342900">
                        <a:buFont typeface="+mj-lt"/>
                        <a:buAutoNum type="arabicPeriod"/>
                      </a:pPr>
                      <a:r>
                        <a:rPr lang="en-US" dirty="0" smtClean="0"/>
                        <a:t>Resources (staff,</a:t>
                      </a:r>
                      <a:r>
                        <a:rPr lang="en-US" baseline="0" dirty="0" smtClean="0"/>
                        <a:t> funds</a:t>
                      </a:r>
                      <a:r>
                        <a:rPr lang="en-US" dirty="0" smtClean="0"/>
                        <a:t>) are available for</a:t>
                      </a:r>
                      <a:r>
                        <a:rPr lang="en-US" baseline="0" dirty="0" smtClean="0"/>
                        <a:t> recruiting (job fairs, etc.)</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We understand our biases and work to overcome them</a:t>
                      </a:r>
                      <a:endParaRPr lang="en-US" dirty="0" smtClean="0"/>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Actively seeking out a diverse candidate population when recruiting and interviewing</a:t>
                      </a:r>
                    </a:p>
                  </a:txBody>
                  <a:tcPr/>
                </a:tc>
                <a:extLst>
                  <a:ext uri="{0D108BD9-81ED-4DB2-BD59-A6C34878D82A}">
                    <a16:rowId xmlns="" xmlns:a16="http://schemas.microsoft.com/office/drawing/2014/main" val="3981659838"/>
                  </a:ext>
                </a:extLst>
              </a:tr>
              <a:tr h="370840">
                <a:tc>
                  <a:txBody>
                    <a:bodyPr/>
                    <a:lstStyle/>
                    <a:p>
                      <a:r>
                        <a:rPr lang="en-US" dirty="0" smtClean="0"/>
                        <a:t>Identification of Standardized</a:t>
                      </a:r>
                      <a:r>
                        <a:rPr lang="en-US" baseline="0" dirty="0" smtClean="0"/>
                        <a:t> Processes</a:t>
                      </a:r>
                      <a:endParaRPr lang="en-US" dirty="0"/>
                    </a:p>
                  </a:txBody>
                  <a:tcPr/>
                </a:tc>
                <a:tc>
                  <a:txBody>
                    <a:bodyPr/>
                    <a:lstStyle/>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All hiring  requests and authorization process include</a:t>
                      </a:r>
                      <a:r>
                        <a:rPr lang="en-US" baseline="0" dirty="0" smtClean="0"/>
                        <a:t> lab-wide, divisional, and a skills </a:t>
                      </a:r>
                      <a:r>
                        <a:rPr lang="en-US" dirty="0" smtClean="0"/>
                        <a:t>diversity</a:t>
                      </a:r>
                      <a:r>
                        <a:rPr lang="en-US" baseline="0" dirty="0" smtClean="0"/>
                        <a:t> status </a:t>
                      </a:r>
                      <a:r>
                        <a:rPr lang="en-US" dirty="0" smtClean="0"/>
                        <a:t>identification matrix.</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All  </a:t>
                      </a:r>
                      <a:r>
                        <a:rPr lang="en-US" baseline="0" dirty="0" smtClean="0"/>
                        <a:t>new hires have a follow-up discussion arranged with their mentors to judge inclusion in the work force. </a:t>
                      </a:r>
                      <a:endParaRPr lang="en-US" dirty="0" smtClean="0"/>
                    </a:p>
                  </a:txBody>
                  <a:tcPr/>
                </a:tc>
                <a:extLst>
                  <a:ext uri="{0D108BD9-81ED-4DB2-BD59-A6C34878D82A}">
                    <a16:rowId xmlns="" xmlns:a16="http://schemas.microsoft.com/office/drawing/2014/main" val="709893635"/>
                  </a:ext>
                </a:extLst>
              </a:tr>
              <a:tr h="370840">
                <a:tc>
                  <a:txBody>
                    <a:bodyPr/>
                    <a:lstStyle/>
                    <a:p>
                      <a:r>
                        <a:rPr lang="en-US" dirty="0" smtClean="0"/>
                        <a:t>Tailored Program</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Jefferson Lab processes and tools governing activities of Jefferson Lab employees, subcontractors, and the user community all require appropriate awareness of diversity &amp; inclusion principles and mitigation measures be designed into all activities.</a:t>
                      </a:r>
                    </a:p>
                  </a:txBody>
                  <a:tcPr/>
                </a:tc>
              </a:tr>
            </a:tbl>
          </a:graphicData>
        </a:graphic>
      </p:graphicFrame>
      <p:sp>
        <p:nvSpPr>
          <p:cNvPr id="6" name="TextBox 5"/>
          <p:cNvSpPr txBox="1"/>
          <p:nvPr/>
        </p:nvSpPr>
        <p:spPr>
          <a:xfrm>
            <a:off x="423155" y="779309"/>
            <a:ext cx="8249052" cy="707886"/>
          </a:xfrm>
          <a:prstGeom prst="rect">
            <a:avLst/>
          </a:prstGeom>
          <a:noFill/>
        </p:spPr>
        <p:txBody>
          <a:bodyPr wrap="square" rtlCol="0">
            <a:spAutoFit/>
          </a:bodyPr>
          <a:lstStyle/>
          <a:p>
            <a:r>
              <a:rPr lang="en-US" sz="2000" b="1" dirty="0" smtClean="0"/>
              <a:t>Overarching goal: develop innate understanding of how to implement and reinforce (within oneself) Integrated Diversity &amp; Inclusion Management</a:t>
            </a:r>
            <a:endParaRPr lang="en-US" sz="2000" b="1" dirty="0"/>
          </a:p>
        </p:txBody>
      </p:sp>
    </p:spTree>
    <p:extLst>
      <p:ext uri="{BB962C8B-B14F-4D97-AF65-F5344CB8AC3E}">
        <p14:creationId xmlns:p14="http://schemas.microsoft.com/office/powerpoint/2010/main" val="673603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D&amp;I Policy</a:t>
            </a:r>
            <a:endParaRPr lang="en-US" dirty="0"/>
          </a:p>
        </p:txBody>
      </p:sp>
      <p:sp>
        <p:nvSpPr>
          <p:cNvPr id="3" name="Content Placeholder 2"/>
          <p:cNvSpPr>
            <a:spLocks noGrp="1"/>
          </p:cNvSpPr>
          <p:nvPr>
            <p:ph idx="1"/>
          </p:nvPr>
        </p:nvSpPr>
        <p:spPr/>
        <p:txBody>
          <a:bodyPr>
            <a:normAutofit/>
          </a:bodyPr>
          <a:lstStyle/>
          <a:p>
            <a:r>
              <a:rPr lang="en-US" sz="2800" dirty="0" smtClean="0"/>
              <a:t>Policy drafted</a:t>
            </a:r>
          </a:p>
          <a:p>
            <a:r>
              <a:rPr lang="en-US" sz="2800" dirty="0" smtClean="0"/>
              <a:t>Next steps</a:t>
            </a:r>
          </a:p>
          <a:p>
            <a:pPr lvl="1"/>
            <a:r>
              <a:rPr lang="en-US" dirty="0" smtClean="0"/>
              <a:t>HR and D&amp;I Co-Chairs Review</a:t>
            </a:r>
          </a:p>
          <a:p>
            <a:pPr lvl="1"/>
            <a:r>
              <a:rPr lang="en-US" dirty="0" smtClean="0"/>
              <a:t>Solicit feedback from D&amp;I Council</a:t>
            </a:r>
          </a:p>
          <a:p>
            <a:pPr lvl="1"/>
            <a:r>
              <a:rPr lang="en-US" dirty="0" smtClean="0"/>
              <a:t>Propose to </a:t>
            </a:r>
            <a:r>
              <a:rPr lang="en-US" dirty="0"/>
              <a:t>Lab</a:t>
            </a:r>
            <a:r>
              <a:rPr lang="en-US" dirty="0" smtClean="0"/>
              <a:t> Leadership and Lab Director for review/concurrence</a:t>
            </a:r>
          </a:p>
          <a:p>
            <a:pPr lvl="1"/>
            <a:r>
              <a:rPr lang="en-US" dirty="0" smtClean="0"/>
              <a:t>Introduce to Lab population via various venues (weekly briefs, Montage, all staff email, training)</a:t>
            </a:r>
            <a:endParaRPr lang="en-US" dirty="0"/>
          </a:p>
        </p:txBody>
      </p:sp>
    </p:spTree>
    <p:extLst>
      <p:ext uri="{BB962C8B-B14F-4D97-AF65-F5344CB8AC3E}">
        <p14:creationId xmlns:p14="http://schemas.microsoft.com/office/powerpoint/2010/main" val="2961075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Inclusion Examples</a:t>
            </a:r>
            <a:endParaRPr lang="en-US" dirty="0"/>
          </a:p>
        </p:txBody>
      </p:sp>
      <p:sp>
        <p:nvSpPr>
          <p:cNvPr id="3" name="Content Placeholder 2"/>
          <p:cNvSpPr>
            <a:spLocks noGrp="1"/>
          </p:cNvSpPr>
          <p:nvPr>
            <p:ph idx="1"/>
          </p:nvPr>
        </p:nvSpPr>
        <p:spPr>
          <a:xfrm>
            <a:off x="376280" y="888101"/>
            <a:ext cx="8229600" cy="4525963"/>
          </a:xfrm>
        </p:spPr>
        <p:txBody>
          <a:bodyPr>
            <a:noAutofit/>
          </a:bodyPr>
          <a:lstStyle/>
          <a:p>
            <a:pPr marL="0" indent="0">
              <a:buNone/>
            </a:pPr>
            <a:r>
              <a:rPr lang="en-US" sz="1600" dirty="0" smtClean="0"/>
              <a:t>The </a:t>
            </a:r>
            <a:r>
              <a:rPr lang="en-US" sz="1600" dirty="0"/>
              <a:t>Walking Dead -</a:t>
            </a:r>
            <a:br>
              <a:rPr lang="en-US" sz="1600" dirty="0"/>
            </a:br>
            <a:r>
              <a:rPr lang="en-US" sz="1600" dirty="0"/>
              <a:t>There are several main characters who are from minority groups, as well as representation from the LGBT Community.</a:t>
            </a:r>
            <a:br>
              <a:rPr lang="en-US" sz="1600" dirty="0"/>
            </a:br>
            <a:r>
              <a:rPr lang="en-US" sz="1600" dirty="0"/>
              <a:t>There are also examples of interracial relationships: Maggie and Glenn (European American and Asian American), Abraham and Rosita (European American and Latin American/Latina), Rick and </a:t>
            </a:r>
            <a:r>
              <a:rPr lang="en-US" sz="1600" dirty="0" err="1"/>
              <a:t>Michonne</a:t>
            </a:r>
            <a:r>
              <a:rPr lang="en-US" sz="1600" dirty="0"/>
              <a:t> (European American and African American) Tyreese and Karen (African American and Latin American/Latina).</a:t>
            </a:r>
            <a:br>
              <a:rPr lang="en-US" sz="1600" dirty="0"/>
            </a:br>
            <a:r>
              <a:rPr lang="en-US" sz="1600" dirty="0"/>
              <a:t/>
            </a:r>
            <a:br>
              <a:rPr lang="en-US" sz="1600" dirty="0"/>
            </a:br>
            <a:r>
              <a:rPr lang="en-US" sz="1600" dirty="0" smtClean="0"/>
              <a:t>Jefferson </a:t>
            </a:r>
            <a:r>
              <a:rPr lang="en-US" sz="1600" dirty="0"/>
              <a:t>Lab - </a:t>
            </a:r>
            <a:br>
              <a:rPr lang="en-US" sz="1600" dirty="0"/>
            </a:br>
            <a:r>
              <a:rPr lang="en-US" sz="1600" dirty="0"/>
              <a:t>In my nearly 10 years here at the Lab I've been exposed to more individuals from different walks of life than at any other job I've ever had. The diversity ranges in age, gender, race, and educational/vocational background. This is not to insinuate that the role of the Diversity and Inclusion Council is frivolous, merely pointing out J-Lab is already on its way to be more representative of the demographic of the United States (but still very much populated with European American males disproportionate to that groups make-up of the general population).</a:t>
            </a:r>
            <a:br>
              <a:rPr lang="en-US" sz="1600" dirty="0"/>
            </a:br>
            <a:r>
              <a:rPr lang="en-US" sz="1800" dirty="0"/>
              <a:t/>
            </a:r>
            <a:br>
              <a:rPr lang="en-US" sz="1800" dirty="0"/>
            </a:br>
            <a:r>
              <a:rPr lang="en-US" sz="1800" b="1" dirty="0" smtClean="0"/>
              <a:t> </a:t>
            </a:r>
            <a:r>
              <a:rPr lang="en-US" sz="1800" dirty="0"/>
              <a:t>A Pantene commercial from the Philippines </a:t>
            </a:r>
            <a:r>
              <a:rPr lang="en-US" sz="2000" dirty="0"/>
              <a:t/>
            </a:r>
            <a:br>
              <a:rPr lang="en-US" sz="2000" dirty="0"/>
            </a:br>
            <a:r>
              <a:rPr lang="en-US" sz="2000" u="sng" dirty="0">
                <a:hlinkClick r:id="rId2"/>
              </a:rPr>
              <a:t>https://www.youtube.com/watch?v=-K2kfgW7708</a:t>
            </a:r>
            <a:endParaRPr lang="en-US" sz="2000" dirty="0"/>
          </a:p>
          <a:p>
            <a:pPr marL="0" indent="0">
              <a:buNone/>
            </a:pPr>
            <a:endParaRPr lang="en-US" sz="2000" dirty="0"/>
          </a:p>
        </p:txBody>
      </p:sp>
    </p:spTree>
    <p:extLst>
      <p:ext uri="{BB962C8B-B14F-4D97-AF65-F5344CB8AC3E}">
        <p14:creationId xmlns:p14="http://schemas.microsoft.com/office/powerpoint/2010/main" val="2250664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781" y="873940"/>
            <a:ext cx="8676550" cy="488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79174" y="22493"/>
            <a:ext cx="7092583" cy="707886"/>
          </a:xfrm>
          <a:prstGeom prst="rect">
            <a:avLst/>
          </a:prstGeom>
          <a:noFill/>
        </p:spPr>
        <p:txBody>
          <a:bodyPr wrap="none" rtlCol="0">
            <a:spAutoFit/>
          </a:bodyPr>
          <a:lstStyle/>
          <a:p>
            <a:r>
              <a:rPr lang="en-US" sz="4000" dirty="0" smtClean="0"/>
              <a:t>On door of female scientist office</a:t>
            </a:r>
            <a:endParaRPr lang="en-US" sz="4000" dirty="0"/>
          </a:p>
        </p:txBody>
      </p:sp>
      <p:sp>
        <p:nvSpPr>
          <p:cNvPr id="6" name="TextBox 5"/>
          <p:cNvSpPr txBox="1"/>
          <p:nvPr/>
        </p:nvSpPr>
        <p:spPr>
          <a:xfrm>
            <a:off x="3143108" y="5754499"/>
            <a:ext cx="3164713" cy="707886"/>
          </a:xfrm>
          <a:prstGeom prst="rect">
            <a:avLst/>
          </a:prstGeom>
          <a:noFill/>
        </p:spPr>
        <p:txBody>
          <a:bodyPr wrap="none" rtlCol="0">
            <a:spAutoFit/>
          </a:bodyPr>
          <a:lstStyle/>
          <a:p>
            <a:r>
              <a:rPr lang="en-US" sz="4000" dirty="0" smtClean="0"/>
              <a:t>15/30 females</a:t>
            </a:r>
            <a:endParaRPr lang="en-US" sz="4000" dirty="0"/>
          </a:p>
        </p:txBody>
      </p:sp>
    </p:spTree>
    <p:extLst>
      <p:ext uri="{BB962C8B-B14F-4D97-AF65-F5344CB8AC3E}">
        <p14:creationId xmlns:p14="http://schemas.microsoft.com/office/powerpoint/2010/main" val="40245661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 Examples</a:t>
            </a:r>
          </a:p>
        </p:txBody>
      </p:sp>
      <p:sp>
        <p:nvSpPr>
          <p:cNvPr id="3" name="Content Placeholder 2"/>
          <p:cNvSpPr>
            <a:spLocks noGrp="1"/>
          </p:cNvSpPr>
          <p:nvPr>
            <p:ph idx="1"/>
          </p:nvPr>
        </p:nvSpPr>
        <p:spPr>
          <a:xfrm>
            <a:off x="214439" y="1058034"/>
            <a:ext cx="8229600" cy="4525963"/>
          </a:xfrm>
        </p:spPr>
        <p:txBody>
          <a:bodyPr>
            <a:normAutofit fontScale="62500" lnSpcReduction="20000"/>
          </a:bodyPr>
          <a:lstStyle/>
          <a:p>
            <a:pPr marL="0" indent="0">
              <a:buNone/>
            </a:pPr>
            <a:r>
              <a:rPr lang="en-US" sz="2600" dirty="0"/>
              <a:t>Jefferson Lab - </a:t>
            </a:r>
            <a:br>
              <a:rPr lang="en-US" sz="2600" dirty="0"/>
            </a:br>
            <a:r>
              <a:rPr lang="en-US" sz="2600" dirty="0"/>
              <a:t>There is a female technician with more experience and tenure here at Jefferson Lab that has yet to make promotion to Tech 3 after several males in her immediate work group and surrounding work groups in her division have made Tech 3 after starting after she did. She is an asset to the success of several major projects.</a:t>
            </a:r>
          </a:p>
          <a:p>
            <a:pPr marL="0" indent="0">
              <a:buNone/>
            </a:pPr>
            <a:r>
              <a:rPr lang="en-US" sz="2600" dirty="0"/>
              <a:t> </a:t>
            </a:r>
          </a:p>
          <a:p>
            <a:pPr marL="0" indent="0">
              <a:buNone/>
            </a:pPr>
            <a:r>
              <a:rPr lang="en-US" sz="2600" dirty="0"/>
              <a:t>Example of a negative "inclusion in action" was from a statement made by someone in a group meeting recently:</a:t>
            </a:r>
            <a:br>
              <a:rPr lang="en-US" sz="2600" dirty="0"/>
            </a:br>
            <a:r>
              <a:rPr lang="en-US" sz="2600" dirty="0"/>
              <a:t>"Users are mumbling into their beards rather than screaming bloody murder."  </a:t>
            </a:r>
            <a:br>
              <a:rPr lang="en-US" sz="2600" dirty="0"/>
            </a:br>
            <a:r>
              <a:rPr lang="en-US" sz="2600" dirty="0"/>
              <a:t>This statement was made by a person during a meeting in regards to issues with that we were having with the CEBAF machine.  To me this implied that only men were the Physics Users and disregarded any female users or their thoughts on the situation with the machine.</a:t>
            </a:r>
          </a:p>
          <a:p>
            <a:pPr marL="0" indent="0">
              <a:buNone/>
            </a:pPr>
            <a:r>
              <a:rPr lang="en-US" sz="2600" dirty="0"/>
              <a:t> </a:t>
            </a:r>
          </a:p>
          <a:p>
            <a:pPr marL="0" indent="0">
              <a:buNone/>
            </a:pPr>
            <a:r>
              <a:rPr lang="en-US" sz="2600" dirty="0"/>
              <a:t>Example of positive inclusion not work related:  Grammy awards show.  Noticed a mix of people with different ethnicity working together and different genre artists performing together on stage.  Also just general support of the artists supporting each other because of the common love of music.</a:t>
            </a:r>
          </a:p>
          <a:p>
            <a:pPr marL="0" indent="0">
              <a:buNone/>
            </a:pPr>
            <a:endParaRPr lang="en-US" sz="2600" dirty="0" smtClean="0"/>
          </a:p>
          <a:p>
            <a:pPr marL="0" indent="0">
              <a:buNone/>
            </a:pPr>
            <a:r>
              <a:rPr lang="en-US" sz="2900" dirty="0" smtClean="0"/>
              <a:t>Like a girl </a:t>
            </a:r>
            <a:r>
              <a:rPr lang="en-US" sz="2600" u="sng" dirty="0" smtClean="0">
                <a:hlinkClick r:id="rId2"/>
              </a:rPr>
              <a:t>https</a:t>
            </a:r>
            <a:r>
              <a:rPr lang="en-US" sz="2600" u="sng" dirty="0">
                <a:hlinkClick r:id="rId2"/>
              </a:rPr>
              <a:t>://www.youtube.com/watch?v=XjJQBjWYDTs</a:t>
            </a:r>
            <a:endParaRPr lang="en-US" sz="2600" dirty="0"/>
          </a:p>
          <a:p>
            <a:pPr marL="0" indent="0">
              <a:buNone/>
            </a:pPr>
            <a:endParaRPr lang="en-US" sz="2600" dirty="0" smtClean="0"/>
          </a:p>
          <a:p>
            <a:pPr marL="0" indent="0">
              <a:buNone/>
            </a:pPr>
            <a:endParaRPr lang="en-US" sz="2600" dirty="0" smtClean="0"/>
          </a:p>
          <a:p>
            <a:endParaRPr lang="en-US" dirty="0"/>
          </a:p>
        </p:txBody>
      </p:sp>
    </p:spTree>
    <p:extLst>
      <p:ext uri="{BB962C8B-B14F-4D97-AF65-F5344CB8AC3E}">
        <p14:creationId xmlns:p14="http://schemas.microsoft.com/office/powerpoint/2010/main" val="3589650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725"/>
          <a:stretch/>
        </p:blipFill>
        <p:spPr bwMode="auto">
          <a:xfrm>
            <a:off x="170916" y="762000"/>
            <a:ext cx="8744484"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51167" y="54114"/>
            <a:ext cx="6583982" cy="707886"/>
          </a:xfrm>
          <a:prstGeom prst="rect">
            <a:avLst/>
          </a:prstGeom>
          <a:noFill/>
        </p:spPr>
        <p:txBody>
          <a:bodyPr wrap="none" rtlCol="0">
            <a:spAutoFit/>
          </a:bodyPr>
          <a:lstStyle/>
          <a:p>
            <a:r>
              <a:rPr lang="en-US" sz="4000" dirty="0" smtClean="0"/>
              <a:t>12 GeV/Hall D Groundbreaking</a:t>
            </a:r>
            <a:endParaRPr lang="en-US" sz="4000" dirty="0"/>
          </a:p>
        </p:txBody>
      </p:sp>
    </p:spTree>
    <p:extLst>
      <p:ext uri="{BB962C8B-B14F-4D97-AF65-F5344CB8AC3E}">
        <p14:creationId xmlns:p14="http://schemas.microsoft.com/office/powerpoint/2010/main" val="3622105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zimbra.jlab.org/service/home/~/?auth=co&amp;loc=en_US&amp;id=197035&amp;part=2"/>
          <p:cNvSpPr>
            <a:spLocks noChangeAspect="1" noChangeArrowheads="1"/>
          </p:cNvSpPr>
          <p:nvPr/>
        </p:nvSpPr>
        <p:spPr bwMode="auto">
          <a:xfrm>
            <a:off x="155575" y="-4319588"/>
            <a:ext cx="16011525" cy="9010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564"/>
          <a:stretch/>
        </p:blipFill>
        <p:spPr bwMode="auto">
          <a:xfrm>
            <a:off x="74852" y="839343"/>
            <a:ext cx="475488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44" r="25399" b="5207"/>
          <a:stretch/>
        </p:blipFill>
        <p:spPr bwMode="auto">
          <a:xfrm>
            <a:off x="5105400" y="914400"/>
            <a:ext cx="3789485" cy="316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415" b="17796"/>
          <a:stretch/>
        </p:blipFill>
        <p:spPr bwMode="auto">
          <a:xfrm>
            <a:off x="74852" y="3657600"/>
            <a:ext cx="5265127" cy="2748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828800" y="8346"/>
            <a:ext cx="5051576" cy="830997"/>
          </a:xfrm>
          <a:prstGeom prst="rect">
            <a:avLst/>
          </a:prstGeom>
          <a:noFill/>
        </p:spPr>
        <p:txBody>
          <a:bodyPr wrap="none" rtlCol="0">
            <a:spAutoFit/>
          </a:bodyPr>
          <a:lstStyle/>
          <a:p>
            <a:r>
              <a:rPr lang="en-US" sz="4800" dirty="0" smtClean="0"/>
              <a:t>Scientists in Comics</a:t>
            </a:r>
            <a:endParaRPr lang="en-US" sz="48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4724400"/>
            <a:ext cx="3052046" cy="1818435"/>
          </a:xfrm>
          <a:prstGeom prst="rect">
            <a:avLst/>
          </a:prstGeom>
        </p:spPr>
      </p:pic>
      <p:sp>
        <p:nvSpPr>
          <p:cNvPr id="5" name="TextBox 4"/>
          <p:cNvSpPr txBox="1"/>
          <p:nvPr/>
        </p:nvSpPr>
        <p:spPr>
          <a:xfrm>
            <a:off x="5715000" y="4191000"/>
            <a:ext cx="3043462" cy="584775"/>
          </a:xfrm>
          <a:prstGeom prst="rect">
            <a:avLst/>
          </a:prstGeom>
          <a:noFill/>
        </p:spPr>
        <p:txBody>
          <a:bodyPr wrap="none" rtlCol="0">
            <a:spAutoFit/>
          </a:bodyPr>
          <a:lstStyle/>
          <a:p>
            <a:r>
              <a:rPr lang="en-US" sz="3200" dirty="0" smtClean="0"/>
              <a:t>And as contrast…</a:t>
            </a:r>
            <a:endParaRPr lang="en-US" sz="3200" dirty="0"/>
          </a:p>
        </p:txBody>
      </p:sp>
    </p:spTree>
    <p:extLst>
      <p:ext uri="{BB962C8B-B14F-4D97-AF65-F5344CB8AC3E}">
        <p14:creationId xmlns:p14="http://schemas.microsoft.com/office/powerpoint/2010/main" val="150733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4226"/>
          <a:stretch/>
        </p:blipFill>
        <p:spPr>
          <a:xfrm>
            <a:off x="4619780" y="3416860"/>
            <a:ext cx="4359845" cy="2138320"/>
          </a:xfrm>
          <a:prstGeom prst="rect">
            <a:avLst/>
          </a:prstGeom>
        </p:spPr>
      </p:pic>
      <p:sp>
        <p:nvSpPr>
          <p:cNvPr id="3" name="TextBox 2"/>
          <p:cNvSpPr txBox="1"/>
          <p:nvPr/>
        </p:nvSpPr>
        <p:spPr>
          <a:xfrm>
            <a:off x="706555" y="18411"/>
            <a:ext cx="7584833" cy="707886"/>
          </a:xfrm>
          <a:prstGeom prst="rect">
            <a:avLst/>
          </a:prstGeom>
          <a:noFill/>
        </p:spPr>
        <p:txBody>
          <a:bodyPr wrap="none" rtlCol="0">
            <a:spAutoFit/>
          </a:bodyPr>
          <a:lstStyle/>
          <a:p>
            <a:r>
              <a:rPr lang="en-US" sz="4000" dirty="0" smtClean="0"/>
              <a:t>Scientists in Comics: The Other Side</a:t>
            </a:r>
            <a:endParaRPr lang="en-US" sz="4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4413"/>
          <a:stretch/>
        </p:blipFill>
        <p:spPr>
          <a:xfrm>
            <a:off x="74026" y="963812"/>
            <a:ext cx="4545754" cy="2232542"/>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9532" b="25163"/>
          <a:stretch/>
        </p:blipFill>
        <p:spPr>
          <a:xfrm>
            <a:off x="15926" y="3374377"/>
            <a:ext cx="4693806" cy="2180803"/>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0" r="1650" b="50000"/>
          <a:stretch/>
        </p:blipFill>
        <p:spPr>
          <a:xfrm>
            <a:off x="4498971" y="992134"/>
            <a:ext cx="4434268" cy="2175898"/>
          </a:xfrm>
          <a:prstGeom prst="rect">
            <a:avLst/>
          </a:prstGeom>
        </p:spPr>
      </p:pic>
    </p:spTree>
    <p:extLst>
      <p:ext uri="{BB962C8B-B14F-4D97-AF65-F5344CB8AC3E}">
        <p14:creationId xmlns:p14="http://schemas.microsoft.com/office/powerpoint/2010/main" val="6523375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702" r="8835"/>
          <a:stretch/>
        </p:blipFill>
        <p:spPr bwMode="auto">
          <a:xfrm>
            <a:off x="4256517" y="1162050"/>
            <a:ext cx="4811283"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130" y="8346"/>
            <a:ext cx="9259330" cy="830997"/>
          </a:xfrm>
          <a:prstGeom prst="rect">
            <a:avLst/>
          </a:prstGeom>
          <a:noFill/>
        </p:spPr>
        <p:txBody>
          <a:bodyPr wrap="none" rtlCol="0">
            <a:spAutoFit/>
          </a:bodyPr>
          <a:lstStyle/>
          <a:p>
            <a:r>
              <a:rPr lang="en-US" sz="4800" dirty="0" smtClean="0"/>
              <a:t>Traffic Lights in Utrecht/Netherlands</a:t>
            </a:r>
            <a:endParaRPr lang="en-US" sz="48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61" y="1162050"/>
            <a:ext cx="4000500" cy="224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61" y="3550920"/>
            <a:ext cx="4000500" cy="224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4442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Logo/Back</a:t>
            </a:r>
            <a:endParaRPr lang="en-US" sz="3600"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84" r="1187" b="2335"/>
          <a:stretch/>
        </p:blipFill>
        <p:spPr bwMode="auto">
          <a:xfrm>
            <a:off x="861582" y="1157163"/>
            <a:ext cx="7764528" cy="428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539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Logo/Front</a:t>
            </a:r>
            <a:endParaRPr lang="en-US" sz="3600"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84" r="1187" b="2335"/>
          <a:stretch/>
        </p:blipFill>
        <p:spPr bwMode="auto">
          <a:xfrm>
            <a:off x="861582" y="1157163"/>
            <a:ext cx="7764528" cy="428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249"/>
          <a:stretch/>
        </p:blipFill>
        <p:spPr bwMode="auto">
          <a:xfrm>
            <a:off x="220929" y="1099589"/>
            <a:ext cx="8340444"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5824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Metrics</a:t>
            </a:r>
            <a:endParaRPr lang="en-US" sz="3600" dirty="0"/>
          </a:p>
        </p:txBody>
      </p:sp>
      <p:sp>
        <p:nvSpPr>
          <p:cNvPr id="3" name="Content Placeholder 2"/>
          <p:cNvSpPr>
            <a:spLocks noGrp="1"/>
          </p:cNvSpPr>
          <p:nvPr>
            <p:ph idx="1"/>
          </p:nvPr>
        </p:nvSpPr>
        <p:spPr>
          <a:xfrm>
            <a:off x="457200" y="1163230"/>
            <a:ext cx="8229600" cy="4525963"/>
          </a:xfrm>
        </p:spPr>
        <p:txBody>
          <a:bodyPr>
            <a:normAutofit/>
          </a:bodyPr>
          <a:lstStyle/>
          <a:p>
            <a:r>
              <a:rPr lang="en-US" sz="2800" dirty="0">
                <a:latin typeface="Minion Pro" pitchFamily="18" charset="0"/>
                <a:cs typeface="Times New Roman" pitchFamily="18" charset="0"/>
              </a:rPr>
              <a:t>Understanding if </a:t>
            </a:r>
            <a:r>
              <a:rPr lang="en-US" sz="2800" dirty="0" smtClean="0">
                <a:latin typeface="Minion Pro" pitchFamily="18" charset="0"/>
                <a:cs typeface="Times New Roman" pitchFamily="18" charset="0"/>
              </a:rPr>
              <a:t>we are Increasing D&amp;I </a:t>
            </a:r>
            <a:r>
              <a:rPr lang="en-US" sz="2800" dirty="0">
                <a:latin typeface="Minion Pro" pitchFamily="18" charset="0"/>
                <a:cs typeface="Times New Roman" pitchFamily="18" charset="0"/>
              </a:rPr>
              <a:t>a</a:t>
            </a:r>
            <a:r>
              <a:rPr lang="en-US" sz="2800" dirty="0" smtClean="0">
                <a:latin typeface="Minion Pro" pitchFamily="18" charset="0"/>
                <a:cs typeface="Times New Roman" pitchFamily="18" charset="0"/>
              </a:rPr>
              <a:t>wareness</a:t>
            </a:r>
            <a:endParaRPr lang="en-US" sz="2800" dirty="0">
              <a:latin typeface="Minion Pro" pitchFamily="18" charset="0"/>
              <a:cs typeface="Times New Roman" pitchFamily="18" charset="0"/>
            </a:endParaRPr>
          </a:p>
          <a:p>
            <a:r>
              <a:rPr lang="en-US" sz="2800" dirty="0">
                <a:latin typeface="Minion Pro" pitchFamily="18" charset="0"/>
                <a:cs typeface="Times New Roman" pitchFamily="18" charset="0"/>
              </a:rPr>
              <a:t>Tools </a:t>
            </a:r>
            <a:r>
              <a:rPr lang="en-US" sz="2800" dirty="0" smtClean="0">
                <a:latin typeface="Minion Pro" pitchFamily="18" charset="0"/>
                <a:cs typeface="Times New Roman" pitchFamily="18" charset="0"/>
              </a:rPr>
              <a:t>&amp; </a:t>
            </a:r>
            <a:r>
              <a:rPr lang="en-US" sz="2800" dirty="0">
                <a:latin typeface="Minion Pro" pitchFamily="18" charset="0"/>
                <a:cs typeface="Times New Roman" pitchFamily="18" charset="0"/>
              </a:rPr>
              <a:t>Data Available to Us</a:t>
            </a:r>
          </a:p>
          <a:p>
            <a:r>
              <a:rPr lang="en-US" sz="2800" dirty="0">
                <a:latin typeface="Minion Pro" pitchFamily="18" charset="0"/>
                <a:cs typeface="Times New Roman" pitchFamily="18" charset="0"/>
              </a:rPr>
              <a:t>Recommended Metrics and Approaches</a:t>
            </a:r>
          </a:p>
          <a:p>
            <a:pPr marL="0" indent="0">
              <a:buNone/>
            </a:pPr>
            <a:r>
              <a:rPr lang="en-US" sz="2800" dirty="0"/>
              <a:t/>
            </a:r>
            <a:br>
              <a:rPr lang="en-US" sz="2800" dirty="0"/>
            </a:br>
            <a:endParaRPr lang="en-US" sz="2800" dirty="0"/>
          </a:p>
        </p:txBody>
      </p:sp>
    </p:spTree>
    <p:extLst>
      <p:ext uri="{BB962C8B-B14F-4D97-AF65-F5344CB8AC3E}">
        <p14:creationId xmlns:p14="http://schemas.microsoft.com/office/powerpoint/2010/main" val="1454225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76200" y="38100"/>
            <a:ext cx="9067800" cy="685800"/>
          </a:xfrm>
          <a:prstGeom prst="rect">
            <a:avLst/>
          </a:prstGeom>
          <a:noFill/>
          <a:ln w="9525">
            <a:noFill/>
            <a:miter lim="800000"/>
            <a:headEnd/>
            <a:tailEnd/>
          </a:ln>
        </p:spPr>
        <p:txBody>
          <a:bodyPr/>
          <a:lstStyle/>
          <a:p>
            <a:pPr algn="ctr">
              <a:lnSpc>
                <a:spcPct val="120000"/>
              </a:lnSpc>
              <a:spcBef>
                <a:spcPct val="10000"/>
              </a:spcBef>
            </a:pPr>
            <a:r>
              <a:rPr lang="en-US" sz="3200" dirty="0" smtClean="0">
                <a:latin typeface="Minion Pro" pitchFamily="18" charset="0"/>
                <a:cs typeface="Times New Roman" pitchFamily="18" charset="0"/>
              </a:rPr>
              <a:t>Understanding if we are Increasing D&amp;I </a:t>
            </a:r>
            <a:r>
              <a:rPr lang="en-US" sz="3600" dirty="0">
                <a:latin typeface="Minion Pro" pitchFamily="18" charset="0"/>
                <a:cs typeface="Times New Roman" pitchFamily="18" charset="0"/>
              </a:rPr>
              <a:t>A</a:t>
            </a:r>
            <a:r>
              <a:rPr lang="en-US" sz="3600" dirty="0" smtClean="0">
                <a:latin typeface="Minion Pro" pitchFamily="18" charset="0"/>
                <a:cs typeface="Times New Roman" pitchFamily="18" charset="0"/>
              </a:rPr>
              <a:t>wareness</a:t>
            </a:r>
            <a:endParaRPr lang="en-US" sz="3600" dirty="0">
              <a:latin typeface="Minion Pro" pitchFamily="18" charset="0"/>
              <a:cs typeface="Times New Roman" pitchFamily="18" charset="0"/>
            </a:endParaRPr>
          </a:p>
        </p:txBody>
      </p:sp>
      <p:sp>
        <p:nvSpPr>
          <p:cNvPr id="8195" name="Rectangle 6"/>
          <p:cNvSpPr>
            <a:spLocks noChangeArrowheads="1"/>
          </p:cNvSpPr>
          <p:nvPr/>
        </p:nvSpPr>
        <p:spPr bwMode="auto">
          <a:xfrm>
            <a:off x="0" y="914400"/>
            <a:ext cx="9144000" cy="5486400"/>
          </a:xfrm>
          <a:prstGeom prst="rect">
            <a:avLst/>
          </a:prstGeom>
          <a:noFill/>
          <a:ln w="9525">
            <a:noFill/>
            <a:miter lim="800000"/>
            <a:headEnd/>
            <a:tailEnd/>
          </a:ln>
        </p:spPr>
        <p:txBody>
          <a:bodyPr lIns="96661" tIns="0" rIns="96661" bIns="0"/>
          <a:lstStyle/>
          <a:p>
            <a:pPr marL="347663" lvl="1" indent="-228600" defTabSz="966788">
              <a:buClr>
                <a:schemeClr val="tx1"/>
              </a:buClr>
              <a:buFont typeface="Arial" pitchFamily="34" charset="0"/>
              <a:buChar char="•"/>
              <a:defRPr/>
            </a:pPr>
            <a:endParaRPr lang="en-US" sz="1800" dirty="0" smtClean="0">
              <a:latin typeface="Calibri" pitchFamily="34" charset="0"/>
            </a:endParaRPr>
          </a:p>
          <a:p>
            <a:pPr marL="404813" lvl="1" indent="-285750" defTabSz="966788">
              <a:buClr>
                <a:schemeClr val="tx1"/>
              </a:buClr>
              <a:buFont typeface="Arial" panose="020B0604020202020204" pitchFamily="34" charset="0"/>
              <a:buChar char="•"/>
              <a:defRPr/>
            </a:pPr>
            <a:r>
              <a:rPr lang="en-US" sz="2400" dirty="0" smtClean="0"/>
              <a:t>Objective was to recommend metrics to:</a:t>
            </a:r>
          </a:p>
          <a:p>
            <a:pPr marL="862013" lvl="2" indent="-285750" defTabSz="966788">
              <a:buClr>
                <a:schemeClr val="tx1"/>
              </a:buClr>
              <a:buFont typeface="Arial" panose="020B0604020202020204" pitchFamily="34" charset="0"/>
              <a:buChar char="•"/>
              <a:defRPr/>
            </a:pPr>
            <a:r>
              <a:rPr lang="en-US" sz="2400" dirty="0" smtClean="0"/>
              <a:t>measure </a:t>
            </a:r>
            <a:r>
              <a:rPr lang="en-US" sz="2400" i="1" u="sng" dirty="0" smtClean="0"/>
              <a:t>progress</a:t>
            </a:r>
            <a:r>
              <a:rPr lang="en-US" sz="2400" dirty="0" smtClean="0"/>
              <a:t> and </a:t>
            </a:r>
          </a:p>
          <a:p>
            <a:pPr marL="862013" lvl="2" indent="-285750" defTabSz="966788">
              <a:buClr>
                <a:schemeClr val="tx1"/>
              </a:buClr>
              <a:buFont typeface="Arial" panose="020B0604020202020204" pitchFamily="34" charset="0"/>
              <a:buChar char="•"/>
              <a:defRPr/>
            </a:pPr>
            <a:r>
              <a:rPr lang="en-US" sz="2400" dirty="0" smtClean="0"/>
              <a:t>measure </a:t>
            </a:r>
            <a:r>
              <a:rPr lang="en-US" sz="2400" i="1" u="sng" dirty="0" smtClean="0"/>
              <a:t>effectiveness</a:t>
            </a:r>
            <a:r>
              <a:rPr lang="en-US" sz="2400" dirty="0" smtClean="0"/>
              <a:t> of our efforts in raising D&amp;I awareness, </a:t>
            </a:r>
            <a:r>
              <a:rPr lang="en-US" sz="2400" i="1" u="sng" dirty="0" smtClean="0"/>
              <a:t>both internally and externally</a:t>
            </a:r>
          </a:p>
          <a:p>
            <a:pPr marL="119063" lvl="1" defTabSz="966788">
              <a:buClr>
                <a:schemeClr val="tx1"/>
              </a:buClr>
              <a:defRPr/>
            </a:pPr>
            <a:endParaRPr lang="en-US" sz="2400" dirty="0" smtClean="0"/>
          </a:p>
          <a:p>
            <a:pPr marL="119063" lvl="1" defTabSz="966788">
              <a:buClr>
                <a:schemeClr val="tx1"/>
              </a:buClr>
              <a:defRPr/>
            </a:pPr>
            <a:endParaRPr lang="en-US" sz="2400" dirty="0" smtClean="0"/>
          </a:p>
          <a:p>
            <a:pPr marL="404813" lvl="1" indent="-285750" defTabSz="966788">
              <a:buClr>
                <a:schemeClr val="tx1"/>
              </a:buClr>
              <a:buFont typeface="Arial" panose="020B0604020202020204" pitchFamily="34" charset="0"/>
              <a:buChar char="•"/>
              <a:defRPr/>
            </a:pPr>
            <a:r>
              <a:rPr lang="en-US" sz="2400" dirty="0" smtClean="0"/>
              <a:t>Metrics </a:t>
            </a:r>
            <a:r>
              <a:rPr lang="en-US" sz="2400" i="1" u="sng" dirty="0" smtClean="0"/>
              <a:t>require data</a:t>
            </a:r>
          </a:p>
          <a:p>
            <a:pPr marL="862013" lvl="2" indent="-285750" defTabSz="966788">
              <a:buClr>
                <a:schemeClr val="tx1"/>
              </a:buClr>
              <a:buFont typeface="Arial" panose="020B0604020202020204" pitchFamily="34" charset="0"/>
              <a:buChar char="•"/>
              <a:defRPr/>
            </a:pPr>
            <a:r>
              <a:rPr lang="en-US" sz="2400" dirty="0" smtClean="0"/>
              <a:t>We have some good data sources in use – both internal and external; others will </a:t>
            </a:r>
            <a:r>
              <a:rPr lang="en-US" sz="2400" i="1" u="sng" dirty="0" smtClean="0"/>
              <a:t>need to be developed </a:t>
            </a:r>
            <a:r>
              <a:rPr lang="en-US" sz="2400" dirty="0" smtClean="0"/>
              <a:t>and analyzed</a:t>
            </a:r>
          </a:p>
          <a:p>
            <a:pPr marL="1319213" lvl="3" indent="-285750" defTabSz="966788">
              <a:buClr>
                <a:schemeClr val="tx1"/>
              </a:buClr>
              <a:buFont typeface="Arial" panose="020B0604020202020204" pitchFamily="34" charset="0"/>
              <a:buChar char="•"/>
              <a:defRPr/>
            </a:pPr>
            <a:endParaRPr lang="en-US" sz="2400" dirty="0" smtClean="0"/>
          </a:p>
          <a:p>
            <a:pPr marL="862013" lvl="2" indent="-285750" defTabSz="966788">
              <a:buClr>
                <a:schemeClr val="tx1"/>
              </a:buClr>
              <a:buFont typeface="Arial" panose="020B0604020202020204" pitchFamily="34" charset="0"/>
              <a:buChar char="•"/>
              <a:defRPr/>
            </a:pPr>
            <a:endParaRPr lang="en-US" sz="2800" dirty="0" smtClean="0">
              <a:latin typeface="Minion Pro" pitchFamily="18" charset="0"/>
            </a:endParaRPr>
          </a:p>
          <a:p>
            <a:pPr marL="862013" lvl="2" indent="-285750" defTabSz="966788">
              <a:buClr>
                <a:schemeClr val="tx1"/>
              </a:buClr>
              <a:buFont typeface="Arial" panose="020B0604020202020204" pitchFamily="34" charset="0"/>
              <a:buChar char="•"/>
              <a:defRPr/>
            </a:pPr>
            <a:endParaRPr lang="en-US" sz="2000" dirty="0" smtClean="0">
              <a:latin typeface="Calibri" panose="020F0502020204030204" pitchFamily="34" charset="0"/>
            </a:endParaRPr>
          </a:p>
          <a:p>
            <a:pPr marL="862013" lvl="2" indent="-285750" defTabSz="966788">
              <a:buClr>
                <a:schemeClr val="tx1"/>
              </a:buClr>
              <a:buFont typeface="Arial" panose="020B0604020202020204" pitchFamily="34" charset="0"/>
              <a:buChar char="•"/>
              <a:defRPr/>
            </a:pPr>
            <a:endParaRPr lang="en-US" sz="2000" dirty="0" smtClean="0">
              <a:latin typeface="Calibri" panose="020F0502020204030204" pitchFamily="34" charset="0"/>
            </a:endParaRPr>
          </a:p>
          <a:p>
            <a:pPr marL="862013" lvl="2" indent="-285750" defTabSz="966788">
              <a:buClr>
                <a:schemeClr val="tx1"/>
              </a:buClr>
              <a:buFont typeface="Arial" panose="020B0604020202020204" pitchFamily="34" charset="0"/>
              <a:buChar char="•"/>
              <a:defRPr/>
            </a:pPr>
            <a:endParaRPr lang="en-US" sz="2000" dirty="0">
              <a:latin typeface="Calibri" panose="020F0502020204030204" pitchFamily="34" charset="0"/>
            </a:endParaRPr>
          </a:p>
          <a:p>
            <a:pPr marL="404813" lvl="1" indent="-285750" defTabSz="966788">
              <a:buClr>
                <a:schemeClr val="tx1"/>
              </a:buClr>
              <a:buFont typeface="Arial" panose="020B0604020202020204" pitchFamily="34" charset="0"/>
              <a:buChar char="•"/>
              <a:defRPr/>
            </a:pPr>
            <a:endParaRPr lang="en-US" sz="2000" dirty="0" smtClean="0">
              <a:latin typeface="Calibri" panose="020F0502020204030204" pitchFamily="34" charset="0"/>
            </a:endParaRPr>
          </a:p>
          <a:p>
            <a:pPr marL="855663" lvl="2" indent="-228600" defTabSz="966788">
              <a:buClr>
                <a:schemeClr val="tx1"/>
              </a:buClr>
              <a:buFont typeface="Arial" pitchFamily="34" charset="0"/>
              <a:buChar char="•"/>
              <a:defRPr/>
            </a:pPr>
            <a:endParaRPr lang="en-US" sz="1600" b="1" dirty="0" smtClean="0">
              <a:solidFill>
                <a:srgbClr val="FF0000"/>
              </a:solidFill>
              <a:latin typeface="Calibri" pitchFamily="34" charset="0"/>
            </a:endParaRPr>
          </a:p>
          <a:p>
            <a:pPr indent="-287337" defTabSz="966788">
              <a:buClr>
                <a:schemeClr val="tx1"/>
              </a:buClr>
              <a:buFont typeface="Arial" pitchFamily="34" charset="0"/>
              <a:buChar char="•"/>
              <a:defRPr/>
            </a:pPr>
            <a:endParaRPr lang="en-US" sz="1600" b="1" dirty="0" smtClean="0">
              <a:solidFill>
                <a:srgbClr val="FF0000"/>
              </a:solidFill>
              <a:latin typeface="Calibri" pitchFamily="34" charset="0"/>
            </a:endParaRPr>
          </a:p>
          <a:p>
            <a:pPr marL="803275" lvl="1" indent="-273050" defTabSz="966788">
              <a:buClr>
                <a:schemeClr val="tx1"/>
              </a:buClr>
              <a:defRPr/>
            </a:pPr>
            <a:endParaRPr lang="en-US" sz="2000" dirty="0" smtClean="0">
              <a:latin typeface="Calibri" pitchFamily="34" charset="0"/>
            </a:endParaRPr>
          </a:p>
        </p:txBody>
      </p:sp>
      <p:sp>
        <p:nvSpPr>
          <p:cNvPr id="20484" name="Slide Number Placeholder 3"/>
          <p:cNvSpPr txBox="1">
            <a:spLocks/>
          </p:cNvSpPr>
          <p:nvPr/>
        </p:nvSpPr>
        <p:spPr bwMode="auto">
          <a:xfrm>
            <a:off x="7010400" y="6434506"/>
            <a:ext cx="914400" cy="365125"/>
          </a:xfrm>
          <a:prstGeom prst="rect">
            <a:avLst/>
          </a:prstGeom>
          <a:noFill/>
          <a:ln w="9525">
            <a:noFill/>
            <a:miter lim="800000"/>
            <a:headEnd/>
            <a:tailEnd/>
          </a:ln>
        </p:spPr>
        <p:txBody>
          <a:bodyPr/>
          <a:lstStyle/>
          <a:p>
            <a:pPr algn="r" eaLnBrk="0" hangingPunct="0"/>
            <a:r>
              <a:rPr lang="en-US" sz="1400" b="1" dirty="0">
                <a:latin typeface="Calibri" pitchFamily="34" charset="0"/>
              </a:rPr>
              <a:t>1</a:t>
            </a:r>
          </a:p>
        </p:txBody>
      </p:sp>
    </p:spTree>
    <p:extLst>
      <p:ext uri="{BB962C8B-B14F-4D97-AF65-F5344CB8AC3E}">
        <p14:creationId xmlns:p14="http://schemas.microsoft.com/office/powerpoint/2010/main" val="2416197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76200" y="38100"/>
            <a:ext cx="9067800" cy="685800"/>
          </a:xfrm>
          <a:prstGeom prst="rect">
            <a:avLst/>
          </a:prstGeom>
          <a:noFill/>
          <a:ln w="9525">
            <a:noFill/>
            <a:miter lim="800000"/>
            <a:headEnd/>
            <a:tailEnd/>
          </a:ln>
        </p:spPr>
        <p:txBody>
          <a:bodyPr/>
          <a:lstStyle/>
          <a:p>
            <a:pPr algn="ctr">
              <a:lnSpc>
                <a:spcPct val="120000"/>
              </a:lnSpc>
              <a:spcBef>
                <a:spcPct val="10000"/>
              </a:spcBef>
            </a:pPr>
            <a:r>
              <a:rPr lang="en-US" sz="3600" dirty="0" smtClean="0">
                <a:latin typeface="Minion Pro" pitchFamily="18" charset="0"/>
                <a:cs typeface="Times New Roman" pitchFamily="18" charset="0"/>
              </a:rPr>
              <a:t>Tools &amp; Data Available to Us</a:t>
            </a:r>
            <a:endParaRPr lang="en-US" sz="3600" dirty="0">
              <a:latin typeface="Minion Pro" pitchFamily="18" charset="0"/>
              <a:cs typeface="Times New Roman" pitchFamily="18" charset="0"/>
            </a:endParaRPr>
          </a:p>
        </p:txBody>
      </p:sp>
      <p:sp>
        <p:nvSpPr>
          <p:cNvPr id="8195" name="Rectangle 6"/>
          <p:cNvSpPr>
            <a:spLocks noChangeArrowheads="1"/>
          </p:cNvSpPr>
          <p:nvPr/>
        </p:nvSpPr>
        <p:spPr bwMode="auto">
          <a:xfrm>
            <a:off x="0" y="914400"/>
            <a:ext cx="9144000" cy="5486400"/>
          </a:xfrm>
          <a:prstGeom prst="rect">
            <a:avLst/>
          </a:prstGeom>
          <a:noFill/>
          <a:ln w="9525">
            <a:noFill/>
            <a:miter lim="800000"/>
            <a:headEnd/>
            <a:tailEnd/>
          </a:ln>
        </p:spPr>
        <p:txBody>
          <a:bodyPr lIns="96661" tIns="0" rIns="96661" bIns="0"/>
          <a:lstStyle/>
          <a:p>
            <a:pPr marL="119063" lvl="1" defTabSz="966788">
              <a:buClr>
                <a:schemeClr val="tx1"/>
              </a:buClr>
              <a:defRPr/>
            </a:pPr>
            <a:r>
              <a:rPr lang="en-US" sz="2000" b="1" u="sng" dirty="0" smtClean="0"/>
              <a:t>INTERNAL:</a:t>
            </a:r>
          </a:p>
          <a:p>
            <a:pPr marL="347663" lvl="1" indent="-228600" defTabSz="966788">
              <a:buClr>
                <a:schemeClr val="tx1"/>
              </a:buClr>
              <a:buFont typeface="Arial" pitchFamily="34" charset="0"/>
              <a:buChar char="•"/>
              <a:defRPr/>
            </a:pPr>
            <a:r>
              <a:rPr lang="en-US" sz="2000" dirty="0" smtClean="0"/>
              <a:t>2014 </a:t>
            </a:r>
            <a:r>
              <a:rPr lang="en-US" sz="2000" dirty="0"/>
              <a:t>D&amp;I </a:t>
            </a:r>
            <a:r>
              <a:rPr lang="en-US" sz="2000" i="1" u="sng" dirty="0"/>
              <a:t>baseline</a:t>
            </a:r>
            <a:r>
              <a:rPr lang="en-US" sz="2000" dirty="0"/>
              <a:t> survey, plus comments</a:t>
            </a:r>
          </a:p>
          <a:p>
            <a:pPr marL="862013" lvl="2" indent="-285750" defTabSz="966788">
              <a:buClr>
                <a:schemeClr val="tx1"/>
              </a:buClr>
              <a:buFont typeface="Arial" panose="020B0604020202020204" pitchFamily="34" charset="0"/>
              <a:buChar char="•"/>
              <a:defRPr/>
            </a:pPr>
            <a:r>
              <a:rPr lang="en-US" sz="2000" dirty="0"/>
              <a:t>Possible to </a:t>
            </a:r>
            <a:r>
              <a:rPr lang="en-US" sz="2000" i="1" u="sng" dirty="0"/>
              <a:t>segment</a:t>
            </a:r>
            <a:r>
              <a:rPr lang="en-US" sz="2000" dirty="0"/>
              <a:t> this by division and/or position </a:t>
            </a:r>
            <a:r>
              <a:rPr lang="en-US" sz="2000" dirty="0" smtClean="0"/>
              <a:t>type.  This will allow us to identify the high impact areas</a:t>
            </a:r>
          </a:p>
          <a:p>
            <a:pPr marL="404813" lvl="1" indent="-285750" defTabSz="966788">
              <a:buClr>
                <a:schemeClr val="tx1"/>
              </a:buClr>
              <a:buFont typeface="Arial" panose="020B0604020202020204" pitchFamily="34" charset="0"/>
              <a:buChar char="•"/>
              <a:defRPr/>
            </a:pPr>
            <a:r>
              <a:rPr lang="en-US" sz="2000" dirty="0" smtClean="0"/>
              <a:t>Interview Panels and Hiring Managers</a:t>
            </a:r>
          </a:p>
          <a:p>
            <a:pPr marL="862013" lvl="2" indent="-285750" defTabSz="966788">
              <a:buClr>
                <a:schemeClr val="tx1"/>
              </a:buClr>
              <a:buFont typeface="Arial" panose="020B0604020202020204" pitchFamily="34" charset="0"/>
              <a:buChar char="•"/>
              <a:defRPr/>
            </a:pPr>
            <a:r>
              <a:rPr lang="en-US" sz="2000" dirty="0" smtClean="0"/>
              <a:t>Conduct D&amp;I training; survey them before and after and compare results</a:t>
            </a:r>
          </a:p>
          <a:p>
            <a:pPr marL="119063" lvl="1" defTabSz="966788">
              <a:buClr>
                <a:schemeClr val="tx1"/>
              </a:buClr>
              <a:defRPr/>
            </a:pPr>
            <a:endParaRPr lang="en-US" sz="2000" b="1" u="sng" dirty="0" smtClean="0"/>
          </a:p>
          <a:p>
            <a:pPr marL="119063" lvl="1" defTabSz="966788">
              <a:buClr>
                <a:schemeClr val="tx1"/>
              </a:buClr>
              <a:defRPr/>
            </a:pPr>
            <a:r>
              <a:rPr lang="en-US" sz="2000" b="1" u="sng" dirty="0" smtClean="0"/>
              <a:t>EXTERNAL:</a:t>
            </a:r>
            <a:endParaRPr lang="en-US" sz="2000" b="1" u="sng" dirty="0"/>
          </a:p>
          <a:p>
            <a:pPr marL="404813" lvl="1" indent="-285750" defTabSz="966788">
              <a:buClr>
                <a:schemeClr val="tx1"/>
              </a:buClr>
              <a:buFont typeface="Arial" panose="020B0604020202020204" pitchFamily="34" charset="0"/>
              <a:buChar char="•"/>
              <a:defRPr/>
            </a:pPr>
            <a:r>
              <a:rPr lang="en-US" sz="2000" dirty="0" smtClean="0"/>
              <a:t>HR </a:t>
            </a:r>
            <a:r>
              <a:rPr lang="en-US" sz="2000" dirty="0"/>
              <a:t>data on qualified </a:t>
            </a:r>
            <a:r>
              <a:rPr lang="en-US" sz="2000" i="1" u="sng" dirty="0"/>
              <a:t>applicants</a:t>
            </a:r>
            <a:r>
              <a:rPr lang="en-US" sz="2000" dirty="0"/>
              <a:t> by position type (i.e., gender, ethnicity </a:t>
            </a:r>
            <a:r>
              <a:rPr lang="en-US" sz="2000" dirty="0" smtClean="0"/>
              <a:t>etc. </a:t>
            </a:r>
            <a:r>
              <a:rPr lang="en-US" sz="2000" dirty="0"/>
              <a:t>for physicists, engineers, etc). Quick accumulation of </a:t>
            </a:r>
            <a:r>
              <a:rPr lang="en-US" sz="2000" dirty="0" smtClean="0"/>
              <a:t>data</a:t>
            </a:r>
            <a:endParaRPr lang="en-US" sz="2000" dirty="0"/>
          </a:p>
          <a:p>
            <a:pPr marL="404813" lvl="1" indent="-285750" defTabSz="966788">
              <a:buClr>
                <a:schemeClr val="tx1"/>
              </a:buClr>
              <a:buFont typeface="Arial" panose="020B0604020202020204" pitchFamily="34" charset="0"/>
              <a:buChar char="•"/>
              <a:defRPr/>
            </a:pPr>
            <a:r>
              <a:rPr lang="en-US" sz="2000" dirty="0"/>
              <a:t>Turnover vs new hire groups</a:t>
            </a:r>
          </a:p>
          <a:p>
            <a:pPr marL="862013" lvl="2" indent="-285750" defTabSz="966788">
              <a:buClr>
                <a:schemeClr val="tx1"/>
              </a:buClr>
              <a:buFont typeface="Arial" panose="020B0604020202020204" pitchFamily="34" charset="0"/>
              <a:buChar char="•"/>
              <a:defRPr/>
            </a:pPr>
            <a:r>
              <a:rPr lang="en-US" sz="2000" dirty="0" smtClean="0"/>
              <a:t>Another area to </a:t>
            </a:r>
            <a:r>
              <a:rPr lang="en-US" sz="2000" i="1" u="sng" dirty="0"/>
              <a:t>segment</a:t>
            </a:r>
            <a:r>
              <a:rPr lang="en-US" sz="2000" dirty="0"/>
              <a:t> </a:t>
            </a:r>
            <a:r>
              <a:rPr lang="en-US" sz="2000" dirty="0" smtClean="0"/>
              <a:t>by </a:t>
            </a:r>
            <a:r>
              <a:rPr lang="en-US" sz="2000" dirty="0"/>
              <a:t>division and/or position </a:t>
            </a:r>
            <a:r>
              <a:rPr lang="en-US" sz="2000" dirty="0" smtClean="0"/>
              <a:t>type</a:t>
            </a:r>
          </a:p>
          <a:p>
            <a:pPr marL="404813" lvl="1" indent="-285750" defTabSz="966788">
              <a:buClr>
                <a:schemeClr val="tx1"/>
              </a:buClr>
              <a:buFont typeface="Arial" panose="020B0604020202020204" pitchFamily="34" charset="0"/>
              <a:buChar char="•"/>
              <a:defRPr/>
            </a:pPr>
            <a:r>
              <a:rPr lang="en-US" sz="2000" dirty="0"/>
              <a:t>New hire surveys (beginning-of-day 1 vs end-of-year 1) </a:t>
            </a:r>
          </a:p>
          <a:p>
            <a:pPr marL="862013" lvl="2" indent="-285750" defTabSz="966788">
              <a:buClr>
                <a:schemeClr val="tx1"/>
              </a:buClr>
              <a:buFont typeface="Arial" panose="020B0604020202020204" pitchFamily="34" charset="0"/>
              <a:buChar char="•"/>
              <a:defRPr/>
            </a:pPr>
            <a:r>
              <a:rPr lang="en-US" sz="2000" i="1" u="sng" dirty="0"/>
              <a:t>External</a:t>
            </a:r>
            <a:r>
              <a:rPr lang="en-US" sz="2000" dirty="0"/>
              <a:t> perception vs </a:t>
            </a:r>
            <a:r>
              <a:rPr lang="en-US" sz="2000" i="1" u="sng" dirty="0"/>
              <a:t>internal</a:t>
            </a:r>
            <a:r>
              <a:rPr lang="en-US" sz="2000" dirty="0"/>
              <a:t> perception; provides both Lab-wide and division level </a:t>
            </a:r>
            <a:r>
              <a:rPr lang="en-US" sz="2000" dirty="0" smtClean="0"/>
              <a:t>pictures.  Gradual accumulation </a:t>
            </a:r>
            <a:r>
              <a:rPr lang="en-US" sz="2000" dirty="0"/>
              <a:t>of </a:t>
            </a:r>
            <a:r>
              <a:rPr lang="en-US" sz="2000" dirty="0" smtClean="0"/>
              <a:t>data</a:t>
            </a:r>
            <a:endParaRPr lang="en-US" sz="2000" dirty="0"/>
          </a:p>
          <a:p>
            <a:pPr marL="576263" lvl="2" defTabSz="966788">
              <a:buClr>
                <a:schemeClr val="tx1"/>
              </a:buClr>
              <a:defRPr/>
            </a:pPr>
            <a:endParaRPr lang="en-US" sz="2000" dirty="0"/>
          </a:p>
          <a:p>
            <a:pPr marL="347663" lvl="1" indent="-228600" defTabSz="966788">
              <a:buClr>
                <a:schemeClr val="tx1"/>
              </a:buClr>
              <a:buFont typeface="Arial" pitchFamily="34" charset="0"/>
              <a:buChar char="•"/>
              <a:defRPr/>
            </a:pPr>
            <a:endParaRPr lang="en-US" sz="2000" dirty="0" smtClean="0"/>
          </a:p>
          <a:p>
            <a:pPr marL="855663" lvl="2" indent="-228600" defTabSz="966788">
              <a:buClr>
                <a:schemeClr val="tx1"/>
              </a:buClr>
              <a:buFont typeface="Arial" pitchFamily="34" charset="0"/>
              <a:buChar char="•"/>
              <a:defRPr/>
            </a:pPr>
            <a:endParaRPr lang="en-US" sz="1600" b="1" dirty="0" smtClean="0">
              <a:solidFill>
                <a:srgbClr val="FF0000"/>
              </a:solidFill>
              <a:latin typeface="Calibri" pitchFamily="34" charset="0"/>
            </a:endParaRPr>
          </a:p>
          <a:p>
            <a:pPr indent="-287337" defTabSz="966788">
              <a:buClr>
                <a:schemeClr val="tx1"/>
              </a:buClr>
              <a:buFont typeface="Arial" pitchFamily="34" charset="0"/>
              <a:buChar char="•"/>
              <a:defRPr/>
            </a:pPr>
            <a:endParaRPr lang="en-US" sz="1600" b="1" dirty="0" smtClean="0">
              <a:solidFill>
                <a:srgbClr val="FF0000"/>
              </a:solidFill>
              <a:latin typeface="Calibri" pitchFamily="34" charset="0"/>
            </a:endParaRPr>
          </a:p>
          <a:p>
            <a:pPr marL="803275" lvl="1" indent="-273050" defTabSz="966788">
              <a:buClr>
                <a:schemeClr val="tx1"/>
              </a:buClr>
              <a:defRPr/>
            </a:pPr>
            <a:endParaRPr lang="en-US" sz="2000" dirty="0" smtClean="0">
              <a:latin typeface="Calibri" pitchFamily="34" charset="0"/>
            </a:endParaRPr>
          </a:p>
        </p:txBody>
      </p:sp>
      <p:sp>
        <p:nvSpPr>
          <p:cNvPr id="20484" name="Slide Number Placeholder 3"/>
          <p:cNvSpPr txBox="1">
            <a:spLocks/>
          </p:cNvSpPr>
          <p:nvPr/>
        </p:nvSpPr>
        <p:spPr bwMode="auto">
          <a:xfrm>
            <a:off x="7010400" y="6434506"/>
            <a:ext cx="914400" cy="365125"/>
          </a:xfrm>
          <a:prstGeom prst="rect">
            <a:avLst/>
          </a:prstGeom>
          <a:noFill/>
          <a:ln w="9525">
            <a:noFill/>
            <a:miter lim="800000"/>
            <a:headEnd/>
            <a:tailEnd/>
          </a:ln>
        </p:spPr>
        <p:txBody>
          <a:bodyPr/>
          <a:lstStyle/>
          <a:p>
            <a:pPr algn="r" eaLnBrk="0" hangingPunct="0"/>
            <a:r>
              <a:rPr lang="en-US" sz="1400" b="1" dirty="0" smtClean="0">
                <a:latin typeface="Calibri" pitchFamily="34" charset="0"/>
              </a:rPr>
              <a:t>2</a:t>
            </a:r>
            <a:endParaRPr lang="en-US" sz="1400" b="1" dirty="0">
              <a:latin typeface="Calibri" pitchFamily="34" charset="0"/>
            </a:endParaRPr>
          </a:p>
        </p:txBody>
      </p:sp>
    </p:spTree>
    <p:extLst>
      <p:ext uri="{BB962C8B-B14F-4D97-AF65-F5344CB8AC3E}">
        <p14:creationId xmlns:p14="http://schemas.microsoft.com/office/powerpoint/2010/main" val="1748576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76200" y="38100"/>
            <a:ext cx="9067800" cy="685800"/>
          </a:xfrm>
          <a:prstGeom prst="rect">
            <a:avLst/>
          </a:prstGeom>
          <a:noFill/>
          <a:ln w="9525">
            <a:noFill/>
            <a:miter lim="800000"/>
            <a:headEnd/>
            <a:tailEnd/>
          </a:ln>
        </p:spPr>
        <p:txBody>
          <a:bodyPr/>
          <a:lstStyle/>
          <a:p>
            <a:pPr algn="ctr">
              <a:lnSpc>
                <a:spcPct val="120000"/>
              </a:lnSpc>
              <a:spcBef>
                <a:spcPct val="10000"/>
              </a:spcBef>
            </a:pPr>
            <a:r>
              <a:rPr lang="en-US" sz="3600" dirty="0" smtClean="0">
                <a:latin typeface="Minion Pro" pitchFamily="18" charset="0"/>
                <a:cs typeface="Times New Roman" pitchFamily="18" charset="0"/>
              </a:rPr>
              <a:t>Recommended Metrics and Approaches</a:t>
            </a:r>
            <a:endParaRPr lang="en-US" sz="3600" dirty="0">
              <a:latin typeface="Minion Pro" pitchFamily="18" charset="0"/>
              <a:cs typeface="Times New Roman" pitchFamily="18" charset="0"/>
            </a:endParaRPr>
          </a:p>
        </p:txBody>
      </p:sp>
      <p:sp>
        <p:nvSpPr>
          <p:cNvPr id="8195" name="Rectangle 6"/>
          <p:cNvSpPr>
            <a:spLocks noChangeArrowheads="1"/>
          </p:cNvSpPr>
          <p:nvPr/>
        </p:nvSpPr>
        <p:spPr bwMode="auto">
          <a:xfrm>
            <a:off x="0" y="914400"/>
            <a:ext cx="9144000" cy="5486400"/>
          </a:xfrm>
          <a:prstGeom prst="rect">
            <a:avLst/>
          </a:prstGeom>
          <a:noFill/>
          <a:ln w="9525">
            <a:noFill/>
            <a:miter lim="800000"/>
            <a:headEnd/>
            <a:tailEnd/>
          </a:ln>
        </p:spPr>
        <p:txBody>
          <a:bodyPr lIns="96661" tIns="0" rIns="96661" bIns="0"/>
          <a:lstStyle/>
          <a:p>
            <a:pPr marL="347663" lvl="1" indent="-228600" defTabSz="966788">
              <a:buClr>
                <a:schemeClr val="tx1"/>
              </a:buClr>
              <a:buFont typeface="Arial" pitchFamily="34" charset="0"/>
              <a:buChar char="•"/>
              <a:defRPr/>
            </a:pPr>
            <a:endParaRPr lang="en-US" sz="1800" dirty="0" smtClean="0">
              <a:latin typeface="Calibri" pitchFamily="34" charset="0"/>
            </a:endParaRPr>
          </a:p>
          <a:p>
            <a:pPr marL="576263" lvl="1" indent="-457200" defTabSz="966788">
              <a:buClr>
                <a:schemeClr val="tx1"/>
              </a:buClr>
              <a:buFont typeface="+mj-lt"/>
              <a:buAutoNum type="arabicPeriod"/>
              <a:defRPr/>
            </a:pPr>
            <a:r>
              <a:rPr lang="en-US" sz="2000" dirty="0" smtClean="0"/>
              <a:t>Continue D&amp;I surveys</a:t>
            </a:r>
          </a:p>
          <a:p>
            <a:pPr marL="1033463" lvl="2" indent="-457200" defTabSz="966788">
              <a:buClr>
                <a:schemeClr val="tx1"/>
              </a:buClr>
              <a:buFont typeface="+mj-lt"/>
              <a:buAutoNum type="alphaLcParenR"/>
              <a:defRPr/>
            </a:pPr>
            <a:r>
              <a:rPr lang="en-US" sz="2000" dirty="0" smtClean="0"/>
              <a:t>Use 2014 as a baseline</a:t>
            </a:r>
          </a:p>
          <a:p>
            <a:pPr marL="1033463" lvl="2" indent="-457200" defTabSz="966788">
              <a:buClr>
                <a:schemeClr val="tx1"/>
              </a:buClr>
              <a:buFont typeface="+mj-lt"/>
              <a:buAutoNum type="alphaLcParenR"/>
              <a:defRPr/>
            </a:pPr>
            <a:r>
              <a:rPr lang="en-US" sz="2000" dirty="0" smtClean="0"/>
              <a:t>Parse data </a:t>
            </a:r>
            <a:r>
              <a:rPr lang="en-US" sz="2000" dirty="0"/>
              <a:t>by division, gender, </a:t>
            </a:r>
            <a:r>
              <a:rPr lang="en-US" sz="2000" dirty="0" smtClean="0"/>
              <a:t>ethnicity</a:t>
            </a:r>
            <a:r>
              <a:rPr lang="en-US" sz="2000" dirty="0"/>
              <a:t>, etc</a:t>
            </a:r>
            <a:r>
              <a:rPr lang="en-US" sz="2000" dirty="0" smtClean="0"/>
              <a:t>.</a:t>
            </a:r>
          </a:p>
          <a:p>
            <a:pPr marL="1033463" lvl="2" indent="-457200" defTabSz="966788">
              <a:buClr>
                <a:schemeClr val="tx1"/>
              </a:buClr>
              <a:buFont typeface="+mj-lt"/>
              <a:buAutoNum type="alphaLcParenR"/>
              <a:defRPr/>
            </a:pPr>
            <a:r>
              <a:rPr lang="en-US" sz="2000" dirty="0" smtClean="0"/>
              <a:t>Compare over time</a:t>
            </a:r>
          </a:p>
          <a:p>
            <a:pPr marL="627063" lvl="1" indent="-457200" defTabSz="966788">
              <a:buClr>
                <a:schemeClr val="tx1"/>
              </a:buClr>
              <a:buFont typeface="+mj-lt"/>
              <a:buAutoNum type="arabicPeriod"/>
              <a:defRPr/>
            </a:pPr>
            <a:endParaRPr lang="en-US" sz="2000" dirty="0" smtClean="0"/>
          </a:p>
          <a:p>
            <a:pPr marL="627063" lvl="1" indent="-457200" defTabSz="966788">
              <a:buClr>
                <a:schemeClr val="tx1"/>
              </a:buClr>
              <a:buFont typeface="+mj-lt"/>
              <a:buAutoNum type="arabicPeriod"/>
              <a:defRPr/>
            </a:pPr>
            <a:r>
              <a:rPr lang="en-US" sz="2000" dirty="0" smtClean="0"/>
              <a:t>Implement hiring process and applicant metrics</a:t>
            </a:r>
          </a:p>
          <a:p>
            <a:pPr marL="1084263" lvl="2" indent="-457200" defTabSz="966788">
              <a:buClr>
                <a:schemeClr val="tx1"/>
              </a:buClr>
              <a:buFont typeface="+mj-lt"/>
              <a:buAutoNum type="alphaLcParenR"/>
              <a:defRPr/>
            </a:pPr>
            <a:r>
              <a:rPr lang="en-US" sz="2000" dirty="0" smtClean="0"/>
              <a:t>Measure progress </a:t>
            </a:r>
            <a:r>
              <a:rPr lang="en-US" sz="2000" dirty="0"/>
              <a:t>in efforts to raise awareness of </a:t>
            </a:r>
            <a:r>
              <a:rPr lang="en-US" sz="2000" dirty="0" smtClean="0"/>
              <a:t>interview </a:t>
            </a:r>
            <a:r>
              <a:rPr lang="en-US" sz="2000" dirty="0"/>
              <a:t>panels and hiring </a:t>
            </a:r>
            <a:r>
              <a:rPr lang="en-US" sz="2000" dirty="0" smtClean="0"/>
              <a:t>managers </a:t>
            </a:r>
            <a:r>
              <a:rPr lang="en-US" sz="2000" dirty="0"/>
              <a:t> </a:t>
            </a:r>
            <a:endParaRPr lang="en-US" sz="2000" dirty="0" smtClean="0"/>
          </a:p>
          <a:p>
            <a:pPr marL="1084263" lvl="2" indent="-457200" defTabSz="966788">
              <a:buClr>
                <a:schemeClr val="tx1"/>
              </a:buClr>
              <a:buFont typeface="+mj-lt"/>
              <a:buAutoNum type="alphaLcParenR"/>
              <a:defRPr/>
            </a:pPr>
            <a:r>
              <a:rPr lang="en-US" sz="2000" dirty="0" smtClean="0"/>
              <a:t>Develop KPI’s for tracking Diversity &amp; Recruitment</a:t>
            </a:r>
            <a:endParaRPr lang="en-US" sz="2000" dirty="0" smtClean="0"/>
          </a:p>
          <a:p>
            <a:pPr marL="169863" lvl="1" defTabSz="966788">
              <a:buClr>
                <a:schemeClr val="tx1"/>
              </a:buClr>
              <a:defRPr/>
            </a:pPr>
            <a:endParaRPr lang="en-US" sz="2000" dirty="0" smtClean="0"/>
          </a:p>
          <a:p>
            <a:pPr marL="627063" lvl="1" indent="-457200" defTabSz="966788">
              <a:buClr>
                <a:schemeClr val="tx1"/>
              </a:buClr>
              <a:buFont typeface="+mj-lt"/>
              <a:buAutoNum type="arabicPeriod"/>
              <a:defRPr/>
            </a:pPr>
            <a:r>
              <a:rPr lang="en-US" sz="2000" dirty="0" smtClean="0"/>
              <a:t>Implement new </a:t>
            </a:r>
            <a:r>
              <a:rPr lang="en-US" sz="2000" dirty="0"/>
              <a:t>hire perception </a:t>
            </a:r>
            <a:r>
              <a:rPr lang="en-US" sz="2000" dirty="0" smtClean="0"/>
              <a:t>survey</a:t>
            </a:r>
          </a:p>
          <a:p>
            <a:pPr marL="1033463" lvl="2" indent="-457200" defTabSz="966788">
              <a:buClr>
                <a:schemeClr val="tx1"/>
              </a:buClr>
              <a:buFont typeface="+mj-lt"/>
              <a:buAutoNum type="alphaLcParenR"/>
              <a:defRPr/>
            </a:pPr>
            <a:r>
              <a:rPr lang="en-US" sz="2000" dirty="0"/>
              <a:t>Beginning-of-day 1 vs End-of-Year 1</a:t>
            </a:r>
          </a:p>
          <a:p>
            <a:pPr marL="1033463" lvl="2" indent="-457200" defTabSz="966788">
              <a:buClr>
                <a:schemeClr val="tx1"/>
              </a:buClr>
              <a:buFont typeface="+mj-lt"/>
              <a:buAutoNum type="alphaLcParenR"/>
              <a:defRPr/>
            </a:pPr>
            <a:r>
              <a:rPr lang="en-US" sz="2000" dirty="0"/>
              <a:t>Parse data by division, gender, ethnicity, etc.</a:t>
            </a:r>
          </a:p>
          <a:p>
            <a:pPr marL="627063" lvl="2" defTabSz="966788">
              <a:buClr>
                <a:schemeClr val="tx1"/>
              </a:buClr>
              <a:defRPr/>
            </a:pPr>
            <a:endParaRPr lang="en-US" sz="2000" b="1" dirty="0" smtClean="0">
              <a:solidFill>
                <a:srgbClr val="FF0000"/>
              </a:solidFill>
              <a:latin typeface="Minion Pro" pitchFamily="18" charset="0"/>
            </a:endParaRPr>
          </a:p>
          <a:p>
            <a:pPr indent="-287337" defTabSz="966788">
              <a:buClr>
                <a:schemeClr val="tx1"/>
              </a:buClr>
              <a:buFont typeface="Arial" pitchFamily="34" charset="0"/>
              <a:buChar char="•"/>
              <a:defRPr/>
            </a:pPr>
            <a:endParaRPr lang="en-US" sz="2000" b="1" dirty="0" smtClean="0">
              <a:solidFill>
                <a:srgbClr val="FF0000"/>
              </a:solidFill>
              <a:latin typeface="Minion Pro" pitchFamily="18" charset="0"/>
            </a:endParaRPr>
          </a:p>
          <a:p>
            <a:pPr marL="803275" lvl="1" indent="-273050" defTabSz="966788">
              <a:buClr>
                <a:schemeClr val="tx1"/>
              </a:buClr>
              <a:defRPr/>
            </a:pPr>
            <a:endParaRPr lang="en-US" sz="2000" dirty="0" smtClean="0">
              <a:latin typeface="Calibri" pitchFamily="34" charset="0"/>
            </a:endParaRPr>
          </a:p>
        </p:txBody>
      </p:sp>
      <p:sp>
        <p:nvSpPr>
          <p:cNvPr id="20484" name="Slide Number Placeholder 3"/>
          <p:cNvSpPr txBox="1">
            <a:spLocks/>
          </p:cNvSpPr>
          <p:nvPr/>
        </p:nvSpPr>
        <p:spPr bwMode="auto">
          <a:xfrm>
            <a:off x="7010400" y="6434506"/>
            <a:ext cx="914400" cy="365125"/>
          </a:xfrm>
          <a:prstGeom prst="rect">
            <a:avLst/>
          </a:prstGeom>
          <a:noFill/>
          <a:ln w="9525">
            <a:noFill/>
            <a:miter lim="800000"/>
            <a:headEnd/>
            <a:tailEnd/>
          </a:ln>
        </p:spPr>
        <p:txBody>
          <a:bodyPr/>
          <a:lstStyle/>
          <a:p>
            <a:pPr algn="r" eaLnBrk="0" hangingPunct="0"/>
            <a:r>
              <a:rPr lang="en-US" sz="1400" b="1" dirty="0" smtClean="0">
                <a:latin typeface="Calibri" pitchFamily="34" charset="0"/>
              </a:rPr>
              <a:t>3</a:t>
            </a:r>
            <a:endParaRPr lang="en-US" sz="1400" b="1" dirty="0">
              <a:latin typeface="Calibri" pitchFamily="34" charset="0"/>
            </a:endParaRPr>
          </a:p>
        </p:txBody>
      </p:sp>
    </p:spTree>
    <p:extLst>
      <p:ext uri="{BB962C8B-B14F-4D97-AF65-F5344CB8AC3E}">
        <p14:creationId xmlns:p14="http://schemas.microsoft.com/office/powerpoint/2010/main" val="3418693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Supervisory </a:t>
            </a:r>
            <a:r>
              <a:rPr lang="en-US" sz="3600" dirty="0"/>
              <a:t>D&amp;I </a:t>
            </a:r>
            <a:r>
              <a:rPr lang="en-US" sz="3600" dirty="0" smtClean="0"/>
              <a:t>Training</a:t>
            </a:r>
            <a:endParaRPr lang="en-US" sz="3600" dirty="0"/>
          </a:p>
        </p:txBody>
      </p:sp>
      <p:sp>
        <p:nvSpPr>
          <p:cNvPr id="3" name="Content Placeholder 2"/>
          <p:cNvSpPr>
            <a:spLocks noGrp="1"/>
          </p:cNvSpPr>
          <p:nvPr>
            <p:ph idx="1"/>
          </p:nvPr>
        </p:nvSpPr>
        <p:spPr>
          <a:xfrm>
            <a:off x="392464" y="914759"/>
            <a:ext cx="8229600" cy="4525963"/>
          </a:xfrm>
        </p:spPr>
        <p:txBody>
          <a:bodyPr>
            <a:noAutofit/>
          </a:bodyPr>
          <a:lstStyle/>
          <a:p>
            <a:r>
              <a:rPr lang="en-US" sz="2400" dirty="0" smtClean="0">
                <a:latin typeface="+mn-lt"/>
              </a:rPr>
              <a:t>Launched a more comprehensive Management </a:t>
            </a:r>
            <a:r>
              <a:rPr lang="en-US" sz="2400" dirty="0">
                <a:latin typeface="+mn-lt"/>
              </a:rPr>
              <a:t>D</a:t>
            </a:r>
            <a:r>
              <a:rPr lang="en-US" sz="2400" dirty="0" smtClean="0">
                <a:latin typeface="+mn-lt"/>
              </a:rPr>
              <a:t>evelopment curriculum January 2016</a:t>
            </a:r>
          </a:p>
          <a:p>
            <a:pPr lvl="1"/>
            <a:r>
              <a:rPr lang="en-US" sz="2400" dirty="0" smtClean="0">
                <a:latin typeface="+mn-lt"/>
              </a:rPr>
              <a:t>This was piloted in Fall 2015 </a:t>
            </a:r>
          </a:p>
          <a:p>
            <a:pPr lvl="1"/>
            <a:r>
              <a:rPr lang="en-US" sz="2400" dirty="0" smtClean="0">
                <a:latin typeface="+mn-lt"/>
              </a:rPr>
              <a:t>Content delivery is a blend of </a:t>
            </a:r>
            <a:r>
              <a:rPr lang="en-US" sz="2400" dirty="0">
                <a:latin typeface="+mn-lt"/>
              </a:rPr>
              <a:t>web-based training and classroom sessions</a:t>
            </a:r>
            <a:r>
              <a:rPr lang="en-US" sz="2400" dirty="0" smtClean="0">
                <a:latin typeface="+mn-lt"/>
              </a:rPr>
              <a:t> with scenarios – emphasis on situational based learning </a:t>
            </a:r>
            <a:r>
              <a:rPr lang="en-US" sz="2400" dirty="0" err="1" smtClean="0">
                <a:latin typeface="+mn-lt"/>
              </a:rPr>
              <a:t>vs</a:t>
            </a:r>
            <a:r>
              <a:rPr lang="en-US" sz="2400" dirty="0" smtClean="0">
                <a:latin typeface="+mn-lt"/>
              </a:rPr>
              <a:t> lecture</a:t>
            </a:r>
          </a:p>
          <a:p>
            <a:r>
              <a:rPr lang="en-US" sz="2400" dirty="0" smtClean="0">
                <a:latin typeface="+mn-lt"/>
              </a:rPr>
              <a:t>Curriculum comprised of 4 sections </a:t>
            </a:r>
          </a:p>
          <a:p>
            <a:pPr lvl="2"/>
            <a:r>
              <a:rPr lang="en-US" dirty="0" smtClean="0">
                <a:latin typeface="+mn-lt"/>
              </a:rPr>
              <a:t>Policies </a:t>
            </a:r>
            <a:r>
              <a:rPr lang="en-US" dirty="0">
                <a:latin typeface="+mn-lt"/>
              </a:rPr>
              <a:t>and </a:t>
            </a:r>
            <a:r>
              <a:rPr lang="en-US" dirty="0" smtClean="0">
                <a:latin typeface="+mn-lt"/>
              </a:rPr>
              <a:t>resources</a:t>
            </a:r>
          </a:p>
          <a:p>
            <a:pPr lvl="2"/>
            <a:r>
              <a:rPr lang="en-US" dirty="0" smtClean="0">
                <a:latin typeface="+mn-lt"/>
              </a:rPr>
              <a:t>Responsibilities (transitioning from peer to supervisor/delegation, etc.)</a:t>
            </a:r>
          </a:p>
          <a:p>
            <a:pPr lvl="2"/>
            <a:r>
              <a:rPr lang="en-US" dirty="0" smtClean="0">
                <a:latin typeface="+mn-lt"/>
              </a:rPr>
              <a:t>Leadership</a:t>
            </a:r>
          </a:p>
          <a:p>
            <a:pPr lvl="2"/>
            <a:r>
              <a:rPr lang="en-US" dirty="0">
                <a:latin typeface="+mn-lt"/>
              </a:rPr>
              <a:t>C</a:t>
            </a:r>
            <a:r>
              <a:rPr lang="en-US" dirty="0" smtClean="0">
                <a:latin typeface="+mn-lt"/>
              </a:rPr>
              <a:t>ommunication </a:t>
            </a:r>
            <a:r>
              <a:rPr lang="en-US" dirty="0">
                <a:latin typeface="+mn-lt"/>
              </a:rPr>
              <a:t>related to gender, cultural background and</a:t>
            </a:r>
            <a:r>
              <a:rPr lang="en-US" dirty="0" smtClean="0">
                <a:latin typeface="+mn-lt"/>
              </a:rPr>
              <a:t> implicit bias</a:t>
            </a:r>
            <a:endParaRPr lang="en-US" dirty="0">
              <a:latin typeface="+mn-lt"/>
            </a:endParaRPr>
          </a:p>
        </p:txBody>
      </p:sp>
    </p:spTree>
    <p:extLst>
      <p:ext uri="{BB962C8B-B14F-4D97-AF65-F5344CB8AC3E}">
        <p14:creationId xmlns:p14="http://schemas.microsoft.com/office/powerpoint/2010/main" val="23364601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db88a16a88195101eff3f7d468af51c36d39"/>
</p:tagLst>
</file>

<file path=ppt/theme/theme1.xml><?xml version="1.0" encoding="utf-8"?>
<a:theme xmlns:a="http://schemas.openxmlformats.org/drawingml/2006/main" name="JLabPowerPointMai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JLabPowerPointMain-2</Template>
  <TotalTime>387</TotalTime>
  <Words>1401</Words>
  <Application>Microsoft Office PowerPoint</Application>
  <PresentationFormat>On-screen Show (4:3)</PresentationFormat>
  <Paragraphs>233</Paragraphs>
  <Slides>28</Slides>
  <Notes>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JLabPowerPointMain-2</vt:lpstr>
      <vt:lpstr>D&amp; I Council Meeting</vt:lpstr>
      <vt:lpstr>Agenda</vt:lpstr>
      <vt:lpstr>Logo/Back</vt:lpstr>
      <vt:lpstr>Logo/Front</vt:lpstr>
      <vt:lpstr>Metrics</vt:lpstr>
      <vt:lpstr>PowerPoint Presentation</vt:lpstr>
      <vt:lpstr>PowerPoint Presentation</vt:lpstr>
      <vt:lpstr>PowerPoint Presentation</vt:lpstr>
      <vt:lpstr>Supervisory D&amp;I Training</vt:lpstr>
      <vt:lpstr>What is Integrated Diversity/Inclusion Management?</vt:lpstr>
      <vt:lpstr>Integrated Safety Management</vt:lpstr>
      <vt:lpstr>Integrated Diversity &amp; Inclusion Management</vt:lpstr>
      <vt:lpstr>PowerPoint Presentation</vt:lpstr>
      <vt:lpstr>PowerPoint Presentation</vt:lpstr>
      <vt:lpstr>Integrated D &amp; I Management – Core Functions</vt:lpstr>
      <vt:lpstr>PowerPoint Presentation</vt:lpstr>
      <vt:lpstr>PowerPoint Presentation</vt:lpstr>
      <vt:lpstr>PowerPoint Presentation</vt:lpstr>
      <vt:lpstr>Integrated D &amp; I Management - Principles</vt:lpstr>
      <vt:lpstr>Integrated D &amp; I Management - Principles</vt:lpstr>
      <vt:lpstr>D&amp;I Policy</vt:lpstr>
      <vt:lpstr>Inclusion Examples</vt:lpstr>
      <vt:lpstr>PowerPoint Presentation</vt:lpstr>
      <vt:lpstr>Inclusion Examples</vt:lpstr>
      <vt:lpstr>PowerPoint Presentation</vt:lpstr>
      <vt:lpstr>PowerPoint Presentation</vt:lpstr>
      <vt:lpstr>PowerPoint Presentation</vt:lpstr>
      <vt:lpstr>PowerPoint Presentation</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Brandye Rogers</dc:creator>
  <cp:lastModifiedBy>Brandye Rogers</cp:lastModifiedBy>
  <cp:revision>60</cp:revision>
  <dcterms:created xsi:type="dcterms:W3CDTF">2016-03-09T15:59:53Z</dcterms:created>
  <dcterms:modified xsi:type="dcterms:W3CDTF">2016-03-10T18:33:56Z</dcterms:modified>
</cp:coreProperties>
</file>