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83" r:id="rId5"/>
    <p:sldId id="284" r:id="rId6"/>
    <p:sldId id="285" r:id="rId7"/>
    <p:sldId id="260" r:id="rId8"/>
    <p:sldId id="280" r:id="rId9"/>
    <p:sldId id="281" r:id="rId10"/>
    <p:sldId id="282" r:id="rId11"/>
    <p:sldId id="286" r:id="rId12"/>
    <p:sldId id="293" r:id="rId13"/>
    <p:sldId id="288" r:id="rId14"/>
    <p:sldId id="295" r:id="rId15"/>
    <p:sldId id="296" r:id="rId16"/>
    <p:sldId id="292" r:id="rId17"/>
    <p:sldId id="29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96070" autoAdjust="0"/>
  </p:normalViewPr>
  <p:slideViewPr>
    <p:cSldViewPr>
      <p:cViewPr varScale="1">
        <p:scale>
          <a:sx n="124" d="100"/>
          <a:sy n="124" d="100"/>
        </p:scale>
        <p:origin x="10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D&amp;I Survey Responses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2014 Survey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% Female, Tech or Sci</c:v>
                </c:pt>
                <c:pt idx="1">
                  <c:v>% Male, Tech or Sci</c:v>
                </c:pt>
                <c:pt idx="2">
                  <c:v>% Female, non-tech or sci</c:v>
                </c:pt>
                <c:pt idx="3">
                  <c:v>% Male, non-tech or sci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47</c:v>
                </c:pt>
                <c:pt idx="1">
                  <c:v>55</c:v>
                </c:pt>
                <c:pt idx="2">
                  <c:v>35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F-4D79-8F0C-2D4A0B9563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 Survey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% Female, Tech or Sci</c:v>
                </c:pt>
                <c:pt idx="1">
                  <c:v>% Male, Tech or Sci</c:v>
                </c:pt>
                <c:pt idx="2">
                  <c:v>% Female, non-tech or sci</c:v>
                </c:pt>
                <c:pt idx="3">
                  <c:v>% Male, non-tech or sci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53</c:v>
                </c:pt>
                <c:pt idx="2">
                  <c:v>44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F-4D79-8F0C-2D4A0B956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55072"/>
        <c:axId val="35956608"/>
      </c:barChart>
      <c:catAx>
        <c:axId val="3595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500" b="1" baseline="0"/>
            </a:pPr>
            <a:endParaRPr lang="en-US"/>
          </a:p>
        </c:txPr>
        <c:crossAx val="35956608"/>
        <c:crosses val="autoZero"/>
        <c:auto val="1"/>
        <c:lblAlgn val="ctr"/>
        <c:lblOffset val="100"/>
        <c:noMultiLvlLbl val="0"/>
      </c:catAx>
      <c:valAx>
        <c:axId val="359566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955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Applicants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Minority</c:v>
                </c:pt>
                <c:pt idx="1">
                  <c:v>Female</c:v>
                </c:pt>
                <c:pt idx="2">
                  <c:v>Vet</c:v>
                </c:pt>
                <c:pt idx="3">
                  <c:v>OPC</c:v>
                </c:pt>
                <c:pt idx="4">
                  <c:v>IWD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0.28000000000000003</c:v>
                </c:pt>
                <c:pt idx="2">
                  <c:v>0.12</c:v>
                </c:pt>
                <c:pt idx="3">
                  <c:v>0.17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7-4089-8237-ACACA83EF6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Interviewed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Minority</c:v>
                </c:pt>
                <c:pt idx="1">
                  <c:v>Female</c:v>
                </c:pt>
                <c:pt idx="2">
                  <c:v>Vet</c:v>
                </c:pt>
                <c:pt idx="3">
                  <c:v>OPC</c:v>
                </c:pt>
                <c:pt idx="4">
                  <c:v>IWD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</c:v>
                </c:pt>
                <c:pt idx="2">
                  <c:v>0.16</c:v>
                </c:pt>
                <c:pt idx="3">
                  <c:v>0.11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7-4089-8237-ACACA83EF6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of Hires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25925925925920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27-4089-8237-ACACA83EF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Minority</c:v>
                </c:pt>
                <c:pt idx="1">
                  <c:v>Female</c:v>
                </c:pt>
                <c:pt idx="2">
                  <c:v>Vet</c:v>
                </c:pt>
                <c:pt idx="3">
                  <c:v>OPC</c:v>
                </c:pt>
                <c:pt idx="4">
                  <c:v>IWD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0.32</c:v>
                </c:pt>
                <c:pt idx="1">
                  <c:v>0.26</c:v>
                </c:pt>
                <c:pt idx="2">
                  <c:v>0.16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27-4089-8237-ACACA83EF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19968"/>
        <c:axId val="35621504"/>
      </c:barChart>
      <c:catAx>
        <c:axId val="3561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21504"/>
        <c:crosses val="autoZero"/>
        <c:auto val="1"/>
        <c:lblAlgn val="ctr"/>
        <c:lblOffset val="100"/>
        <c:noMultiLvlLbl val="0"/>
      </c:catAx>
      <c:valAx>
        <c:axId val="35621504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619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464955769418"/>
          <c:y val="9.1145833333333329E-2"/>
          <c:w val="0.5385802469135802"/>
          <c:h val="0.9088541666666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3%</c:v>
                </c:pt>
              </c:strCache>
            </c:strRef>
          </c:tx>
          <c:dLbls>
            <c:dLbl>
              <c:idx val="6"/>
              <c:layout>
                <c:manualLayout>
                  <c:x val="-1.0802469135802469E-2"/>
                  <c:y val="5.208333333333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66-4143-9DD3-C4618AA557F8}"/>
                </c:ext>
              </c:extLst>
            </c:dLbl>
            <c:dLbl>
              <c:idx val="7"/>
              <c:layout>
                <c:manualLayout>
                  <c:x val="-2.4691358024691357E-2"/>
                  <c:y val="4.9479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66-4143-9DD3-C4618AA557F8}"/>
                </c:ext>
              </c:extLst>
            </c:dLbl>
            <c:dLbl>
              <c:idx val="8"/>
              <c:layout>
                <c:manualLayout>
                  <c:x val="-3.0864197530864196E-2"/>
                  <c:y val="3.385416666666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66-4143-9DD3-C4618AA557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Accelerator Operator</c:v>
                </c:pt>
                <c:pt idx="1">
                  <c:v>Admin Support</c:v>
                </c:pt>
                <c:pt idx="2">
                  <c:v>Post Doc</c:v>
                </c:pt>
                <c:pt idx="3">
                  <c:v>Principle Staff Scientist</c:v>
                </c:pt>
                <c:pt idx="4">
                  <c:v>Staff Administrator</c:v>
                </c:pt>
                <c:pt idx="5">
                  <c:v>Staff Engineer</c:v>
                </c:pt>
                <c:pt idx="6">
                  <c:v>Stff Scientist</c:v>
                </c:pt>
                <c:pt idx="7">
                  <c:v>Skilled Trades</c:v>
                </c:pt>
                <c:pt idx="8">
                  <c:v>Student</c:v>
                </c:pt>
                <c:pt idx="9">
                  <c:v>Technician/Drafter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3.2258064516129031E-2</c:v>
                </c:pt>
                <c:pt idx="1">
                  <c:v>0.12903225806451613</c:v>
                </c:pt>
                <c:pt idx="2">
                  <c:v>3.2258064516129031E-2</c:v>
                </c:pt>
                <c:pt idx="3">
                  <c:v>3.2258064516129031E-2</c:v>
                </c:pt>
                <c:pt idx="4">
                  <c:v>0.16129032258064516</c:v>
                </c:pt>
                <c:pt idx="5">
                  <c:v>0.16129032258064516</c:v>
                </c:pt>
                <c:pt idx="6">
                  <c:v>6.4516129032258063E-2</c:v>
                </c:pt>
                <c:pt idx="7">
                  <c:v>3.2258064516129031E-2</c:v>
                </c:pt>
                <c:pt idx="8">
                  <c:v>3.2258064516129031E-2</c:v>
                </c:pt>
                <c:pt idx="9">
                  <c:v>0.29032258064516131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66-4143-9DD3-C4618AA55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60121998639059"/>
          <c:y val="7.1498728674540699E-2"/>
          <c:w val="0.21318533100029163"/>
          <c:h val="0.8335650426509186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Classification Series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38B-4E01-A0CD-716A6A8BBD9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D38B-4E01-A0CD-716A6A8BBD9E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5-D38B-4E01-A0CD-716A6A8BBD9E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D38B-4E01-A0CD-716A6A8BBD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Administrative Support/Secretarial</c:v>
                </c:pt>
                <c:pt idx="1">
                  <c:v>Staff Administrator</c:v>
                </c:pt>
                <c:pt idx="2">
                  <c:v>Assoc./Coord.</c:v>
                </c:pt>
                <c:pt idx="3">
                  <c:v>Associate Director</c:v>
                </c:pt>
                <c:pt idx="4">
                  <c:v>Engineers</c:v>
                </c:pt>
                <c:pt idx="5">
                  <c:v>Scientist</c:v>
                </c:pt>
                <c:pt idx="6">
                  <c:v>Skilled Trades</c:v>
                </c:pt>
                <c:pt idx="7">
                  <c:v>Student</c:v>
                </c:pt>
                <c:pt idx="8">
                  <c:v>Technician/AC/Accelerator Operator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8.6391082210868553E-2</c:v>
                </c:pt>
                <c:pt idx="1">
                  <c:v>0.16</c:v>
                </c:pt>
                <c:pt idx="2">
                  <c:v>1.3934045517882026E-3</c:v>
                </c:pt>
                <c:pt idx="3">
                  <c:v>3.1583836507199259E-2</c:v>
                </c:pt>
                <c:pt idx="4">
                  <c:v>9.800278680910357E-2</c:v>
                </c:pt>
                <c:pt idx="5">
                  <c:v>0.14630747793776128</c:v>
                </c:pt>
                <c:pt idx="6">
                  <c:v>9.7538318625174179E-3</c:v>
                </c:pt>
                <c:pt idx="7">
                  <c:v>0.11658151416627961</c:v>
                </c:pt>
                <c:pt idx="8">
                  <c:v>0.34184858337203899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8B-4E01-A0CD-716A6A8BBD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JLab Job Applicant D&amp;I groups, Rolling 12 months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Applied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2-4535-AF4B-6FF7A613D8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Interviewed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2-4535-AF4B-6FF7A613D8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Hired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2-4535-AF4B-6FF7A613D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89823872"/>
        <c:axId val="89833856"/>
      </c:barChart>
      <c:catAx>
        <c:axId val="8982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833856"/>
        <c:crosses val="autoZero"/>
        <c:auto val="1"/>
        <c:lblAlgn val="ctr"/>
        <c:lblOffset val="100"/>
        <c:noMultiLvlLbl val="0"/>
      </c:catAx>
      <c:valAx>
        <c:axId val="89833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823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JLab Job Applicant D&amp;I groups, Staff</a:t>
            </a:r>
            <a:r>
              <a:rPr lang="en-US" sz="1400" baseline="0" dirty="0" smtClean="0"/>
              <a:t> Admin and Support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Applied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8-4593-ACDA-A7E4F3D2C5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Interviewed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8-4593-ACDA-A7E4F3D2C5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Hired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8-4593-ACDA-A7E4F3D2C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89861504"/>
        <c:axId val="89863296"/>
      </c:barChart>
      <c:catAx>
        <c:axId val="8986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863296"/>
        <c:crosses val="autoZero"/>
        <c:auto val="1"/>
        <c:lblAlgn val="ctr"/>
        <c:lblOffset val="100"/>
        <c:noMultiLvlLbl val="0"/>
      </c:catAx>
      <c:valAx>
        <c:axId val="89863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861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JLab Job Applicant D&amp;I groups, Scientists and Engineers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Applied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7-4BF7-8661-46CD46C842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Interviewed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7-4BF7-8661-46CD46C842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Hired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7-4BF7-8661-46CD46C84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89881216"/>
        <c:axId val="89895296"/>
      </c:barChart>
      <c:catAx>
        <c:axId val="8988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895296"/>
        <c:crosses val="autoZero"/>
        <c:auto val="1"/>
        <c:lblAlgn val="ctr"/>
        <c:lblOffset val="100"/>
        <c:noMultiLvlLbl val="0"/>
      </c:catAx>
      <c:valAx>
        <c:axId val="89895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881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JLab Job Applicant D&amp;I groups, A/Cs,</a:t>
            </a:r>
            <a:r>
              <a:rPr lang="en-US" sz="1400" baseline="0" dirty="0" smtClean="0"/>
              <a:t> Skilled Trades and Construction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Applied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1-4A06-B78C-BDDA9CF7C4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Interviewed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1-4A06-B78C-BDDA9CF7C44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Hired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1-4A06-B78C-BDDA9CF7C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89958272"/>
        <c:axId val="89959808"/>
      </c:barChart>
      <c:catAx>
        <c:axId val="8995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959808"/>
        <c:crosses val="autoZero"/>
        <c:auto val="1"/>
        <c:lblAlgn val="ctr"/>
        <c:lblOffset val="100"/>
        <c:noMultiLvlLbl val="0"/>
      </c:catAx>
      <c:valAx>
        <c:axId val="89959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9582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JLab Job Applicant D&amp;I groups, Technicians</a:t>
            </a:r>
            <a:r>
              <a:rPr lang="en-US" sz="1400" baseline="0" dirty="0" smtClean="0"/>
              <a:t> and Drafters</a:t>
            </a:r>
            <a:endParaRPr lang="en-US" sz="1400" dirty="0"/>
          </a:p>
        </c:rich>
      </c:tx>
      <c:layout>
        <c:manualLayout>
          <c:xMode val="edge"/>
          <c:yMode val="edge"/>
          <c:x val="0.19357461896210346"/>
          <c:y val="2.702702702702702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Applied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7-48AC-B6DA-F43BB93782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Interviewed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7-48AC-B6DA-F43BB93782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Hired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Qual Female Minority</c:v>
                </c:pt>
                <c:pt idx="1">
                  <c:v>Qual Female</c:v>
                </c:pt>
                <c:pt idx="2">
                  <c:v>Qual Male Minority</c:v>
                </c:pt>
                <c:pt idx="3">
                  <c:v>Qual Male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B7-48AC-B6DA-F43BB9378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89973888"/>
        <c:axId val="89975424"/>
      </c:barChart>
      <c:catAx>
        <c:axId val="8997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975424"/>
        <c:crosses val="autoZero"/>
        <c:auto val="1"/>
        <c:lblAlgn val="ctr"/>
        <c:lblOffset val="100"/>
        <c:noMultiLvlLbl val="0"/>
      </c:catAx>
      <c:valAx>
        <c:axId val="89975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973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Turnover + New</a:t>
            </a:r>
            <a:r>
              <a:rPr lang="en-US" baseline="0" dirty="0" smtClean="0"/>
              <a:t> Hire, Net Impact</a:t>
            </a:r>
            <a:r>
              <a:rPr lang="en-US" dirty="0" smtClean="0"/>
              <a:t>, Rolling 12 months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Assoc Dir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1-4529-BC13-9A1A474D14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Staff Adm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-1</c:v>
                </c:pt>
                <c:pt idx="2">
                  <c:v>3</c:v>
                </c:pt>
                <c:pt idx="3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1-4529-BC13-9A1A474D14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Staff Sci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11-4529-BC13-9A1A474D14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Staff Eng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-4</c:v>
                </c:pt>
                <c:pt idx="1">
                  <c:v>-2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11-4529-BC13-9A1A474D14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Assoc/Coord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-4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11-4529-BC13-9A1A474D140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Adm/Supp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-4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11-4529-BC13-9A1A474D140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Const/Facil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-1</c:v>
                </c:pt>
                <c:pt idx="1">
                  <c:v>-2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11-4529-BC13-9A1A474D140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Tech/Draf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-5</c:v>
                </c:pt>
                <c:pt idx="3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11-4529-BC13-9A1A474D140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Sk Trades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Net Impact, Female</c:v>
                </c:pt>
                <c:pt idx="1">
                  <c:v>Net Impact, Female Minority</c:v>
                </c:pt>
                <c:pt idx="2">
                  <c:v>Net Impact, Male</c:v>
                </c:pt>
                <c:pt idx="3">
                  <c:v>Net Impact, Male Minority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-2</c:v>
                </c:pt>
                <c:pt idx="1">
                  <c:v>4</c:v>
                </c:pt>
                <c:pt idx="2">
                  <c:v>-5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11-4529-BC13-9A1A474D1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1625728"/>
        <c:axId val="91639808"/>
      </c:barChart>
      <c:catAx>
        <c:axId val="91625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1639808"/>
        <c:crosses val="autoZero"/>
        <c:auto val="1"/>
        <c:lblAlgn val="ctr"/>
        <c:lblOffset val="100"/>
        <c:noMultiLvlLbl val="0"/>
      </c:catAx>
      <c:valAx>
        <c:axId val="91639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162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86506374203219E-2"/>
          <c:y val="0.10905868247950487"/>
          <c:w val="0.88265192812436899"/>
          <c:h val="0.4826420077119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Applicants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Career Builder</c:v>
                </c:pt>
                <c:pt idx="1">
                  <c:v>Co-Op Office/Career Center*</c:v>
                </c:pt>
                <c:pt idx="2">
                  <c:v>Diversity Website*</c:v>
                </c:pt>
                <c:pt idx="3">
                  <c:v>Employee referral</c:v>
                </c:pt>
                <c:pt idx="4">
                  <c:v>Facebook*</c:v>
                </c:pt>
                <c:pt idx="5">
                  <c:v>Former Employee*</c:v>
                </c:pt>
                <c:pt idx="6">
                  <c:v>Government/Agency (VEC, One Stop, Military Center, etc.)</c:v>
                </c:pt>
                <c:pt idx="7">
                  <c:v>Indeed</c:v>
                </c:pt>
                <c:pt idx="8">
                  <c:v>Internal</c:v>
                </c:pt>
                <c:pt idx="9">
                  <c:v>Internet Job Board</c:v>
                </c:pt>
                <c:pt idx="10">
                  <c:v>Jefferson Lab Website</c:v>
                </c:pt>
                <c:pt idx="11">
                  <c:v>Job fair</c:v>
                </c:pt>
                <c:pt idx="12">
                  <c:v>LinkedIn</c:v>
                </c:pt>
                <c:pt idx="13">
                  <c:v>Monster</c:v>
                </c:pt>
                <c:pt idx="14">
                  <c:v>Networks</c:v>
                </c:pt>
                <c:pt idx="15">
                  <c:v>Newspaper*</c:v>
                </c:pt>
                <c:pt idx="16">
                  <c:v>Other</c:v>
                </c:pt>
                <c:pt idx="17">
                  <c:v>Professional Career Fair*</c:v>
                </c:pt>
                <c:pt idx="18">
                  <c:v>Simply Hired*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1.5327450069670227E-2</c:v>
                </c:pt>
                <c:pt idx="1">
                  <c:v>1.8578727357176034E-3</c:v>
                </c:pt>
                <c:pt idx="2">
                  <c:v>4.1802136553646075E-3</c:v>
                </c:pt>
                <c:pt idx="3">
                  <c:v>6.5490013934045521E-2</c:v>
                </c:pt>
                <c:pt idx="4">
                  <c:v>1.8578727357176034E-3</c:v>
                </c:pt>
                <c:pt idx="5">
                  <c:v>4.6446818392940088E-3</c:v>
                </c:pt>
                <c:pt idx="6">
                  <c:v>2.8332559219693451E-2</c:v>
                </c:pt>
                <c:pt idx="7">
                  <c:v>0.38318625174175569</c:v>
                </c:pt>
                <c:pt idx="8">
                  <c:v>1.3469577333952624E-2</c:v>
                </c:pt>
                <c:pt idx="9">
                  <c:v>5.991639572689271E-2</c:v>
                </c:pt>
                <c:pt idx="10">
                  <c:v>0.19275429633070135</c:v>
                </c:pt>
                <c:pt idx="11">
                  <c:v>2.0901068276823039E-2</c:v>
                </c:pt>
                <c:pt idx="12">
                  <c:v>0.14305620065025546</c:v>
                </c:pt>
                <c:pt idx="13">
                  <c:v>9.2893636785880175E-3</c:v>
                </c:pt>
                <c:pt idx="14">
                  <c:v>2.7868091035764049E-2</c:v>
                </c:pt>
                <c:pt idx="15">
                  <c:v>4.6446818392940084E-4</c:v>
                </c:pt>
                <c:pt idx="16">
                  <c:v>2.2294472828611241E-2</c:v>
                </c:pt>
                <c:pt idx="17">
                  <c:v>9.2893636785880169E-4</c:v>
                </c:pt>
                <c:pt idx="18">
                  <c:v>4.1802136553646075E-3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E-462B-B111-12B799296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83520"/>
        <c:axId val="36285056"/>
      </c:barChart>
      <c:catAx>
        <c:axId val="362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285056"/>
        <c:crosses val="autoZero"/>
        <c:auto val="1"/>
        <c:lblAlgn val="ctr"/>
        <c:lblOffset val="100"/>
        <c:noMultiLvlLbl val="0"/>
      </c:catAx>
      <c:valAx>
        <c:axId val="362850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28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83863973525045E-2"/>
          <c:y val="3.416049096804076E-2"/>
          <c:w val="0.83665183156453271"/>
          <c:h val="0.68722170758067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Hires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Career Builder</c:v>
                </c:pt>
                <c:pt idx="1">
                  <c:v>Co-Op Office/Career Center</c:v>
                </c:pt>
                <c:pt idx="2">
                  <c:v>Diversity Website</c:v>
                </c:pt>
                <c:pt idx="3">
                  <c:v>Employee referral</c:v>
                </c:pt>
                <c:pt idx="4">
                  <c:v>Facebook</c:v>
                </c:pt>
                <c:pt idx="5">
                  <c:v>Former Employee</c:v>
                </c:pt>
                <c:pt idx="6">
                  <c:v>Government/Agency</c:v>
                </c:pt>
                <c:pt idx="7">
                  <c:v>Indeed</c:v>
                </c:pt>
                <c:pt idx="8">
                  <c:v>Internal</c:v>
                </c:pt>
                <c:pt idx="9">
                  <c:v>Internet Job Board</c:v>
                </c:pt>
                <c:pt idx="10">
                  <c:v>Jefferson Lab Website</c:v>
                </c:pt>
                <c:pt idx="11">
                  <c:v>Job fair</c:v>
                </c:pt>
                <c:pt idx="12">
                  <c:v>LinkedIn</c:v>
                </c:pt>
                <c:pt idx="13">
                  <c:v>Monster</c:v>
                </c:pt>
                <c:pt idx="14">
                  <c:v>Networks</c:v>
                </c:pt>
                <c:pt idx="15">
                  <c:v>Newspaper</c:v>
                </c:pt>
                <c:pt idx="16">
                  <c:v>Other</c:v>
                </c:pt>
                <c:pt idx="17">
                  <c:v>Professional Career Fair</c:v>
                </c:pt>
                <c:pt idx="18">
                  <c:v>Simply Hired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0.12903225806451613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0.32258064516129031</c:v>
                </c:pt>
                <c:pt idx="8">
                  <c:v>9.6774193548387094E-2</c:v>
                </c:pt>
                <c:pt idx="9">
                  <c:v>6.4516129032258063E-2</c:v>
                </c:pt>
                <c:pt idx="10">
                  <c:v>0.22580645161290322</c:v>
                </c:pt>
                <c:pt idx="11">
                  <c:v>0</c:v>
                </c:pt>
                <c:pt idx="12">
                  <c:v>3.2258064516129031E-2</c:v>
                </c:pt>
                <c:pt idx="13">
                  <c:v>3.2258064516129031E-2</c:v>
                </c:pt>
                <c:pt idx="14">
                  <c:v>3.2258064516129031E-2</c:v>
                </c:pt>
                <c:pt idx="15">
                  <c:v>0</c:v>
                </c:pt>
                <c:pt idx="16">
                  <c:v>3.2258064516129031E-2</c:v>
                </c:pt>
                <c:pt idx="17">
                  <c:v>0</c:v>
                </c:pt>
                <c:pt idx="18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E-4867-BD6D-918572B7B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90528"/>
        <c:axId val="35592064"/>
      </c:barChart>
      <c:catAx>
        <c:axId val="3559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5592064"/>
        <c:crosses val="autoZero"/>
        <c:auto val="1"/>
        <c:lblAlgn val="ctr"/>
        <c:lblOffset val="100"/>
        <c:noMultiLvlLbl val="0"/>
      </c:catAx>
      <c:valAx>
        <c:axId val="35592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590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2914956143303"/>
          <c:y val="0.16029480010650846"/>
          <c:w val="0.10458599726316262"/>
          <c:h val="4.65601582410894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0.17188</cdr:y>
    </cdr:from>
    <cdr:to>
      <cdr:x>0.57407</cdr:x>
      <cdr:y>0.24761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4114800" y="838200"/>
          <a:ext cx="609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AS</a:t>
          </a:r>
          <a:endParaRPr lang="en-US" dirty="0"/>
        </a:p>
      </cdr:txBody>
    </cdr:sp>
  </cdr:relSizeAnchor>
  <cdr:relSizeAnchor xmlns:cdr="http://schemas.openxmlformats.org/drawingml/2006/chartDrawing">
    <cdr:from>
      <cdr:x>0.62963</cdr:x>
      <cdr:y>0.32813</cdr:y>
    </cdr:from>
    <cdr:to>
      <cdr:x>0.7037</cdr:x>
      <cdr:y>0.40386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5181600" y="1600200"/>
          <a:ext cx="609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PD</a:t>
          </a:r>
          <a:endParaRPr lang="en-US" dirty="0"/>
        </a:p>
      </cdr:txBody>
    </cdr:sp>
  </cdr:relSizeAnchor>
  <cdr:relSizeAnchor xmlns:cdr="http://schemas.openxmlformats.org/drawingml/2006/chartDrawing">
    <cdr:from>
      <cdr:x>0.64815</cdr:x>
      <cdr:y>0.42188</cdr:y>
    </cdr:from>
    <cdr:to>
      <cdr:x>0.75</cdr:x>
      <cdr:y>0.49761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5334000" y="2057400"/>
          <a:ext cx="83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PSS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0.56481</cdr:x>
      <cdr:y>0.57813</cdr:y>
    </cdr:from>
    <cdr:to>
      <cdr:x>0.66667</cdr:x>
      <cdr:y>0.65386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4648200" y="2819400"/>
          <a:ext cx="83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SA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0.38889</cdr:x>
      <cdr:y>0.78125</cdr:y>
    </cdr:from>
    <cdr:to>
      <cdr:x>0.49074</cdr:x>
      <cdr:y>0.85698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3200400" y="3810000"/>
          <a:ext cx="83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SE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0.24537</cdr:x>
      <cdr:y>0.78125</cdr:y>
    </cdr:from>
    <cdr:to>
      <cdr:x>0.34722</cdr:x>
      <cdr:y>0.85698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9300" y="3810000"/>
          <a:ext cx="83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SS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0.21296</cdr:x>
      <cdr:y>0.70313</cdr:y>
    </cdr:from>
    <cdr:to>
      <cdr:x>0.31481</cdr:x>
      <cdr:y>0.77886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1752600" y="3429000"/>
          <a:ext cx="83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ST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0.15741</cdr:x>
      <cdr:y>0.625</cdr:y>
    </cdr:from>
    <cdr:to>
      <cdr:x>0.2963</cdr:x>
      <cdr:y>0.70073</cdr:y>
    </cdr:to>
    <cdr:sp macro="" textlink="">
      <cdr:nvSpPr>
        <cdr:cNvPr id="9" name="TextBox 6"/>
        <cdr:cNvSpPr txBox="1"/>
      </cdr:nvSpPr>
      <cdr:spPr>
        <a:xfrm xmlns:a="http://schemas.openxmlformats.org/drawingml/2006/main">
          <a:off x="1295400" y="3048000"/>
          <a:ext cx="11430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Student</a:t>
          </a:r>
        </a:p>
      </cdr:txBody>
    </cdr:sp>
  </cdr:relSizeAnchor>
  <cdr:relSizeAnchor xmlns:cdr="http://schemas.openxmlformats.org/drawingml/2006/chartDrawing">
    <cdr:from>
      <cdr:x>0.21296</cdr:x>
      <cdr:y>0.23438</cdr:y>
    </cdr:from>
    <cdr:to>
      <cdr:x>0.31481</cdr:x>
      <cdr:y>0.31011</cdr:y>
    </cdr:to>
    <cdr:sp macro="" textlink="">
      <cdr:nvSpPr>
        <cdr:cNvPr id="10" name="TextBox 6"/>
        <cdr:cNvSpPr txBox="1"/>
      </cdr:nvSpPr>
      <cdr:spPr>
        <a:xfrm xmlns:a="http://schemas.openxmlformats.org/drawingml/2006/main">
          <a:off x="1752600" y="1143000"/>
          <a:ext cx="83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TD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0.07813</cdr:y>
    </cdr:from>
    <cdr:to>
      <cdr:x>0.32407</cdr:x>
      <cdr:y>0.21875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0" y="381000"/>
          <a:ext cx="2667000" cy="6858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34% of Hires were Technician/AC/Accelerator Operators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9172-0F6D-4F2B-9636-45FBE7D7DE62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86D67-FE58-4543-8878-5028F55B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424"/>
            <a:fld id="{6D8E1C04-7D2B-4A1E-9CAF-8AC157B062DB}" type="slidenum">
              <a:rPr lang="en-US" smtClean="0"/>
              <a:pPr defTabSz="935424"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34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5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44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7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1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0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4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7EE5-E86B-40E2-B62F-DA59B40F63C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208E-B00E-444B-906F-8EE99286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38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8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1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36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5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0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5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50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2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4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0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3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1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05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22C7EE5-E86B-40E2-B62F-DA59B40F63C0}" type="datetimeFigureOut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8/18/2016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3F1208E-B00E-444B-906F-8EE992862378}" type="slidenum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4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6FE4-B13D-476B-97B6-85F4A979A34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B4B7-2766-439B-A442-FE8BFCE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D&amp;I Council Meeting Agenda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8" y="104865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      Photo </a:t>
            </a:r>
            <a:r>
              <a:rPr lang="en-US" dirty="0"/>
              <a:t>Op (Deb </a:t>
            </a:r>
            <a:r>
              <a:rPr lang="en-US" dirty="0" err="1"/>
              <a:t>Magaldi</a:t>
            </a:r>
            <a:r>
              <a:rPr lang="en-US" dirty="0"/>
              <a:t>)  - 5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2.        D&amp;I Policy (Mary Logue) - 5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        D&amp;I Survey (Rhonda Barbosa) - 5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4.        D&amp;I Poster (Rhonda Barbosa) – 5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5.        Supervisory Training (Rhonda Barbosa) – 10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6.        Metrics Proposal (Mary Logue) – 10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7.        New Hire Sourcing Analysis Review (Rhonda Barbosa) – 10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8.        Guidance for Performance Reviews (Rhonda Barbosa) – 5 minutes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9.        2nd Annual D&amp;I Joint Meeting with Lab Directors, September 2016 –  </a:t>
            </a:r>
            <a:r>
              <a:rPr lang="en-US" dirty="0" smtClean="0"/>
              <a:t>  (Rhonda </a:t>
            </a:r>
            <a:r>
              <a:rPr lang="en-US" dirty="0"/>
              <a:t>Barbosa) – 5    minutes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2399" y="809171"/>
          <a:ext cx="8915402" cy="517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4951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Benchmark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Survey – same as used in 2014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Female,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Technical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Technical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Female,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non-technical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non-technical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see value in having a workforce composed of racial, ethnic, age and gender diversity.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JLab provides a professional, ethical, tolerant and respectful work environment in which everyone can contribute to the mission according to her or his talents.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JLab is committed to recruiting, hiring and advancing members of groups that are under-represented in scientific and technical fields, such as women and minorities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pPr lvl="0"/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Sometimes a woman’s ideas or opinions are ignored when the same ideas or opinions from a man would not be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Sometimes a person’s cultural or ethnic background causes his or her ideas to be discounted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I may have a bias or preference for one group over another.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I’m aware of the bias or preference I have and try to consciously overcome it.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I have seen (or experienced) bias at JLab.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I feel my contributions to the Lab’s mission are valued.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Increasing awareness about both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presence and effects of bias and preference is well worth everyone’s time and effort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Lab-wide D&amp;I Survey Responses – Agree  / Strongly Agree, 2 of 2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4016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-7424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What: </a:t>
            </a: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Lab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are our job postings attracting qualified D&amp;I applicants? Are they being selected for interviews and final hire?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Who: External applicants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304800" y="1371600"/>
          <a:ext cx="85344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2200" y="838200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Qualified: meets job posting minimum qualifications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2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-7257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What: </a:t>
            </a: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position type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are our job postings attracting qualified D&amp;I applicants? Are they being selected for interviews and final hire?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Who: External applicants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70475304"/>
              </p:ext>
            </p:extLst>
          </p:nvPr>
        </p:nvGraphicFramePr>
        <p:xfrm>
          <a:off x="138313" y="764829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01524880"/>
              </p:ext>
            </p:extLst>
          </p:nvPr>
        </p:nvGraphicFramePr>
        <p:xfrm>
          <a:off x="4774987" y="787241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77153716"/>
              </p:ext>
            </p:extLst>
          </p:nvPr>
        </p:nvGraphicFramePr>
        <p:xfrm>
          <a:off x="152400" y="35052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97736085"/>
              </p:ext>
            </p:extLst>
          </p:nvPr>
        </p:nvGraphicFramePr>
        <p:xfrm>
          <a:off x="4774987" y="3635456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19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89675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What: How is our overall D&amp;I composition changing over time?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Who: Employees who leave the previous 12 months; New hires by last 12 months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04800" y="1524000"/>
          <a:ext cx="85344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-68943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TURNOVER AND NEW HIRE NET IMPACTS, LAB-WIDE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What: Is our D&amp;I culture positively influencing new hires?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Who: New hires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76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HIRE TO PERMANENT EMPLOYEE TRANSITION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398" y="1158267"/>
          <a:ext cx="8915402" cy="562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4951"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Female,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Tech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Tech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Female,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non-tech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Male,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non-tech or scientific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Revised Questions, March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US" sz="1100" b="0" u="sng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 365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US" sz="1100" b="0" u="sng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 365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US" sz="1100" b="0" u="sng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 365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US" sz="1100" b="0" u="sng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sng" dirty="0" smtClean="0">
                          <a:solidFill>
                            <a:schemeClr val="tx1"/>
                          </a:solidFill>
                        </a:rPr>
                        <a:t>Day 365</a:t>
                      </a:r>
                      <a:endParaRPr lang="en-US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Success in the workplace is dependent on a professional, ethical, tolerant, and respectful work environment.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Increasing the workforce population’s awareness of both the presence and effects of bias and preference is well worth everyone’s time and effort.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Sometimes a woman's ideas or opinions are ignored when the same ideas or opinions from a man would not be.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pPr lvl="0"/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Sometimes a person's cultural or ethnic background causes his or her ideas to be discounted.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There was little or no bias among my previous co-workers.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pPr lvl="0"/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I have neither bias nor preference for one group over another.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I am aware I have some unconscious biases or preferences, but I know what they are and consciously try to overcome them.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I have seen (or experienced) bias in the last year.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Increasing awareness about both the presence and effects of bias and preference is well worth everyone's time and effort.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5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I would be interested in helping the Lab's Diversity and Inclusion Council increase the diversity of our workforce and ensure everyone's contributions to our scientific mission are valued.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1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239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Outreach 2016*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6400800" cy="175260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sz="1400" dirty="0" smtClean="0"/>
              <a:t>Based on applicant flow for period 10/1/2015 </a:t>
            </a:r>
            <a:r>
              <a:rPr lang="en-US" sz="1400" dirty="0"/>
              <a:t>– </a:t>
            </a:r>
            <a:r>
              <a:rPr lang="en-US" sz="1400" dirty="0" smtClean="0"/>
              <a:t>03/31/2016 using date applied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19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Source of Applicants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390260"/>
              </p:ext>
            </p:extLst>
          </p:nvPr>
        </p:nvGraphicFramePr>
        <p:xfrm>
          <a:off x="36443" y="685800"/>
          <a:ext cx="8915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324600" y="337066"/>
            <a:ext cx="2146383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3340" y="9239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/>
              </a:rPr>
              <a:t>2153 Applicants</a:t>
            </a: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867400"/>
            <a:ext cx="3276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</a:rPr>
              <a:t>* Indicates less than 1% of applicants</a:t>
            </a:r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6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Hires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882816"/>
              </p:ext>
            </p:extLst>
          </p:nvPr>
        </p:nvGraphicFramePr>
        <p:xfrm>
          <a:off x="152400" y="1447800"/>
          <a:ext cx="8915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4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of Applicants to Hires*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36616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45720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</a:rPr>
              <a:t>Diversity makeup of the 2153 applicants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</a:rPr>
              <a:t>Diversity of the 139 applicants interviewed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</a:rPr>
              <a:t>Diversity of the 32 applicants Hired</a:t>
            </a:r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Hires by Classification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1600200"/>
            <a:ext cx="2438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29% of Hires were T/D</a:t>
            </a:r>
            <a:endParaRPr lang="en-US" sz="1800" dirty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4044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2333" y="21303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</a:rPr>
              <a:t>AO</a:t>
            </a: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1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D&amp;I Poster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" y="762000"/>
            <a:ext cx="876161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Hires by Classification Series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24053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9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Hires by Classification (Minority Analysis)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278130"/>
              </p:ext>
            </p:extLst>
          </p:nvPr>
        </p:nvGraphicFramePr>
        <p:xfrm>
          <a:off x="914400" y="1600200"/>
          <a:ext cx="7239001" cy="455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 Hires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Other People of Color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White or Declined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Protected Minority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Hires</a:t>
                      </a:r>
                      <a:r>
                        <a:rPr lang="en-US" sz="1400" baseline="0" dirty="0" smtClean="0"/>
                        <a:t> to 3.31.16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52%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32%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Student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TD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Hires by Classification (Gender Analysis)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11311"/>
              </p:ext>
            </p:extLst>
          </p:nvPr>
        </p:nvGraphicFramePr>
        <p:xfrm>
          <a:off x="609600" y="1676400"/>
          <a:ext cx="7467600" cy="472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 Hires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Female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Male or Declined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Hires</a:t>
                      </a:r>
                      <a:r>
                        <a:rPr lang="en-US" sz="1400" baseline="0" dirty="0" smtClean="0"/>
                        <a:t> to 3.31.16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74%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Student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TD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27%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Hires by Classification (Veteran Analysis)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614487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 Hires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Does not</a:t>
                      </a:r>
                      <a:r>
                        <a:rPr lang="en-US" sz="1400" baseline="0" dirty="0" smtClean="0"/>
                        <a:t> Identify as a Veteran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Protected Veteran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Hires</a:t>
                      </a:r>
                      <a:r>
                        <a:rPr lang="en-US" sz="1400" baseline="0" dirty="0" smtClean="0"/>
                        <a:t> to 3.31.16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84%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16%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Student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TD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5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Hires by Classification (Individuals with Disability)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52643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 Hires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Does not</a:t>
                      </a:r>
                      <a:r>
                        <a:rPr lang="en-US" sz="1400" baseline="0" dirty="0" smtClean="0"/>
                        <a:t> Identify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Individual with Disability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Hires</a:t>
                      </a:r>
                      <a:r>
                        <a:rPr lang="en-US" sz="1400" baseline="0" dirty="0" smtClean="0"/>
                        <a:t> to 3.31.16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PSS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17%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17%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Student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TD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30%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D&amp;I Poster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14400" y="914400"/>
          <a:ext cx="7261225" cy="549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Worksheet" r:id="rId3" imgW="8667795" imgH="6553251" progId="Excel.Sheet.12">
                  <p:embed/>
                </p:oleObj>
              </mc:Choice>
              <mc:Fallback>
                <p:oleObj name="Worksheet" r:id="rId3" imgW="8667795" imgH="6553251" progId="Excel.Shee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14400"/>
                        <a:ext cx="7261225" cy="549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4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 smtClean="0"/>
              <a:t>Proposed Itinerary for </a:t>
            </a:r>
            <a:br>
              <a:rPr lang="en-US" sz="2800" dirty="0" smtClean="0"/>
            </a:br>
            <a:r>
              <a:rPr lang="en-US" sz="2800" dirty="0" smtClean="0"/>
              <a:t>Management Diversity Training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r="15207"/>
          <a:stretch/>
        </p:blipFill>
        <p:spPr bwMode="auto">
          <a:xfrm>
            <a:off x="75218" y="1737360"/>
            <a:ext cx="8993565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77079" y="1600200"/>
          <a:ext cx="818984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Worksheet" r:id="rId3" imgW="5476840" imgH="2705203" progId="Excel.Sheet.12">
                  <p:embed/>
                </p:oleObj>
              </mc:Choice>
              <mc:Fallback>
                <p:oleObj name="Worksheet" r:id="rId3" imgW="5476840" imgH="2705203" progId="Excel.Sheet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79" y="1600200"/>
                        <a:ext cx="8189843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3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47848" y="838200"/>
          <a:ext cx="7248304" cy="493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Worksheet" r:id="rId3" imgW="5867310" imgH="4429202" progId="Excel.Sheet.12">
                  <p:embed/>
                </p:oleObj>
              </mc:Choice>
              <mc:Fallback>
                <p:oleObj name="Worksheet" r:id="rId3" imgW="5867310" imgH="4429202" progId="Excel.Shee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848" y="838200"/>
                        <a:ext cx="7248304" cy="493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4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27100" y="2062163"/>
          <a:ext cx="72898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Worksheet" r:id="rId3" imgW="4352922" imgH="2085936" progId="Excel.Sheet.12">
                  <p:embed/>
                </p:oleObj>
              </mc:Choice>
              <mc:Fallback>
                <p:oleObj name="Worksheet" r:id="rId3" imgW="4352922" imgH="2085936" progId="Excel.Shee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062163"/>
                        <a:ext cx="7289800" cy="2733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9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Metrics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32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What: Are we getting appropriate D&amp;I representation in our survey responses?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Who: Lab Employees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304800" y="1676400"/>
          <a:ext cx="85344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914400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Individual question responses, next page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Lab-wide D&amp;I Survey Responses, 1 of 2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f975a28ba5cb01753d542c547265dbff88a7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1164</Words>
  <Application>Microsoft Office PowerPoint</Application>
  <PresentationFormat>On-screen Show (4:3)</PresentationFormat>
  <Paragraphs>284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Minion Pro</vt:lpstr>
      <vt:lpstr>Times</vt:lpstr>
      <vt:lpstr>Office Theme</vt:lpstr>
      <vt:lpstr>Clarity</vt:lpstr>
      <vt:lpstr>JLabPowerpointMain</vt:lpstr>
      <vt:lpstr>1_Office Theme</vt:lpstr>
      <vt:lpstr>Worksheet</vt:lpstr>
      <vt:lpstr>D&amp;I Council Meeting Agenda</vt:lpstr>
      <vt:lpstr>D&amp;I Poster</vt:lpstr>
      <vt:lpstr>D&amp;I Poster</vt:lpstr>
      <vt:lpstr>Proposed Itinerary for  Management Diversity Training</vt:lpstr>
      <vt:lpstr>PowerPoint Presentation</vt:lpstr>
      <vt:lpstr>PowerPoint Presentation</vt:lpstr>
      <vt:lpstr>PowerPoint Presentation</vt:lpstr>
      <vt:lpstr>Metrics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2016* </vt:lpstr>
      <vt:lpstr>Source of Applicants</vt:lpstr>
      <vt:lpstr>Source of Hires</vt:lpstr>
      <vt:lpstr>% of Applicants to Hires* </vt:lpstr>
      <vt:lpstr>Hires by Classification</vt:lpstr>
      <vt:lpstr>Hires by Classification Series</vt:lpstr>
      <vt:lpstr>Hires by Classification (Minority Analysis)</vt:lpstr>
      <vt:lpstr>Hires by Classification (Gender Analysis)</vt:lpstr>
      <vt:lpstr>Hires by Classification (Veteran Analysis)</vt:lpstr>
      <vt:lpstr>Hires by Classification (Individuals with Disability)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Brandye Rogers</cp:lastModifiedBy>
  <cp:revision>31</cp:revision>
  <dcterms:created xsi:type="dcterms:W3CDTF">2006-10-20T18:09:58Z</dcterms:created>
  <dcterms:modified xsi:type="dcterms:W3CDTF">2016-08-18T17:01:16Z</dcterms:modified>
</cp:coreProperties>
</file>