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10400" cy="92964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A300"/>
    <a:srgbClr val="C255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7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4495-EEF2-4145-A4B2-F0E371FD8ACB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A134-2660-4BB4-BC5D-0A4E1F3AB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6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4495-EEF2-4145-A4B2-F0E371FD8ACB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A134-2660-4BB4-BC5D-0A4E1F3AB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4495-EEF2-4145-A4B2-F0E371FD8ACB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A134-2660-4BB4-BC5D-0A4E1F3AB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0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4495-EEF2-4145-A4B2-F0E371FD8ACB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A134-2660-4BB4-BC5D-0A4E1F3AB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5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4495-EEF2-4145-A4B2-F0E371FD8ACB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A134-2660-4BB4-BC5D-0A4E1F3AB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2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4495-EEF2-4145-A4B2-F0E371FD8ACB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A134-2660-4BB4-BC5D-0A4E1F3AB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9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4495-EEF2-4145-A4B2-F0E371FD8ACB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A134-2660-4BB4-BC5D-0A4E1F3AB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2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4495-EEF2-4145-A4B2-F0E371FD8ACB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A134-2660-4BB4-BC5D-0A4E1F3AB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85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4495-EEF2-4145-A4B2-F0E371FD8ACB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A134-2660-4BB4-BC5D-0A4E1F3AB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25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4495-EEF2-4145-A4B2-F0E371FD8ACB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A134-2660-4BB4-BC5D-0A4E1F3AB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02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4495-EEF2-4145-A4B2-F0E371FD8ACB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A134-2660-4BB4-BC5D-0A4E1F3AB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0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B4495-EEF2-4145-A4B2-F0E371FD8ACB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DA134-2660-4BB4-BC5D-0A4E1F3AB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44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55477812"/>
              </p:ext>
            </p:extLst>
          </p:nvPr>
        </p:nvGraphicFramePr>
        <p:xfrm>
          <a:off x="452628" y="1981200"/>
          <a:ext cx="823874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5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5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72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KNOW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and talk with your </a:t>
                      </a:r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Diversity &amp; Inclusion Council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 and use the Diversity &amp; Inclusion website and training opportunities. </a:t>
                      </a:r>
                      <a:endParaRPr lang="en-US" sz="12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 your knowledge of the key elements in </a:t>
                      </a: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JLab’s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Diversity &amp; Inclusion program through focused  training and education.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and promote DOE’s Diversity &amp; Inclusion initiatives and those of other National Labs.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6A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569808"/>
              </p:ext>
            </p:extLst>
          </p:nvPr>
        </p:nvGraphicFramePr>
        <p:xfrm>
          <a:off x="452629" y="3048000"/>
          <a:ext cx="8238743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5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5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r>
                        <a:rPr lang="en-US" dirty="0" smtClean="0"/>
                        <a:t>ACT</a:t>
                      </a:r>
                      <a:endParaRPr lang="en-US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Look for ways to make the most of diversity in work planning and execution by including the ideas and contributions of all co-workers.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Reward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staff who </a:t>
                      </a:r>
                      <a:r>
                        <a:rPr lang="en-US" sz="12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diversity &amp; inclusion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issues to you and use your position to help address them constructively.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Acknowledge and reward positive diversity and inclusion behavior. Engage and visibly support JLab’s Diversity &amp; Inclusion Council.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6A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5253386"/>
              </p:ext>
            </p:extLst>
          </p:nvPr>
        </p:nvGraphicFramePr>
        <p:xfrm>
          <a:off x="452628" y="4038600"/>
          <a:ext cx="823874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5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5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the Diversity &amp;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nclusion core appraisal expectation by mentoring new hires and drawing out more reticent peers.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Educate staff on the Diversity &amp; Inclusion core appraisal expectation and how you will evaluate their performance against it.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Integrate diversity &amp; inclusion into mission-related subject matter and highlight its value as a matter of policy.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6A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716974"/>
              </p:ext>
            </p:extLst>
          </p:nvPr>
        </p:nvGraphicFramePr>
        <p:xfrm>
          <a:off x="452628" y="4876800"/>
          <a:ext cx="8238744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2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8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r>
                        <a:rPr lang="en-US" dirty="0" smtClean="0"/>
                        <a:t>LIVE</a:t>
                      </a:r>
                      <a:endParaRPr lang="en-US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Recognize and counter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your implicit 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biases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 you can give fair consideration to the opinions and contributions of those who are different.</a:t>
                      </a:r>
                      <a:endParaRPr lang="en-US" sz="12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Keep diversity in mind when recruiting and hiring.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Ensure all staff have an </a:t>
                      </a:r>
                      <a:r>
                        <a:rPr lang="en-US" sz="1200" b="1" kern="1200" baseline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equal opportunity 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advancement and professional development.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 processes that encourage diversity and inclusion.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desired behaviors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all actions and decisions.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6A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381000" y="5791200"/>
            <a:ext cx="8382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5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000" b="1" dirty="0" smtClean="0"/>
          </a:p>
          <a:p>
            <a:r>
              <a:rPr lang="en-US" sz="1000" b="1" dirty="0" smtClean="0"/>
              <a:t>Diversity </a:t>
            </a:r>
            <a:r>
              <a:rPr lang="en-US" sz="1000" b="1" dirty="0"/>
              <a:t>- </a:t>
            </a:r>
            <a:r>
              <a:rPr lang="en-US" sz="1000" i="1" dirty="0"/>
              <a:t>A workforce composed of qualified people who proportionally represent the diverse  populations that contribute to the advancement of </a:t>
            </a:r>
            <a:r>
              <a:rPr lang="en-US" sz="1000" i="1" dirty="0" smtClean="0"/>
              <a:t>science</a:t>
            </a:r>
          </a:p>
          <a:p>
            <a:endParaRPr lang="en-US" sz="1000" b="1" dirty="0" smtClean="0"/>
          </a:p>
          <a:p>
            <a:r>
              <a:rPr lang="en-US" sz="1000" b="1" dirty="0" smtClean="0"/>
              <a:t>Inclusion </a:t>
            </a:r>
            <a:r>
              <a:rPr lang="en-US" sz="1000" b="1" dirty="0"/>
              <a:t>- </a:t>
            </a:r>
            <a:r>
              <a:rPr lang="en-US" sz="1000" i="1" dirty="0"/>
              <a:t>A professional, ethical, tolerant, and respectful work environment in which everyone can contribute to the mission according to his or her talents</a:t>
            </a:r>
            <a:endParaRPr lang="en-US" sz="1000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805704"/>
              </p:ext>
            </p:extLst>
          </p:nvPr>
        </p:nvGraphicFramePr>
        <p:xfrm>
          <a:off x="457201" y="1600200"/>
          <a:ext cx="8229599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5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LET’S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EMPLOYEES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SUPERVISOR</a:t>
                      </a:r>
                      <a:r>
                        <a:rPr lang="en-US" sz="1600" baseline="0" dirty="0" smtClean="0"/>
                        <a:t> &amp; MANAGERS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SENIOR MANAGEMENT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6A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" y="24213"/>
            <a:ext cx="8229600" cy="150810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i="1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2400" i="1" dirty="0" smtClean="0">
                <a:solidFill>
                  <a:sysClr val="windowText" lastClr="000000"/>
                </a:solidFill>
              </a:rPr>
              <a:t>        Diversity &amp; Inclusion at Jefferson Lab</a:t>
            </a:r>
          </a:p>
          <a:p>
            <a:pPr algn="ctr"/>
            <a:r>
              <a:rPr lang="en-US" sz="2400" i="1" dirty="0" smtClean="0">
                <a:solidFill>
                  <a:sysClr val="windowText" lastClr="000000"/>
                </a:solidFill>
              </a:rPr>
              <a:t>    What </a:t>
            </a:r>
            <a:r>
              <a:rPr lang="en-US" sz="2400" i="1" dirty="0">
                <a:solidFill>
                  <a:sysClr val="windowText" lastClr="000000"/>
                </a:solidFill>
              </a:rPr>
              <a:t>YOU can </a:t>
            </a:r>
            <a:r>
              <a:rPr lang="en-US" sz="2400" i="1" dirty="0" smtClean="0">
                <a:solidFill>
                  <a:sysClr val="windowText" lastClr="000000"/>
                </a:solidFill>
              </a:rPr>
              <a:t>do</a:t>
            </a:r>
          </a:p>
          <a:p>
            <a:pPr algn="ctr"/>
            <a:endParaRPr lang="en-US" sz="2000" i="1" dirty="0" smtClean="0">
              <a:solidFill>
                <a:sysClr val="windowText" lastClr="000000"/>
              </a:solidFill>
            </a:endParaRPr>
          </a:p>
        </p:txBody>
      </p:sp>
      <p:pic>
        <p:nvPicPr>
          <p:cNvPr id="15" name="Picture 2" descr="C:\Users\allmon\AppData\Local\Microsoft\Windows\Temporary Internet Files\Content.IE5\I47WM79Z\diversit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6745"/>
            <a:ext cx="1346489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493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727435278efd5c3edfdb6376ca15174c663977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308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Allmon</dc:creator>
  <cp:lastModifiedBy>Brandye Rogers</cp:lastModifiedBy>
  <cp:revision>42</cp:revision>
  <cp:lastPrinted>2016-09-20T17:00:26Z</cp:lastPrinted>
  <dcterms:created xsi:type="dcterms:W3CDTF">2016-09-16T17:30:03Z</dcterms:created>
  <dcterms:modified xsi:type="dcterms:W3CDTF">2016-09-21T17:48:43Z</dcterms:modified>
</cp:coreProperties>
</file>