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1" r:id="rId3"/>
    <p:sldId id="257" r:id="rId4"/>
    <p:sldId id="272" r:id="rId5"/>
    <p:sldId id="283" r:id="rId6"/>
    <p:sldId id="282" r:id="rId7"/>
    <p:sldId id="279" r:id="rId8"/>
    <p:sldId id="280" r:id="rId9"/>
    <p:sldId id="273" r:id="rId10"/>
    <p:sldId id="276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32" autoAdjust="0"/>
  </p:normalViewPr>
  <p:slideViewPr>
    <p:cSldViewPr snapToGrid="0" snapToObjects="1" showGuides="1">
      <p:cViewPr varScale="1">
        <p:scale>
          <a:sx n="94" d="100"/>
          <a:sy n="94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60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Dr. Caroline Simard Senior Director of Research at the Clayman Institute for Gender Research at Stanford University</a:t>
            </a:r>
          </a:p>
          <a:p>
            <a:pPr lvl="1"/>
            <a:r>
              <a:rPr lang="en-US" sz="2400" dirty="0" smtClean="0"/>
              <a:t>She presented research on how biases emerge</a:t>
            </a:r>
          </a:p>
          <a:p>
            <a:pPr lvl="1"/>
            <a:r>
              <a:rPr lang="en-US" sz="2400" dirty="0" smtClean="0"/>
              <a:t>Described the negative consequences to individuals who do not fit a stereotypical ideal</a:t>
            </a:r>
          </a:p>
          <a:p>
            <a:pPr lvl="1"/>
            <a:r>
              <a:rPr lang="en-US" sz="2400" dirty="0" smtClean="0"/>
              <a:t>Provided strategies to minimize the impact of biases on organizational decision making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Dr Robbins was energetic, engaging, uses</a:t>
            </a:r>
            <a:r>
              <a:rPr lang="en-US" sz="2400" baseline="0" dirty="0" smtClean="0"/>
              <a:t> story telling/humor to get point across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0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53114-0D40-384A-9E11-76EB88F8D7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19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65109F8C-9F4D-5945-807D-33CC9F4EE4D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lrobbin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4C1RO_TvW5w&amp;feature=player_embedded" TargetMode="External"/><Relationship Id="rId4" Type="http://schemas.openxmlformats.org/officeDocument/2006/relationships/hyperlink" Target="https://www.youtube.com/watch?v=7hO9V_gAs0M&amp;feature=player_embedd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aecp.ethicspoint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ghotline@hq.doe.gov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Minion Pro"/>
              </a:rPr>
              <a:t>D&amp; I Council Meeting</a:t>
            </a:r>
            <a:br>
              <a:rPr lang="en-US" dirty="0" smtClean="0">
                <a:latin typeface="Minion Pro"/>
              </a:rPr>
            </a:br>
            <a:r>
              <a:rPr lang="en-US" dirty="0" smtClean="0"/>
              <a:t>12/6/2016</a:t>
            </a:r>
            <a:endParaRPr lang="en-US" dirty="0">
              <a:latin typeface="Minion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17 D&amp;I Council Goals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" y="894806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b="1" dirty="0"/>
              <a:t> Training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FF"/>
                </a:solidFill>
              </a:rPr>
              <a:t>Debrief Council on NLDC D&amp;I Workshop Insights/recommendations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Expand D&amp;I Communication Barriers training course to Lab populous 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r>
              <a:rPr lang="en-US" sz="2400" b="1" dirty="0" smtClean="0"/>
              <a:t>Cultural </a:t>
            </a:r>
            <a:r>
              <a:rPr lang="en-US" sz="2400" b="1" dirty="0"/>
              <a:t>Assessment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0000FF"/>
                </a:solidFill>
              </a:rPr>
              <a:t>Launch </a:t>
            </a:r>
            <a:r>
              <a:rPr lang="en-US" sz="2000" dirty="0">
                <a:solidFill>
                  <a:srgbClr val="0000FF"/>
                </a:solidFill>
              </a:rPr>
              <a:t>D&amp;I climate survey 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Convene </a:t>
            </a:r>
            <a:r>
              <a:rPr lang="en-US" sz="2000" dirty="0">
                <a:solidFill>
                  <a:srgbClr val="0000FF"/>
                </a:solidFill>
              </a:rPr>
              <a:t>D&amp;I Council to review survey results (Jan 2017)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D&amp;I Council </a:t>
            </a:r>
            <a:r>
              <a:rPr lang="en-US" sz="2000" dirty="0" smtClean="0">
                <a:solidFill>
                  <a:srgbClr val="0000FF"/>
                </a:solidFill>
              </a:rPr>
              <a:t>lead </a:t>
            </a:r>
            <a:r>
              <a:rPr lang="en-US" sz="2000" dirty="0">
                <a:solidFill>
                  <a:srgbClr val="0000FF"/>
                </a:solidFill>
              </a:rPr>
              <a:t>focus groups to assess survey </a:t>
            </a:r>
            <a:r>
              <a:rPr lang="en-US" sz="2000" dirty="0" smtClean="0">
                <a:solidFill>
                  <a:srgbClr val="0000FF"/>
                </a:solidFill>
              </a:rPr>
              <a:t>and </a:t>
            </a:r>
            <a:r>
              <a:rPr lang="en-US" sz="2000" dirty="0">
                <a:solidFill>
                  <a:srgbClr val="0000FF"/>
                </a:solidFill>
              </a:rPr>
              <a:t>provide recommendations (Feb 2017)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Present survey results and proposed recommendations to Lab leadership (Mar-Apr 2017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0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Laboratory Directors’ Council (NLDC) debrief</a:t>
            </a:r>
          </a:p>
          <a:p>
            <a:r>
              <a:rPr lang="en-US" dirty="0" smtClean="0"/>
              <a:t>FY16 Accomplishments</a:t>
            </a:r>
          </a:p>
          <a:p>
            <a:r>
              <a:rPr lang="en-US" dirty="0" smtClean="0"/>
              <a:t>Lessons learned</a:t>
            </a:r>
            <a:endParaRPr lang="en-US" dirty="0"/>
          </a:p>
          <a:p>
            <a:r>
              <a:rPr lang="en-US" dirty="0" smtClean="0"/>
              <a:t>FY17 </a:t>
            </a:r>
            <a:r>
              <a:rPr lang="en-US" dirty="0"/>
              <a:t>Goals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554"/>
            <a:ext cx="8229600" cy="36504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Minion Pro"/>
              </a:rPr>
              <a:t>NLDC Meeting on D&amp;I</a:t>
            </a:r>
            <a:endParaRPr lang="en-US" sz="4000" dirty="0">
              <a:latin typeface="Minio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930" y="1082720"/>
            <a:ext cx="8229600" cy="5705792"/>
          </a:xfrm>
        </p:spPr>
        <p:txBody>
          <a:bodyPr>
            <a:no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wo-day </a:t>
            </a:r>
            <a:r>
              <a:rPr lang="en-US" sz="2400" dirty="0"/>
              <a:t>Diversity &amp; Inclusion workshop </a:t>
            </a:r>
            <a:r>
              <a:rPr lang="en-US" sz="2400" dirty="0" smtClean="0"/>
              <a:t>at Brookhaven National Lab with “</a:t>
            </a:r>
            <a:r>
              <a:rPr lang="en-US" sz="2400" dirty="0"/>
              <a:t>inclusion increasing innovation</a:t>
            </a:r>
            <a:r>
              <a:rPr lang="en-US" sz="2400" dirty="0" smtClean="0"/>
              <a:t>” as the theme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Lab Directors led topical panel sessions: SLAC</a:t>
            </a:r>
            <a:r>
              <a:rPr lang="en-US" sz="2400" dirty="0"/>
              <a:t>, Argonne, NREL, </a:t>
            </a:r>
            <a:r>
              <a:rPr lang="en-US" sz="2400" dirty="0" smtClean="0"/>
              <a:t>Sandia</a:t>
            </a:r>
            <a:endParaRPr lang="en-US" sz="2400" dirty="0"/>
          </a:p>
          <a:p>
            <a:pPr lvl="1"/>
            <a:r>
              <a:rPr lang="en-US" sz="2000" dirty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Implicit </a:t>
            </a:r>
            <a:r>
              <a:rPr lang="en-US" sz="2000" dirty="0">
                <a:solidFill>
                  <a:srgbClr val="0000FF"/>
                </a:solidFill>
              </a:rPr>
              <a:t>bias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Leadership </a:t>
            </a:r>
            <a:r>
              <a:rPr lang="en-US" sz="2000" dirty="0">
                <a:solidFill>
                  <a:srgbClr val="0000FF"/>
                </a:solidFill>
              </a:rPr>
              <a:t>team diversity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Recruitment </a:t>
            </a:r>
            <a:r>
              <a:rPr lang="en-US" sz="2000" dirty="0">
                <a:solidFill>
                  <a:srgbClr val="0000FF"/>
                </a:solidFill>
              </a:rPr>
              <a:t>&amp; </a:t>
            </a:r>
            <a:r>
              <a:rPr lang="en-US" sz="2000" dirty="0" smtClean="0">
                <a:solidFill>
                  <a:srgbClr val="0000FF"/>
                </a:solidFill>
              </a:rPr>
              <a:t>Outreach</a:t>
            </a:r>
            <a:endParaRPr lang="en-US" sz="2000" dirty="0">
              <a:solidFill>
                <a:srgbClr val="0000FF"/>
              </a:solidFill>
            </a:endParaRPr>
          </a:p>
          <a:p>
            <a:pPr marL="796925" lvl="1" indent="-342900"/>
            <a:r>
              <a:rPr lang="en-US" sz="2000" dirty="0">
                <a:solidFill>
                  <a:srgbClr val="0000FF"/>
                </a:solidFill>
              </a:rPr>
              <a:t>C</a:t>
            </a:r>
            <a:r>
              <a:rPr lang="en-US" sz="2000" dirty="0" smtClean="0">
                <a:solidFill>
                  <a:srgbClr val="0000FF"/>
                </a:solidFill>
              </a:rPr>
              <a:t>limate </a:t>
            </a:r>
            <a:r>
              <a:rPr lang="en-US" sz="2000" dirty="0">
                <a:solidFill>
                  <a:srgbClr val="0000FF"/>
                </a:solidFill>
              </a:rPr>
              <a:t>surveys</a:t>
            </a:r>
          </a:p>
          <a:p>
            <a:pPr lvl="1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A663D-15F8-9A44-9712-59ED5784CF5E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412"/>
            <a:ext cx="8229600" cy="5037752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Dr. </a:t>
            </a:r>
            <a:r>
              <a:rPr lang="en-US" sz="2400" dirty="0" smtClean="0"/>
              <a:t>Caroline Simard 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TOPIC:  Implicit </a:t>
            </a:r>
            <a:r>
              <a:rPr lang="en-US" sz="2000" dirty="0">
                <a:solidFill>
                  <a:srgbClr val="0000FF"/>
                </a:solidFill>
              </a:rPr>
              <a:t>bias, and how it affects the key “people processes” that support an organization’s operations, culture, and </a:t>
            </a:r>
            <a:r>
              <a:rPr lang="en-US" sz="2000" dirty="0" smtClean="0">
                <a:solidFill>
                  <a:srgbClr val="0000FF"/>
                </a:solidFill>
              </a:rPr>
              <a:t>leadership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Link to </a:t>
            </a:r>
            <a:r>
              <a:rPr lang="en-US" sz="2000" dirty="0">
                <a:solidFill>
                  <a:srgbClr val="0000FF"/>
                </a:solidFill>
              </a:rPr>
              <a:t>website/additional </a:t>
            </a:r>
            <a:r>
              <a:rPr lang="en-US" sz="2000" dirty="0" smtClean="0">
                <a:solidFill>
                  <a:srgbClr val="0000FF"/>
                </a:solidFill>
              </a:rPr>
              <a:t>info: https</a:t>
            </a:r>
            <a:r>
              <a:rPr lang="en-US" sz="2000" dirty="0">
                <a:solidFill>
                  <a:srgbClr val="0000FF"/>
                </a:solidFill>
              </a:rPr>
              <a:t>://</a:t>
            </a:r>
            <a:r>
              <a:rPr lang="en-US" sz="2000" dirty="0" smtClean="0">
                <a:solidFill>
                  <a:srgbClr val="0000FF"/>
                </a:solidFill>
              </a:rPr>
              <a:t>womensleadership.stanford.edu/tools </a:t>
            </a:r>
          </a:p>
          <a:p>
            <a:endParaRPr lang="en-US" sz="2400" dirty="0" smtClean="0"/>
          </a:p>
          <a:p>
            <a:r>
              <a:rPr lang="en-US" sz="2400" dirty="0"/>
              <a:t>Dr. </a:t>
            </a:r>
            <a:r>
              <a:rPr lang="en-US" sz="2400" dirty="0" smtClean="0"/>
              <a:t>Steve Robbins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TOPIC:  Cultural </a:t>
            </a:r>
            <a:r>
              <a:rPr lang="en-US" sz="2000" dirty="0">
                <a:solidFill>
                  <a:srgbClr val="0000FF"/>
                </a:solidFill>
              </a:rPr>
              <a:t>and gender stereotypes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Uses </a:t>
            </a:r>
            <a:r>
              <a:rPr lang="en-US" sz="2000" dirty="0">
                <a:solidFill>
                  <a:srgbClr val="0000FF"/>
                </a:solidFill>
              </a:rPr>
              <a:t>neuroscience and the science of human behavior to challenge individuals and organizations to be more open-minded, mindful and intentional about inclusion and valuing people 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Link </a:t>
            </a:r>
            <a:r>
              <a:rPr lang="en-US" sz="2000" dirty="0">
                <a:solidFill>
                  <a:srgbClr val="0000FF"/>
                </a:solidFill>
              </a:rPr>
              <a:t>to website/additional info</a:t>
            </a:r>
            <a:r>
              <a:rPr lang="en-US" sz="2000" dirty="0" smtClean="0">
                <a:solidFill>
                  <a:srgbClr val="0000FF"/>
                </a:solidFill>
              </a:rPr>
              <a:t>: </a:t>
            </a:r>
            <a:r>
              <a:rPr lang="en-US" sz="2000" dirty="0" smtClean="0">
                <a:solidFill>
                  <a:srgbClr val="0000FF"/>
                </a:solidFill>
                <a:hlinkClick r:id="rId3"/>
              </a:rPr>
              <a:t>http</a:t>
            </a:r>
            <a:r>
              <a:rPr lang="en-US" sz="2000" dirty="0">
                <a:solidFill>
                  <a:srgbClr val="0000FF"/>
                </a:solidFill>
                <a:hlinkClick r:id="rId3"/>
              </a:rPr>
              <a:t>://slrobbins.com</a:t>
            </a:r>
            <a:r>
              <a:rPr lang="en-US" sz="2000" dirty="0" smtClean="0">
                <a:solidFill>
                  <a:srgbClr val="0000FF"/>
                </a:solidFill>
                <a:hlinkClick r:id="rId3"/>
              </a:rPr>
              <a:t>/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>
                <a:solidFill>
                  <a:srgbClr val="0000FF"/>
                </a:solidFill>
                <a:hlinkClick r:id="rId4"/>
              </a:rPr>
              <a:t>https://</a:t>
            </a:r>
            <a:r>
              <a:rPr lang="en-US" sz="2000" dirty="0" smtClean="0">
                <a:solidFill>
                  <a:srgbClr val="0000FF"/>
                </a:solidFill>
                <a:hlinkClick r:id="rId4"/>
              </a:rPr>
              <a:t>www.youtube.com/watch?v=7hO9V_gAs0M&amp;feature=player_embedded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Culture: </a:t>
            </a:r>
            <a:r>
              <a:rPr lang="en-US" sz="2000" dirty="0">
                <a:solidFill>
                  <a:srgbClr val="0000FF"/>
                </a:solidFill>
              </a:rPr>
              <a:t>https://www.youtube.com/watch?v=P4wGtv55O0E&amp;feature=player_embedded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Stereotypes: </a:t>
            </a:r>
            <a:r>
              <a:rPr lang="en-US" sz="2000" dirty="0" smtClean="0">
                <a:solidFill>
                  <a:srgbClr val="0000FF"/>
                </a:solidFill>
                <a:hlinkClick r:id="rId5"/>
              </a:rPr>
              <a:t>https</a:t>
            </a:r>
            <a:r>
              <a:rPr lang="en-US" sz="2000" dirty="0">
                <a:solidFill>
                  <a:srgbClr val="0000FF"/>
                </a:solidFill>
                <a:hlinkClick r:id="rId5"/>
              </a:rPr>
              <a:t>://</a:t>
            </a:r>
            <a:r>
              <a:rPr lang="en-US" sz="2000" dirty="0" smtClean="0">
                <a:solidFill>
                  <a:srgbClr val="0000FF"/>
                </a:solidFill>
                <a:hlinkClick r:id="rId5"/>
              </a:rPr>
              <a:t>www.youtube.com/watch?v=4C1RO_TvW5w&amp;feature=player_embedded</a:t>
            </a:r>
            <a:endParaRPr lang="en-US" sz="2000" dirty="0" smtClean="0">
              <a:solidFill>
                <a:srgbClr val="0000FF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What </a:t>
            </a:r>
            <a:r>
              <a:rPr lang="en-US" sz="2000" dirty="0">
                <a:solidFill>
                  <a:srgbClr val="0000FF"/>
                </a:solidFill>
              </a:rPr>
              <a:t>If Factory: https://www.youtube.com/watch?v=hh27RkWA-tY&amp;feature=youtu.be</a:t>
            </a:r>
            <a:endParaRPr lang="en-US" sz="2000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sz="2000" dirty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FY16 Accomplishments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96503"/>
            <a:ext cx="8229600" cy="512219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Replaced/trained new members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Developed logo/won t-shirt contest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Developed metrics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Identified Lab “inclusion” examples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Developed Integrated D&amp;I Poster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Developed D&amp;I Policy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/>
              <a:t>Educated management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s://tse2.mm.bing.net/th?id=OIP.Mc423807cd7bdeb91b01ad48e390546aco0&amp;pid=15.1&amp;P=0&amp;w=193&amp;h=1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429" y="3328016"/>
            <a:ext cx="3247571" cy="291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05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286"/>
            <a:ext cx="8229600" cy="507387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Employee raised D&amp;I concern to Council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ultiple times has encountered callers preferring to only talk to male operators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Raised to supervisors/colleagues with no response</a:t>
            </a:r>
          </a:p>
          <a:p>
            <a:endParaRPr lang="en-US" sz="2800" dirty="0" smtClean="0"/>
          </a:p>
          <a:p>
            <a:r>
              <a:rPr lang="en-US" sz="2800" dirty="0" smtClean="0"/>
              <a:t>Council responded quickly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Reached out to employee to assure 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Line management responded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HR followed up with employee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9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a Concern is Raised to You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85" y="822872"/>
            <a:ext cx="8853359" cy="4914672"/>
          </a:xfrm>
        </p:spPr>
        <p:txBody>
          <a:bodyPr>
            <a:noAutofit/>
          </a:bodyPr>
          <a:lstStyle/>
          <a:p>
            <a:r>
              <a:rPr lang="en-US" sz="2000" dirty="0" smtClean="0"/>
              <a:t>Contact D&amp;I Co-chairs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Mary Logue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Rolf Ent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Rhonda Barbosa (HR Director/Ethics Officer)</a:t>
            </a:r>
          </a:p>
          <a:p>
            <a:pPr marL="457200" lvl="1" indent="0" algn="ctr">
              <a:buNone/>
            </a:pPr>
            <a:r>
              <a:rPr lang="en-US" sz="1800" b="1" dirty="0" smtClean="0"/>
              <a:t>OR</a:t>
            </a:r>
          </a:p>
          <a:p>
            <a:r>
              <a:rPr lang="en-US" sz="2000" dirty="0"/>
              <a:t>C</a:t>
            </a:r>
            <a:r>
              <a:rPr lang="en-US" sz="2000" dirty="0" smtClean="0"/>
              <a:t>ontact JLab’s </a:t>
            </a:r>
            <a:r>
              <a:rPr lang="en-US" sz="2000" dirty="0"/>
              <a:t>Employee Concerns Program (</a:t>
            </a:r>
            <a:r>
              <a:rPr lang="en-US" sz="2000" dirty="0" smtClean="0"/>
              <a:t>ECP) 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Especially if they worry about anonymity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Complaints </a:t>
            </a:r>
            <a:r>
              <a:rPr lang="en-US" sz="1800" dirty="0">
                <a:solidFill>
                  <a:srgbClr val="0000FF"/>
                </a:solidFill>
              </a:rPr>
              <a:t>may be filed by phone or by accessing the Employee Concerns Website 24 hours a day.  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The JLab Employee Concerns Hotline is </a:t>
            </a:r>
            <a:r>
              <a:rPr lang="en-US" sz="1800" b="1" dirty="0">
                <a:solidFill>
                  <a:srgbClr val="0000FF"/>
                </a:solidFill>
              </a:rPr>
              <a:t>1-888-296-8301 </a:t>
            </a:r>
            <a:endParaRPr lang="en-US" sz="1800" dirty="0">
              <a:solidFill>
                <a:srgbClr val="0000FF"/>
              </a:solidFill>
            </a:endParaRP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The Employee Concerns Website is </a:t>
            </a:r>
            <a:r>
              <a:rPr lang="en-US" sz="1800" u="sng" dirty="0">
                <a:solidFill>
                  <a:srgbClr val="0000FF"/>
                </a:solidFill>
                <a:hlinkClick r:id="rId3"/>
              </a:rPr>
              <a:t>http://www.jsaecp.ethicspoint.com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endParaRPr lang="en-US" sz="1800" dirty="0" smtClean="0">
              <a:solidFill>
                <a:srgbClr val="0000FF"/>
              </a:solidFill>
            </a:endParaRPr>
          </a:p>
          <a:p>
            <a:r>
              <a:rPr lang="en-US" sz="2000" dirty="0" smtClean="0"/>
              <a:t>Employees </a:t>
            </a:r>
            <a:r>
              <a:rPr lang="en-US" sz="2000" dirty="0"/>
              <a:t>who do not feel comfortable utilizing the avenues detailed above to report concerns also have the option to contact the Department of Energy directly: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The Department of Energy Employee Concerns Program –  1-800-676-3267</a:t>
            </a:r>
          </a:p>
          <a:p>
            <a:pPr lvl="1"/>
            <a:r>
              <a:rPr lang="en-US" sz="1800" dirty="0">
                <a:solidFill>
                  <a:srgbClr val="0000FF"/>
                </a:solidFill>
              </a:rPr>
              <a:t>The DOE Office of the Inspector General – </a:t>
            </a:r>
            <a:r>
              <a:rPr lang="en-US" sz="1800" u="sng" dirty="0">
                <a:solidFill>
                  <a:srgbClr val="0000FF"/>
                </a:solidFill>
                <a:hlinkClick r:id="rId4"/>
              </a:rPr>
              <a:t>ighotline@hq.doe.gov</a:t>
            </a:r>
            <a:r>
              <a:rPr lang="en-US" sz="1800" dirty="0">
                <a:solidFill>
                  <a:srgbClr val="0000FF"/>
                </a:solidFill>
              </a:rPr>
              <a:t>  1-202-586-4073 or 1-800-541-1625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331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627" y="894425"/>
            <a:ext cx="8728159" cy="5510003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/>
              <a:t>The operator’s statement is one lesson we want to share across the site – you may not intend to sound sexist or racist, but you can inadvertently offend someone because of underlying perceptions </a:t>
            </a:r>
            <a:endParaRPr lang="en-US" sz="9600" dirty="0" smtClean="0"/>
          </a:p>
          <a:p>
            <a:pPr lvl="1"/>
            <a:r>
              <a:rPr lang="en-US" sz="8000" dirty="0" smtClean="0">
                <a:solidFill>
                  <a:srgbClr val="0000FF"/>
                </a:solidFill>
              </a:rPr>
              <a:t>To </a:t>
            </a:r>
            <a:r>
              <a:rPr lang="en-US" sz="8000" dirty="0">
                <a:solidFill>
                  <a:srgbClr val="0000FF"/>
                </a:solidFill>
              </a:rPr>
              <a:t>keep the conversation going, we’re </a:t>
            </a:r>
            <a:r>
              <a:rPr lang="en-US" sz="8000" dirty="0" smtClean="0">
                <a:solidFill>
                  <a:srgbClr val="0000FF"/>
                </a:solidFill>
              </a:rPr>
              <a:t>creating </a:t>
            </a:r>
            <a:r>
              <a:rPr lang="en-US" sz="8000" dirty="0">
                <a:solidFill>
                  <a:srgbClr val="0000FF"/>
                </a:solidFill>
              </a:rPr>
              <a:t>a space on the D&amp;I website to share </a:t>
            </a:r>
            <a:r>
              <a:rPr lang="en-US" sz="8000" dirty="0" smtClean="0">
                <a:solidFill>
                  <a:srgbClr val="0000FF"/>
                </a:solidFill>
              </a:rPr>
              <a:t>information</a:t>
            </a:r>
          </a:p>
          <a:p>
            <a:pPr lvl="1"/>
            <a:r>
              <a:rPr lang="en-US" sz="8000" dirty="0" smtClean="0">
                <a:solidFill>
                  <a:srgbClr val="0000FF"/>
                </a:solidFill>
              </a:rPr>
              <a:t>We </a:t>
            </a:r>
            <a:r>
              <a:rPr lang="en-US" sz="8000" dirty="0">
                <a:solidFill>
                  <a:srgbClr val="0000FF"/>
                </a:solidFill>
              </a:rPr>
              <a:t>will pose a similar type of scenario and ask people to share what they </a:t>
            </a:r>
            <a:r>
              <a:rPr lang="en-US" sz="8000" dirty="0" smtClean="0">
                <a:solidFill>
                  <a:srgbClr val="0000FF"/>
                </a:solidFill>
              </a:rPr>
              <a:t>think</a:t>
            </a:r>
          </a:p>
          <a:p>
            <a:pPr lvl="1"/>
            <a:r>
              <a:rPr lang="en-US" sz="8000" dirty="0" smtClean="0">
                <a:solidFill>
                  <a:srgbClr val="0000FF"/>
                </a:solidFill>
              </a:rPr>
              <a:t>We’ll </a:t>
            </a:r>
            <a:r>
              <a:rPr lang="en-US" sz="8000" dirty="0">
                <a:solidFill>
                  <a:srgbClr val="0000FF"/>
                </a:solidFill>
              </a:rPr>
              <a:t>let you know when that space has </a:t>
            </a:r>
            <a:r>
              <a:rPr lang="en-US" sz="8000" dirty="0" smtClean="0">
                <a:solidFill>
                  <a:srgbClr val="0000FF"/>
                </a:solidFill>
              </a:rPr>
              <a:t>been created </a:t>
            </a:r>
            <a:r>
              <a:rPr lang="en-US" sz="8000" dirty="0">
                <a:solidFill>
                  <a:srgbClr val="0000FF"/>
                </a:solidFill>
              </a:rPr>
              <a:t>so you can encourage people to </a:t>
            </a:r>
            <a:r>
              <a:rPr lang="en-US" sz="8000" dirty="0" smtClean="0">
                <a:solidFill>
                  <a:srgbClr val="0000FF"/>
                </a:solidFill>
              </a:rPr>
              <a:t>respond</a:t>
            </a:r>
            <a:endParaRPr lang="en-US" sz="8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7200" dirty="0"/>
              <a:t> </a:t>
            </a:r>
          </a:p>
          <a:p>
            <a:r>
              <a:rPr lang="en-US" sz="9600" dirty="0"/>
              <a:t>The other lesson we want to share across the site is one of respecting others' concerns/perceptions; seek to understand and correct, and not dismiss them as having no </a:t>
            </a:r>
            <a:r>
              <a:rPr lang="en-US" sz="9600" dirty="0" smtClean="0"/>
              <a:t>value</a:t>
            </a:r>
          </a:p>
          <a:p>
            <a:pPr lvl="1"/>
            <a:r>
              <a:rPr lang="en-US" sz="8000" dirty="0" smtClean="0">
                <a:solidFill>
                  <a:srgbClr val="0000FF"/>
                </a:solidFill>
              </a:rPr>
              <a:t>We </a:t>
            </a:r>
            <a:r>
              <a:rPr lang="en-US" sz="8000" dirty="0">
                <a:solidFill>
                  <a:srgbClr val="0000FF"/>
                </a:solidFill>
              </a:rPr>
              <a:t>wove that into the D&amp;I course we all just taught, but the conversation needs to </a:t>
            </a:r>
            <a:r>
              <a:rPr lang="en-US" sz="8000" dirty="0" smtClean="0">
                <a:solidFill>
                  <a:srgbClr val="0000FF"/>
                </a:solidFill>
              </a:rPr>
              <a:t>continue</a:t>
            </a:r>
            <a:endParaRPr lang="en-US" sz="8000" dirty="0">
              <a:solidFill>
                <a:srgbClr val="0000FF"/>
              </a:solidFill>
            </a:endParaRPr>
          </a:p>
          <a:p>
            <a:pPr lvl="1"/>
            <a:r>
              <a:rPr lang="en-US" sz="8000" dirty="0" smtClean="0">
                <a:solidFill>
                  <a:srgbClr val="0000FF"/>
                </a:solidFill>
              </a:rPr>
              <a:t>In </a:t>
            </a:r>
            <a:r>
              <a:rPr lang="en-US" sz="8000" dirty="0">
                <a:solidFill>
                  <a:srgbClr val="0000FF"/>
                </a:solidFill>
              </a:rPr>
              <a:t>Integrated Safety Management, we continue to emphasize how important it is for  supervisors to respond to workers; the same is true in Integrated D&amp;I </a:t>
            </a:r>
            <a:r>
              <a:rPr lang="en-US" sz="8000" dirty="0" smtClean="0">
                <a:solidFill>
                  <a:srgbClr val="0000FF"/>
                </a:solidFill>
              </a:rPr>
              <a:t>Management</a:t>
            </a:r>
            <a:endParaRPr lang="en-US" sz="8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8000" dirty="0">
                <a:solidFill>
                  <a:srgbClr val="0000FF"/>
                </a:solidFill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FY 17 D&amp;I Council Goals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39426"/>
            <a:ext cx="8229601" cy="5639947"/>
          </a:xfrm>
        </p:spPr>
        <p:txBody>
          <a:bodyPr>
            <a:normAutofit fontScale="40000" lnSpcReduction="20000"/>
          </a:bodyPr>
          <a:lstStyle/>
          <a:p>
            <a:r>
              <a:rPr lang="en-US" sz="6000" b="1" dirty="0" smtClean="0"/>
              <a:t>Membership</a:t>
            </a:r>
            <a:endParaRPr lang="en-US" sz="6000" dirty="0" smtClean="0"/>
          </a:p>
          <a:p>
            <a:pPr lvl="1"/>
            <a:r>
              <a:rPr lang="en-US" sz="5600" dirty="0" smtClean="0">
                <a:solidFill>
                  <a:srgbClr val="0000FF"/>
                </a:solidFill>
              </a:rPr>
              <a:t>Discuss Council term period (Current 3-year term)</a:t>
            </a:r>
          </a:p>
          <a:p>
            <a:pPr lvl="1"/>
            <a:r>
              <a:rPr lang="en-US" sz="5600" dirty="0" smtClean="0">
                <a:solidFill>
                  <a:srgbClr val="0000FF"/>
                </a:solidFill>
              </a:rPr>
              <a:t>Identify/train replacements</a:t>
            </a:r>
          </a:p>
          <a:p>
            <a:r>
              <a:rPr lang="en-US" sz="6000" b="1" dirty="0"/>
              <a:t>Recruiting and Outreach</a:t>
            </a:r>
            <a:endParaRPr lang="en-US" sz="6000" dirty="0"/>
          </a:p>
          <a:p>
            <a:pPr lvl="1"/>
            <a:r>
              <a:rPr lang="en-US" sz="5600" dirty="0" smtClean="0">
                <a:solidFill>
                  <a:srgbClr val="0000FF"/>
                </a:solidFill>
              </a:rPr>
              <a:t>Pilot D</a:t>
            </a:r>
            <a:r>
              <a:rPr lang="en-US" sz="5600" dirty="0">
                <a:solidFill>
                  <a:srgbClr val="0000FF"/>
                </a:solidFill>
              </a:rPr>
              <a:t>&amp;I Council engagement with hiring </a:t>
            </a:r>
            <a:r>
              <a:rPr lang="en-US" sz="5600" dirty="0" smtClean="0">
                <a:solidFill>
                  <a:srgbClr val="0000FF"/>
                </a:solidFill>
              </a:rPr>
              <a:t>panels</a:t>
            </a:r>
            <a:endParaRPr lang="en-US" sz="5600" dirty="0">
              <a:solidFill>
                <a:srgbClr val="0000FF"/>
              </a:solidFill>
            </a:endParaRPr>
          </a:p>
          <a:p>
            <a:pPr lvl="1"/>
            <a:r>
              <a:rPr lang="en-US" sz="5600" dirty="0">
                <a:solidFill>
                  <a:srgbClr val="0000FF"/>
                </a:solidFill>
              </a:rPr>
              <a:t>Invite D&amp;I Council </a:t>
            </a:r>
            <a:r>
              <a:rPr lang="en-US" sz="5600" dirty="0" smtClean="0">
                <a:solidFill>
                  <a:srgbClr val="0000FF"/>
                </a:solidFill>
              </a:rPr>
              <a:t>to </a:t>
            </a:r>
            <a:r>
              <a:rPr lang="en-US" sz="5600" dirty="0">
                <a:solidFill>
                  <a:srgbClr val="0000FF"/>
                </a:solidFill>
              </a:rPr>
              <a:t>attend outreach/STEM recruiting </a:t>
            </a:r>
            <a:r>
              <a:rPr lang="en-US" sz="5600" dirty="0" smtClean="0">
                <a:solidFill>
                  <a:srgbClr val="0000FF"/>
                </a:solidFill>
              </a:rPr>
              <a:t>events</a:t>
            </a:r>
            <a:endParaRPr lang="en-US" sz="5600" b="1" dirty="0">
              <a:solidFill>
                <a:srgbClr val="0000FF"/>
              </a:solidFill>
            </a:endParaRPr>
          </a:p>
          <a:p>
            <a:r>
              <a:rPr lang="en-US" sz="6000" dirty="0"/>
              <a:t> </a:t>
            </a:r>
            <a:r>
              <a:rPr lang="en-US" sz="6000" b="1" dirty="0"/>
              <a:t>Demographics</a:t>
            </a:r>
            <a:endParaRPr lang="en-US" sz="6000" dirty="0"/>
          </a:p>
          <a:p>
            <a:pPr lvl="1"/>
            <a:r>
              <a:rPr lang="en-US" sz="5600" dirty="0">
                <a:solidFill>
                  <a:srgbClr val="0000FF"/>
                </a:solidFill>
              </a:rPr>
              <a:t>Quarterly metrics update to D&amp;I Council (Q2 FY2017</a:t>
            </a:r>
            <a:r>
              <a:rPr lang="en-US" sz="56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6000" b="1" dirty="0" smtClean="0"/>
              <a:t>Marketing </a:t>
            </a:r>
            <a:r>
              <a:rPr lang="en-US" sz="6000" b="1" dirty="0"/>
              <a:t>Tools</a:t>
            </a:r>
            <a:endParaRPr lang="en-US" sz="6000" dirty="0"/>
          </a:p>
          <a:p>
            <a:pPr lvl="1"/>
            <a:r>
              <a:rPr lang="en-US" sz="5600" dirty="0">
                <a:solidFill>
                  <a:srgbClr val="0000FF"/>
                </a:solidFill>
              </a:rPr>
              <a:t>Display attention grabbing statements and links to SWIS monitors/D&amp;I website: Branding/Awareness/Reinforcement (January 2017</a:t>
            </a:r>
            <a:r>
              <a:rPr lang="en-US" sz="5600" dirty="0" smtClean="0">
                <a:solidFill>
                  <a:srgbClr val="0000FF"/>
                </a:solidFill>
              </a:rPr>
              <a:t>)</a:t>
            </a:r>
            <a:endParaRPr lang="en-US" sz="5600" dirty="0">
              <a:solidFill>
                <a:srgbClr val="0000FF"/>
              </a:solidFill>
            </a:endParaRPr>
          </a:p>
          <a:p>
            <a:pPr lvl="1"/>
            <a:r>
              <a:rPr lang="en-US" sz="5600" dirty="0">
                <a:solidFill>
                  <a:srgbClr val="0000FF"/>
                </a:solidFill>
              </a:rPr>
              <a:t>Quarterly Lunch &amp; Learn sessions: Array of D&amp;I topics identified. D&amp;I Council co-facilitates</a:t>
            </a:r>
          </a:p>
          <a:p>
            <a:pPr marL="0" indent="0">
              <a:buNone/>
            </a:pPr>
            <a:endParaRPr lang="en-US" sz="6000" dirty="0"/>
          </a:p>
          <a:p>
            <a:pPr marL="0" indent="0">
              <a:buNone/>
            </a:pPr>
            <a:endParaRPr lang="en-US" sz="9600" b="1" dirty="0" smtClean="0"/>
          </a:p>
          <a:p>
            <a:pPr marL="0" indent="0">
              <a:buNone/>
            </a:pPr>
            <a:endParaRPr lang="en-US" sz="9600" b="1" dirty="0" smtClean="0"/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47559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34be1e3d3f6225df39bab8fb15afd6d9ddd965"/>
</p:tagLst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JLabPowerPointMain-3</Template>
  <TotalTime>961</TotalTime>
  <Words>553</Words>
  <Application>Microsoft Office PowerPoint</Application>
  <PresentationFormat>On-screen Show (4:3)</PresentationFormat>
  <Paragraphs>104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Minion Pro</vt:lpstr>
      <vt:lpstr>Wingdings</vt:lpstr>
      <vt:lpstr>JLabPowerpointMain</vt:lpstr>
      <vt:lpstr>D&amp; I Council Meeting 12/6/2016</vt:lpstr>
      <vt:lpstr>Agenda</vt:lpstr>
      <vt:lpstr>NLDC Meeting on D&amp;I</vt:lpstr>
      <vt:lpstr>Speakers</vt:lpstr>
      <vt:lpstr>FY16 Accomplishments</vt:lpstr>
      <vt:lpstr>Employee Concern</vt:lpstr>
      <vt:lpstr>If a Concern is Raised to You </vt:lpstr>
      <vt:lpstr>Lessons Learned</vt:lpstr>
      <vt:lpstr>FY 17 D&amp;I Council Goals </vt:lpstr>
      <vt:lpstr>FY 17 D&amp;I Council Goals 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NLDC Workshop Debrief</dc:title>
  <dc:creator>Brandye Rogers</dc:creator>
  <cp:lastModifiedBy>Brandye Rogers</cp:lastModifiedBy>
  <cp:revision>179</cp:revision>
  <dcterms:created xsi:type="dcterms:W3CDTF">2016-11-09T15:10:42Z</dcterms:created>
  <dcterms:modified xsi:type="dcterms:W3CDTF">2016-12-06T20:04:45Z</dcterms:modified>
</cp:coreProperties>
</file>