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5" r:id="rId4"/>
  </p:sldMasterIdLst>
  <p:notesMasterIdLst>
    <p:notesMasterId r:id="rId7"/>
  </p:notesMasterIdLst>
  <p:handoutMasterIdLst>
    <p:handoutMasterId r:id="rId8"/>
  </p:handoutMasterIdLst>
  <p:sldIdLst>
    <p:sldId id="462" r:id="rId5"/>
    <p:sldId id="483" r:id="rId6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27A5544-F345-4A77-8CD9-BA4C59B17F35}">
          <p14:sldIdLst>
            <p14:sldId id="462"/>
            <p14:sldId id="4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rit Yegneswaran" initials="AY" lastIdx="37" clrIdx="0">
    <p:extLst>
      <p:ext uri="{19B8F6BF-5375-455C-9EA6-DF929625EA0E}">
        <p15:presenceInfo xmlns:p15="http://schemas.microsoft.com/office/powerpoint/2012/main" userId="S-1-5-21-1097014734-140981682-1849977318-17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FC000"/>
    <a:srgbClr val="008000"/>
    <a:srgbClr val="BFBFBF"/>
    <a:srgbClr val="F38BEE"/>
    <a:srgbClr val="00B0F0"/>
    <a:srgbClr val="EF74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1" autoAdjust="0"/>
    <p:restoredTop sz="96395" autoAdjust="0"/>
  </p:normalViewPr>
  <p:slideViewPr>
    <p:cSldViewPr snapToGrid="0" snapToObjects="1" showGuides="1">
      <p:cViewPr varScale="1">
        <p:scale>
          <a:sx n="164" d="100"/>
          <a:sy n="164" d="100"/>
        </p:scale>
        <p:origin x="1648" y="100"/>
      </p:cViewPr>
      <p:guideLst>
        <p:guide orient="horz" pos="2136"/>
        <p:guide pos="2880"/>
      </p:guideLst>
    </p:cSldViewPr>
  </p:slideViewPr>
  <p:outlineViewPr>
    <p:cViewPr>
      <p:scale>
        <a:sx n="33" d="100"/>
        <a:sy n="33" d="100"/>
      </p:scale>
      <p:origin x="0" y="1115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6" d="100"/>
          <a:sy n="76" d="100"/>
        </p:scale>
        <p:origin x="237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169920" cy="481727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4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2"/>
            <a:ext cx="3169920" cy="481727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400"/>
            </a:lvl1pPr>
          </a:lstStyle>
          <a:p>
            <a:fld id="{98D1F5BC-869F-499A-9DF7-9205ED028235}" type="datetimeFigureOut">
              <a:rPr lang="en-US" smtClean="0"/>
              <a:pPr/>
              <a:t>12/5/2024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4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5"/>
            <a:ext cx="3169920" cy="481726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400"/>
            </a:lvl1pPr>
          </a:lstStyle>
          <a:p>
            <a:fld id="{E51CE019-114D-4AB4-96DD-D2225916ED5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623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4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400"/>
            </a:lvl1pPr>
          </a:lstStyle>
          <a:p>
            <a:fld id="{9EE1124A-8259-2F43-AA9E-1AB80762BA4E}" type="datetimeFigureOut">
              <a:rPr lang="en-US" smtClean="0"/>
              <a:pPr/>
              <a:t>12/5/2024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4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400"/>
            </a:lvl1pPr>
          </a:lstStyle>
          <a:p>
            <a:fld id="{16653114-0D40-384A-9E11-76EB88F8D7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64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653114-0D40-384A-9E11-76EB88F8D7B8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7191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SG Slide 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799" y="2130425"/>
            <a:ext cx="7896225" cy="1470025"/>
          </a:xfrm>
        </p:spPr>
        <p:txBody>
          <a:bodyPr>
            <a:noAutofit/>
          </a:bodyPr>
          <a:lstStyle>
            <a:lvl1pPr>
              <a:defRPr sz="4400" b="0"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DSG Master Talk Title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78580"/>
            <a:ext cx="6400800" cy="1752600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</a:t>
            </a:r>
          </a:p>
          <a:p>
            <a:r>
              <a:rPr lang="en-US" dirty="0"/>
              <a:t>Detector Support Group</a:t>
            </a:r>
          </a:p>
          <a:p>
            <a:fld id="{E0A44F2C-FA94-46BC-AFD4-7A5D7E389101}" type="datetime4">
              <a:rPr lang="en-US" smtClean="0"/>
              <a:t>March 17, 2021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6924DEA-6466-4AFC-B9C3-5540AFDA8C12}"/>
              </a:ext>
            </a:extLst>
          </p:cNvPr>
          <p:cNvSpPr txBox="1">
            <a:spLocks/>
          </p:cNvSpPr>
          <p:nvPr userDrawn="1"/>
        </p:nvSpPr>
        <p:spPr>
          <a:xfrm>
            <a:off x="1213980" y="6448364"/>
            <a:ext cx="394856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457200" rtl="0" eaLnBrk="1" latinLnBrk="0" hangingPunct="1">
              <a:defRPr sz="1800" b="1" kern="1200">
                <a:solidFill>
                  <a:schemeClr val="bg1"/>
                </a:solidFill>
                <a:latin typeface="Lucida Handwriting" panose="03010101010101010101" pitchFamily="66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>
                <a:solidFill>
                  <a:schemeClr val="bg1"/>
                </a:solidFill>
              </a:rPr>
              <a:t>	Physics division  </a:t>
            </a:r>
            <a:r>
              <a:rPr lang="en-US" sz="1400" dirty="0">
                <a:solidFill>
                  <a:schemeClr val="bg1"/>
                </a:solidFill>
              </a:rPr>
              <a:t>		</a:t>
            </a:r>
            <a:r>
              <a:rPr lang="en-US" sz="2000" dirty="0">
                <a:solidFill>
                  <a:schemeClr val="bg1"/>
                </a:solidFill>
              </a:rPr>
              <a:t>   </a:t>
            </a:r>
            <a:r>
              <a:rPr lang="en-US" sz="2000" dirty="0">
                <a:solidFill>
                  <a:srgbClr val="FF0000"/>
                </a:solidFill>
              </a:rPr>
              <a:t>d</a:t>
            </a:r>
            <a:r>
              <a:rPr lang="en-US" sz="2000" dirty="0">
                <a:solidFill>
                  <a:schemeClr val="bg1"/>
                </a:solidFill>
              </a:rPr>
              <a:t>s</a:t>
            </a:r>
            <a:r>
              <a:rPr lang="en-US" sz="2000" dirty="0">
                <a:solidFill>
                  <a:srgbClr val="0070C0"/>
                </a:solidFill>
              </a:rPr>
              <a:t>g</a:t>
            </a:r>
            <a:r>
              <a:rPr lang="en-US" sz="2000" dirty="0">
                <a:solidFill>
                  <a:schemeClr val="bg1"/>
                </a:solidFill>
              </a:rPr>
              <a:t>	</a:t>
            </a:r>
            <a:endParaRPr lang="en-US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681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786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2217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SG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200" b="1"/>
            </a:lvl1pPr>
          </a:lstStyle>
          <a:p>
            <a:r>
              <a:rPr lang="en-US" dirty="0"/>
              <a:t>Click to edit content title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86100" y="645037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Detector Support Group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857919" y="6507718"/>
            <a:ext cx="4106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78F943C-728E-4382-8EDE-3EA35D9388D3}" type="slidenum">
              <a:rPr lang="en-US" sz="1400" smtClean="0">
                <a:solidFill>
                  <a:schemeClr val="bg1"/>
                </a:solidFill>
              </a:rPr>
              <a:pPr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350996" y="983997"/>
            <a:ext cx="8526304" cy="51466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800"/>
            </a:lvl1pPr>
            <a:lvl2pPr>
              <a:lnSpc>
                <a:spcPct val="100000"/>
              </a:lnSpc>
              <a:spcBef>
                <a:spcPts val="0"/>
              </a:spcBef>
              <a:defRPr sz="2400"/>
            </a:lvl2pPr>
            <a:lvl3pPr marL="1143000" indent="-228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20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1422318" y="6522011"/>
            <a:ext cx="9589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1F48864-962D-48CF-B28B-481B4909711C}" type="datetime1">
              <a:rPr lang="en-US" sz="1400" smtClean="0">
                <a:solidFill>
                  <a:schemeClr val="bg1"/>
                </a:solidFill>
              </a:rPr>
              <a:t>12/5/2024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0511"/>
      </p:ext>
    </p:extLst>
  </p:cSld>
  <p:clrMapOvr>
    <a:masterClrMapping/>
  </p:clrMapOvr>
  <p:hf sldNum="0"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SG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200" b="1"/>
            </a:lvl1pPr>
          </a:lstStyle>
          <a:p>
            <a:r>
              <a:rPr lang="en-US" dirty="0"/>
              <a:t>Click to edit content title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86100" y="645037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Detector Support Group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857919" y="6507718"/>
            <a:ext cx="4106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78F943C-728E-4382-8EDE-3EA35D9388D3}" type="slidenum">
              <a:rPr lang="en-US" sz="1400" smtClean="0">
                <a:solidFill>
                  <a:schemeClr val="bg1"/>
                </a:solidFill>
              </a:rPr>
              <a:pPr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350996" y="983997"/>
            <a:ext cx="8526304" cy="51466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800"/>
            </a:lvl1pPr>
            <a:lvl2pPr>
              <a:lnSpc>
                <a:spcPct val="100000"/>
              </a:lnSpc>
              <a:spcBef>
                <a:spcPts val="0"/>
              </a:spcBef>
              <a:defRPr sz="2400"/>
            </a:lvl2pPr>
            <a:lvl3pPr marL="1143000" indent="-228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20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1422318" y="6522011"/>
            <a:ext cx="9589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1F48864-962D-48CF-B28B-481B4909711C}" type="datetime1">
              <a:rPr lang="en-US" sz="1400" smtClean="0">
                <a:solidFill>
                  <a:schemeClr val="bg1"/>
                </a:solidFill>
              </a:rPr>
              <a:pPr/>
              <a:t>12/5/2024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484636"/>
      </p:ext>
    </p:extLst>
  </p:cSld>
  <p:clrMapOvr>
    <a:masterClrMapping/>
  </p:clrMapOvr>
  <p:hf sldNum="0"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SG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200" b="1"/>
            </a:lvl1pPr>
          </a:lstStyle>
          <a:p>
            <a:r>
              <a:rPr lang="en-US" dirty="0"/>
              <a:t>Click to edit content title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200694" y="6470200"/>
            <a:ext cx="4106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78F943C-728E-4382-8EDE-3EA35D9388D3}" type="slidenum">
              <a:rPr lang="en-US" sz="1400" smtClean="0">
                <a:solidFill>
                  <a:schemeClr val="bg1"/>
                </a:solidFill>
              </a:rPr>
              <a:pPr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350996" y="947094"/>
            <a:ext cx="8526304" cy="51466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800"/>
            </a:lvl1pPr>
            <a:lvl2pPr>
              <a:lnSpc>
                <a:spcPct val="100000"/>
              </a:lnSpc>
              <a:spcBef>
                <a:spcPts val="0"/>
              </a:spcBef>
              <a:defRPr sz="2400"/>
            </a:lvl2pPr>
            <a:lvl3pPr marL="1143000" indent="-228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20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76DE926-F045-4729-8F0E-B164283A83F6}"/>
              </a:ext>
            </a:extLst>
          </p:cNvPr>
          <p:cNvSpPr txBox="1">
            <a:spLocks/>
          </p:cNvSpPr>
          <p:nvPr userDrawn="1"/>
        </p:nvSpPr>
        <p:spPr>
          <a:xfrm>
            <a:off x="1213980" y="6448364"/>
            <a:ext cx="394856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457200" rtl="0" eaLnBrk="1" latinLnBrk="0" hangingPunct="1">
              <a:defRPr sz="1800" b="1" kern="1200">
                <a:solidFill>
                  <a:schemeClr val="bg1"/>
                </a:solidFill>
                <a:latin typeface="Lucida Handwriting" panose="03010101010101010101" pitchFamily="66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>
                <a:solidFill>
                  <a:schemeClr val="bg1"/>
                </a:solidFill>
              </a:rPr>
              <a:t>	Physics division  </a:t>
            </a:r>
            <a:r>
              <a:rPr lang="en-US" sz="1400" dirty="0">
                <a:solidFill>
                  <a:schemeClr val="bg1"/>
                </a:solidFill>
              </a:rPr>
              <a:t>		</a:t>
            </a:r>
            <a:r>
              <a:rPr lang="en-US" sz="2000" dirty="0">
                <a:solidFill>
                  <a:schemeClr val="bg1"/>
                </a:solidFill>
              </a:rPr>
              <a:t>   </a:t>
            </a:r>
            <a:r>
              <a:rPr lang="en-US" sz="2000" dirty="0">
                <a:solidFill>
                  <a:srgbClr val="FF0000"/>
                </a:solidFill>
              </a:rPr>
              <a:t>d</a:t>
            </a:r>
            <a:r>
              <a:rPr lang="en-US" sz="2000" dirty="0">
                <a:solidFill>
                  <a:schemeClr val="bg1"/>
                </a:solidFill>
              </a:rPr>
              <a:t>s</a:t>
            </a:r>
            <a:r>
              <a:rPr lang="en-US" sz="2000" dirty="0">
                <a:solidFill>
                  <a:srgbClr val="0070C0"/>
                </a:solidFill>
              </a:rPr>
              <a:t>g</a:t>
            </a:r>
            <a:r>
              <a:rPr lang="en-US" sz="2000" dirty="0">
                <a:solidFill>
                  <a:schemeClr val="bg1"/>
                </a:solidFill>
              </a:rPr>
              <a:t>	</a:t>
            </a:r>
            <a:endParaRPr lang="en-US" sz="2000" dirty="0">
              <a:solidFill>
                <a:srgbClr val="0070C0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C719362-F9E6-4FD0-AF0E-12627203A3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94070" y="-20327"/>
            <a:ext cx="740405" cy="706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9661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857919" y="6507718"/>
            <a:ext cx="4106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78F943C-728E-4382-8EDE-3EA35D9388D3}" type="slidenum">
              <a:rPr lang="en-US" sz="1400" smtClean="0">
                <a:solidFill>
                  <a:schemeClr val="bg1"/>
                </a:solidFill>
              </a:rPr>
              <a:pPr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457201" y="160019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31817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8225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60103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841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4239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3769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8519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94726"/>
            <a:ext cx="8229600" cy="3979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27842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63" r:id="rId12"/>
    <p:sldLayoutId id="2147483675" r:id="rId13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32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50000"/>
        </a:lnSpc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lnSpc>
          <a:spcPct val="150000"/>
        </a:lnSpc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457200" rtl="0" eaLnBrk="1" latinLnBrk="0" hangingPunct="1">
        <a:lnSpc>
          <a:spcPct val="150000"/>
        </a:lnSpc>
        <a:spcBef>
          <a:spcPct val="20000"/>
        </a:spcBef>
        <a:buFont typeface="Wingdings" panose="05000000000000000000" pitchFamily="2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422369"/>
            <a:ext cx="8528050" cy="5211760"/>
          </a:xfrm>
        </p:spPr>
        <p:txBody>
          <a:bodyPr>
            <a:noAutofit/>
          </a:bodyPr>
          <a:lstStyle/>
          <a:p>
            <a:br>
              <a:rPr lang="en-US" b="1" dirty="0"/>
            </a:br>
            <a:r>
              <a:rPr lang="en-US" b="1" dirty="0"/>
              <a:t>ECAL Heater Controls Safety System Diagram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Marc McMullen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890" y="5171258"/>
            <a:ext cx="7856220" cy="77234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fld id="{FB3D29B4-1617-40D5-B011-D21B8F6F716F}" type="datetime2">
              <a:rPr lang="en-US" smtClean="0"/>
              <a:t>Thursday, December 5, 2024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D9FA64D-33AB-4D89-8B1C-A33381F58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  </a:t>
            </a:r>
            <a:r>
              <a:rPr kumimoji="0" lang="en-US" altLang="en-US" sz="1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 </a:t>
            </a:r>
          </a:p>
        </p:txBody>
      </p:sp>
      <p:sp>
        <p:nvSpPr>
          <p:cNvPr id="5" name="AutoShape 2" descr="/sites/default/files/dsg/images/DSG_Logo_6.jpg">
            <a:extLst>
              <a:ext uri="{FF2B5EF4-FFF2-40B4-BE49-F238E27FC236}">
                <a16:creationId xmlns:a16="http://schemas.microsoft.com/office/drawing/2014/main" id="{FAF55D9B-57D9-4FAD-A5C0-E8AA1AB092D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884238"/>
            <a:ext cx="195262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1DCBEA3D-B56C-4639-AFA7-48327B8E3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-884238"/>
            <a:ext cx="1428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4">
            <a:extLst>
              <a:ext uri="{FF2B5EF4-FFF2-40B4-BE49-F238E27FC236}">
                <a16:creationId xmlns:a16="http://schemas.microsoft.com/office/drawing/2014/main" id="{12A22D12-C406-48F9-919D-CA6E137DF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  </a:t>
            </a:r>
            <a:r>
              <a:rPr kumimoji="0" lang="en-US" altLang="en-US" sz="1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 </a:t>
            </a:r>
          </a:p>
        </p:txBody>
      </p:sp>
      <p:sp>
        <p:nvSpPr>
          <p:cNvPr id="7" name="AutoShape 5" descr="/sites/default/files/dsg/images/DSG_Logo_6.jpg">
            <a:extLst>
              <a:ext uri="{FF2B5EF4-FFF2-40B4-BE49-F238E27FC236}">
                <a16:creationId xmlns:a16="http://schemas.microsoft.com/office/drawing/2014/main" id="{617D23B9-F707-438A-A721-541837A090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7975" y="-731838"/>
            <a:ext cx="195262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737923DA-7F78-4393-994A-0B1F5A5F0C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" y="-731838"/>
            <a:ext cx="1428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FFDEA18E-BFF1-4B80-8084-9E41B382A633}"/>
              </a:ext>
            </a:extLst>
          </p:cNvPr>
          <p:cNvSpPr/>
          <p:nvPr/>
        </p:nvSpPr>
        <p:spPr>
          <a:xfrm>
            <a:off x="1877786" y="731838"/>
            <a:ext cx="5388428" cy="5124675"/>
          </a:xfrm>
          <a:prstGeom prst="ellipse">
            <a:avLst/>
          </a:prstGeom>
          <a:blipFill dpi="0" rotWithShape="1">
            <a:blip r:embed="rId5">
              <a:alphaModFix amt="49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873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21CC1-8C4D-4954-AEB7-0458E1C4B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ECAL Safety System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DC5CB71-DF54-475D-934B-036BD48045D1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320241" y="828209"/>
            <a:ext cx="8366560" cy="483036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EAEDEC0-6733-4BD8-931E-A2EDE2B5F6A7}"/>
              </a:ext>
            </a:extLst>
          </p:cNvPr>
          <p:cNvSpPr txBox="1"/>
          <p:nvPr/>
        </p:nvSpPr>
        <p:spPr>
          <a:xfrm>
            <a:off x="-1348" y="5658576"/>
            <a:ext cx="89503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The system is independent of the controls and removes relay coil power for all heater channels when interlocked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Omega process controllers monitor over-temperature conditions of the ECAL’s heated volume in three location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Watchdog relay interlocks during loss of  signal from the </a:t>
            </a:r>
            <a:r>
              <a:rPr lang="en-US" sz="1200" dirty="0" err="1"/>
              <a:t>cRIO’s</a:t>
            </a:r>
            <a:r>
              <a:rPr lang="en-US" sz="1200" dirty="0"/>
              <a:t> heartbeat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Crash buttons mechanically latch and must be turned to close the contacts</a:t>
            </a:r>
          </a:p>
        </p:txBody>
      </p:sp>
    </p:spTree>
    <p:extLst>
      <p:ext uri="{BB962C8B-B14F-4D97-AF65-F5344CB8AC3E}">
        <p14:creationId xmlns:p14="http://schemas.microsoft.com/office/powerpoint/2010/main" val="3917382760"/>
      </p:ext>
    </p:extLst>
  </p:cSld>
  <p:clrMapOvr>
    <a:masterClrMapping/>
  </p:clrMapOvr>
</p:sld>
</file>

<file path=ppt/theme/theme1.xml><?xml version="1.0" encoding="utf-8"?>
<a:theme xmlns:a="http://schemas.openxmlformats.org/drawingml/2006/main" name="2_JLabPowerpoint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SG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BF3B4905-F0FA-4097-9181-5A41CF2BAC00}" vid="{7CAE9962-980E-4958-A5AE-7E73B14128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_activity xmlns="426b74de-0581-4e94-90c0-1abf6215444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1B1D514388CB41A0EEF7AB490ED85B" ma:contentTypeVersion="16" ma:contentTypeDescription="Create a new document." ma:contentTypeScope="" ma:versionID="7677c63a46ff79b63cffff076f67a4a6">
  <xsd:schema xmlns:xsd="http://www.w3.org/2001/XMLSchema" xmlns:xs="http://www.w3.org/2001/XMLSchema" xmlns:p="http://schemas.microsoft.com/office/2006/metadata/properties" xmlns:ns1="http://schemas.microsoft.com/sharepoint/v3" xmlns:ns3="426b74de-0581-4e94-90c0-1abf6215444e" xmlns:ns4="dcff909e-542d-4672-8557-4ef8d9009dce" targetNamespace="http://schemas.microsoft.com/office/2006/metadata/properties" ma:root="true" ma:fieldsID="a89231cf37bcd8d44ef57282fcf30dff" ns1:_="" ns3:_="" ns4:_="">
    <xsd:import namespace="http://schemas.microsoft.com/sharepoint/v3"/>
    <xsd:import namespace="426b74de-0581-4e94-90c0-1abf6215444e"/>
    <xsd:import namespace="dcff909e-542d-4672-8557-4ef8d9009dc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b74de-0581-4e94-90c0-1abf621544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f909e-542d-4672-8557-4ef8d9009dc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8948E5-893A-4502-A033-B06FE0E5042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07AF00-C62D-4F0F-865B-D3B5EA5E8B8E}">
  <ds:schemaRefs>
    <ds:schemaRef ds:uri="http://schemas.microsoft.com/office/2006/documentManagement/types"/>
    <ds:schemaRef ds:uri="http://schemas.microsoft.com/sharepoint/v3"/>
    <ds:schemaRef ds:uri="http://purl.org/dc/dcmitype/"/>
    <ds:schemaRef ds:uri="http://purl.org/dc/terms/"/>
    <ds:schemaRef ds:uri="dcff909e-542d-4672-8557-4ef8d9009d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426b74de-0581-4e94-90c0-1abf6215444e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855E48F-5164-48D8-86ED-A6D2E9676C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26b74de-0581-4e94-90c0-1abf6215444e"/>
    <ds:schemaRef ds:uri="dcff909e-542d-4672-8557-4ef8d9009d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187950</TotalTime>
  <Words>75</Words>
  <Application>Microsoft Office PowerPoint</Application>
  <PresentationFormat>On-screen Show 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Lucida Handwriting</vt:lpstr>
      <vt:lpstr>Wingdings</vt:lpstr>
      <vt:lpstr>2_JLabPowerpointMain</vt:lpstr>
      <vt:lpstr> ECAL Heater Controls Safety System Diagram  Marc McMullen</vt:lpstr>
      <vt:lpstr>ECAL Safety System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DSG Software Memos</dc:title>
  <dc:creator>Peter Bonneau</dc:creator>
  <cp:lastModifiedBy>Marc Mcmullen</cp:lastModifiedBy>
  <cp:revision>1926</cp:revision>
  <cp:lastPrinted>2024-06-13T16:36:44Z</cp:lastPrinted>
  <dcterms:created xsi:type="dcterms:W3CDTF">2022-03-08T19:58:48Z</dcterms:created>
  <dcterms:modified xsi:type="dcterms:W3CDTF">2024-12-05T18:45:28Z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0x010100C41B1D514388CB41A0EEF7AB490ED85B</vt:lpwstr>
  </property>
</Properties>
</file>