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9" autoAdjust="0"/>
    <p:restoredTop sz="95411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9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5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2155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1F5BC-869F-499A-9DF7-9205ED028235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CE019-114D-4AB4-96DD-D2225916E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23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G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DSG Master Talk Title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78580"/>
            <a:ext cx="6400800" cy="17526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</a:p>
          <a:p>
            <a:r>
              <a:rPr lang="en-US" dirty="0" smtClean="0"/>
              <a:t>Detector Support Group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172244" y="648866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48866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Detector Support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2667C391-299F-4D7C-9B26-D0375A961107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F25D64EB-38AD-4E1C-AB21-173058406B5D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content title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50996" y="983997"/>
            <a:ext cx="8526304" cy="5146675"/>
          </a:xfrm>
        </p:spPr>
        <p:txBody>
          <a:bodyPr/>
          <a:lstStyle>
            <a:lvl1pPr>
              <a:lnSpc>
                <a:spcPct val="150000"/>
              </a:lnSpc>
              <a:defRPr sz="2600"/>
            </a:lvl1pPr>
            <a:lvl2pPr>
              <a:lnSpc>
                <a:spcPct val="150000"/>
              </a:lnSpc>
              <a:defRPr sz="2200"/>
            </a:lvl2pPr>
            <a:lvl3pPr marL="1143000" indent="-228600">
              <a:lnSpc>
                <a:spcPct val="150000"/>
              </a:lnSpc>
              <a:buFont typeface="Wingdings" panose="05000000000000000000" pitchFamily="2" charset="2"/>
              <a:buChar char="ü"/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422318" y="6522011"/>
            <a:ext cx="958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1F48864-962D-48CF-B28B-481B4909711C}" type="datetime1">
              <a:rPr lang="en-US" sz="1400" smtClean="0">
                <a:solidFill>
                  <a:schemeClr val="bg1"/>
                </a:solidFill>
              </a:rPr>
              <a:t>8/6/2019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6100" y="645037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857919" y="6507718"/>
            <a:ext cx="410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78F943C-728E-4382-8EDE-3EA35D9388D3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B3958751-E680-4FEF-A682-0FDF869CB09B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0212D429-D22E-4045-9EF3-F90E61CD807C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FEBFB524-55EB-4792-873C-A2B9505D02F6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B2B06FFB-19BB-48B1-A3CC-365362F0DEC5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fld id="{6B5192AE-1892-46C7-ACD9-12C946230AB7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Detector Support Group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50000"/>
        </a:lnSpc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lnSpc>
          <a:spcPct val="150000"/>
        </a:lnSpc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Hall A SBS/BB Gas Distribution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Marc McMullen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Detector Support Group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08/06/19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sz="6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Detector Support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DSG will design and build the Hall A gas distribution </a:t>
            </a:r>
            <a:r>
              <a:rPr lang="en-US" dirty="0" smtClean="0"/>
              <a:t>system</a:t>
            </a:r>
            <a:endParaRPr lang="en-US" dirty="0"/>
          </a:p>
          <a:p>
            <a:pPr lvl="1"/>
            <a:r>
              <a:rPr lang="en-US" dirty="0" smtClean="0"/>
              <a:t>SBS/BB </a:t>
            </a:r>
            <a:r>
              <a:rPr lang="en-US" dirty="0"/>
              <a:t>gas distribution has multiple configurations. </a:t>
            </a:r>
            <a:r>
              <a:rPr lang="en-US" dirty="0" smtClean="0"/>
              <a:t>Gas </a:t>
            </a:r>
            <a:r>
              <a:rPr lang="en-US" dirty="0"/>
              <a:t>distribution system will need to be designed to support </a:t>
            </a:r>
            <a:r>
              <a:rPr lang="en-US" dirty="0" smtClean="0"/>
              <a:t>changes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will include flow control and remote monitoring for each GEM module.</a:t>
            </a:r>
          </a:p>
          <a:p>
            <a:r>
              <a:rPr lang="en-US" dirty="0"/>
              <a:t>DSG is developing </a:t>
            </a:r>
            <a:r>
              <a:rPr lang="en-US" dirty="0" smtClean="0"/>
              <a:t>cost </a:t>
            </a:r>
            <a:r>
              <a:rPr lang="en-US" dirty="0"/>
              <a:t>list for material and equipment.</a:t>
            </a:r>
          </a:p>
          <a:p>
            <a:r>
              <a:rPr lang="en-US" dirty="0"/>
              <a:t>Flow sensors have arrived and are being tested.</a:t>
            </a:r>
          </a:p>
        </p:txBody>
      </p:sp>
    </p:spTree>
    <p:extLst>
      <p:ext uri="{BB962C8B-B14F-4D97-AF65-F5344CB8AC3E}">
        <p14:creationId xmlns:p14="http://schemas.microsoft.com/office/powerpoint/2010/main" val="1091082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Detector Support Group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SBS/BB GEM </a:t>
            </a:r>
            <a:r>
              <a:rPr lang="en-US" dirty="0" smtClean="0"/>
              <a:t>gas needs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Hall A SBS/BB gas distribution diagram</a:t>
            </a:r>
          </a:p>
          <a:p>
            <a:pPr>
              <a:lnSpc>
                <a:spcPct val="150000"/>
              </a:lnSpc>
            </a:pPr>
            <a:r>
              <a:rPr lang="en-US" dirty="0"/>
              <a:t>UVA GEM testing in EEL 124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3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SBS/BB GEM GAS Needs for Gen + Gen-RP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217283" y="848195"/>
            <a:ext cx="8999145" cy="5146675"/>
          </a:xfrm>
        </p:spPr>
        <p:txBody>
          <a:bodyPr>
            <a:noAutofit/>
          </a:bodyPr>
          <a:lstStyle/>
          <a:p>
            <a:r>
              <a:rPr lang="en-US" sz="1400" dirty="0" smtClean="0"/>
              <a:t>INFN </a:t>
            </a:r>
            <a:r>
              <a:rPr lang="en-US" sz="1400" dirty="0"/>
              <a:t>GEM</a:t>
            </a:r>
          </a:p>
          <a:p>
            <a:pPr lvl="1"/>
            <a:r>
              <a:rPr lang="en-US" sz="1400" dirty="0" smtClean="0"/>
              <a:t>18 </a:t>
            </a:r>
            <a:r>
              <a:rPr lang="en-US" sz="1400" dirty="0"/>
              <a:t>GEM </a:t>
            </a:r>
            <a:r>
              <a:rPr lang="en-US" sz="1400" dirty="0" smtClean="0"/>
              <a:t>modules</a:t>
            </a:r>
          </a:p>
          <a:p>
            <a:pPr lvl="2"/>
            <a:r>
              <a:rPr lang="en-US" sz="1400" dirty="0" smtClean="0"/>
              <a:t>Requires 2.4 L/h</a:t>
            </a:r>
            <a:endParaRPr lang="en-US" sz="1400" dirty="0"/>
          </a:p>
          <a:p>
            <a:pPr lvl="1"/>
            <a:r>
              <a:rPr lang="en-US" sz="1400" dirty="0" smtClean="0"/>
              <a:t>6  </a:t>
            </a:r>
            <a:r>
              <a:rPr lang="en-US" sz="1400" dirty="0"/>
              <a:t>Front Tracker Layers @  3 module per </a:t>
            </a:r>
            <a:r>
              <a:rPr lang="en-US" sz="1400" dirty="0" smtClean="0"/>
              <a:t>layer</a:t>
            </a:r>
          </a:p>
          <a:p>
            <a:pPr lvl="2"/>
            <a:r>
              <a:rPr lang="en-US" sz="1400" dirty="0" smtClean="0"/>
              <a:t>1 additional spare line (7 total gas lines)</a:t>
            </a:r>
            <a:endParaRPr lang="en-US" sz="1400" dirty="0"/>
          </a:p>
          <a:p>
            <a:pPr lvl="1"/>
            <a:r>
              <a:rPr lang="en-US" sz="1400" dirty="0"/>
              <a:t>One gas line per </a:t>
            </a:r>
            <a:r>
              <a:rPr lang="en-US" sz="1400" b="1" u="sng" dirty="0"/>
              <a:t>layer</a:t>
            </a:r>
          </a:p>
          <a:p>
            <a:r>
              <a:rPr lang="en-US" sz="1400" dirty="0" smtClean="0"/>
              <a:t>UVA GEM</a:t>
            </a:r>
          </a:p>
          <a:p>
            <a:pPr lvl="1"/>
            <a:r>
              <a:rPr lang="en-US" sz="1400" dirty="0" smtClean="0"/>
              <a:t>44 GEM modules</a:t>
            </a:r>
          </a:p>
          <a:p>
            <a:pPr lvl="2"/>
            <a:r>
              <a:rPr lang="en-US" sz="1400" dirty="0" smtClean="0"/>
              <a:t>Requires 3.4 L/h</a:t>
            </a:r>
          </a:p>
          <a:p>
            <a:pPr lvl="1"/>
            <a:r>
              <a:rPr lang="en-US" sz="1400" dirty="0" smtClean="0"/>
              <a:t>10 Back Tracker Layers @ 4 modules per layer</a:t>
            </a:r>
          </a:p>
          <a:p>
            <a:pPr lvl="2"/>
            <a:r>
              <a:rPr lang="en-US" sz="1400" dirty="0" smtClean="0"/>
              <a:t>+ 4 additional spare layers</a:t>
            </a:r>
          </a:p>
          <a:p>
            <a:pPr lvl="1"/>
            <a:r>
              <a:rPr lang="en-US" sz="1400" dirty="0" smtClean="0"/>
              <a:t>One gas line per </a:t>
            </a:r>
            <a:r>
              <a:rPr lang="en-US" sz="1400" b="1" u="sng" dirty="0" smtClean="0"/>
              <a:t>module</a:t>
            </a:r>
          </a:p>
          <a:p>
            <a:r>
              <a:rPr lang="en-US" sz="1400" dirty="0" smtClean="0"/>
              <a:t>All </a:t>
            </a:r>
            <a:r>
              <a:rPr lang="en-US" sz="1400" dirty="0"/>
              <a:t>modules will use </a:t>
            </a:r>
            <a:r>
              <a:rPr lang="en-US" sz="1400" dirty="0" err="1"/>
              <a:t>Ar</a:t>
            </a:r>
            <a:r>
              <a:rPr lang="en-US" sz="1400" dirty="0"/>
              <a:t>/CO</a:t>
            </a:r>
            <a:r>
              <a:rPr lang="en-US" sz="1400" baseline="-25000" dirty="0"/>
              <a:t>2</a:t>
            </a:r>
            <a:r>
              <a:rPr lang="en-US" sz="1400" dirty="0"/>
              <a:t> (70:30)</a:t>
            </a:r>
          </a:p>
          <a:p>
            <a:r>
              <a:rPr lang="en-US" sz="1400" dirty="0"/>
              <a:t>Mixing system developed by Hall A</a:t>
            </a:r>
          </a:p>
          <a:p>
            <a:pPr lvl="1"/>
            <a:r>
              <a:rPr lang="en-US" sz="1400" dirty="0">
                <a:solidFill>
                  <a:srgbClr val="00B050"/>
                </a:solidFill>
              </a:rPr>
              <a:t>Distribution system developed by DSG</a:t>
            </a:r>
          </a:p>
        </p:txBody>
      </p:sp>
    </p:spTree>
    <p:extLst>
      <p:ext uri="{BB962C8B-B14F-4D97-AF65-F5344CB8AC3E}">
        <p14:creationId xmlns:p14="http://schemas.microsoft.com/office/powerpoint/2010/main" val="51230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GMn</a:t>
            </a:r>
            <a:r>
              <a:rPr lang="en-US" dirty="0"/>
              <a:t> + </a:t>
            </a:r>
            <a:r>
              <a:rPr lang="en-US" dirty="0" err="1"/>
              <a:t>GEn</a:t>
            </a:r>
            <a:r>
              <a:rPr lang="en-US" dirty="0"/>
              <a:t>-RP Experiment Gas Distribution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457200" y="3711247"/>
            <a:ext cx="3038475" cy="26821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Big Bite Arm</a:t>
            </a:r>
          </a:p>
          <a:p>
            <a:r>
              <a:rPr lang="en-US" sz="2000" dirty="0"/>
              <a:t>4 Forward Tracker  Layers</a:t>
            </a:r>
          </a:p>
          <a:p>
            <a:pPr lvl="1"/>
            <a:r>
              <a:rPr lang="en-US" sz="1600" dirty="0"/>
              <a:t>12 modules (4 </a:t>
            </a:r>
            <a:r>
              <a:rPr lang="en-US" sz="1600" dirty="0" smtClean="0"/>
              <a:t>gas lines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144 L/h (5 vol. exchanges)</a:t>
            </a:r>
          </a:p>
          <a:p>
            <a:r>
              <a:rPr lang="en-US" sz="2000" dirty="0"/>
              <a:t>1 Back Tracker Layer</a:t>
            </a:r>
          </a:p>
          <a:p>
            <a:pPr lvl="1"/>
            <a:r>
              <a:rPr lang="en-US" sz="1600" dirty="0"/>
              <a:t>4 modules (4 </a:t>
            </a:r>
            <a:r>
              <a:rPr lang="en-US" sz="1600" dirty="0" smtClean="0"/>
              <a:t>gas lines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68 L/h (5 vol. exchanges)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90653" y="3711247"/>
            <a:ext cx="3318095" cy="26821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Super Big Bite Arm</a:t>
            </a:r>
          </a:p>
          <a:p>
            <a:r>
              <a:rPr lang="en-US" sz="2000" dirty="0"/>
              <a:t>2 Forward Tracker  Layers</a:t>
            </a:r>
          </a:p>
          <a:p>
            <a:pPr lvl="1"/>
            <a:r>
              <a:rPr lang="en-US" sz="1600" dirty="0"/>
              <a:t>6 modules (2 </a:t>
            </a:r>
            <a:r>
              <a:rPr lang="en-US" sz="1600" dirty="0" smtClean="0"/>
              <a:t>gas lines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72 L/h (5 vol. exchanges)</a:t>
            </a:r>
          </a:p>
          <a:p>
            <a:r>
              <a:rPr lang="en-US" sz="2000" dirty="0"/>
              <a:t>10 Back Tracker Layer</a:t>
            </a:r>
          </a:p>
          <a:p>
            <a:pPr lvl="1"/>
            <a:r>
              <a:rPr lang="en-US" sz="1600" dirty="0"/>
              <a:t>40 modules (40 </a:t>
            </a:r>
            <a:r>
              <a:rPr lang="en-US" sz="1600" dirty="0" smtClean="0"/>
              <a:t>gas lines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680 L/h (5 vol. exchanges)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9388" y="871026"/>
            <a:ext cx="847404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All modules require 5 volume exchanges per </a:t>
            </a:r>
            <a:r>
              <a:rPr lang="en-US" dirty="0" smtClean="0"/>
              <a:t>hour 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Forward </a:t>
            </a:r>
            <a:r>
              <a:rPr lang="en-US" dirty="0" smtClean="0"/>
              <a:t>Tracker </a:t>
            </a:r>
            <a:r>
              <a:rPr lang="en-US" dirty="0"/>
              <a:t>(</a:t>
            </a:r>
            <a:r>
              <a:rPr lang="en-US" dirty="0" smtClean="0"/>
              <a:t>2.4 L </a:t>
            </a:r>
            <a:r>
              <a:rPr lang="en-US" dirty="0"/>
              <a:t>x 5 vol. exchanges = 12 L/h). Each layer gets its own gas line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Back Tracker </a:t>
            </a:r>
            <a:r>
              <a:rPr lang="en-US" dirty="0" smtClean="0"/>
              <a:t>(3.4 </a:t>
            </a:r>
            <a:r>
              <a:rPr lang="en-US" dirty="0"/>
              <a:t>x 5 vol. exchanges = 17 L/h). Each module gets its own gas </a:t>
            </a:r>
            <a:r>
              <a:rPr lang="en-US" dirty="0" smtClean="0"/>
              <a:t>line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Total flow is 964 </a:t>
            </a:r>
            <a:r>
              <a:rPr lang="en-US" dirty="0" smtClean="0"/>
              <a:t>L/h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All module/layer supply lines will be ¼” nylon. Manifold supply lines will be ½”.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9860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 A GEM Gas Distribution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998"/>
            <a:ext cx="9144000" cy="48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 A SBS/BB Gas Distribution Estimate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881650"/>
              </p:ext>
            </p:extLst>
          </p:nvPr>
        </p:nvGraphicFramePr>
        <p:xfrm>
          <a:off x="1819746" y="860064"/>
          <a:ext cx="4997512" cy="5487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5998">
                  <a:extLst>
                    <a:ext uri="{9D8B030D-6E8A-4147-A177-3AD203B41FA5}">
                      <a16:colId xmlns:a16="http://schemas.microsoft.com/office/drawing/2014/main" val="1288887919"/>
                    </a:ext>
                  </a:extLst>
                </a:gridCol>
                <a:gridCol w="847810">
                  <a:extLst>
                    <a:ext uri="{9D8B030D-6E8A-4147-A177-3AD203B41FA5}">
                      <a16:colId xmlns:a16="http://schemas.microsoft.com/office/drawing/2014/main" val="448462991"/>
                    </a:ext>
                  </a:extLst>
                </a:gridCol>
                <a:gridCol w="1645750">
                  <a:extLst>
                    <a:ext uri="{9D8B030D-6E8A-4147-A177-3AD203B41FA5}">
                      <a16:colId xmlns:a16="http://schemas.microsoft.com/office/drawing/2014/main" val="3536280529"/>
                    </a:ext>
                  </a:extLst>
                </a:gridCol>
                <a:gridCol w="299227">
                  <a:extLst>
                    <a:ext uri="{9D8B030D-6E8A-4147-A177-3AD203B41FA5}">
                      <a16:colId xmlns:a16="http://schemas.microsoft.com/office/drawing/2014/main" val="2613919648"/>
                    </a:ext>
                  </a:extLst>
                </a:gridCol>
                <a:gridCol w="398971">
                  <a:extLst>
                    <a:ext uri="{9D8B030D-6E8A-4147-A177-3AD203B41FA5}">
                      <a16:colId xmlns:a16="http://schemas.microsoft.com/office/drawing/2014/main" val="162374099"/>
                    </a:ext>
                  </a:extLst>
                </a:gridCol>
                <a:gridCol w="739756">
                  <a:extLst>
                    <a:ext uri="{9D8B030D-6E8A-4147-A177-3AD203B41FA5}">
                      <a16:colId xmlns:a16="http://schemas.microsoft.com/office/drawing/2014/main" val="4210996040"/>
                    </a:ext>
                  </a:extLst>
                </a:gridCol>
              </a:tblGrid>
              <a:tr h="167128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Component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Part#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Description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# of units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Cost per unit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Total Cost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1866013666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PR1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McMaster 1888k1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0-15 psi low pressure regulator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1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$94.00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$94.00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164240295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PI1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McMaster 3846k99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53" u="none" strike="noStrike">
                          <a:effectLst/>
                        </a:rPr>
                        <a:t>0-15 psi gauge on PR1 out</a:t>
                      </a:r>
                      <a:endParaRPr lang="fr-FR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2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$18.13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$36.26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3139567970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PT1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626-07-GH-P1-E4-S1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0-15 psig transducer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2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$135.00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$270.00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271421396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2667538783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Manifold 1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McMaster 5975k19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1/2 NPT to 6 of  3/8 NPT out (1/2 tube)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1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$33.06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$33.06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12207296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Panel 1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GUESTIMATE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53" u="none" strike="noStrike">
                          <a:effectLst/>
                        </a:rPr>
                        <a:t>Holds manifold 1, PR1, PI1-2, PT1-2</a:t>
                      </a:r>
                      <a:endParaRPr lang="da-DK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1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$100.00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$100.00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3263252057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Manifold 2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McMaster 5975k15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3/8 npt to 5 of 1/4 npt out (FWD)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2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$23.95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$47.90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3011114438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Panel 2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GUESTIMATE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53" u="none" strike="noStrike">
                          <a:effectLst/>
                        </a:rPr>
                        <a:t>Holds manifold 2, FMV/FT, needle valves</a:t>
                      </a:r>
                      <a:endParaRPr lang="da-DK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1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$250.00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$250.00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2022685698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Manifold 3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McMaster 5975k36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 1/2 npt to 3 of 3/8 npt (2nd and 3rd)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4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$29.28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$117.12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3095889211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Panel 3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GUESTIMATE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Holds manifold 3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1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$100.00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$100.00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3916625924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Manifold 4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McMaster 5975k12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3/8 npt into 4 of 1/4 npt out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12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$21.20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$254.40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1239417408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Panel 4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GUESTIMATE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53" u="none" strike="noStrike">
                          <a:effectLst/>
                        </a:rPr>
                        <a:t>Holds Manifold 4, FMV and FT</a:t>
                      </a:r>
                      <a:endParaRPr lang="da-DK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12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$150.00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$1,800.00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4129662458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516796053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FMV1 to 10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Dwyer RMA-13-ssv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For the larger volume GEMs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10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$48.00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$480.00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2409263477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FMV11 to 58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Dwyer RMA-12-ssv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GEMs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48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$48.00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$2,304.00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2412589650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1/8 npt to 1/4" push loc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McMaster 5779k108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For FMV connections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120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$3.16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$379.20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2127383664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4290230826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FT11 to 58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Honeywell Zephyr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0-400 sccm flow transducer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48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$91.66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$4,399.68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2954265678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FT1 to 10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Honeywell Zephyr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0-750 sccm flow transducer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10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$95.36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$953.60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1867944666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2146676229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1/4 npt to 1/2" comp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B-810-1-4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PR1 in and out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2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$13.00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$26.00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1358662786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1/4 npt to 1/4 posh lok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Mcmaster 5779k108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For gauges and transducers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64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$3.16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$202.24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3013115901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1/2" npt plug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McMaster 4464k564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1/2" npt plug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12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$2.70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$32.40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456714590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1/4 FNPT union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5078k92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gauge and transducer connections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4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$1.50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$6.00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4124915524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1/4 push lok Tee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5779k34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gauge and transducer connections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2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$4.88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$9.76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1087670323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3/8 npt to 1/2 push lok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McMaster 5779k121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for 1/2" tubing runs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36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$7.80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$280.80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3814511844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3/8 npt plug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McMaster 4464k563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for unused 3/8 npt openings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16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$2.00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$32.00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2045966663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1/4" push lok union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McMaster 5779k14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for flow transducer connections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120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$3.20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$384.00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139230516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1/2 npt to 1/2 push loc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McMaster 5779k122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1/2" npt to 1/2" push lock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12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$8.20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$98.40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2347696521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1/4" push lok caps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McMaster 5779k473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push lok cap for tubing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24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$2.18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$52.32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2724368298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1/4" push lok plugs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McMaster 5779k54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push lok plug for fitting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24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$1.18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$28.32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2152662820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426454617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1/4" tubing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 dirty="0">
                          <a:effectLst/>
                        </a:rPr>
                        <a:t>guestimate of 40 </a:t>
                      </a:r>
                      <a:r>
                        <a:rPr lang="en-US" sz="753" u="none" strike="noStrike" dirty="0" err="1">
                          <a:effectLst/>
                        </a:rPr>
                        <a:t>ft</a:t>
                      </a:r>
                      <a:r>
                        <a:rPr lang="en-US" sz="753" u="none" strike="noStrike" dirty="0">
                          <a:effectLst/>
                        </a:rPr>
                        <a:t> per line</a:t>
                      </a:r>
                      <a:endParaRPr lang="en-US" sz="753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 dirty="0">
                          <a:effectLst/>
                        </a:rPr>
                        <a:t>2400</a:t>
                      </a:r>
                      <a:endParaRPr lang="en-US" sz="753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 dirty="0">
                          <a:effectLst/>
                        </a:rPr>
                        <a:t>$0.48</a:t>
                      </a:r>
                      <a:endParaRPr lang="en-US" sz="753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$1,152.00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2100817138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Tygon 1/4"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753" u="none" strike="noStrike">
                          <a:effectLst/>
                        </a:rPr>
                        <a:t>1/4" OD x 3/16 ID tygon</a:t>
                      </a:r>
                      <a:endParaRPr lang="pl-PL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guestimate of 0.5 ft per line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25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$0.98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$24.50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2454507638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1/2" tubing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guestimate of 40 ft per line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200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$1.61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$322.00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3835630674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Panel supports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 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15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$50.00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$750.00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1474058380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misc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 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1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$1,500.00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$1,500.00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189982266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labels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 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1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$450.00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$450.00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3576690053"/>
                  </a:ext>
                </a:extLst>
              </a:tr>
              <a:tr h="8516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Readback cables and electronics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 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 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$5,000.00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1977370104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2435717947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FMV System Estimate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>
                          <a:effectLst/>
                        </a:rPr>
                        <a:t>$11,616.68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1733620439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1803239619"/>
                  </a:ext>
                </a:extLst>
              </a:tr>
              <a:tr h="85163"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53" u="none" strike="noStrike">
                          <a:effectLst/>
                        </a:rPr>
                        <a:t>FMV plus FT System Estimate</a:t>
                      </a:r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53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3" u="none" strike="noStrike" dirty="0">
                          <a:effectLst/>
                        </a:rPr>
                        <a:t>$21,969.96</a:t>
                      </a:r>
                      <a:endParaRPr lang="en-US" sz="753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7" marR="4757" marT="4757" marB="0" anchor="b"/>
                </a:tc>
                <a:extLst>
                  <a:ext uri="{0D108BD9-81ED-4DB2-BD59-A6C34878D82A}">
                    <a16:rowId xmlns:a16="http://schemas.microsoft.com/office/drawing/2014/main" val="2230679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523838" cy="397933"/>
          </a:xfrm>
        </p:spPr>
        <p:txBody>
          <a:bodyPr/>
          <a:lstStyle/>
          <a:p>
            <a:r>
              <a:rPr lang="en-US" dirty="0"/>
              <a:t>UVA GEM Testing in </a:t>
            </a:r>
            <a:r>
              <a:rPr lang="en-US" dirty="0" smtClean="0"/>
              <a:t>EEL </a:t>
            </a:r>
            <a:r>
              <a:rPr lang="en-US" dirty="0"/>
              <a:t>124 Clean Room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" y="2178844"/>
            <a:ext cx="2818209" cy="3757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059" y="2178844"/>
            <a:ext cx="2818210" cy="37576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1819" y="2328862"/>
            <a:ext cx="227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Gas distribution using rotameters</a:t>
            </a: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2028825" y="2621250"/>
            <a:ext cx="1092994" cy="1923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21819" y="5207794"/>
            <a:ext cx="2278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Gas supply to manifold</a:t>
            </a: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1657351" y="4943476"/>
            <a:ext cx="1464468" cy="43359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07644" y="3625677"/>
            <a:ext cx="1871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¼” tube supply to GEM module using push-lock connection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65006" y="3971926"/>
            <a:ext cx="1428750" cy="8822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7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Control and Monitorin</a:t>
            </a:r>
            <a:r>
              <a:rPr lang="en-US" dirty="0"/>
              <a:t>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47116"/>
            <a:ext cx="3390523" cy="341542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 dirty="0"/>
              <a:t>Hall A requires monitored flow for all distribution circuits (48).</a:t>
            </a:r>
          </a:p>
          <a:p>
            <a:r>
              <a:rPr lang="en-US" dirty="0"/>
              <a:t>DSG has identified a viable option on </a:t>
            </a:r>
            <a:r>
              <a:rPr lang="en-US" dirty="0" smtClean="0"/>
              <a:t>market </a:t>
            </a:r>
            <a:r>
              <a:rPr lang="en-US" dirty="0"/>
              <a:t>to measure mass flow and provide an output signal </a:t>
            </a:r>
            <a:r>
              <a:rPr lang="en-US" dirty="0" smtClean="0"/>
              <a:t>that </a:t>
            </a:r>
            <a:r>
              <a:rPr lang="en-US" dirty="0"/>
              <a:t>can be monitored and used in EPICS for alarms.</a:t>
            </a:r>
          </a:p>
          <a:p>
            <a:pPr lvl="1"/>
            <a:r>
              <a:rPr lang="en-US" dirty="0" smtClean="0"/>
              <a:t>DSG </a:t>
            </a:r>
            <a:r>
              <a:rPr lang="en-US" dirty="0"/>
              <a:t>design will include individual manual valves for each line.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76" y="997375"/>
            <a:ext cx="4540324" cy="4775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99" y="4376738"/>
            <a:ext cx="2501256" cy="172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05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Honeywell Zephyr Evaluation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Detector Support Group</a:t>
            </a:r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A7E1216D-1921-404F-A67D-777A293692D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59255" y="961416"/>
            <a:ext cx="7138472" cy="516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10873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SG PowerPoint Template V2.potx" id="{E25214D7-6B2E-49AC-B336-37A4458DF278}" vid="{A023DECE-C3FD-4D69-BF33-F569DD50B2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DSG PowerPoint Template V2</Template>
  <TotalTime>36</TotalTime>
  <Words>985</Words>
  <Application>Microsoft Office PowerPoint</Application>
  <PresentationFormat>On-screen Show (4:3)</PresentationFormat>
  <Paragraphs>278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Wingdings</vt:lpstr>
      <vt:lpstr>JLabPowerpointMain</vt:lpstr>
      <vt:lpstr>Hall A SBS/BB Gas Distribution</vt:lpstr>
      <vt:lpstr>Contents</vt:lpstr>
      <vt:lpstr>SBS/BB GEM GAS Needs for Gen + Gen-RP</vt:lpstr>
      <vt:lpstr>GMn + GEn-RP Experiment Gas Distribution</vt:lpstr>
      <vt:lpstr>Hall A GEM Gas Distribution</vt:lpstr>
      <vt:lpstr>Hall A SBS/BB Gas Distribution Estimate</vt:lpstr>
      <vt:lpstr>UVA GEM Testing in EEL 124 Clean Room</vt:lpstr>
      <vt:lpstr>Flow Control and Monitoring</vt:lpstr>
      <vt:lpstr>Honeywell Zephyr Evaluation</vt:lpstr>
      <vt:lpstr>Conclusion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DSG Talk Title Page (32 Bold)</dc:title>
  <dc:creator>Marc Mcmullen</dc:creator>
  <cp:lastModifiedBy>Marc Mcmullen</cp:lastModifiedBy>
  <cp:revision>10</cp:revision>
  <dcterms:created xsi:type="dcterms:W3CDTF">2019-08-06T12:31:10Z</dcterms:created>
  <dcterms:modified xsi:type="dcterms:W3CDTF">2019-08-06T13:11:21Z</dcterms:modified>
</cp:coreProperties>
</file>