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309" r:id="rId2"/>
    <p:sldId id="310" r:id="rId3"/>
    <p:sldId id="312" r:id="rId4"/>
    <p:sldId id="313" r:id="rId5"/>
    <p:sldId id="311" r:id="rId6"/>
    <p:sldId id="31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4" autoAdjust="0"/>
    <p:restoredTop sz="96405" autoAdjust="0"/>
  </p:normalViewPr>
  <p:slideViewPr>
    <p:cSldViewPr snapToGrid="0" snapToObjects="1">
      <p:cViewPr varScale="1">
        <p:scale>
          <a:sx n="104" d="100"/>
          <a:sy n="104" d="100"/>
        </p:scale>
        <p:origin x="240" y="664"/>
      </p:cViewPr>
      <p:guideLst/>
    </p:cSldViewPr>
  </p:slideViewPr>
  <p:outlineViewPr>
    <p:cViewPr>
      <p:scale>
        <a:sx n="33" d="100"/>
        <a:sy n="33" d="100"/>
      </p:scale>
      <p:origin x="0" y="-1170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48" d="100"/>
          <a:sy n="48" d="100"/>
        </p:scale>
        <p:origin x="266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F3527-BB28-884B-A511-C22C3DCF5453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F1341-3AFE-B447-A831-9671D6A70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40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2271" y="2866618"/>
            <a:ext cx="4317562" cy="431756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282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3181" y="505595"/>
            <a:ext cx="10583064" cy="617838"/>
          </a:xfrm>
        </p:spPr>
        <p:txBody>
          <a:bodyPr anchor="b">
            <a:noAutofit/>
          </a:bodyPr>
          <a:lstStyle>
            <a:lvl1pPr algn="l">
              <a:defRPr sz="3000" b="1" cap="none" baseline="0">
                <a:latin typeface="Arial" charset="0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3182" y="1720793"/>
            <a:ext cx="5875975" cy="324667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baseline="0">
                <a:solidFill>
                  <a:schemeClr val="accent1"/>
                </a:solidFill>
                <a:latin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Here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2"/>
          </p:nvPr>
        </p:nvSpPr>
        <p:spPr>
          <a:xfrm>
            <a:off x="443182" y="5560503"/>
            <a:ext cx="3208124" cy="365125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443182" y="5126730"/>
            <a:ext cx="5875975" cy="4208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/>
              <a:t>Author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181" y="6178121"/>
            <a:ext cx="1948205" cy="630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1392" y="6434371"/>
            <a:ext cx="1622935" cy="2724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64686" y="6425551"/>
            <a:ext cx="506186" cy="339956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6572250" y="1720850"/>
            <a:ext cx="5619750" cy="3840163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2271" y="2866618"/>
            <a:ext cx="4317562" cy="431756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282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3181" y="505595"/>
            <a:ext cx="6986319" cy="617838"/>
          </a:xfrm>
        </p:spPr>
        <p:txBody>
          <a:bodyPr anchor="b">
            <a:noAutofit/>
          </a:bodyPr>
          <a:lstStyle>
            <a:lvl1pPr algn="l">
              <a:defRPr sz="3000" b="1" cap="none" baseline="0">
                <a:latin typeface="Arial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2"/>
          </p:nvPr>
        </p:nvSpPr>
        <p:spPr>
          <a:xfrm>
            <a:off x="4760743" y="6341667"/>
            <a:ext cx="3208124" cy="365125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7510538" y="145564"/>
            <a:ext cx="4360333" cy="66110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/>
              <a:t>Author</a:t>
            </a:r>
          </a:p>
          <a:p>
            <a:pPr lvl="0"/>
            <a:r>
              <a:rPr lang="en-US" dirty="0"/>
              <a:t>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181" y="6178121"/>
            <a:ext cx="1948205" cy="630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1392" y="6434371"/>
            <a:ext cx="1622935" cy="2724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64686" y="6425551"/>
            <a:ext cx="506186" cy="339956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6572250" y="1720850"/>
            <a:ext cx="5619750" cy="3840163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7510539" y="847492"/>
            <a:ext cx="4360333" cy="275941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Contact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24849" y="1726357"/>
            <a:ext cx="5894308" cy="3834656"/>
          </a:xfrm>
        </p:spPr>
        <p:txBody>
          <a:bodyPr>
            <a:normAutofit/>
          </a:bodyPr>
          <a:lstStyle>
            <a:lvl1pPr marL="342900" indent="-342900">
              <a:buFont typeface="Arial" charset="0"/>
              <a:buChar char="•"/>
              <a:defRPr sz="2200" baseline="0">
                <a:solidFill>
                  <a:schemeClr val="accent1"/>
                </a:solidFill>
              </a:defRPr>
            </a:lvl1pPr>
            <a:lvl2pPr marL="685800" indent="-228600">
              <a:buFont typeface=".PingFangSC-Regular" charset="-122"/>
              <a:buChar char="－"/>
              <a:defRPr sz="2200" baseline="0">
                <a:solidFill>
                  <a:schemeClr val="accent1"/>
                </a:solidFill>
              </a:defRPr>
            </a:lvl2pPr>
            <a:lvl3pPr marL="1143000" indent="-228600">
              <a:buFont typeface="Arial" charset="0"/>
              <a:buChar char="•"/>
              <a:defRPr sz="2200" baseline="0">
                <a:solidFill>
                  <a:schemeClr val="accent1"/>
                </a:solidFill>
              </a:defRPr>
            </a:lvl3pPr>
            <a:lvl4pPr marL="1600200" indent="-228600">
              <a:buFont typeface=".PingFangSC-Regular" charset="-122"/>
              <a:buChar char="－"/>
              <a:defRPr sz="2200" baseline="0">
                <a:solidFill>
                  <a:schemeClr val="accent1"/>
                </a:solidFill>
              </a:defRPr>
            </a:lvl4pPr>
            <a:lvl5pPr marL="2057400" indent="-228600">
              <a:buFont typeface="Arial" charset="0"/>
              <a:buChar char="•"/>
              <a:defRPr sz="2200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Agenda Topics Covered: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92" y="240539"/>
            <a:ext cx="11285837" cy="487490"/>
          </a:xfrm>
        </p:spPr>
        <p:txBody>
          <a:bodyPr>
            <a:normAutofit/>
          </a:bodyPr>
          <a:lstStyle>
            <a:lvl1pPr>
              <a:defRPr sz="2400" b="1" cap="none" baseline="0"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892" y="966055"/>
            <a:ext cx="11285837" cy="5381694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893" y="6467336"/>
            <a:ext cx="5223851" cy="311322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743" y="6467336"/>
            <a:ext cx="714877" cy="303364"/>
          </a:xfrm>
        </p:spPr>
        <p:txBody>
          <a:bodyPr/>
          <a:lstStyle>
            <a:lvl1pPr algn="ctr"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E1C93C-5050-FC42-8F10-D22D4F119D1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6475" y="735987"/>
            <a:ext cx="122084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310" y="6387401"/>
            <a:ext cx="1428001" cy="4624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92" y="240539"/>
            <a:ext cx="11285837" cy="487490"/>
          </a:xfrm>
        </p:spPr>
        <p:txBody>
          <a:bodyPr>
            <a:normAutofit/>
          </a:bodyPr>
          <a:lstStyle>
            <a:lvl1pPr>
              <a:defRPr sz="2400" b="1" cap="none" baseline="0"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892" y="966055"/>
            <a:ext cx="5564365" cy="5381694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893" y="6467336"/>
            <a:ext cx="5223851" cy="311322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743" y="6467336"/>
            <a:ext cx="714877" cy="303364"/>
          </a:xfrm>
        </p:spPr>
        <p:txBody>
          <a:bodyPr/>
          <a:lstStyle>
            <a:lvl1pPr algn="ctr"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E1C93C-5050-FC42-8F10-D22D4F119D1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6475" y="735987"/>
            <a:ext cx="122084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310" y="6387401"/>
            <a:ext cx="1428001" cy="462435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6204856" y="966055"/>
            <a:ext cx="5492873" cy="5381694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92" y="240539"/>
            <a:ext cx="11285837" cy="487490"/>
          </a:xfrm>
        </p:spPr>
        <p:txBody>
          <a:bodyPr>
            <a:normAutofit/>
          </a:bodyPr>
          <a:lstStyle>
            <a:lvl1pPr>
              <a:defRPr sz="2400" b="1" cap="none" baseline="0"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892" y="966055"/>
            <a:ext cx="6478765" cy="5381694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893" y="6467336"/>
            <a:ext cx="5223851" cy="311322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743" y="6467336"/>
            <a:ext cx="714877" cy="303364"/>
          </a:xfrm>
        </p:spPr>
        <p:txBody>
          <a:bodyPr/>
          <a:lstStyle>
            <a:lvl1pPr algn="ctr"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E1C93C-5050-FC42-8F10-D22D4F119D1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6475" y="735987"/>
            <a:ext cx="122084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310" y="6387401"/>
            <a:ext cx="1428001" cy="462435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7053943" y="4062939"/>
            <a:ext cx="4643786" cy="2284810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7053942" y="966789"/>
            <a:ext cx="4644345" cy="2976562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92" y="240539"/>
            <a:ext cx="11285837" cy="487490"/>
          </a:xfrm>
        </p:spPr>
        <p:txBody>
          <a:bodyPr>
            <a:normAutofit/>
          </a:bodyPr>
          <a:lstStyle>
            <a:lvl1pPr>
              <a:defRPr sz="2400" b="1" cap="none" baseline="0"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892" y="966055"/>
            <a:ext cx="6478765" cy="5381694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893" y="6467336"/>
            <a:ext cx="5223851" cy="311322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743" y="6467336"/>
            <a:ext cx="714877" cy="303364"/>
          </a:xfrm>
        </p:spPr>
        <p:txBody>
          <a:bodyPr/>
          <a:lstStyle>
            <a:lvl1pPr algn="ctr"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E1C93C-5050-FC42-8F10-D22D4F119D1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6475" y="735987"/>
            <a:ext cx="122084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310" y="6387401"/>
            <a:ext cx="1428001" cy="462435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7053943" y="966055"/>
            <a:ext cx="4643786" cy="2284810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7053942" y="3371187"/>
            <a:ext cx="4644345" cy="2976562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92" y="240539"/>
            <a:ext cx="11285837" cy="487490"/>
          </a:xfrm>
        </p:spPr>
        <p:txBody>
          <a:bodyPr>
            <a:normAutofit/>
          </a:bodyPr>
          <a:lstStyle>
            <a:lvl1pPr>
              <a:defRPr sz="2400" b="1" cap="none" baseline="0"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892" y="966055"/>
            <a:ext cx="6976787" cy="5381694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893" y="6467336"/>
            <a:ext cx="5223851" cy="311322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743" y="6467336"/>
            <a:ext cx="714877" cy="303364"/>
          </a:xfrm>
        </p:spPr>
        <p:txBody>
          <a:bodyPr/>
          <a:lstStyle>
            <a:lvl1pPr algn="ctr"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E1C93C-5050-FC42-8F10-D22D4F119D1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6475" y="735987"/>
            <a:ext cx="122084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310" y="6387401"/>
            <a:ext cx="1428001" cy="462435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7666264" y="966055"/>
            <a:ext cx="4032023" cy="258412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7666264" y="3763624"/>
            <a:ext cx="4032023" cy="258412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92" y="240539"/>
            <a:ext cx="11285837" cy="487490"/>
          </a:xfrm>
        </p:spPr>
        <p:txBody>
          <a:bodyPr>
            <a:normAutofit/>
          </a:bodyPr>
          <a:lstStyle>
            <a:lvl1pPr>
              <a:defRPr sz="2400" b="1" cap="none" baseline="0"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7320" y="966055"/>
            <a:ext cx="6976787" cy="5381694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893" y="6467336"/>
            <a:ext cx="5223851" cy="311322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743" y="6467336"/>
            <a:ext cx="714877" cy="303364"/>
          </a:xfrm>
        </p:spPr>
        <p:txBody>
          <a:bodyPr/>
          <a:lstStyle>
            <a:lvl1pPr algn="ctr"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E1C93C-5050-FC42-8F10-D22D4F119D1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6475" y="735987"/>
            <a:ext cx="122084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310" y="6387401"/>
            <a:ext cx="1428001" cy="462435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411892" y="966055"/>
            <a:ext cx="4032023" cy="258412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11892" y="3763624"/>
            <a:ext cx="4032023" cy="258412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92" y="240539"/>
            <a:ext cx="11285837" cy="487490"/>
          </a:xfrm>
        </p:spPr>
        <p:txBody>
          <a:bodyPr>
            <a:normAutofit/>
          </a:bodyPr>
          <a:lstStyle>
            <a:lvl1pPr>
              <a:defRPr sz="2400" b="1" cap="none" baseline="0"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5200" y="3445216"/>
            <a:ext cx="5572529" cy="2792298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893" y="6467336"/>
            <a:ext cx="5223851" cy="311322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743" y="6467336"/>
            <a:ext cx="714877" cy="303364"/>
          </a:xfrm>
        </p:spPr>
        <p:txBody>
          <a:bodyPr/>
          <a:lstStyle>
            <a:lvl1pPr algn="ctr"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E1C93C-5050-FC42-8F10-D22D4F119D1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6475" y="735987"/>
            <a:ext cx="122084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310" y="6387401"/>
            <a:ext cx="1428001" cy="462435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411892" y="966055"/>
            <a:ext cx="3639123" cy="233231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235248" y="966055"/>
            <a:ext cx="3639123" cy="233231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411892" y="3445216"/>
            <a:ext cx="5572529" cy="2792298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8058606" y="966055"/>
            <a:ext cx="3639123" cy="233231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92" y="240539"/>
            <a:ext cx="11285837" cy="487490"/>
          </a:xfrm>
        </p:spPr>
        <p:txBody>
          <a:bodyPr>
            <a:normAutofit/>
          </a:bodyPr>
          <a:lstStyle>
            <a:lvl1pPr>
              <a:defRPr sz="2400" b="1" cap="none" baseline="0"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5200" y="966055"/>
            <a:ext cx="5572529" cy="2792298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411892" y="966055"/>
            <a:ext cx="5572529" cy="2792298"/>
          </a:xfrm>
        </p:spPr>
        <p:txBody>
          <a:bodyPr/>
          <a:lstStyle>
            <a:lvl1pPr>
              <a:defRPr sz="2200" baseline="0">
                <a:solidFill>
                  <a:schemeClr val="tx1"/>
                </a:solidFill>
                <a:latin typeface="Arial" charset="0"/>
              </a:defRPr>
            </a:lvl1pPr>
            <a:lvl2pPr marL="685800" indent="-228600">
              <a:buFont typeface="PingFangSC-Regular" charset="-122"/>
              <a:buChar char="－"/>
              <a:defRPr sz="2000" baseline="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Font typeface="Arial" charset="0"/>
              <a:buChar char="•"/>
              <a:defRPr sz="1800" baseline="0">
                <a:solidFill>
                  <a:schemeClr val="tx1"/>
                </a:solidFill>
                <a:latin typeface="Arial" charset="0"/>
              </a:defRPr>
            </a:lvl3pPr>
            <a:lvl4pPr marL="1657350" indent="-285750">
              <a:buFont typeface="PingFangSC-Regular" charset="-122"/>
              <a:buChar char="－"/>
              <a:defRPr sz="1600" baseline="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Font typeface="Arial" charset="0"/>
              <a:buChar char="•"/>
              <a:defRPr sz="1400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893" y="6467336"/>
            <a:ext cx="5223851" cy="311322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743" y="6467336"/>
            <a:ext cx="714877" cy="303364"/>
          </a:xfrm>
        </p:spPr>
        <p:txBody>
          <a:bodyPr/>
          <a:lstStyle>
            <a:lvl1pPr algn="ctr"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E1C93C-5050-FC42-8F10-D22D4F119D1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6475" y="735987"/>
            <a:ext cx="122084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310" y="6387401"/>
            <a:ext cx="1428001" cy="462435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411892" y="3914031"/>
            <a:ext cx="3639123" cy="233231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235248" y="3914031"/>
            <a:ext cx="3639123" cy="233231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8058606" y="3914031"/>
            <a:ext cx="3639123" cy="2332315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E1C93C-5050-FC42-8F10-D22D4F119D1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08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Moller Magnet Sensor Tests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Evaluation of MXL90393 Magnetometers</a:t>
            </a:r>
          </a:p>
          <a:p>
            <a:endParaRPr lang="en-US" dirty="0"/>
          </a:p>
          <a:p>
            <a:r>
              <a:rPr lang="en-US" dirty="0" err="1"/>
              <a:t>ePAS</a:t>
            </a:r>
            <a:r>
              <a:rPr lang="en-US" dirty="0"/>
              <a:t> PTW-5232 generated by Joe Meyers</a:t>
            </a:r>
          </a:p>
          <a:p>
            <a:endParaRPr lang="en-US" dirty="0"/>
          </a:p>
          <a:p>
            <a:r>
              <a:rPr lang="en-US" dirty="0"/>
              <a:t>Performed on 10/30/2024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dirty="0"/>
              <a:t>Brian </a:t>
            </a:r>
            <a:r>
              <a:rPr lang="en-US" dirty="0" err="1"/>
              <a:t>Eng</a:t>
            </a:r>
            <a:r>
              <a:rPr lang="en-US" dirty="0"/>
              <a:t> / Detector Support Group</a:t>
            </a:r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1C04717F-2E6E-10EB-415A-3111CA549217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59193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C9576-A3B4-C974-5537-57BB6F1D0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of Sensor #2 Walk Test (0-1.3 A in 0.1 A steps)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9E23DD-B632-1CA9-842A-108B33909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done on 10/24 had a noticeable “bump” in reference data at 0.3 A</a:t>
            </a:r>
          </a:p>
          <a:p>
            <a:r>
              <a:rPr lang="en-US" dirty="0"/>
              <a:t>Repeated test on 10/30</a:t>
            </a:r>
          </a:p>
          <a:p>
            <a:r>
              <a:rPr lang="en-US" dirty="0"/>
              <a:t>Verified that output current of power supply was within 5 mA of setpoint</a:t>
            </a:r>
          </a:p>
          <a:p>
            <a:pPr lvl="1"/>
            <a:r>
              <a:rPr lang="en-US" dirty="0"/>
              <a:t>Generally within 1 mA, verified with both internal power supply readback and external probe</a:t>
            </a:r>
          </a:p>
          <a:p>
            <a:pPr lvl="1"/>
            <a:endParaRPr lang="en-US" dirty="0"/>
          </a:p>
          <a:p>
            <a:r>
              <a:rPr lang="en-US" dirty="0"/>
              <a:t>Top image = 10/24 data</a:t>
            </a:r>
          </a:p>
          <a:p>
            <a:r>
              <a:rPr lang="en-US" dirty="0"/>
              <a:t>Bottom image = 10/30 data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322472-5AAB-1C42-3970-1067BC091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Moller Magnet Sensor Tests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BE8E7-384A-084B-09BD-3E4E2AD8E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1C93C-5050-FC42-8F10-D22D4F119D1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AD74AD3E-E185-28ED-E79D-F436C7B871B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C8EBE9A4-C79C-D516-40BA-AA3C42C6263A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</p:spTree>
    <p:extLst>
      <p:ext uri="{BB962C8B-B14F-4D97-AF65-F5344CB8AC3E}">
        <p14:creationId xmlns:p14="http://schemas.microsoft.com/office/powerpoint/2010/main" val="2852423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521C8-F797-9FE5-56B7-82A6260EE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Shield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8C303-1AF8-F086-A637-0D04A1370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892" y="966055"/>
            <a:ext cx="5938728" cy="5381694"/>
          </a:xfrm>
        </p:spPr>
        <p:txBody>
          <a:bodyPr/>
          <a:lstStyle/>
          <a:p>
            <a:r>
              <a:rPr lang="en-US" dirty="0"/>
              <a:t>Placed sensors inside mu-Metal containers</a:t>
            </a:r>
          </a:p>
          <a:p>
            <a:pPr lvl="1"/>
            <a:r>
              <a:rPr lang="en-US" dirty="0"/>
              <a:t>“Box” and “Rod” shaped containers</a:t>
            </a:r>
          </a:p>
          <a:p>
            <a:pPr lvl="1"/>
            <a:r>
              <a:rPr lang="en-US" dirty="0"/>
              <a:t>Not 100% enclosed</a:t>
            </a:r>
          </a:p>
          <a:p>
            <a:pPr lvl="2"/>
            <a:r>
              <a:rPr lang="en-US" dirty="0"/>
              <a:t>Box has cutout on one side to insert sensor</a:t>
            </a:r>
          </a:p>
          <a:p>
            <a:pPr lvl="2"/>
            <a:r>
              <a:rPr lang="en-US" dirty="0"/>
              <a:t>Rod had one open end, other end capped</a:t>
            </a:r>
          </a:p>
          <a:p>
            <a:pPr lvl="2"/>
            <a:endParaRPr lang="en-US" dirty="0"/>
          </a:p>
          <a:p>
            <a:r>
              <a:rPr lang="en-US" dirty="0"/>
              <a:t>See plots on next slide</a:t>
            </a:r>
          </a:p>
          <a:p>
            <a:pPr lvl="1"/>
            <a:r>
              <a:rPr lang="en-US" dirty="0"/>
              <a:t>Both containers had similar performance</a:t>
            </a:r>
          </a:p>
          <a:p>
            <a:pPr lvl="1"/>
            <a:r>
              <a:rPr lang="en-US" dirty="0"/>
              <a:t>For both sensors after placing and removing from shield container the ”ambient” field measurement was lower than directly after reset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48DD89-B023-644F-93D0-C84EBC2CA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920A9A-1AD2-93CB-F82F-A38A78F3A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1C93C-5050-FC42-8F10-D22D4F119D1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E35CC231-6DFD-F677-10E8-4FF308571257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33804" y="966788"/>
            <a:ext cx="4036218" cy="5381625"/>
          </a:xfr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EFF7CC6-1DAC-4723-A020-D68F51F26E22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6461055" y="3719384"/>
            <a:ext cx="1397842" cy="209747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548E261-1418-6CE7-E572-75BD998B7DF6}"/>
              </a:ext>
            </a:extLst>
          </p:cNvPr>
          <p:cNvSpPr txBox="1"/>
          <p:nvPr/>
        </p:nvSpPr>
        <p:spPr>
          <a:xfrm>
            <a:off x="5730944" y="5632193"/>
            <a:ext cx="730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“Box”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4D3361C-91F1-E796-5FB9-91535B3C42DC}"/>
              </a:ext>
            </a:extLst>
          </p:cNvPr>
          <p:cNvCxnSpPr>
            <a:cxnSpLocks/>
            <a:stCxn id="18" idx="1"/>
          </p:cNvCxnSpPr>
          <p:nvPr/>
        </p:nvCxnSpPr>
        <p:spPr>
          <a:xfrm flipH="1" flipV="1">
            <a:off x="9440562" y="4868562"/>
            <a:ext cx="1671388" cy="94829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C990A58-7632-9DCC-93A8-F603BCF4BF53}"/>
              </a:ext>
            </a:extLst>
          </p:cNvPr>
          <p:cNvSpPr txBox="1"/>
          <p:nvPr/>
        </p:nvSpPr>
        <p:spPr>
          <a:xfrm>
            <a:off x="11111950" y="5632193"/>
            <a:ext cx="882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“Rod”</a:t>
            </a:r>
          </a:p>
        </p:txBody>
      </p:sp>
    </p:spTree>
    <p:extLst>
      <p:ext uri="{BB962C8B-B14F-4D97-AF65-F5344CB8AC3E}">
        <p14:creationId xmlns:p14="http://schemas.microsoft.com/office/powerpoint/2010/main" val="1951907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C532C75-BC52-68C2-84AA-D1C5CCA837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163" y="1293610"/>
            <a:ext cx="5565775" cy="4036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2B0E59-01A9-339F-C80A-7EF1B1DE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Shield Test Results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3EBCBE-6CCF-A5C9-24AA-66F6805DA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7195B0-4DC6-980C-B929-99A1EAE2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1C93C-5050-FC42-8F10-D22D4F119D1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C9412E2D-297F-1080-2623-19C6F009EF8F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05538" y="1320087"/>
            <a:ext cx="5492750" cy="3983046"/>
          </a:xfrm>
        </p:spPr>
      </p:pic>
      <p:sp>
        <p:nvSpPr>
          <p:cNvPr id="11" name="Left Brace 10">
            <a:extLst>
              <a:ext uri="{FF2B5EF4-FFF2-40B4-BE49-F238E27FC236}">
                <a16:creationId xmlns:a16="http://schemas.microsoft.com/office/drawing/2014/main" id="{1C00D235-1556-553D-BBAE-97426D16A2D9}"/>
              </a:ext>
            </a:extLst>
          </p:cNvPr>
          <p:cNvSpPr/>
          <p:nvPr/>
        </p:nvSpPr>
        <p:spPr>
          <a:xfrm rot="16200000">
            <a:off x="757198" y="4890945"/>
            <a:ext cx="914400" cy="877330"/>
          </a:xfrm>
          <a:prstGeom prst="lef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371C7E9E-D7BD-AD96-493B-4EB8037D3B98}"/>
              </a:ext>
            </a:extLst>
          </p:cNvPr>
          <p:cNvSpPr/>
          <p:nvPr/>
        </p:nvSpPr>
        <p:spPr>
          <a:xfrm rot="16200000">
            <a:off x="2180326" y="4470814"/>
            <a:ext cx="914400" cy="1717591"/>
          </a:xfrm>
          <a:prstGeom prst="lef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057F5D97-A32D-801E-4026-B73C3ABAF20F}"/>
              </a:ext>
            </a:extLst>
          </p:cNvPr>
          <p:cNvSpPr/>
          <p:nvPr/>
        </p:nvSpPr>
        <p:spPr>
          <a:xfrm rot="16200000">
            <a:off x="3528269" y="4890945"/>
            <a:ext cx="914400" cy="877330"/>
          </a:xfrm>
          <a:prstGeom prst="lef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80B1C400-0A36-BE5D-3268-C3A34B02970C}"/>
              </a:ext>
            </a:extLst>
          </p:cNvPr>
          <p:cNvSpPr/>
          <p:nvPr/>
        </p:nvSpPr>
        <p:spPr>
          <a:xfrm rot="16200000">
            <a:off x="4728969" y="4693242"/>
            <a:ext cx="914400" cy="1272736"/>
          </a:xfrm>
          <a:prstGeom prst="lef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15E2F2A7-9613-B3C2-D1AB-3C3D805FA10F}"/>
              </a:ext>
            </a:extLst>
          </p:cNvPr>
          <p:cNvSpPr/>
          <p:nvPr/>
        </p:nvSpPr>
        <p:spPr>
          <a:xfrm rot="16200000">
            <a:off x="6501054" y="5084536"/>
            <a:ext cx="914400" cy="490147"/>
          </a:xfrm>
          <a:prstGeom prst="lef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231C72FA-BE5D-69FC-0E28-A9137D1C73C5}"/>
              </a:ext>
            </a:extLst>
          </p:cNvPr>
          <p:cNvSpPr/>
          <p:nvPr/>
        </p:nvSpPr>
        <p:spPr>
          <a:xfrm rot="16200000">
            <a:off x="7498470" y="4630562"/>
            <a:ext cx="914400" cy="1398095"/>
          </a:xfrm>
          <a:prstGeom prst="lef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62897872-0A3A-0D9F-0CCB-B0CFDD9CB4E6}"/>
              </a:ext>
            </a:extLst>
          </p:cNvPr>
          <p:cNvSpPr/>
          <p:nvPr/>
        </p:nvSpPr>
        <p:spPr>
          <a:xfrm rot="16200000">
            <a:off x="8660737" y="4920945"/>
            <a:ext cx="914400" cy="817330"/>
          </a:xfrm>
          <a:prstGeom prst="lef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0070E305-4F31-3826-656C-3E6EC3F644D8}"/>
              </a:ext>
            </a:extLst>
          </p:cNvPr>
          <p:cNvSpPr/>
          <p:nvPr/>
        </p:nvSpPr>
        <p:spPr>
          <a:xfrm rot="16200000">
            <a:off x="9764035" y="4693104"/>
            <a:ext cx="914400" cy="1280707"/>
          </a:xfrm>
          <a:prstGeom prst="lef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0B416A03-2F26-F015-6BF5-73640864EC36}"/>
              </a:ext>
            </a:extLst>
          </p:cNvPr>
          <p:cNvSpPr/>
          <p:nvPr/>
        </p:nvSpPr>
        <p:spPr>
          <a:xfrm rot="16200000">
            <a:off x="10822739" y="4989894"/>
            <a:ext cx="914400" cy="687127"/>
          </a:xfrm>
          <a:prstGeom prst="leftBrac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9A6DC82-791B-C214-68A1-571DE986DD03}"/>
              </a:ext>
            </a:extLst>
          </p:cNvPr>
          <p:cNvSpPr txBox="1"/>
          <p:nvPr/>
        </p:nvSpPr>
        <p:spPr>
          <a:xfrm>
            <a:off x="914705" y="5800189"/>
            <a:ext cx="59938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Reset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B9069A6-A0E3-B0D8-104F-D57B192E7CCF}"/>
              </a:ext>
            </a:extLst>
          </p:cNvPr>
          <p:cNvSpPr txBox="1"/>
          <p:nvPr/>
        </p:nvSpPr>
        <p:spPr>
          <a:xfrm>
            <a:off x="2058281" y="5813569"/>
            <a:ext cx="115848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Inside “Rod”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C70638-7B4E-D4A4-B867-A4A3FD798441}"/>
              </a:ext>
            </a:extLst>
          </p:cNvPr>
          <p:cNvSpPr txBox="1"/>
          <p:nvPr/>
        </p:nvSpPr>
        <p:spPr>
          <a:xfrm>
            <a:off x="3546804" y="5800188"/>
            <a:ext cx="87733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On Table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6987BF-7377-CF6B-D363-CA08C9CFBFB4}"/>
              </a:ext>
            </a:extLst>
          </p:cNvPr>
          <p:cNvSpPr txBox="1"/>
          <p:nvPr/>
        </p:nvSpPr>
        <p:spPr>
          <a:xfrm>
            <a:off x="4606924" y="5813569"/>
            <a:ext cx="115848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Inside “Box”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F89500-5960-A0EA-175F-C845C835D635}"/>
              </a:ext>
            </a:extLst>
          </p:cNvPr>
          <p:cNvSpPr txBox="1"/>
          <p:nvPr/>
        </p:nvSpPr>
        <p:spPr>
          <a:xfrm>
            <a:off x="6659764" y="5800188"/>
            <a:ext cx="59938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Reset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662C1B-A05B-3278-774E-5372A79E0A04}"/>
              </a:ext>
            </a:extLst>
          </p:cNvPr>
          <p:cNvSpPr txBox="1"/>
          <p:nvPr/>
        </p:nvSpPr>
        <p:spPr>
          <a:xfrm>
            <a:off x="7376425" y="5813569"/>
            <a:ext cx="115848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Inside “Rod”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6F69B1-29A3-374C-1207-4FE52EFB63F3}"/>
              </a:ext>
            </a:extLst>
          </p:cNvPr>
          <p:cNvSpPr txBox="1"/>
          <p:nvPr/>
        </p:nvSpPr>
        <p:spPr>
          <a:xfrm>
            <a:off x="10838629" y="5785954"/>
            <a:ext cx="87733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On Table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307722B-77A7-5FFD-A8F5-70B422B615E1}"/>
              </a:ext>
            </a:extLst>
          </p:cNvPr>
          <p:cNvSpPr txBox="1"/>
          <p:nvPr/>
        </p:nvSpPr>
        <p:spPr>
          <a:xfrm>
            <a:off x="8683388" y="5786810"/>
            <a:ext cx="87733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On Table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3A0BC00-4683-3090-5202-68A6F34366A1}"/>
              </a:ext>
            </a:extLst>
          </p:cNvPr>
          <p:cNvSpPr txBox="1"/>
          <p:nvPr/>
        </p:nvSpPr>
        <p:spPr>
          <a:xfrm>
            <a:off x="9728257" y="5785953"/>
            <a:ext cx="115848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Inside “Box”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E158665-869F-5882-AA32-0AF8B8630560}"/>
              </a:ext>
            </a:extLst>
          </p:cNvPr>
          <p:cNvCxnSpPr>
            <a:cxnSpLocks/>
            <a:stCxn id="32" idx="2"/>
          </p:cNvCxnSpPr>
          <p:nvPr/>
        </p:nvCxnSpPr>
        <p:spPr>
          <a:xfrm>
            <a:off x="7203328" y="1157690"/>
            <a:ext cx="752341" cy="190678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E734089-B730-46C1-B0C7-D841301BD364}"/>
              </a:ext>
            </a:extLst>
          </p:cNvPr>
          <p:cNvSpPr txBox="1"/>
          <p:nvPr/>
        </p:nvSpPr>
        <p:spPr>
          <a:xfrm>
            <a:off x="5500796" y="849913"/>
            <a:ext cx="340506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Moved sensor around inside container</a:t>
            </a:r>
          </a:p>
        </p:txBody>
      </p:sp>
    </p:spTree>
    <p:extLst>
      <p:ext uri="{BB962C8B-B14F-4D97-AF65-F5344CB8AC3E}">
        <p14:creationId xmlns:p14="http://schemas.microsoft.com/office/powerpoint/2010/main" val="373592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77C9B-BCD3-9654-2D96-1D8682830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Ramp Test with Sensor #2 (using 2x gain setting)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9E513-B9A6-E5D9-5926-54663320F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Ramp power supply in steps</a:t>
            </a:r>
          </a:p>
          <a:p>
            <a:pPr lvl="1"/>
            <a:r>
              <a:rPr lang="en-US" dirty="0"/>
              <a:t>0.0 → 0.5 → 1.0 → 0.5 → 0.0</a:t>
            </a:r>
          </a:p>
          <a:p>
            <a:pPr lvl="1"/>
            <a:r>
              <a:rPr lang="en-US" dirty="0"/>
              <a:t>0.0 → -0.5 → -1.0 → -0.5 → 0.0</a:t>
            </a:r>
          </a:p>
          <a:p>
            <a:pPr lvl="1"/>
            <a:endParaRPr lang="en-US" dirty="0"/>
          </a:p>
          <a:p>
            <a:r>
              <a:rPr lang="en-US" dirty="0"/>
              <a:t>Previous setpoint determines</a:t>
            </a:r>
            <a:br>
              <a:rPr lang="en-US" dirty="0"/>
            </a:br>
            <a:r>
              <a:rPr lang="en-US" dirty="0"/>
              <a:t>return to zero value</a:t>
            </a:r>
          </a:p>
          <a:p>
            <a:pPr lvl="1"/>
            <a:r>
              <a:rPr lang="en-US" dirty="0"/>
              <a:t>Positive output ≈ 160 </a:t>
            </a:r>
            <a:r>
              <a:rPr lang="en-US" dirty="0" err="1"/>
              <a:t>μT</a:t>
            </a:r>
            <a:endParaRPr lang="en-US" dirty="0"/>
          </a:p>
          <a:p>
            <a:pPr lvl="1"/>
            <a:r>
              <a:rPr lang="en-US" dirty="0"/>
              <a:t>Negative output ≈ 60 </a:t>
            </a:r>
            <a:r>
              <a:rPr lang="en-US" dirty="0" err="1"/>
              <a:t>μT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184B0A-65C5-490D-F4C3-F476FE88F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0EF52B-B662-0621-B49B-9916FEE09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1C93C-5050-FC42-8F10-D22D4F119D13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F3D648F7-4CF9-0D63-40BC-64CE1F00E7F8}"/>
              </a:ext>
            </a:extLst>
          </p:cNvPr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986581028"/>
              </p:ext>
            </p:extLst>
          </p:nvPr>
        </p:nvGraphicFramePr>
        <p:xfrm>
          <a:off x="5029200" y="966055"/>
          <a:ext cx="1562948" cy="5270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9043">
                  <a:extLst>
                    <a:ext uri="{9D8B030D-6E8A-4147-A177-3AD203B41FA5}">
                      <a16:colId xmlns:a16="http://schemas.microsoft.com/office/drawing/2014/main" val="3643823850"/>
                    </a:ext>
                  </a:extLst>
                </a:gridCol>
                <a:gridCol w="733905">
                  <a:extLst>
                    <a:ext uri="{9D8B030D-6E8A-4147-A177-3AD203B41FA5}">
                      <a16:colId xmlns:a16="http://schemas.microsoft.com/office/drawing/2014/main" val="4156108327"/>
                    </a:ext>
                  </a:extLst>
                </a:gridCol>
              </a:tblGrid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>
                          <a:effectLst/>
                        </a:rPr>
                        <a:t>Current (A)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>
                          <a:effectLst/>
                        </a:rPr>
                        <a:t>Field (</a:t>
                      </a:r>
                      <a:r>
                        <a:rPr lang="en-US" sz="1000" b="1" dirty="0" err="1"/>
                        <a:t>μ</a:t>
                      </a:r>
                      <a:r>
                        <a:rPr lang="en-US" sz="1000" b="1" u="none" strike="noStrike" dirty="0" err="1">
                          <a:effectLst/>
                        </a:rPr>
                        <a:t>T</a:t>
                      </a:r>
                      <a:r>
                        <a:rPr lang="en-US" sz="1000" b="1" u="none" strike="noStrike" dirty="0"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2707280839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2228272527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4339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1138209938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8595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4137081612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4435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3988648600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170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1505561878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4082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2285512605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8369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2284958393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4185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4035389342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1930401428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4335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3728414707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8589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1984237006"/>
                  </a:ext>
                </a:extLst>
              </a:tr>
              <a:tr h="174141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4427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1666565629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1710654909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4092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276800140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8370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3008568922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4188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1503654451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938477614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4332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2297644772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8590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1887412076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4425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3967191195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978952030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4096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655687473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8370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4074184934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-0.5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4189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4002668749"/>
                  </a:ext>
                </a:extLst>
              </a:tr>
              <a:tr h="20385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62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21" marR="4121" marT="4121" marB="0" anchor="b"/>
                </a:tc>
                <a:extLst>
                  <a:ext uri="{0D108BD9-81ED-4DB2-BD59-A6C34878D82A}">
                    <a16:rowId xmlns:a16="http://schemas.microsoft.com/office/drawing/2014/main" val="2161967743"/>
                  </a:ext>
                </a:extLst>
              </a:tr>
            </a:tbl>
          </a:graphicData>
        </a:graphic>
      </p:graphicFrame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D8378492-57E5-FBD7-BA31-9C904A10446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815" b="5815"/>
          <a:stretch>
            <a:fillRect/>
          </a:stretch>
        </p:blipFill>
        <p:spPr>
          <a:xfrm>
            <a:off x="7053384" y="1940719"/>
            <a:ext cx="4644345" cy="2976562"/>
          </a:xfr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075EFF-B44E-BB3D-D674-06F4C5709F90}"/>
              </a:ext>
            </a:extLst>
          </p:cNvPr>
          <p:cNvCxnSpPr/>
          <p:nvPr/>
        </p:nvCxnSpPr>
        <p:spPr>
          <a:xfrm>
            <a:off x="7521145" y="2214880"/>
            <a:ext cx="4572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8F97A3-4113-FFE9-E674-FAD00DF129C2}"/>
              </a:ext>
            </a:extLst>
          </p:cNvPr>
          <p:cNvCxnSpPr/>
          <p:nvPr/>
        </p:nvCxnSpPr>
        <p:spPr>
          <a:xfrm>
            <a:off x="7521145" y="2861550"/>
            <a:ext cx="4572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E2AF546-43BF-B773-B720-79238BFF5891}"/>
              </a:ext>
            </a:extLst>
          </p:cNvPr>
          <p:cNvCxnSpPr/>
          <p:nvPr/>
        </p:nvCxnSpPr>
        <p:spPr>
          <a:xfrm>
            <a:off x="7521145" y="3497924"/>
            <a:ext cx="4572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84101DC-041D-7CA0-56DA-B537CA992217}"/>
              </a:ext>
            </a:extLst>
          </p:cNvPr>
          <p:cNvCxnSpPr/>
          <p:nvPr/>
        </p:nvCxnSpPr>
        <p:spPr>
          <a:xfrm>
            <a:off x="7521145" y="4134296"/>
            <a:ext cx="4572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4BD2712-4D4C-E82B-4B61-97FC78DAB9B9}"/>
              </a:ext>
            </a:extLst>
          </p:cNvPr>
          <p:cNvCxnSpPr/>
          <p:nvPr/>
        </p:nvCxnSpPr>
        <p:spPr>
          <a:xfrm>
            <a:off x="7521145" y="4776847"/>
            <a:ext cx="4572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6B4C2F0-AFB5-EE71-2E28-FB775FA0D20B}"/>
              </a:ext>
            </a:extLst>
          </p:cNvPr>
          <p:cNvSpPr txBox="1"/>
          <p:nvPr/>
        </p:nvSpPr>
        <p:spPr>
          <a:xfrm>
            <a:off x="11682151" y="1978956"/>
            <a:ext cx="5098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1.0 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486C15-3825-22CB-8BB8-14AAC5CB0B87}"/>
              </a:ext>
            </a:extLst>
          </p:cNvPr>
          <p:cNvSpPr txBox="1"/>
          <p:nvPr/>
        </p:nvSpPr>
        <p:spPr>
          <a:xfrm>
            <a:off x="11689940" y="2598006"/>
            <a:ext cx="5098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0.5 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5CD2F2D-2DF0-3777-B114-DBC9FBE0B4F6}"/>
              </a:ext>
            </a:extLst>
          </p:cNvPr>
          <p:cNvSpPr txBox="1"/>
          <p:nvPr/>
        </p:nvSpPr>
        <p:spPr>
          <a:xfrm>
            <a:off x="11697729" y="3243040"/>
            <a:ext cx="5098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0.0 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7E004D9-78D8-B495-C4E9-E821F4A56C77}"/>
              </a:ext>
            </a:extLst>
          </p:cNvPr>
          <p:cNvSpPr txBox="1"/>
          <p:nvPr/>
        </p:nvSpPr>
        <p:spPr>
          <a:xfrm>
            <a:off x="11697729" y="3886832"/>
            <a:ext cx="5098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-0.5 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044B013-95E9-B77D-EDC5-884ECF8214D9}"/>
              </a:ext>
            </a:extLst>
          </p:cNvPr>
          <p:cNvSpPr txBox="1"/>
          <p:nvPr/>
        </p:nvSpPr>
        <p:spPr>
          <a:xfrm>
            <a:off x="11701399" y="4507326"/>
            <a:ext cx="5098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-1.0 A</a:t>
            </a:r>
          </a:p>
        </p:txBody>
      </p:sp>
    </p:spTree>
    <p:extLst>
      <p:ext uri="{BB962C8B-B14F-4D97-AF65-F5344CB8AC3E}">
        <p14:creationId xmlns:p14="http://schemas.microsoft.com/office/powerpoint/2010/main" val="3234666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FF35F2E-4645-9962-7418-E2C552A25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B1540F3-E42F-879D-F957-BA94220CC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alternative MXL90393 libraries</a:t>
            </a:r>
          </a:p>
          <a:p>
            <a:pPr lvl="1"/>
            <a:r>
              <a:rPr lang="en-US" dirty="0"/>
              <a:t>Adafruit provided library missing some chip functionality</a:t>
            </a:r>
          </a:p>
          <a:p>
            <a:pPr lvl="2"/>
            <a:r>
              <a:rPr lang="en-US" dirty="0"/>
              <a:t>Namely no way to enable temperature compensation (disabled by default)</a:t>
            </a:r>
          </a:p>
          <a:p>
            <a:pPr lvl="2"/>
            <a:endParaRPr lang="en-US" dirty="0"/>
          </a:p>
          <a:p>
            <a:r>
              <a:rPr lang="en-US" dirty="0"/>
              <a:t>Additional measurements?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5E07AE-5DED-987F-4FA5-E1E3A475E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Moller Magnet Sensor Tests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06C566-EA12-0897-2280-32D326047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1C93C-5050-FC42-8F10-D22D4F119D1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37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Lab Colors">
      <a:dk1>
        <a:srgbClr val="000000"/>
      </a:dk1>
      <a:lt1>
        <a:srgbClr val="FFFFFF"/>
      </a:lt1>
      <a:dk2>
        <a:srgbClr val="5E5E5E"/>
      </a:dk2>
      <a:lt2>
        <a:srgbClr val="EAEAEA"/>
      </a:lt2>
      <a:accent1>
        <a:srgbClr val="BE1D1D"/>
      </a:accent1>
      <a:accent2>
        <a:srgbClr val="D5D5D5"/>
      </a:accent2>
      <a:accent3>
        <a:srgbClr val="C0C0C0"/>
      </a:accent3>
      <a:accent4>
        <a:srgbClr val="A9A9A9"/>
      </a:accent4>
      <a:accent5>
        <a:srgbClr val="929292"/>
      </a:accent5>
      <a:accent6>
        <a:srgbClr val="919191"/>
      </a:accent6>
      <a:hlink>
        <a:srgbClr val="941100"/>
      </a:hlink>
      <a:folHlink>
        <a:srgbClr val="C81B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effersonLab_Widescreen" id="{7B6BC214-CE7D-5C48-9BF6-77FBFE1E69EC}" vid="{7428E7A7-0EE4-AE4F-9C3B-0381D78A76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392</Words>
  <Application>Microsoft Macintosh PowerPoint</Application>
  <PresentationFormat>Widescreen</PresentationFormat>
  <Paragraphs>119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PingFangSC-Regular</vt:lpstr>
      <vt:lpstr>.PingFangSC-Regular</vt:lpstr>
      <vt:lpstr>Arial</vt:lpstr>
      <vt:lpstr>Calibri</vt:lpstr>
      <vt:lpstr>Office Theme</vt:lpstr>
      <vt:lpstr>Moller Magnet Sensor Tests</vt:lpstr>
      <vt:lpstr>Redo of Sensor #2 Walk Test (0-1.3 A in 0.1 A steps)</vt:lpstr>
      <vt:lpstr>Shield Test</vt:lpstr>
      <vt:lpstr>Shield Test Results</vt:lpstr>
      <vt:lpstr>Ramp Test with Sensor #2 (using 2x gain setting)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Moller Magnet Mapping Sensor Tests</dc:title>
  <dc:creator>beng</dc:creator>
  <cp:lastModifiedBy>beng</cp:lastModifiedBy>
  <cp:revision>9</cp:revision>
  <dcterms:created xsi:type="dcterms:W3CDTF">2024-10-31T17:20:33Z</dcterms:created>
  <dcterms:modified xsi:type="dcterms:W3CDTF">2024-10-31T20:41:36Z</dcterms:modified>
</cp:coreProperties>
</file>