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5" r:id="rId4"/>
  </p:sldMasterIdLst>
  <p:notesMasterIdLst>
    <p:notesMasterId r:id="rId19"/>
  </p:notesMasterIdLst>
  <p:handoutMasterIdLst>
    <p:handoutMasterId r:id="rId20"/>
  </p:handoutMasterIdLst>
  <p:sldIdLst>
    <p:sldId id="462" r:id="rId5"/>
    <p:sldId id="418" r:id="rId6"/>
    <p:sldId id="423" r:id="rId7"/>
    <p:sldId id="428" r:id="rId8"/>
    <p:sldId id="429" r:id="rId9"/>
    <p:sldId id="430" r:id="rId10"/>
    <p:sldId id="431" r:id="rId11"/>
    <p:sldId id="432" r:id="rId12"/>
    <p:sldId id="420" r:id="rId13"/>
    <p:sldId id="424" r:id="rId14"/>
    <p:sldId id="425" r:id="rId15"/>
    <p:sldId id="426" r:id="rId16"/>
    <p:sldId id="427" r:id="rId17"/>
    <p:sldId id="422" r:id="rId1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7A5544-F345-4A77-8CD9-BA4C59B17F35}">
          <p14:sldIdLst>
            <p14:sldId id="462"/>
            <p14:sldId id="418"/>
            <p14:sldId id="423"/>
            <p14:sldId id="428"/>
            <p14:sldId id="429"/>
            <p14:sldId id="430"/>
            <p14:sldId id="431"/>
            <p14:sldId id="432"/>
            <p14:sldId id="420"/>
            <p14:sldId id="424"/>
            <p14:sldId id="425"/>
            <p14:sldId id="426"/>
            <p14:sldId id="427"/>
            <p14:sldId id="422"/>
          </p14:sldIdLst>
        </p14:section>
      </p14:sectionLst>
    </p:ex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rit Yegneswaran" initials="AY" lastIdx="37" clrIdx="0">
    <p:extLst>
      <p:ext uri="{19B8F6BF-5375-455C-9EA6-DF929625EA0E}">
        <p15:presenceInfo xmlns:p15="http://schemas.microsoft.com/office/powerpoint/2012/main" userId="S-1-5-21-1097014734-140981682-1849977318-1783" providerId="AD"/>
      </p:ext>
    </p:extLst>
  </p:cmAuthor>
  <p:cmAuthor id="2" name="Mary Ann Antonioli" initials="MAA" lastIdx="7" clrIdx="1">
    <p:extLst>
      <p:ext uri="{19B8F6BF-5375-455C-9EA6-DF929625EA0E}">
        <p15:presenceInfo xmlns:p15="http://schemas.microsoft.com/office/powerpoint/2012/main" userId="S-1-5-21-1097014734-140981682-1849977318-3955" providerId="AD"/>
      </p:ext>
    </p:extLst>
  </p:cmAuthor>
  <p:cmAuthor id="3" name="Marc Mcmullen" initials="MM" lastIdx="1" clrIdx="2">
    <p:extLst>
      <p:ext uri="{19B8F6BF-5375-455C-9EA6-DF929625EA0E}">
        <p15:presenceInfo xmlns:p15="http://schemas.microsoft.com/office/powerpoint/2012/main" userId="S-1-5-21-1097014734-140981682-1849977318-19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C000"/>
    <a:srgbClr val="008000"/>
    <a:srgbClr val="BFBFBF"/>
    <a:srgbClr val="F38BEE"/>
    <a:srgbClr val="00B0F0"/>
    <a:srgbClr val="EF74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1" autoAdjust="0"/>
    <p:restoredTop sz="96395" autoAdjust="0"/>
  </p:normalViewPr>
  <p:slideViewPr>
    <p:cSldViewPr snapToGrid="0" snapToObjects="1" showGuides="1">
      <p:cViewPr varScale="1">
        <p:scale>
          <a:sx n="164" d="100"/>
          <a:sy n="164" d="100"/>
        </p:scale>
        <p:origin x="1024" y="100"/>
      </p:cViewPr>
      <p:guideLst>
        <p:guide orient="horz" pos="2136"/>
        <p:guide pos="2880"/>
      </p:guideLst>
    </p:cSldViewPr>
  </p:slideViewPr>
  <p:outlineViewPr>
    <p:cViewPr>
      <p:scale>
        <a:sx n="33" d="100"/>
        <a:sy n="33" d="100"/>
      </p:scale>
      <p:origin x="0" y="11155"/>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237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1727"/>
          </a:xfrm>
          <a:prstGeom prst="rect">
            <a:avLst/>
          </a:prstGeom>
        </p:spPr>
        <p:txBody>
          <a:bodyPr vert="horz" lIns="96647" tIns="48324" rIns="96647" bIns="48324" rtlCol="0"/>
          <a:lstStyle>
            <a:lvl1pPr algn="l">
              <a:defRPr sz="1400"/>
            </a:lvl1pPr>
          </a:lstStyle>
          <a:p>
            <a:endParaRPr lang="en-US" dirty="0"/>
          </a:p>
        </p:txBody>
      </p:sp>
      <p:sp>
        <p:nvSpPr>
          <p:cNvPr id="3" name="Date Placeholder 2"/>
          <p:cNvSpPr>
            <a:spLocks noGrp="1"/>
          </p:cNvSpPr>
          <p:nvPr>
            <p:ph type="dt" sz="quarter" idx="1"/>
          </p:nvPr>
        </p:nvSpPr>
        <p:spPr>
          <a:xfrm>
            <a:off x="4143588" y="2"/>
            <a:ext cx="3169920" cy="481727"/>
          </a:xfrm>
          <a:prstGeom prst="rect">
            <a:avLst/>
          </a:prstGeom>
        </p:spPr>
        <p:txBody>
          <a:bodyPr vert="horz" lIns="96647" tIns="48324" rIns="96647" bIns="48324" rtlCol="0"/>
          <a:lstStyle>
            <a:lvl1pPr algn="r">
              <a:defRPr sz="1400"/>
            </a:lvl1pPr>
          </a:lstStyle>
          <a:p>
            <a:fld id="{98D1F5BC-869F-499A-9DF7-9205ED028235}" type="datetimeFigureOut">
              <a:rPr lang="en-US" smtClean="0"/>
              <a:pPr/>
              <a:t>12/10/2024</a:t>
            </a:fld>
            <a:endParaRPr lang="en-US" dirty="0"/>
          </a:p>
        </p:txBody>
      </p:sp>
      <p:sp>
        <p:nvSpPr>
          <p:cNvPr id="4" name="Footer Placeholder 3"/>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400"/>
            </a:lvl1pPr>
          </a:lstStyle>
          <a:p>
            <a:endParaRPr lang="en-US" dirty="0"/>
          </a:p>
        </p:txBody>
      </p:sp>
      <p:sp>
        <p:nvSpPr>
          <p:cNvPr id="5" name="Slide Number Placeholder 4"/>
          <p:cNvSpPr>
            <a:spLocks noGrp="1"/>
          </p:cNvSpPr>
          <p:nvPr>
            <p:ph type="sldNum" sz="quarter" idx="3"/>
          </p:nvPr>
        </p:nvSpPr>
        <p:spPr>
          <a:xfrm>
            <a:off x="4143588" y="9119475"/>
            <a:ext cx="3169920" cy="481726"/>
          </a:xfrm>
          <a:prstGeom prst="rect">
            <a:avLst/>
          </a:prstGeom>
        </p:spPr>
        <p:txBody>
          <a:bodyPr vert="horz" lIns="96647" tIns="48324" rIns="96647" bIns="48324" rtlCol="0" anchor="b"/>
          <a:lstStyle>
            <a:lvl1pPr algn="r">
              <a:defRPr sz="1400"/>
            </a:lvl1pPr>
          </a:lstStyle>
          <a:p>
            <a:fld id="{E51CE019-114D-4AB4-96DD-D2225916ED58}" type="slidenum">
              <a:rPr lang="en-US" smtClean="0"/>
              <a:pPr/>
              <a:t>‹#›</a:t>
            </a:fld>
            <a:endParaRPr lang="en-US" dirty="0"/>
          </a:p>
        </p:txBody>
      </p:sp>
    </p:spTree>
    <p:extLst>
      <p:ext uri="{BB962C8B-B14F-4D97-AF65-F5344CB8AC3E}">
        <p14:creationId xmlns:p14="http://schemas.microsoft.com/office/powerpoint/2010/main" val="2004623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7" tIns="48324" rIns="96647" bIns="48324" rtlCol="0"/>
          <a:lstStyle>
            <a:lvl1pPr algn="l">
              <a:defRPr sz="1400"/>
            </a:lvl1pPr>
          </a:lstStyle>
          <a:p>
            <a:endParaRPr lang="en-US" dirty="0"/>
          </a:p>
        </p:txBody>
      </p:sp>
      <p:sp>
        <p:nvSpPr>
          <p:cNvPr id="3" name="Date Placeholder 2"/>
          <p:cNvSpPr>
            <a:spLocks noGrp="1"/>
          </p:cNvSpPr>
          <p:nvPr>
            <p:ph type="dt" idx="1"/>
          </p:nvPr>
        </p:nvSpPr>
        <p:spPr>
          <a:xfrm>
            <a:off x="4143588" y="1"/>
            <a:ext cx="3169920" cy="480060"/>
          </a:xfrm>
          <a:prstGeom prst="rect">
            <a:avLst/>
          </a:prstGeom>
        </p:spPr>
        <p:txBody>
          <a:bodyPr vert="horz" lIns="96647" tIns="48324" rIns="96647" bIns="48324" rtlCol="0"/>
          <a:lstStyle>
            <a:lvl1pPr algn="r">
              <a:defRPr sz="1400"/>
            </a:lvl1pPr>
          </a:lstStyle>
          <a:p>
            <a:fld id="{9EE1124A-8259-2F43-AA9E-1AB80762BA4E}" type="datetimeFigureOut">
              <a:rPr lang="en-US" smtClean="0"/>
              <a:pPr/>
              <a:t>12/10/2024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7" tIns="48324" rIns="96647" bIns="483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400"/>
            </a:lvl1pPr>
          </a:lstStyle>
          <a:p>
            <a:endParaRPr lang="en-US"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47" tIns="48324" rIns="96647" bIns="48324" rtlCol="0" anchor="b"/>
          <a:lstStyle>
            <a:lvl1pPr algn="r">
              <a:defRPr sz="1400"/>
            </a:lvl1pPr>
          </a:lstStyle>
          <a:p>
            <a:fld id="{16653114-0D40-384A-9E11-76EB88F8D7B8}" type="slidenum">
              <a:rPr lang="en-US" smtClean="0"/>
              <a:pPr/>
              <a:t>‹#›</a:t>
            </a:fld>
            <a:endParaRPr lang="en-US" dirty="0"/>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653114-0D40-384A-9E11-76EB88F8D7B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7191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SG Slid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2130425"/>
            <a:ext cx="7896225" cy="1470025"/>
          </a:xfrm>
        </p:spPr>
        <p:txBody>
          <a:bodyPr>
            <a:noAutofit/>
          </a:bodyPr>
          <a:lstStyle>
            <a:lvl1pPr>
              <a:defRPr sz="4400" b="0">
                <a:latin typeface="+mj-lt"/>
                <a:cs typeface="Calibri" panose="020F0502020204030204" pitchFamily="34" charset="0"/>
              </a:defRPr>
            </a:lvl1pPr>
          </a:lstStyle>
          <a:p>
            <a:r>
              <a:rPr lang="en-US" dirty="0"/>
              <a:t>Click to Edit DSG Master Talk Title </a:t>
            </a:r>
          </a:p>
        </p:txBody>
      </p:sp>
      <p:sp>
        <p:nvSpPr>
          <p:cNvPr id="3" name="Subtitle 2"/>
          <p:cNvSpPr>
            <a:spLocks noGrp="1"/>
          </p:cNvSpPr>
          <p:nvPr>
            <p:ph type="subTitle" idx="1" hasCustomPrompt="1"/>
          </p:nvPr>
        </p:nvSpPr>
        <p:spPr>
          <a:xfrm>
            <a:off x="1371600" y="3878580"/>
            <a:ext cx="6400800" cy="1752600"/>
          </a:xfrm>
        </p:spPr>
        <p:txBody>
          <a:bodyPr>
            <a:noAutofit/>
          </a:bodyPr>
          <a:lstStyle>
            <a:lvl1pPr marL="0" indent="0" algn="ctr">
              <a:lnSpc>
                <a:spcPct val="100000"/>
              </a:lnSpc>
              <a:spcBef>
                <a:spcPts val="0"/>
              </a:spcBef>
              <a:buNone/>
              <a:defRPr sz="320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Detector Support Group</a:t>
            </a:r>
          </a:p>
          <a:p>
            <a:fld id="{E0A44F2C-FA94-46BC-AFD4-7A5D7E389101}" type="datetime4">
              <a:rPr lang="en-US" smtClean="0"/>
              <a:t>March 17, 2021</a:t>
            </a:fld>
            <a:endParaRPr lang="en-US" dirty="0"/>
          </a:p>
        </p:txBody>
      </p:sp>
      <p:sp>
        <p:nvSpPr>
          <p:cNvPr id="9" name="Footer Placeholder 4">
            <a:extLst>
              <a:ext uri="{FF2B5EF4-FFF2-40B4-BE49-F238E27FC236}">
                <a16:creationId xmlns:a16="http://schemas.microsoft.com/office/drawing/2014/main" id="{86924DEA-6466-4AFC-B9C3-5540AFDA8C12}"/>
              </a:ext>
            </a:extLst>
          </p:cNvPr>
          <p:cNvSpPr txBox="1">
            <a:spLocks/>
          </p:cNvSpPr>
          <p:nvPr userDrawn="1"/>
        </p:nvSpPr>
        <p:spPr>
          <a:xfrm>
            <a:off x="1213980" y="6448364"/>
            <a:ext cx="3948569" cy="365125"/>
          </a:xfrm>
          <a:prstGeom prst="rect">
            <a:avLst/>
          </a:prstGeom>
        </p:spPr>
        <p:txBody>
          <a:bodyPr/>
          <a:lstStyle>
            <a:defPPr>
              <a:defRPr lang="en-US"/>
            </a:defPPr>
            <a:lvl1pPr marL="0" algn="ctr" defTabSz="457200" rtl="0" eaLnBrk="1" latinLnBrk="0" hangingPunct="1">
              <a:defRPr sz="1800" b="1" kern="1200">
                <a:solidFill>
                  <a:schemeClr val="bg1"/>
                </a:solidFill>
                <a:latin typeface="Lucida Handwriting" panose="03010101010101010101" pitchFamily="66"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	Physics division  </a:t>
            </a:r>
            <a:r>
              <a:rPr lang="en-US" sz="1400" dirty="0">
                <a:solidFill>
                  <a:schemeClr val="bg1"/>
                </a:solidFill>
              </a:rPr>
              <a:t>		</a:t>
            </a:r>
            <a:r>
              <a:rPr lang="en-US" sz="2000" dirty="0">
                <a:solidFill>
                  <a:schemeClr val="bg1"/>
                </a:solidFill>
              </a:rPr>
              <a:t>   </a:t>
            </a:r>
            <a:r>
              <a:rPr lang="en-US" sz="2000" dirty="0">
                <a:solidFill>
                  <a:srgbClr val="FF0000"/>
                </a:solidFill>
              </a:rPr>
              <a:t>d</a:t>
            </a:r>
            <a:r>
              <a:rPr lang="en-US" sz="2000" dirty="0">
                <a:solidFill>
                  <a:schemeClr val="bg1"/>
                </a:solidFill>
              </a:rPr>
              <a:t>s</a:t>
            </a:r>
            <a:r>
              <a:rPr lang="en-US" sz="2000" dirty="0">
                <a:solidFill>
                  <a:srgbClr val="0070C0"/>
                </a:solidFill>
              </a:rPr>
              <a:t>g</a:t>
            </a:r>
            <a:r>
              <a:rPr lang="en-US" sz="2000" dirty="0">
                <a:solidFill>
                  <a:schemeClr val="bg1"/>
                </a:solidFill>
              </a:rPr>
              <a:t>	</a:t>
            </a:r>
            <a:endParaRPr lang="en-US" sz="2000" dirty="0">
              <a:solidFill>
                <a:srgbClr val="0070C0"/>
              </a:solidFill>
            </a:endParaRPr>
          </a:p>
        </p:txBody>
      </p:sp>
    </p:spTree>
    <p:extLst>
      <p:ext uri="{BB962C8B-B14F-4D97-AF65-F5344CB8AC3E}">
        <p14:creationId xmlns:p14="http://schemas.microsoft.com/office/powerpoint/2010/main" val="421268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78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221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SG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b="1"/>
            </a:lvl1pPr>
          </a:lstStyle>
          <a:p>
            <a:r>
              <a:rPr lang="en-US" dirty="0"/>
              <a:t>Click to edit content title</a:t>
            </a:r>
          </a:p>
        </p:txBody>
      </p:sp>
      <p:sp>
        <p:nvSpPr>
          <p:cNvPr id="7" name="Footer Placeholder 4"/>
          <p:cNvSpPr>
            <a:spLocks noGrp="1"/>
          </p:cNvSpPr>
          <p:nvPr>
            <p:ph type="ftr" sz="quarter" idx="11"/>
          </p:nvPr>
        </p:nvSpPr>
        <p:spPr>
          <a:xfrm>
            <a:off x="3086100" y="6450370"/>
            <a:ext cx="2895600" cy="365125"/>
          </a:xfrm>
          <a:prstGeom prst="rect">
            <a:avLst/>
          </a:prstGeom>
        </p:spPr>
        <p:txBody>
          <a:bodyPr/>
          <a:lstStyle>
            <a:lvl1pPr>
              <a:defRPr>
                <a:solidFill>
                  <a:schemeClr val="bg1"/>
                </a:solidFill>
              </a:defRPr>
            </a:lvl1pPr>
          </a:lstStyle>
          <a:p>
            <a:r>
              <a:rPr lang="en-US" dirty="0"/>
              <a:t>Detector Support Group</a:t>
            </a:r>
          </a:p>
        </p:txBody>
      </p:sp>
      <p:sp>
        <p:nvSpPr>
          <p:cNvPr id="8" name="Rectangle 7"/>
          <p:cNvSpPr/>
          <p:nvPr userDrawn="1"/>
        </p:nvSpPr>
        <p:spPr>
          <a:xfrm>
            <a:off x="6857919" y="6507718"/>
            <a:ext cx="410690" cy="307777"/>
          </a:xfrm>
          <a:prstGeom prst="rect">
            <a:avLst/>
          </a:prstGeom>
        </p:spPr>
        <p:txBody>
          <a:bodyPr wrap="none">
            <a:spAutoFit/>
          </a:bodyPr>
          <a:lstStyle/>
          <a:p>
            <a:fld id="{478F943C-728E-4382-8EDE-3EA35D9388D3}" type="slidenum">
              <a:rPr lang="en-US" sz="1400" smtClean="0">
                <a:solidFill>
                  <a:schemeClr val="bg1"/>
                </a:solidFill>
              </a:rPr>
              <a:pPr/>
              <a:t>‹#›</a:t>
            </a:fld>
            <a:endParaRPr lang="en-US" sz="1400" dirty="0">
              <a:solidFill>
                <a:schemeClr val="bg1"/>
              </a:solidFill>
            </a:endParaRPr>
          </a:p>
        </p:txBody>
      </p:sp>
      <p:sp>
        <p:nvSpPr>
          <p:cNvPr id="6" name="Content Placeholder 2"/>
          <p:cNvSpPr>
            <a:spLocks noGrp="1"/>
          </p:cNvSpPr>
          <p:nvPr>
            <p:ph idx="12"/>
          </p:nvPr>
        </p:nvSpPr>
        <p:spPr>
          <a:xfrm>
            <a:off x="350996" y="983997"/>
            <a:ext cx="8526304" cy="5146675"/>
          </a:xfrm>
        </p:spPr>
        <p:txBody>
          <a:bodyPr>
            <a:noAutofit/>
          </a:bodyPr>
          <a:lstStyle>
            <a:lvl1pPr>
              <a:lnSpc>
                <a:spcPct val="100000"/>
              </a:lnSpc>
              <a:spcBef>
                <a:spcPts val="600"/>
              </a:spcBef>
              <a:defRPr sz="2800"/>
            </a:lvl1pPr>
            <a:lvl2pPr>
              <a:lnSpc>
                <a:spcPct val="100000"/>
              </a:lnSpc>
              <a:spcBef>
                <a:spcPts val="0"/>
              </a:spcBef>
              <a:defRPr sz="2400"/>
            </a:lvl2pPr>
            <a:lvl3pPr marL="1143000" indent="-228600">
              <a:lnSpc>
                <a:spcPct val="100000"/>
              </a:lnSpc>
              <a:spcBef>
                <a:spcPts val="0"/>
              </a:spcBef>
              <a:buFont typeface="Wingdings" panose="05000000000000000000" pitchFamily="2" charset="2"/>
              <a:buChar char="§"/>
              <a:defRPr sz="2000"/>
            </a:lvl3pPr>
          </a:lstStyle>
          <a:p>
            <a:pPr lvl="0"/>
            <a:r>
              <a:rPr lang="en-US"/>
              <a:t>Edit Master text styles</a:t>
            </a:r>
          </a:p>
          <a:p>
            <a:pPr lvl="1"/>
            <a:r>
              <a:rPr lang="en-US"/>
              <a:t>Second level</a:t>
            </a:r>
          </a:p>
          <a:p>
            <a:pPr lvl="2"/>
            <a:r>
              <a:rPr lang="en-US"/>
              <a:t>Third level</a:t>
            </a:r>
          </a:p>
        </p:txBody>
      </p:sp>
      <p:sp>
        <p:nvSpPr>
          <p:cNvPr id="10" name="Rectangle 9"/>
          <p:cNvSpPr/>
          <p:nvPr userDrawn="1"/>
        </p:nvSpPr>
        <p:spPr>
          <a:xfrm>
            <a:off x="1422318" y="6522011"/>
            <a:ext cx="958917" cy="307777"/>
          </a:xfrm>
          <a:prstGeom prst="rect">
            <a:avLst/>
          </a:prstGeom>
        </p:spPr>
        <p:txBody>
          <a:bodyPr wrap="none">
            <a:spAutoFit/>
          </a:bodyPr>
          <a:lstStyle/>
          <a:p>
            <a:fld id="{91F48864-962D-48CF-B28B-481B4909711C}" type="datetime1">
              <a:rPr lang="en-US" sz="1400" smtClean="0">
                <a:solidFill>
                  <a:schemeClr val="bg1"/>
                </a:solidFill>
              </a:rPr>
              <a:t>12/10/2024</a:t>
            </a:fld>
            <a:endParaRPr lang="en-US" sz="1400" dirty="0">
              <a:solidFill>
                <a:schemeClr val="bg1"/>
              </a:solidFill>
            </a:endParaRPr>
          </a:p>
        </p:txBody>
      </p:sp>
    </p:spTree>
    <p:extLst>
      <p:ext uri="{BB962C8B-B14F-4D97-AF65-F5344CB8AC3E}">
        <p14:creationId xmlns:p14="http://schemas.microsoft.com/office/powerpoint/2010/main" val="5280511"/>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SG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b="1"/>
            </a:lvl1pPr>
          </a:lstStyle>
          <a:p>
            <a:r>
              <a:rPr lang="en-US" dirty="0"/>
              <a:t>Click to edit content title</a:t>
            </a:r>
          </a:p>
        </p:txBody>
      </p:sp>
      <p:sp>
        <p:nvSpPr>
          <p:cNvPr id="7" name="Footer Placeholder 4"/>
          <p:cNvSpPr>
            <a:spLocks noGrp="1"/>
          </p:cNvSpPr>
          <p:nvPr>
            <p:ph type="ftr" sz="quarter" idx="11"/>
          </p:nvPr>
        </p:nvSpPr>
        <p:spPr>
          <a:xfrm>
            <a:off x="3086100" y="6450370"/>
            <a:ext cx="2895600" cy="365125"/>
          </a:xfrm>
          <a:prstGeom prst="rect">
            <a:avLst/>
          </a:prstGeom>
        </p:spPr>
        <p:txBody>
          <a:bodyPr/>
          <a:lstStyle>
            <a:lvl1pPr>
              <a:defRPr>
                <a:solidFill>
                  <a:schemeClr val="bg1"/>
                </a:solidFill>
              </a:defRPr>
            </a:lvl1pPr>
          </a:lstStyle>
          <a:p>
            <a:r>
              <a:rPr lang="en-US" dirty="0"/>
              <a:t>Detector Support Group</a:t>
            </a:r>
          </a:p>
        </p:txBody>
      </p:sp>
      <p:sp>
        <p:nvSpPr>
          <p:cNvPr id="8" name="Rectangle 7"/>
          <p:cNvSpPr/>
          <p:nvPr userDrawn="1"/>
        </p:nvSpPr>
        <p:spPr>
          <a:xfrm>
            <a:off x="6857919" y="6507718"/>
            <a:ext cx="410690" cy="307777"/>
          </a:xfrm>
          <a:prstGeom prst="rect">
            <a:avLst/>
          </a:prstGeom>
        </p:spPr>
        <p:txBody>
          <a:bodyPr wrap="none">
            <a:spAutoFit/>
          </a:bodyPr>
          <a:lstStyle/>
          <a:p>
            <a:fld id="{478F943C-728E-4382-8EDE-3EA35D9388D3}" type="slidenum">
              <a:rPr lang="en-US" sz="1400" smtClean="0">
                <a:solidFill>
                  <a:schemeClr val="bg1"/>
                </a:solidFill>
              </a:rPr>
              <a:pPr/>
              <a:t>‹#›</a:t>
            </a:fld>
            <a:endParaRPr lang="en-US" sz="1400" dirty="0">
              <a:solidFill>
                <a:schemeClr val="bg1"/>
              </a:solidFill>
            </a:endParaRPr>
          </a:p>
        </p:txBody>
      </p:sp>
      <p:sp>
        <p:nvSpPr>
          <p:cNvPr id="6" name="Content Placeholder 2"/>
          <p:cNvSpPr>
            <a:spLocks noGrp="1"/>
          </p:cNvSpPr>
          <p:nvPr>
            <p:ph idx="12"/>
          </p:nvPr>
        </p:nvSpPr>
        <p:spPr>
          <a:xfrm>
            <a:off x="350996" y="983997"/>
            <a:ext cx="8526304" cy="5146675"/>
          </a:xfrm>
        </p:spPr>
        <p:txBody>
          <a:bodyPr>
            <a:noAutofit/>
          </a:bodyPr>
          <a:lstStyle>
            <a:lvl1pPr>
              <a:lnSpc>
                <a:spcPct val="100000"/>
              </a:lnSpc>
              <a:spcBef>
                <a:spcPts val="600"/>
              </a:spcBef>
              <a:defRPr sz="2800"/>
            </a:lvl1pPr>
            <a:lvl2pPr>
              <a:lnSpc>
                <a:spcPct val="100000"/>
              </a:lnSpc>
              <a:spcBef>
                <a:spcPts val="0"/>
              </a:spcBef>
              <a:defRPr sz="2400"/>
            </a:lvl2pPr>
            <a:lvl3pPr marL="1143000" indent="-228600">
              <a:lnSpc>
                <a:spcPct val="100000"/>
              </a:lnSpc>
              <a:spcBef>
                <a:spcPts val="0"/>
              </a:spcBef>
              <a:buFont typeface="Wingdings" panose="05000000000000000000" pitchFamily="2" charset="2"/>
              <a:buChar char="§"/>
              <a:defRPr sz="2000"/>
            </a:lvl3pPr>
          </a:lstStyle>
          <a:p>
            <a:pPr lvl="0"/>
            <a:r>
              <a:rPr lang="en-US"/>
              <a:t>Edit Master text styles</a:t>
            </a:r>
          </a:p>
          <a:p>
            <a:pPr lvl="1"/>
            <a:r>
              <a:rPr lang="en-US"/>
              <a:t>Second level</a:t>
            </a:r>
          </a:p>
          <a:p>
            <a:pPr lvl="2"/>
            <a:r>
              <a:rPr lang="en-US"/>
              <a:t>Third level</a:t>
            </a:r>
          </a:p>
        </p:txBody>
      </p:sp>
      <p:sp>
        <p:nvSpPr>
          <p:cNvPr id="10" name="Rectangle 9"/>
          <p:cNvSpPr/>
          <p:nvPr userDrawn="1"/>
        </p:nvSpPr>
        <p:spPr>
          <a:xfrm>
            <a:off x="1422318" y="6522011"/>
            <a:ext cx="958917" cy="307777"/>
          </a:xfrm>
          <a:prstGeom prst="rect">
            <a:avLst/>
          </a:prstGeom>
        </p:spPr>
        <p:txBody>
          <a:bodyPr wrap="none">
            <a:spAutoFit/>
          </a:bodyPr>
          <a:lstStyle/>
          <a:p>
            <a:fld id="{91F48864-962D-48CF-B28B-481B4909711C}" type="datetime1">
              <a:rPr lang="en-US" sz="1400" smtClean="0">
                <a:solidFill>
                  <a:schemeClr val="bg1"/>
                </a:solidFill>
              </a:rPr>
              <a:pPr/>
              <a:t>12/10/2024</a:t>
            </a:fld>
            <a:endParaRPr lang="en-US" sz="1400" dirty="0">
              <a:solidFill>
                <a:schemeClr val="bg1"/>
              </a:solidFill>
            </a:endParaRPr>
          </a:p>
        </p:txBody>
      </p:sp>
    </p:spTree>
    <p:extLst>
      <p:ext uri="{BB962C8B-B14F-4D97-AF65-F5344CB8AC3E}">
        <p14:creationId xmlns:p14="http://schemas.microsoft.com/office/powerpoint/2010/main" val="2404484636"/>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SG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b="1"/>
            </a:lvl1pPr>
          </a:lstStyle>
          <a:p>
            <a:r>
              <a:rPr lang="en-US" dirty="0"/>
              <a:t>Click to edit content title</a:t>
            </a:r>
          </a:p>
        </p:txBody>
      </p:sp>
      <p:sp>
        <p:nvSpPr>
          <p:cNvPr id="8" name="Rectangle 7"/>
          <p:cNvSpPr/>
          <p:nvPr userDrawn="1"/>
        </p:nvSpPr>
        <p:spPr>
          <a:xfrm>
            <a:off x="6200694" y="6470200"/>
            <a:ext cx="410690" cy="307777"/>
          </a:xfrm>
          <a:prstGeom prst="rect">
            <a:avLst/>
          </a:prstGeom>
        </p:spPr>
        <p:txBody>
          <a:bodyPr wrap="none">
            <a:spAutoFit/>
          </a:bodyPr>
          <a:lstStyle/>
          <a:p>
            <a:fld id="{478F943C-728E-4382-8EDE-3EA35D9388D3}" type="slidenum">
              <a:rPr lang="en-US" sz="1400" smtClean="0">
                <a:solidFill>
                  <a:schemeClr val="bg1"/>
                </a:solidFill>
              </a:rPr>
              <a:pPr/>
              <a:t>‹#›</a:t>
            </a:fld>
            <a:endParaRPr lang="en-US" sz="1400" dirty="0">
              <a:solidFill>
                <a:schemeClr val="bg1"/>
              </a:solidFill>
            </a:endParaRPr>
          </a:p>
        </p:txBody>
      </p:sp>
      <p:sp>
        <p:nvSpPr>
          <p:cNvPr id="6" name="Content Placeholder 2"/>
          <p:cNvSpPr>
            <a:spLocks noGrp="1"/>
          </p:cNvSpPr>
          <p:nvPr>
            <p:ph idx="12"/>
          </p:nvPr>
        </p:nvSpPr>
        <p:spPr>
          <a:xfrm>
            <a:off x="350996" y="947094"/>
            <a:ext cx="8526304" cy="5146675"/>
          </a:xfrm>
        </p:spPr>
        <p:txBody>
          <a:bodyPr>
            <a:noAutofit/>
          </a:bodyPr>
          <a:lstStyle>
            <a:lvl1pPr>
              <a:lnSpc>
                <a:spcPct val="100000"/>
              </a:lnSpc>
              <a:spcBef>
                <a:spcPts val="600"/>
              </a:spcBef>
              <a:defRPr sz="2800"/>
            </a:lvl1pPr>
            <a:lvl2pPr>
              <a:lnSpc>
                <a:spcPct val="100000"/>
              </a:lnSpc>
              <a:spcBef>
                <a:spcPts val="0"/>
              </a:spcBef>
              <a:defRPr sz="2400"/>
            </a:lvl2pPr>
            <a:lvl3pPr marL="1143000" indent="-228600">
              <a:lnSpc>
                <a:spcPct val="100000"/>
              </a:lnSpc>
              <a:spcBef>
                <a:spcPts val="0"/>
              </a:spcBef>
              <a:buFont typeface="Wingdings" panose="05000000000000000000" pitchFamily="2" charset="2"/>
              <a:buChar char="§"/>
              <a:defRPr sz="2000"/>
            </a:lvl3pPr>
          </a:lstStyle>
          <a:p>
            <a:pPr lvl="0"/>
            <a:r>
              <a:rPr lang="en-US"/>
              <a:t>Click to edit Master text styles</a:t>
            </a:r>
          </a:p>
          <a:p>
            <a:pPr lvl="1"/>
            <a:r>
              <a:rPr lang="en-US"/>
              <a:t>Second level</a:t>
            </a:r>
          </a:p>
          <a:p>
            <a:pPr lvl="2"/>
            <a:r>
              <a:rPr lang="en-US"/>
              <a:t>Third level</a:t>
            </a:r>
          </a:p>
        </p:txBody>
      </p:sp>
      <p:sp>
        <p:nvSpPr>
          <p:cNvPr id="10" name="Footer Placeholder 4">
            <a:extLst>
              <a:ext uri="{FF2B5EF4-FFF2-40B4-BE49-F238E27FC236}">
                <a16:creationId xmlns:a16="http://schemas.microsoft.com/office/drawing/2014/main" id="{976DE926-F045-4729-8F0E-B164283A83F6}"/>
              </a:ext>
            </a:extLst>
          </p:cNvPr>
          <p:cNvSpPr txBox="1">
            <a:spLocks/>
          </p:cNvSpPr>
          <p:nvPr userDrawn="1"/>
        </p:nvSpPr>
        <p:spPr>
          <a:xfrm>
            <a:off x="1213980" y="6448364"/>
            <a:ext cx="3948569" cy="365125"/>
          </a:xfrm>
          <a:prstGeom prst="rect">
            <a:avLst/>
          </a:prstGeom>
        </p:spPr>
        <p:txBody>
          <a:bodyPr/>
          <a:lstStyle>
            <a:defPPr>
              <a:defRPr lang="en-US"/>
            </a:defPPr>
            <a:lvl1pPr marL="0" algn="ctr" defTabSz="457200" rtl="0" eaLnBrk="1" latinLnBrk="0" hangingPunct="1">
              <a:defRPr sz="1800" b="1" kern="1200">
                <a:solidFill>
                  <a:schemeClr val="bg1"/>
                </a:solidFill>
                <a:latin typeface="Lucida Handwriting" panose="03010101010101010101" pitchFamily="66"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	Physics division  </a:t>
            </a:r>
            <a:r>
              <a:rPr lang="en-US" sz="1400" dirty="0">
                <a:solidFill>
                  <a:schemeClr val="bg1"/>
                </a:solidFill>
              </a:rPr>
              <a:t>		</a:t>
            </a:r>
            <a:r>
              <a:rPr lang="en-US" sz="2000" dirty="0">
                <a:solidFill>
                  <a:schemeClr val="bg1"/>
                </a:solidFill>
              </a:rPr>
              <a:t>   </a:t>
            </a:r>
            <a:r>
              <a:rPr lang="en-US" sz="2000" dirty="0">
                <a:solidFill>
                  <a:srgbClr val="FF0000"/>
                </a:solidFill>
              </a:rPr>
              <a:t>d</a:t>
            </a:r>
            <a:r>
              <a:rPr lang="en-US" sz="2000" dirty="0">
                <a:solidFill>
                  <a:schemeClr val="bg1"/>
                </a:solidFill>
              </a:rPr>
              <a:t>s</a:t>
            </a:r>
            <a:r>
              <a:rPr lang="en-US" sz="2000" dirty="0">
                <a:solidFill>
                  <a:srgbClr val="0070C0"/>
                </a:solidFill>
              </a:rPr>
              <a:t>g</a:t>
            </a:r>
            <a:r>
              <a:rPr lang="en-US" sz="2000" dirty="0">
                <a:solidFill>
                  <a:schemeClr val="bg1"/>
                </a:solidFill>
              </a:rPr>
              <a:t>	</a:t>
            </a:r>
            <a:endParaRPr lang="en-US" sz="2000" dirty="0">
              <a:solidFill>
                <a:srgbClr val="0070C0"/>
              </a:solidFill>
            </a:endParaRPr>
          </a:p>
        </p:txBody>
      </p:sp>
      <p:pic>
        <p:nvPicPr>
          <p:cNvPr id="11" name="Picture 10">
            <a:extLst>
              <a:ext uri="{FF2B5EF4-FFF2-40B4-BE49-F238E27FC236}">
                <a16:creationId xmlns:a16="http://schemas.microsoft.com/office/drawing/2014/main" id="{5C719362-F9E6-4FD0-AF0E-12627203A354}"/>
              </a:ext>
            </a:extLst>
          </p:cNvPr>
          <p:cNvPicPr>
            <a:picLocks noChangeAspect="1"/>
          </p:cNvPicPr>
          <p:nvPr userDrawn="1"/>
        </p:nvPicPr>
        <p:blipFill>
          <a:blip r:embed="rId2"/>
          <a:stretch>
            <a:fillRect/>
          </a:stretch>
        </p:blipFill>
        <p:spPr>
          <a:xfrm>
            <a:off x="8394070" y="-20327"/>
            <a:ext cx="740405" cy="706127"/>
          </a:xfrm>
          <a:prstGeom prst="rect">
            <a:avLst/>
          </a:prstGeom>
        </p:spPr>
      </p:pic>
    </p:spTree>
    <p:extLst>
      <p:ext uri="{BB962C8B-B14F-4D97-AF65-F5344CB8AC3E}">
        <p14:creationId xmlns:p14="http://schemas.microsoft.com/office/powerpoint/2010/main" val="353396610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8" name="Rectangle 7"/>
          <p:cNvSpPr/>
          <p:nvPr userDrawn="1"/>
        </p:nvSpPr>
        <p:spPr>
          <a:xfrm>
            <a:off x="6857919" y="6507718"/>
            <a:ext cx="410690" cy="307777"/>
          </a:xfrm>
          <a:prstGeom prst="rect">
            <a:avLst/>
          </a:prstGeom>
        </p:spPr>
        <p:txBody>
          <a:bodyPr wrap="none">
            <a:spAutoFit/>
          </a:bodyPr>
          <a:lstStyle/>
          <a:p>
            <a:fld id="{478F943C-728E-4382-8EDE-3EA35D9388D3}" type="slidenum">
              <a:rPr lang="en-US" sz="1400" smtClean="0">
                <a:solidFill>
                  <a:schemeClr val="bg1"/>
                </a:solidFill>
              </a:rPr>
              <a:pPr/>
              <a:t>‹#›</a:t>
            </a:fld>
            <a:endParaRPr lang="en-US" sz="1400" dirty="0">
              <a:solidFill>
                <a:schemeClr val="bg1"/>
              </a:solidFill>
            </a:endParaRPr>
          </a:p>
        </p:txBody>
      </p:sp>
      <p:sp>
        <p:nvSpPr>
          <p:cNvPr id="6" name="Content Placeholder 2"/>
          <p:cNvSpPr>
            <a:spLocks noGrp="1"/>
          </p:cNvSpPr>
          <p:nvPr>
            <p:ph sz="half" idx="1"/>
          </p:nvPr>
        </p:nvSpPr>
        <p:spPr>
          <a:xfrm>
            <a:off x="457201" y="160019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817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8225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010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841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239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376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8519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2784258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63" r:id="rId12"/>
    <p:sldLayoutId id="2147483675" r:id="rId13"/>
  </p:sldLayoutIdLst>
  <p:hf sldNum="0" hdr="0" ftr="0" dt="0"/>
  <p:txStyles>
    <p:titleStyle>
      <a:lvl1pPr algn="ctr" defTabSz="457200" rtl="0" eaLnBrk="1" latinLnBrk="0" hangingPunct="1">
        <a:spcBef>
          <a:spcPct val="0"/>
        </a:spcBef>
        <a:buNone/>
        <a:defRPr sz="3200" b="1" i="0" kern="1200" baseline="0">
          <a:solidFill>
            <a:schemeClr val="tx1"/>
          </a:solidFill>
          <a:latin typeface="+mj-lt"/>
          <a:ea typeface="+mj-ea"/>
          <a:cs typeface="+mj-cs"/>
        </a:defRPr>
      </a:lvl1pPr>
    </p:titleStyle>
    <p:bodyStyle>
      <a:lvl1pPr marL="342900" indent="-342900" algn="l" defTabSz="457200" rtl="0" eaLnBrk="1" latinLnBrk="0" hangingPunct="1">
        <a:lnSpc>
          <a:spcPct val="150000"/>
        </a:lnSpc>
        <a:spcBef>
          <a:spcPct val="20000"/>
        </a:spcBef>
        <a:buFont typeface="Arial"/>
        <a:buChar char="•"/>
        <a:defRPr sz="2600" kern="1200">
          <a:solidFill>
            <a:schemeClr val="tx1"/>
          </a:solidFill>
          <a:latin typeface="+mn-lt"/>
          <a:ea typeface="+mn-ea"/>
          <a:cs typeface="+mn-cs"/>
        </a:defRPr>
      </a:lvl1pPr>
      <a:lvl2pPr marL="742950" indent="-285750" algn="l" defTabSz="457200" rtl="0" eaLnBrk="1" latinLnBrk="0" hangingPunct="1">
        <a:lnSpc>
          <a:spcPct val="150000"/>
        </a:lnSpc>
        <a:spcBef>
          <a:spcPct val="20000"/>
        </a:spcBef>
        <a:buFont typeface="Arial"/>
        <a:buChar char="–"/>
        <a:defRPr sz="2200" kern="1200">
          <a:solidFill>
            <a:schemeClr val="tx1"/>
          </a:solidFill>
          <a:latin typeface="+mn-lt"/>
          <a:ea typeface="+mn-ea"/>
          <a:cs typeface="+mn-cs"/>
        </a:defRPr>
      </a:lvl2pPr>
      <a:lvl3pPr marL="1257300" indent="-342900" algn="l" defTabSz="457200" rtl="0" eaLnBrk="1" latinLnBrk="0" hangingPunct="1">
        <a:lnSpc>
          <a:spcPct val="150000"/>
        </a:lnSpc>
        <a:spcBef>
          <a:spcPct val="20000"/>
        </a:spcBef>
        <a:buFont typeface="Wingdings" panose="05000000000000000000" pitchFamily="2" charset="2"/>
        <a:buChar char="ü"/>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7975" y="422369"/>
            <a:ext cx="8528050" cy="5211760"/>
          </a:xfrm>
        </p:spPr>
        <p:txBody>
          <a:bodyPr>
            <a:noAutofit/>
          </a:bodyPr>
          <a:lstStyle/>
          <a:p>
            <a:r>
              <a:rPr lang="en-US" b="1" dirty="0"/>
              <a:t>Hall B ALERT DC Gas Controls Manual</a:t>
            </a:r>
            <a:br>
              <a:rPr lang="en-US" b="1" dirty="0"/>
            </a:br>
            <a:br>
              <a:rPr lang="en-US" b="1" dirty="0"/>
            </a:br>
            <a:br>
              <a:rPr lang="en-US" b="1" dirty="0"/>
            </a:br>
            <a:r>
              <a:rPr lang="en-US" b="1" dirty="0"/>
              <a:t>Marc McMullen</a:t>
            </a:r>
            <a:endParaRPr lang="en-US" sz="3600" b="1" dirty="0"/>
          </a:p>
        </p:txBody>
      </p:sp>
      <p:sp>
        <p:nvSpPr>
          <p:cNvPr id="3" name="Subtitle 2"/>
          <p:cNvSpPr>
            <a:spLocks noGrp="1"/>
          </p:cNvSpPr>
          <p:nvPr>
            <p:ph type="subTitle" idx="1"/>
          </p:nvPr>
        </p:nvSpPr>
        <p:spPr>
          <a:xfrm>
            <a:off x="643890" y="5171258"/>
            <a:ext cx="7856220" cy="772341"/>
          </a:xfrm>
        </p:spPr>
        <p:txBody>
          <a:bodyPr>
            <a:noAutofit/>
          </a:bodyPr>
          <a:lstStyle/>
          <a:p>
            <a:pPr>
              <a:spcBef>
                <a:spcPts val="0"/>
              </a:spcBef>
            </a:pPr>
            <a:fld id="{FB3D29B4-1617-40D5-B011-D21B8F6F716F}" type="datetime2">
              <a:rPr lang="en-US" smtClean="0"/>
              <a:t>Tuesday, December 10, 2024</a:t>
            </a:fld>
            <a:endParaRPr lang="en-US" dirty="0">
              <a:solidFill>
                <a:schemeClr val="tx1"/>
              </a:solidFill>
            </a:endParaRPr>
          </a:p>
        </p:txBody>
      </p:sp>
      <p:sp>
        <p:nvSpPr>
          <p:cNvPr id="4" name="Rectangle 1">
            <a:extLst>
              <a:ext uri="{FF2B5EF4-FFF2-40B4-BE49-F238E27FC236}">
                <a16:creationId xmlns:a16="http://schemas.microsoft.com/office/drawing/2014/main" id="{CD9FA64D-33AB-4D89-8B1C-A33381F5813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16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900" b="0" i="0" u="none" strike="noStrike" cap="none" normalizeH="0" baseline="0">
                <a:ln>
                  <a:noFill/>
                </a:ln>
                <a:solidFill>
                  <a:schemeClr val="tx1"/>
                </a:solidFill>
                <a:effectLst/>
                <a:latin typeface="Arial" panose="020B0604020202020204" pitchFamily="34" charset="0"/>
              </a:rPr>
              <a:t>​</a:t>
            </a:r>
            <a:r>
              <a:rPr kumimoji="0" lang="en-US" altLang="en-US" sz="1800" b="0" i="0" u="none" strike="noStrike" cap="none" normalizeH="0" baseline="0">
                <a:ln>
                  <a:noFill/>
                </a:ln>
                <a:solidFill>
                  <a:schemeClr val="tx1"/>
                </a:solidFill>
                <a:effectLst/>
                <a:latin typeface="Arial" panose="020B0604020202020204" pitchFamily="34" charset="0"/>
              </a:rPr>
              <a:t>​ </a:t>
            </a:r>
          </a:p>
        </p:txBody>
      </p:sp>
      <p:sp>
        <p:nvSpPr>
          <p:cNvPr id="5" name="AutoShape 2" descr="/sites/default/files/dsg/images/DSG_Logo_6.jpg">
            <a:extLst>
              <a:ext uri="{FF2B5EF4-FFF2-40B4-BE49-F238E27FC236}">
                <a16:creationId xmlns:a16="http://schemas.microsoft.com/office/drawing/2014/main" id="{FAF55D9B-57D9-4FAD-A5C0-E8AA1AB092D4}"/>
              </a:ext>
            </a:extLst>
          </p:cNvPr>
          <p:cNvSpPr>
            <a:spLocks noChangeAspect="1" noChangeArrowheads="1"/>
          </p:cNvSpPr>
          <p:nvPr/>
        </p:nvSpPr>
        <p:spPr bwMode="auto">
          <a:xfrm>
            <a:off x="155575" y="-884238"/>
            <a:ext cx="195262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a:extLst>
              <a:ext uri="{FF2B5EF4-FFF2-40B4-BE49-F238E27FC236}">
                <a16:creationId xmlns:a16="http://schemas.microsoft.com/office/drawing/2014/main" id="{1DCBEA3D-B56C-4639-AFA7-48327B8E3E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884238"/>
            <a:ext cx="142875" cy="1428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12A22D12-C406-48F9-919D-CA6E137DF873}"/>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16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900" b="0" i="0" u="none" strike="noStrike" cap="none" normalizeH="0" baseline="0">
                <a:ln>
                  <a:noFill/>
                </a:ln>
                <a:solidFill>
                  <a:schemeClr val="tx1"/>
                </a:solidFill>
                <a:effectLst/>
                <a:latin typeface="Arial" panose="020B0604020202020204" pitchFamily="34" charset="0"/>
              </a:rPr>
              <a:t>​</a:t>
            </a:r>
            <a:r>
              <a:rPr kumimoji="0" lang="en-US" altLang="en-US" sz="1800" b="0" i="0" u="none" strike="noStrike" cap="none" normalizeH="0" baseline="0">
                <a:ln>
                  <a:noFill/>
                </a:ln>
                <a:solidFill>
                  <a:schemeClr val="tx1"/>
                </a:solidFill>
                <a:effectLst/>
                <a:latin typeface="Arial" panose="020B0604020202020204" pitchFamily="34" charset="0"/>
              </a:rPr>
              <a:t>​ </a:t>
            </a:r>
          </a:p>
        </p:txBody>
      </p:sp>
      <p:sp>
        <p:nvSpPr>
          <p:cNvPr id="7" name="AutoShape 5" descr="/sites/default/files/dsg/images/DSG_Logo_6.jpg">
            <a:extLst>
              <a:ext uri="{FF2B5EF4-FFF2-40B4-BE49-F238E27FC236}">
                <a16:creationId xmlns:a16="http://schemas.microsoft.com/office/drawing/2014/main" id="{617D23B9-F707-438A-A721-541837A0908A}"/>
              </a:ext>
            </a:extLst>
          </p:cNvPr>
          <p:cNvSpPr>
            <a:spLocks noChangeAspect="1" noChangeArrowheads="1"/>
          </p:cNvSpPr>
          <p:nvPr/>
        </p:nvSpPr>
        <p:spPr bwMode="auto">
          <a:xfrm>
            <a:off x="307975" y="-731838"/>
            <a:ext cx="195262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a:extLst>
              <a:ext uri="{FF2B5EF4-FFF2-40B4-BE49-F238E27FC236}">
                <a16:creationId xmlns:a16="http://schemas.microsoft.com/office/drawing/2014/main" id="{737923DA-7F78-4393-994A-0B1F5A5F0C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 y="-731838"/>
            <a:ext cx="142875" cy="14287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FFDEA18E-BFF1-4B80-8084-9E41B382A633}"/>
              </a:ext>
            </a:extLst>
          </p:cNvPr>
          <p:cNvSpPr/>
          <p:nvPr/>
        </p:nvSpPr>
        <p:spPr>
          <a:xfrm>
            <a:off x="1877786" y="731838"/>
            <a:ext cx="5388428" cy="5124675"/>
          </a:xfrm>
          <a:prstGeom prst="ellipse">
            <a:avLst/>
          </a:prstGeom>
          <a:blipFill dpi="0" rotWithShape="1">
            <a:blip r:embed="rId5">
              <a:alphaModFix amt="49000"/>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087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7DD8-A5DA-4F7A-AAF6-76D4081113A4}"/>
              </a:ext>
            </a:extLst>
          </p:cNvPr>
          <p:cNvSpPr>
            <a:spLocks noGrp="1"/>
          </p:cNvSpPr>
          <p:nvPr>
            <p:ph type="title"/>
          </p:nvPr>
        </p:nvSpPr>
        <p:spPr/>
        <p:txBody>
          <a:bodyPr/>
          <a:lstStyle/>
          <a:p>
            <a:r>
              <a:rPr lang="en-US" dirty="0"/>
              <a:t>Process Variables</a:t>
            </a:r>
          </a:p>
        </p:txBody>
      </p:sp>
      <p:sp>
        <p:nvSpPr>
          <p:cNvPr id="3" name="Footer Placeholder 2">
            <a:extLst>
              <a:ext uri="{FF2B5EF4-FFF2-40B4-BE49-F238E27FC236}">
                <a16:creationId xmlns:a16="http://schemas.microsoft.com/office/drawing/2014/main" id="{9A22480F-B799-4B4F-8DB3-24C75B13A5F5}"/>
              </a:ext>
            </a:extLst>
          </p:cNvPr>
          <p:cNvSpPr>
            <a:spLocks noGrp="1"/>
          </p:cNvSpPr>
          <p:nvPr>
            <p:ph type="ftr" sz="quarter" idx="11"/>
          </p:nvPr>
        </p:nvSpPr>
        <p:spPr/>
        <p:txBody>
          <a:bodyPr/>
          <a:lstStyle/>
          <a:p>
            <a:r>
              <a:rPr lang="en-US"/>
              <a:t>Detector Support Group</a:t>
            </a:r>
            <a:endParaRPr lang="en-US" dirty="0"/>
          </a:p>
        </p:txBody>
      </p:sp>
      <p:pic>
        <p:nvPicPr>
          <p:cNvPr id="6" name="Content Placeholder 5">
            <a:extLst>
              <a:ext uri="{FF2B5EF4-FFF2-40B4-BE49-F238E27FC236}">
                <a16:creationId xmlns:a16="http://schemas.microsoft.com/office/drawing/2014/main" id="{EF2A9372-95E2-4AD3-9B01-E2E1A39D4308}"/>
              </a:ext>
            </a:extLst>
          </p:cNvPr>
          <p:cNvPicPr>
            <a:picLocks noGrp="1" noChangeAspect="1"/>
          </p:cNvPicPr>
          <p:nvPr>
            <p:ph idx="12"/>
          </p:nvPr>
        </p:nvPicPr>
        <p:blipFill>
          <a:blip r:embed="rId2"/>
          <a:stretch>
            <a:fillRect/>
          </a:stretch>
        </p:blipFill>
        <p:spPr>
          <a:xfrm>
            <a:off x="899594" y="1352356"/>
            <a:ext cx="2504177" cy="1461190"/>
          </a:xfrm>
        </p:spPr>
      </p:pic>
      <p:grpSp>
        <p:nvGrpSpPr>
          <p:cNvPr id="26" name="Group 25">
            <a:extLst>
              <a:ext uri="{FF2B5EF4-FFF2-40B4-BE49-F238E27FC236}">
                <a16:creationId xmlns:a16="http://schemas.microsoft.com/office/drawing/2014/main" id="{37BE32B1-2FEC-4471-8EF0-E250BE714AB2}"/>
              </a:ext>
            </a:extLst>
          </p:cNvPr>
          <p:cNvGrpSpPr/>
          <p:nvPr/>
        </p:nvGrpSpPr>
        <p:grpSpPr>
          <a:xfrm>
            <a:off x="5656015" y="1269442"/>
            <a:ext cx="3241006" cy="2769604"/>
            <a:chOff x="1016795" y="3010181"/>
            <a:chExt cx="3241006" cy="2769604"/>
          </a:xfrm>
        </p:grpSpPr>
        <p:pic>
          <p:nvPicPr>
            <p:cNvPr id="8" name="Picture 7">
              <a:extLst>
                <a:ext uri="{FF2B5EF4-FFF2-40B4-BE49-F238E27FC236}">
                  <a16:creationId xmlns:a16="http://schemas.microsoft.com/office/drawing/2014/main" id="{A41DEC43-A223-4358-9FD4-6C1CEBEC48A7}"/>
                </a:ext>
              </a:extLst>
            </p:cNvPr>
            <p:cNvPicPr>
              <a:picLocks noChangeAspect="1"/>
            </p:cNvPicPr>
            <p:nvPr/>
          </p:nvPicPr>
          <p:blipFill>
            <a:blip r:embed="rId3"/>
            <a:stretch>
              <a:fillRect/>
            </a:stretch>
          </p:blipFill>
          <p:spPr>
            <a:xfrm>
              <a:off x="1016795" y="3010181"/>
              <a:ext cx="2069305" cy="2769604"/>
            </a:xfrm>
            <a:prstGeom prst="rect">
              <a:avLst/>
            </a:prstGeom>
          </p:spPr>
        </p:pic>
        <p:grpSp>
          <p:nvGrpSpPr>
            <p:cNvPr id="11" name="Group 10">
              <a:extLst>
                <a:ext uri="{FF2B5EF4-FFF2-40B4-BE49-F238E27FC236}">
                  <a16:creationId xmlns:a16="http://schemas.microsoft.com/office/drawing/2014/main" id="{48693119-9FB8-41FE-AD99-E44B23CDE542}"/>
                </a:ext>
              </a:extLst>
            </p:cNvPr>
            <p:cNvGrpSpPr/>
            <p:nvPr/>
          </p:nvGrpSpPr>
          <p:grpSpPr>
            <a:xfrm>
              <a:off x="2624789" y="4086208"/>
              <a:ext cx="1633012" cy="169976"/>
              <a:chOff x="3278950" y="1760231"/>
              <a:chExt cx="1591272" cy="169976"/>
            </a:xfrm>
          </p:grpSpPr>
          <p:sp>
            <p:nvSpPr>
              <p:cNvPr id="12" name="Rectangle 11">
                <a:extLst>
                  <a:ext uri="{FF2B5EF4-FFF2-40B4-BE49-F238E27FC236}">
                    <a16:creationId xmlns:a16="http://schemas.microsoft.com/office/drawing/2014/main" id="{A050EECA-9D5E-4C75-A89B-99D1388C1787}"/>
                  </a:ext>
                </a:extLst>
              </p:cNvPr>
              <p:cNvSpPr/>
              <p:nvPr/>
            </p:nvSpPr>
            <p:spPr>
              <a:xfrm>
                <a:off x="3484523" y="1760231"/>
                <a:ext cx="1385699"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chemeClr val="tx1"/>
                    </a:solidFill>
                  </a:rPr>
                  <a:t>B_DET_ALERT_DC_GAS_MFC316_Flow </a:t>
                </a:r>
              </a:p>
            </p:txBody>
          </p:sp>
          <p:cxnSp>
            <p:nvCxnSpPr>
              <p:cNvPr id="13" name="Straight Arrow Connector 12">
                <a:extLst>
                  <a:ext uri="{FF2B5EF4-FFF2-40B4-BE49-F238E27FC236}">
                    <a16:creationId xmlns:a16="http://schemas.microsoft.com/office/drawing/2014/main" id="{DE9B4444-93F1-48B7-97A1-6C56E84ABEDB}"/>
                  </a:ext>
                </a:extLst>
              </p:cNvPr>
              <p:cNvCxnSpPr>
                <a:stCxn id="12" idx="1"/>
              </p:cNvCxnSpPr>
              <p:nvPr/>
            </p:nvCxnSpPr>
            <p:spPr>
              <a:xfrm flipH="1">
                <a:off x="3278950" y="1845219"/>
                <a:ext cx="205573"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B4BCFB0F-A535-4CB5-AF17-C0763CF0227C}"/>
                </a:ext>
              </a:extLst>
            </p:cNvPr>
            <p:cNvGrpSpPr/>
            <p:nvPr/>
          </p:nvGrpSpPr>
          <p:grpSpPr>
            <a:xfrm>
              <a:off x="2624789" y="4256184"/>
              <a:ext cx="1627620" cy="169976"/>
              <a:chOff x="3278950" y="1760231"/>
              <a:chExt cx="1591272" cy="169976"/>
            </a:xfrm>
          </p:grpSpPr>
          <p:sp>
            <p:nvSpPr>
              <p:cNvPr id="15" name="Rectangle 14">
                <a:extLst>
                  <a:ext uri="{FF2B5EF4-FFF2-40B4-BE49-F238E27FC236}">
                    <a16:creationId xmlns:a16="http://schemas.microsoft.com/office/drawing/2014/main" id="{6C74C0BD-B566-4450-B135-3C6DC741786F}"/>
                  </a:ext>
                </a:extLst>
              </p:cNvPr>
              <p:cNvSpPr/>
              <p:nvPr/>
            </p:nvSpPr>
            <p:spPr>
              <a:xfrm>
                <a:off x="3484523" y="1760231"/>
                <a:ext cx="1385699"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chemeClr val="tx1"/>
                    </a:solidFill>
                  </a:rPr>
                  <a:t>B_DET_ALERT_DC_GAS_MFC316_Temp </a:t>
                </a:r>
              </a:p>
            </p:txBody>
          </p:sp>
          <p:cxnSp>
            <p:nvCxnSpPr>
              <p:cNvPr id="16" name="Straight Arrow Connector 15">
                <a:extLst>
                  <a:ext uri="{FF2B5EF4-FFF2-40B4-BE49-F238E27FC236}">
                    <a16:creationId xmlns:a16="http://schemas.microsoft.com/office/drawing/2014/main" id="{2F2B8ABB-9021-42C4-96F4-1264C6DBEAF1}"/>
                  </a:ext>
                </a:extLst>
              </p:cNvPr>
              <p:cNvCxnSpPr>
                <a:stCxn id="15" idx="1"/>
              </p:cNvCxnSpPr>
              <p:nvPr/>
            </p:nvCxnSpPr>
            <p:spPr>
              <a:xfrm flipH="1">
                <a:off x="3278950" y="1845219"/>
                <a:ext cx="205573"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CE3AADC3-3012-437C-9C05-A34F10CEF1DE}"/>
                </a:ext>
              </a:extLst>
            </p:cNvPr>
            <p:cNvGrpSpPr/>
            <p:nvPr/>
          </p:nvGrpSpPr>
          <p:grpSpPr>
            <a:xfrm>
              <a:off x="2624789" y="4431928"/>
              <a:ext cx="1633012" cy="169976"/>
              <a:chOff x="3278950" y="1760231"/>
              <a:chExt cx="1591272" cy="169976"/>
            </a:xfrm>
          </p:grpSpPr>
          <p:sp>
            <p:nvSpPr>
              <p:cNvPr id="18" name="Rectangle 17">
                <a:extLst>
                  <a:ext uri="{FF2B5EF4-FFF2-40B4-BE49-F238E27FC236}">
                    <a16:creationId xmlns:a16="http://schemas.microsoft.com/office/drawing/2014/main" id="{6F2EA514-1366-4C6B-9E23-F0D5C5D61E45}"/>
                  </a:ext>
                </a:extLst>
              </p:cNvPr>
              <p:cNvSpPr/>
              <p:nvPr/>
            </p:nvSpPr>
            <p:spPr>
              <a:xfrm>
                <a:off x="3484523" y="1760231"/>
                <a:ext cx="1385699"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chemeClr val="tx1"/>
                    </a:solidFill>
                  </a:rPr>
                  <a:t>B_DET_ALERT_DC_GAS_MFC316_Press </a:t>
                </a:r>
              </a:p>
            </p:txBody>
          </p:sp>
          <p:cxnSp>
            <p:nvCxnSpPr>
              <p:cNvPr id="19" name="Straight Arrow Connector 18">
                <a:extLst>
                  <a:ext uri="{FF2B5EF4-FFF2-40B4-BE49-F238E27FC236}">
                    <a16:creationId xmlns:a16="http://schemas.microsoft.com/office/drawing/2014/main" id="{04271412-0969-46F9-B947-D397AF05C447}"/>
                  </a:ext>
                </a:extLst>
              </p:cNvPr>
              <p:cNvCxnSpPr>
                <a:stCxn id="18" idx="1"/>
              </p:cNvCxnSpPr>
              <p:nvPr/>
            </p:nvCxnSpPr>
            <p:spPr>
              <a:xfrm flipH="1">
                <a:off x="3278950" y="1845219"/>
                <a:ext cx="205573"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C8465ABA-6DD0-4C06-8977-67FC690161EB}"/>
                </a:ext>
              </a:extLst>
            </p:cNvPr>
            <p:cNvGrpSpPr/>
            <p:nvPr/>
          </p:nvGrpSpPr>
          <p:grpSpPr>
            <a:xfrm>
              <a:off x="2171648" y="3639774"/>
              <a:ext cx="1633012" cy="169976"/>
              <a:chOff x="3278950" y="1760231"/>
              <a:chExt cx="1591272" cy="169976"/>
            </a:xfrm>
          </p:grpSpPr>
          <p:sp>
            <p:nvSpPr>
              <p:cNvPr id="21" name="Rectangle 20">
                <a:extLst>
                  <a:ext uri="{FF2B5EF4-FFF2-40B4-BE49-F238E27FC236}">
                    <a16:creationId xmlns:a16="http://schemas.microsoft.com/office/drawing/2014/main" id="{155CDAD5-7CC0-4393-BD45-4DD198D6EC20}"/>
                  </a:ext>
                </a:extLst>
              </p:cNvPr>
              <p:cNvSpPr/>
              <p:nvPr/>
            </p:nvSpPr>
            <p:spPr>
              <a:xfrm>
                <a:off x="3484523" y="1760231"/>
                <a:ext cx="1385699"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rgbClr val="000000"/>
                    </a:solidFill>
                    <a:latin typeface="Calibri" panose="020F0502020204030204" pitchFamily="34" charset="0"/>
                  </a:rPr>
                  <a:t>B_DET_ALERT_DC_GAS_MFC316_SP_In</a:t>
                </a:r>
                <a:r>
                  <a:rPr lang="en-US" sz="600" dirty="0"/>
                  <a:t> </a:t>
                </a:r>
                <a:endParaRPr lang="en-US" sz="600" dirty="0">
                  <a:solidFill>
                    <a:schemeClr val="tx1"/>
                  </a:solidFill>
                </a:endParaRPr>
              </a:p>
            </p:txBody>
          </p:sp>
          <p:cxnSp>
            <p:nvCxnSpPr>
              <p:cNvPr id="22" name="Straight Arrow Connector 21">
                <a:extLst>
                  <a:ext uri="{FF2B5EF4-FFF2-40B4-BE49-F238E27FC236}">
                    <a16:creationId xmlns:a16="http://schemas.microsoft.com/office/drawing/2014/main" id="{830A3547-6C16-4EE5-ABD2-F4A219F1DA2A}"/>
                  </a:ext>
                </a:extLst>
              </p:cNvPr>
              <p:cNvCxnSpPr>
                <a:stCxn id="21" idx="1"/>
              </p:cNvCxnSpPr>
              <p:nvPr/>
            </p:nvCxnSpPr>
            <p:spPr>
              <a:xfrm flipH="1">
                <a:off x="3278950" y="1845219"/>
                <a:ext cx="205573"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A0167876-EFFB-4C40-97B5-B4E10CDFC4A7}"/>
                </a:ext>
              </a:extLst>
            </p:cNvPr>
            <p:cNvGrpSpPr/>
            <p:nvPr/>
          </p:nvGrpSpPr>
          <p:grpSpPr>
            <a:xfrm>
              <a:off x="2164111" y="3214806"/>
              <a:ext cx="1633012" cy="169976"/>
              <a:chOff x="3255221" y="1764789"/>
              <a:chExt cx="1591272" cy="169976"/>
            </a:xfrm>
          </p:grpSpPr>
          <p:sp>
            <p:nvSpPr>
              <p:cNvPr id="24" name="Rectangle 23">
                <a:extLst>
                  <a:ext uri="{FF2B5EF4-FFF2-40B4-BE49-F238E27FC236}">
                    <a16:creationId xmlns:a16="http://schemas.microsoft.com/office/drawing/2014/main" id="{DB8792C9-C695-4CE3-BE45-804A40F67C9F}"/>
                  </a:ext>
                </a:extLst>
              </p:cNvPr>
              <p:cNvSpPr/>
              <p:nvPr/>
            </p:nvSpPr>
            <p:spPr>
              <a:xfrm>
                <a:off x="3460794" y="1764789"/>
                <a:ext cx="1385699"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err="1">
                    <a:solidFill>
                      <a:schemeClr val="tx1"/>
                    </a:solidFill>
                  </a:rPr>
                  <a:t>B_DET_ALERT_DC_GAS_Sensor_Select</a:t>
                </a:r>
                <a:endParaRPr lang="en-US" sz="600" dirty="0">
                  <a:solidFill>
                    <a:schemeClr val="tx1"/>
                  </a:solidFill>
                </a:endParaRPr>
              </a:p>
            </p:txBody>
          </p:sp>
          <p:cxnSp>
            <p:nvCxnSpPr>
              <p:cNvPr id="25" name="Straight Arrow Connector 24">
                <a:extLst>
                  <a:ext uri="{FF2B5EF4-FFF2-40B4-BE49-F238E27FC236}">
                    <a16:creationId xmlns:a16="http://schemas.microsoft.com/office/drawing/2014/main" id="{A0E94E1E-259E-4D64-8863-79B11E575363}"/>
                  </a:ext>
                </a:extLst>
              </p:cNvPr>
              <p:cNvCxnSpPr>
                <a:stCxn id="24" idx="1"/>
              </p:cNvCxnSpPr>
              <p:nvPr/>
            </p:nvCxnSpPr>
            <p:spPr>
              <a:xfrm flipH="1">
                <a:off x="3255221" y="1849777"/>
                <a:ext cx="205573"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grpSp>
        <p:nvGrpSpPr>
          <p:cNvPr id="64" name="Group 63">
            <a:extLst>
              <a:ext uri="{FF2B5EF4-FFF2-40B4-BE49-F238E27FC236}">
                <a16:creationId xmlns:a16="http://schemas.microsoft.com/office/drawing/2014/main" id="{B23AD91B-6B57-40A9-BCE8-8F2F3807EA6E}"/>
              </a:ext>
            </a:extLst>
          </p:cNvPr>
          <p:cNvGrpSpPr/>
          <p:nvPr/>
        </p:nvGrpSpPr>
        <p:grpSpPr>
          <a:xfrm>
            <a:off x="156463" y="1761702"/>
            <a:ext cx="4373912" cy="1262170"/>
            <a:chOff x="29326" y="1634961"/>
            <a:chExt cx="4373912" cy="1262170"/>
          </a:xfrm>
        </p:grpSpPr>
        <p:sp>
          <p:nvSpPr>
            <p:cNvPr id="31" name="Rectangle 30">
              <a:extLst>
                <a:ext uri="{FF2B5EF4-FFF2-40B4-BE49-F238E27FC236}">
                  <a16:creationId xmlns:a16="http://schemas.microsoft.com/office/drawing/2014/main" id="{3554E6A6-32E6-4488-97FD-CA683474C943}"/>
                </a:ext>
              </a:extLst>
            </p:cNvPr>
            <p:cNvSpPr/>
            <p:nvPr/>
          </p:nvSpPr>
          <p:spPr>
            <a:xfrm>
              <a:off x="29326" y="1634961"/>
              <a:ext cx="158933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err="1">
                  <a:solidFill>
                    <a:schemeClr val="tx1"/>
                  </a:solidFill>
                </a:rPr>
                <a:t>B_DET_ALERT_DC_GAS_Man_Exh_CNTRL</a:t>
              </a:r>
              <a:endParaRPr lang="en-US" sz="600" dirty="0">
                <a:solidFill>
                  <a:schemeClr val="tx1"/>
                </a:solidFill>
              </a:endParaRPr>
            </a:p>
          </p:txBody>
        </p:sp>
        <p:cxnSp>
          <p:nvCxnSpPr>
            <p:cNvPr id="32" name="Straight Arrow Connector 31">
              <a:extLst>
                <a:ext uri="{FF2B5EF4-FFF2-40B4-BE49-F238E27FC236}">
                  <a16:creationId xmlns:a16="http://schemas.microsoft.com/office/drawing/2014/main" id="{A9698708-3E4E-4F3E-8869-5805ABE2C7B9}"/>
                </a:ext>
              </a:extLst>
            </p:cNvPr>
            <p:cNvCxnSpPr>
              <a:cxnSpLocks/>
              <a:stCxn id="31" idx="2"/>
            </p:cNvCxnSpPr>
            <p:nvPr/>
          </p:nvCxnSpPr>
          <p:spPr>
            <a:xfrm>
              <a:off x="823995" y="1804937"/>
              <a:ext cx="425842" cy="198634"/>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A5F80A57-3A71-4B52-AB60-08C70657F6E1}"/>
                </a:ext>
              </a:extLst>
            </p:cNvPr>
            <p:cNvSpPr/>
            <p:nvPr/>
          </p:nvSpPr>
          <p:spPr>
            <a:xfrm>
              <a:off x="29326" y="2721454"/>
              <a:ext cx="158933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err="1">
                  <a:solidFill>
                    <a:schemeClr val="tx1"/>
                  </a:solidFill>
                </a:rPr>
                <a:t>B_DET_ALERT_DC_GAS_DC_State</a:t>
              </a:r>
              <a:endParaRPr lang="en-US" sz="600" dirty="0">
                <a:solidFill>
                  <a:schemeClr val="tx1"/>
                </a:solidFill>
              </a:endParaRPr>
            </a:p>
          </p:txBody>
        </p:sp>
        <p:cxnSp>
          <p:nvCxnSpPr>
            <p:cNvPr id="36" name="Straight Arrow Connector 35">
              <a:extLst>
                <a:ext uri="{FF2B5EF4-FFF2-40B4-BE49-F238E27FC236}">
                  <a16:creationId xmlns:a16="http://schemas.microsoft.com/office/drawing/2014/main" id="{37846792-FC1B-4915-922E-81152873298C}"/>
                </a:ext>
              </a:extLst>
            </p:cNvPr>
            <p:cNvCxnSpPr>
              <a:cxnSpLocks/>
              <a:stCxn id="35" idx="0"/>
            </p:cNvCxnSpPr>
            <p:nvPr/>
          </p:nvCxnSpPr>
          <p:spPr>
            <a:xfrm flipV="1">
              <a:off x="823995" y="2503381"/>
              <a:ext cx="425842" cy="218073"/>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C76EAC50-F402-44DC-8B80-A72D79C71FF8}"/>
                </a:ext>
              </a:extLst>
            </p:cNvPr>
            <p:cNvSpPr/>
            <p:nvPr/>
          </p:nvSpPr>
          <p:spPr>
            <a:xfrm>
              <a:off x="2742123" y="2727155"/>
              <a:ext cx="1661115"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err="1">
                  <a:solidFill>
                    <a:schemeClr val="tx1"/>
                  </a:solidFill>
                </a:rPr>
                <a:t>B_DET_ALERT_DC_GAS_Man_Exh_Flow_CNTRL</a:t>
              </a:r>
              <a:endParaRPr lang="en-US" sz="600" dirty="0">
                <a:solidFill>
                  <a:schemeClr val="tx1"/>
                </a:solidFill>
              </a:endParaRPr>
            </a:p>
          </p:txBody>
        </p:sp>
        <p:sp>
          <p:nvSpPr>
            <p:cNvPr id="40" name="Rectangle 39">
              <a:extLst>
                <a:ext uri="{FF2B5EF4-FFF2-40B4-BE49-F238E27FC236}">
                  <a16:creationId xmlns:a16="http://schemas.microsoft.com/office/drawing/2014/main" id="{F293793F-8669-42C0-984F-5051092657AC}"/>
                </a:ext>
              </a:extLst>
            </p:cNvPr>
            <p:cNvSpPr/>
            <p:nvPr/>
          </p:nvSpPr>
          <p:spPr>
            <a:xfrm>
              <a:off x="2742122" y="1634961"/>
              <a:ext cx="1661115"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err="1">
                  <a:solidFill>
                    <a:schemeClr val="tx1"/>
                  </a:solidFill>
                </a:rPr>
                <a:t>B_DET_ALERT_DC_GAS_Man_Sup_Flow_CNTRL</a:t>
              </a:r>
              <a:endParaRPr lang="en-US" sz="600" dirty="0">
                <a:solidFill>
                  <a:schemeClr val="tx1"/>
                </a:solidFill>
              </a:endParaRPr>
            </a:p>
          </p:txBody>
        </p:sp>
        <p:cxnSp>
          <p:nvCxnSpPr>
            <p:cNvPr id="41" name="Straight Arrow Connector 40">
              <a:extLst>
                <a:ext uri="{FF2B5EF4-FFF2-40B4-BE49-F238E27FC236}">
                  <a16:creationId xmlns:a16="http://schemas.microsoft.com/office/drawing/2014/main" id="{D82E95F8-D415-485A-BD7D-DC3CD2E96083}"/>
                </a:ext>
              </a:extLst>
            </p:cNvPr>
            <p:cNvCxnSpPr>
              <a:cxnSpLocks/>
              <a:stCxn id="39" idx="0"/>
            </p:cNvCxnSpPr>
            <p:nvPr/>
          </p:nvCxnSpPr>
          <p:spPr>
            <a:xfrm flipH="1" flipV="1">
              <a:off x="2786395" y="2391318"/>
              <a:ext cx="786286" cy="335837"/>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71FE99EC-1E1B-4E58-8073-E5CD154E7F4B}"/>
                </a:ext>
              </a:extLst>
            </p:cNvPr>
            <p:cNvCxnSpPr>
              <a:cxnSpLocks/>
              <a:stCxn id="40" idx="2"/>
            </p:cNvCxnSpPr>
            <p:nvPr/>
          </p:nvCxnSpPr>
          <p:spPr>
            <a:xfrm flipH="1">
              <a:off x="2742123" y="1804937"/>
              <a:ext cx="830557" cy="254992"/>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5320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Content Placeholder 5">
            <a:extLst>
              <a:ext uri="{FF2B5EF4-FFF2-40B4-BE49-F238E27FC236}">
                <a16:creationId xmlns:a16="http://schemas.microsoft.com/office/drawing/2014/main" id="{AE81FA40-494B-486E-9F92-21BA0196A931}"/>
              </a:ext>
            </a:extLst>
          </p:cNvPr>
          <p:cNvPicPr>
            <a:picLocks noChangeAspect="1"/>
          </p:cNvPicPr>
          <p:nvPr/>
        </p:nvPicPr>
        <p:blipFill rotWithShape="1">
          <a:blip r:embed="rId2"/>
          <a:srcRect l="43366" t="9804" r="22180" b="43761"/>
          <a:stretch/>
        </p:blipFill>
        <p:spPr>
          <a:xfrm>
            <a:off x="450376" y="1347201"/>
            <a:ext cx="3768199" cy="3153917"/>
          </a:xfrm>
          <a:prstGeom prst="rect">
            <a:avLst/>
          </a:prstGeom>
        </p:spPr>
      </p:pic>
      <p:sp>
        <p:nvSpPr>
          <p:cNvPr id="2" name="Title 1">
            <a:extLst>
              <a:ext uri="{FF2B5EF4-FFF2-40B4-BE49-F238E27FC236}">
                <a16:creationId xmlns:a16="http://schemas.microsoft.com/office/drawing/2014/main" id="{CD0C3363-7A1C-4B45-9399-E87AF2689FD1}"/>
              </a:ext>
            </a:extLst>
          </p:cNvPr>
          <p:cNvSpPr>
            <a:spLocks noGrp="1"/>
          </p:cNvSpPr>
          <p:nvPr>
            <p:ph type="title"/>
          </p:nvPr>
        </p:nvSpPr>
        <p:spPr/>
        <p:txBody>
          <a:bodyPr/>
          <a:lstStyle/>
          <a:p>
            <a:r>
              <a:rPr lang="en-US" dirty="0"/>
              <a:t>Process Variables</a:t>
            </a:r>
          </a:p>
        </p:txBody>
      </p:sp>
      <p:sp>
        <p:nvSpPr>
          <p:cNvPr id="3" name="Footer Placeholder 2">
            <a:extLst>
              <a:ext uri="{FF2B5EF4-FFF2-40B4-BE49-F238E27FC236}">
                <a16:creationId xmlns:a16="http://schemas.microsoft.com/office/drawing/2014/main" id="{B45BC2B1-8AEC-4537-9749-DA3A8598C21A}"/>
              </a:ext>
            </a:extLst>
          </p:cNvPr>
          <p:cNvSpPr>
            <a:spLocks noGrp="1"/>
          </p:cNvSpPr>
          <p:nvPr>
            <p:ph type="ftr" sz="quarter" idx="11"/>
          </p:nvPr>
        </p:nvSpPr>
        <p:spPr/>
        <p:txBody>
          <a:bodyPr/>
          <a:lstStyle/>
          <a:p>
            <a:r>
              <a:rPr lang="en-US"/>
              <a:t>Detector Support Group</a:t>
            </a:r>
            <a:endParaRPr lang="en-US" dirty="0"/>
          </a:p>
        </p:txBody>
      </p:sp>
      <p:grpSp>
        <p:nvGrpSpPr>
          <p:cNvPr id="13" name="Group 12">
            <a:extLst>
              <a:ext uri="{FF2B5EF4-FFF2-40B4-BE49-F238E27FC236}">
                <a16:creationId xmlns:a16="http://schemas.microsoft.com/office/drawing/2014/main" id="{9DC5F7BC-1600-4989-BF72-823979319261}"/>
              </a:ext>
            </a:extLst>
          </p:cNvPr>
          <p:cNvGrpSpPr/>
          <p:nvPr/>
        </p:nvGrpSpPr>
        <p:grpSpPr>
          <a:xfrm>
            <a:off x="2537233" y="3409200"/>
            <a:ext cx="1800301" cy="169976"/>
            <a:chOff x="6898255" y="3926916"/>
            <a:chExt cx="1800301" cy="169976"/>
          </a:xfrm>
        </p:grpSpPr>
        <p:sp>
          <p:nvSpPr>
            <p:cNvPr id="25" name="Rectangle 24">
              <a:extLst>
                <a:ext uri="{FF2B5EF4-FFF2-40B4-BE49-F238E27FC236}">
                  <a16:creationId xmlns:a16="http://schemas.microsoft.com/office/drawing/2014/main" id="{8DD582DD-5E0A-4C07-8B54-1EF138624261}"/>
                </a:ext>
              </a:extLst>
            </p:cNvPr>
            <p:cNvSpPr/>
            <p:nvPr/>
          </p:nvSpPr>
          <p:spPr>
            <a:xfrm>
              <a:off x="7109219" y="3926916"/>
              <a:ext cx="158933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err="1">
                  <a:solidFill>
                    <a:schemeClr val="tx1"/>
                  </a:solidFill>
                </a:rPr>
                <a:t>B_DET_ALERT_DC_GAS_Press_Fault</a:t>
              </a:r>
              <a:endParaRPr lang="en-US" sz="600" dirty="0">
                <a:solidFill>
                  <a:schemeClr val="tx1"/>
                </a:solidFill>
              </a:endParaRPr>
            </a:p>
          </p:txBody>
        </p:sp>
        <p:cxnSp>
          <p:nvCxnSpPr>
            <p:cNvPr id="26" name="Straight Arrow Connector 25">
              <a:extLst>
                <a:ext uri="{FF2B5EF4-FFF2-40B4-BE49-F238E27FC236}">
                  <a16:creationId xmlns:a16="http://schemas.microsoft.com/office/drawing/2014/main" id="{5A8B8682-F832-41BA-9A47-0914651A73AC}"/>
                </a:ext>
              </a:extLst>
            </p:cNvPr>
            <p:cNvCxnSpPr>
              <a:cxnSpLocks/>
              <a:stCxn id="25" idx="1"/>
            </p:cNvCxnSpPr>
            <p:nvPr/>
          </p:nvCxnSpPr>
          <p:spPr>
            <a:xfrm flipH="1">
              <a:off x="6898255" y="4011904"/>
              <a:ext cx="210964"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E7245E1C-5D7D-42C4-8CC7-0DCBACDE850E}"/>
              </a:ext>
            </a:extLst>
          </p:cNvPr>
          <p:cNvGrpSpPr/>
          <p:nvPr/>
        </p:nvGrpSpPr>
        <p:grpSpPr>
          <a:xfrm>
            <a:off x="2537233" y="4025610"/>
            <a:ext cx="1800301" cy="169976"/>
            <a:chOff x="6898255" y="3926916"/>
            <a:chExt cx="1800301" cy="169976"/>
          </a:xfrm>
        </p:grpSpPr>
        <p:sp>
          <p:nvSpPr>
            <p:cNvPr id="23" name="Rectangle 22">
              <a:extLst>
                <a:ext uri="{FF2B5EF4-FFF2-40B4-BE49-F238E27FC236}">
                  <a16:creationId xmlns:a16="http://schemas.microsoft.com/office/drawing/2014/main" id="{B302EB12-AFAB-45A6-90F3-D71ED6E7445E}"/>
                </a:ext>
              </a:extLst>
            </p:cNvPr>
            <p:cNvSpPr/>
            <p:nvPr/>
          </p:nvSpPr>
          <p:spPr>
            <a:xfrm>
              <a:off x="7109219" y="3926916"/>
              <a:ext cx="158933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err="1">
                  <a:solidFill>
                    <a:schemeClr val="tx1"/>
                  </a:solidFill>
                </a:rPr>
                <a:t>B_DET_ALERT_DC_GAS_Lo_Press_Fault</a:t>
              </a:r>
              <a:endParaRPr lang="en-US" sz="600" dirty="0">
                <a:solidFill>
                  <a:schemeClr val="tx1"/>
                </a:solidFill>
              </a:endParaRPr>
            </a:p>
          </p:txBody>
        </p:sp>
        <p:cxnSp>
          <p:nvCxnSpPr>
            <p:cNvPr id="24" name="Straight Arrow Connector 23">
              <a:extLst>
                <a:ext uri="{FF2B5EF4-FFF2-40B4-BE49-F238E27FC236}">
                  <a16:creationId xmlns:a16="http://schemas.microsoft.com/office/drawing/2014/main" id="{1EBD8C09-3382-4157-ACF9-872BAE02FC1B}"/>
                </a:ext>
              </a:extLst>
            </p:cNvPr>
            <p:cNvCxnSpPr>
              <a:cxnSpLocks/>
              <a:stCxn id="23" idx="1"/>
            </p:cNvCxnSpPr>
            <p:nvPr/>
          </p:nvCxnSpPr>
          <p:spPr>
            <a:xfrm flipH="1">
              <a:off x="6898255" y="4011904"/>
              <a:ext cx="210964"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FB34A222-C7E7-4E5D-95F4-1F7C22C33372}"/>
              </a:ext>
            </a:extLst>
          </p:cNvPr>
          <p:cNvGrpSpPr/>
          <p:nvPr/>
        </p:nvGrpSpPr>
        <p:grpSpPr>
          <a:xfrm>
            <a:off x="2537233" y="3717404"/>
            <a:ext cx="1800301" cy="169976"/>
            <a:chOff x="6898255" y="3926916"/>
            <a:chExt cx="1800301" cy="169976"/>
          </a:xfrm>
        </p:grpSpPr>
        <p:sp>
          <p:nvSpPr>
            <p:cNvPr id="21" name="Rectangle 20">
              <a:extLst>
                <a:ext uri="{FF2B5EF4-FFF2-40B4-BE49-F238E27FC236}">
                  <a16:creationId xmlns:a16="http://schemas.microsoft.com/office/drawing/2014/main" id="{72402C3D-9968-4D52-B3BC-6486C69AE075}"/>
                </a:ext>
              </a:extLst>
            </p:cNvPr>
            <p:cNvSpPr/>
            <p:nvPr/>
          </p:nvSpPr>
          <p:spPr>
            <a:xfrm>
              <a:off x="7109219" y="3926916"/>
              <a:ext cx="158933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err="1">
                  <a:solidFill>
                    <a:schemeClr val="tx1"/>
                  </a:solidFill>
                </a:rPr>
                <a:t>B_DET_ALERT_DC_GAS_Hi_Press_Fault</a:t>
              </a:r>
              <a:endParaRPr lang="en-US" sz="600" dirty="0">
                <a:solidFill>
                  <a:schemeClr val="tx1"/>
                </a:solidFill>
              </a:endParaRPr>
            </a:p>
          </p:txBody>
        </p:sp>
        <p:cxnSp>
          <p:nvCxnSpPr>
            <p:cNvPr id="22" name="Straight Arrow Connector 21">
              <a:extLst>
                <a:ext uri="{FF2B5EF4-FFF2-40B4-BE49-F238E27FC236}">
                  <a16:creationId xmlns:a16="http://schemas.microsoft.com/office/drawing/2014/main" id="{4EB72E94-2CDB-4ED1-9A30-96943A668C1D}"/>
                </a:ext>
              </a:extLst>
            </p:cNvPr>
            <p:cNvCxnSpPr>
              <a:cxnSpLocks/>
              <a:stCxn id="21" idx="1"/>
            </p:cNvCxnSpPr>
            <p:nvPr/>
          </p:nvCxnSpPr>
          <p:spPr>
            <a:xfrm flipH="1">
              <a:off x="6898255" y="4011904"/>
              <a:ext cx="210964"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2536E843-FAAB-4084-8BC2-8F1454C77B82}"/>
              </a:ext>
            </a:extLst>
          </p:cNvPr>
          <p:cNvGrpSpPr/>
          <p:nvPr/>
        </p:nvGrpSpPr>
        <p:grpSpPr>
          <a:xfrm>
            <a:off x="176814" y="1584287"/>
            <a:ext cx="1589337" cy="578463"/>
            <a:chOff x="4922910" y="1225615"/>
            <a:chExt cx="1589337" cy="578463"/>
          </a:xfrm>
        </p:grpSpPr>
        <p:sp>
          <p:nvSpPr>
            <p:cNvPr id="19" name="Rectangle 18">
              <a:extLst>
                <a:ext uri="{FF2B5EF4-FFF2-40B4-BE49-F238E27FC236}">
                  <a16:creationId xmlns:a16="http://schemas.microsoft.com/office/drawing/2014/main" id="{C1588E7B-387D-4DA4-BEA3-AA9C362F8AF3}"/>
                </a:ext>
              </a:extLst>
            </p:cNvPr>
            <p:cNvSpPr/>
            <p:nvPr/>
          </p:nvSpPr>
          <p:spPr>
            <a:xfrm>
              <a:off x="4922910" y="1225615"/>
              <a:ext cx="158933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chemeClr val="tx1"/>
                  </a:solidFill>
                </a:rPr>
                <a:t>B_DET_ALERT_DC_GAS_Exh_PT314_Press</a:t>
              </a:r>
            </a:p>
          </p:txBody>
        </p:sp>
        <p:cxnSp>
          <p:nvCxnSpPr>
            <p:cNvPr id="20" name="Straight Arrow Connector 19">
              <a:extLst>
                <a:ext uri="{FF2B5EF4-FFF2-40B4-BE49-F238E27FC236}">
                  <a16:creationId xmlns:a16="http://schemas.microsoft.com/office/drawing/2014/main" id="{61D9ECAD-C658-4391-95C8-FC83C8EFA2C9}"/>
                </a:ext>
              </a:extLst>
            </p:cNvPr>
            <p:cNvCxnSpPr>
              <a:cxnSpLocks/>
              <a:stCxn id="19" idx="2"/>
            </p:cNvCxnSpPr>
            <p:nvPr/>
          </p:nvCxnSpPr>
          <p:spPr>
            <a:xfrm>
              <a:off x="5717579" y="1395591"/>
              <a:ext cx="178809" cy="408487"/>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7" name="Rectangle 16">
            <a:extLst>
              <a:ext uri="{FF2B5EF4-FFF2-40B4-BE49-F238E27FC236}">
                <a16:creationId xmlns:a16="http://schemas.microsoft.com/office/drawing/2014/main" id="{BB9A09C0-48CC-4E5B-9256-9972CB354712}"/>
              </a:ext>
            </a:extLst>
          </p:cNvPr>
          <p:cNvSpPr/>
          <p:nvPr/>
        </p:nvSpPr>
        <p:spPr>
          <a:xfrm>
            <a:off x="3237566" y="1588368"/>
            <a:ext cx="158933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chemeClr val="tx1"/>
                </a:solidFill>
              </a:rPr>
              <a:t>B_DET_ALERT_DC_GAS_Exh_PT312_Press</a:t>
            </a:r>
          </a:p>
        </p:txBody>
      </p:sp>
      <p:cxnSp>
        <p:nvCxnSpPr>
          <p:cNvPr id="18" name="Straight Arrow Connector 17">
            <a:extLst>
              <a:ext uri="{FF2B5EF4-FFF2-40B4-BE49-F238E27FC236}">
                <a16:creationId xmlns:a16="http://schemas.microsoft.com/office/drawing/2014/main" id="{6EF656C8-CF4D-48E4-8D01-06392E10F441}"/>
              </a:ext>
            </a:extLst>
          </p:cNvPr>
          <p:cNvCxnSpPr>
            <a:cxnSpLocks/>
            <a:stCxn id="17" idx="2"/>
          </p:cNvCxnSpPr>
          <p:nvPr/>
        </p:nvCxnSpPr>
        <p:spPr>
          <a:xfrm flipH="1">
            <a:off x="3671941" y="1758344"/>
            <a:ext cx="360294" cy="404406"/>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9" name="Group 38">
            <a:extLst>
              <a:ext uri="{FF2B5EF4-FFF2-40B4-BE49-F238E27FC236}">
                <a16:creationId xmlns:a16="http://schemas.microsoft.com/office/drawing/2014/main" id="{0CFE4B94-B734-4AD3-8172-7D731B5D0CAE}"/>
              </a:ext>
            </a:extLst>
          </p:cNvPr>
          <p:cNvGrpSpPr/>
          <p:nvPr/>
        </p:nvGrpSpPr>
        <p:grpSpPr>
          <a:xfrm>
            <a:off x="5474182" y="1408826"/>
            <a:ext cx="3021772" cy="2601165"/>
            <a:chOff x="5836720" y="3561972"/>
            <a:chExt cx="3021772" cy="2601165"/>
          </a:xfrm>
        </p:grpSpPr>
        <p:pic>
          <p:nvPicPr>
            <p:cNvPr id="8" name="Picture 7">
              <a:extLst>
                <a:ext uri="{FF2B5EF4-FFF2-40B4-BE49-F238E27FC236}">
                  <a16:creationId xmlns:a16="http://schemas.microsoft.com/office/drawing/2014/main" id="{F32FECC2-F3AF-4018-96C3-F804FA61AC2B}"/>
                </a:ext>
              </a:extLst>
            </p:cNvPr>
            <p:cNvPicPr>
              <a:picLocks noChangeAspect="1"/>
            </p:cNvPicPr>
            <p:nvPr/>
          </p:nvPicPr>
          <p:blipFill>
            <a:blip r:embed="rId3"/>
            <a:stretch>
              <a:fillRect/>
            </a:stretch>
          </p:blipFill>
          <p:spPr>
            <a:xfrm>
              <a:off x="5836720" y="3561972"/>
              <a:ext cx="2442943" cy="2601165"/>
            </a:xfrm>
            <a:prstGeom prst="rect">
              <a:avLst/>
            </a:prstGeom>
          </p:spPr>
        </p:pic>
        <p:grpSp>
          <p:nvGrpSpPr>
            <p:cNvPr id="29" name="Group 28">
              <a:extLst>
                <a:ext uri="{FF2B5EF4-FFF2-40B4-BE49-F238E27FC236}">
                  <a16:creationId xmlns:a16="http://schemas.microsoft.com/office/drawing/2014/main" id="{E367B582-4F6F-4E89-8387-726A1D2B3DFC}"/>
                </a:ext>
              </a:extLst>
            </p:cNvPr>
            <p:cNvGrpSpPr/>
            <p:nvPr/>
          </p:nvGrpSpPr>
          <p:grpSpPr>
            <a:xfrm>
              <a:off x="7049640" y="3834938"/>
              <a:ext cx="1800301" cy="169976"/>
              <a:chOff x="7049640" y="3834938"/>
              <a:chExt cx="1800301" cy="169976"/>
            </a:xfrm>
          </p:grpSpPr>
          <p:sp>
            <p:nvSpPr>
              <p:cNvPr id="9" name="Rectangle 8">
                <a:extLst>
                  <a:ext uri="{FF2B5EF4-FFF2-40B4-BE49-F238E27FC236}">
                    <a16:creationId xmlns:a16="http://schemas.microsoft.com/office/drawing/2014/main" id="{DEEA7A47-7C4D-4018-93B8-53340D8319E4}"/>
                  </a:ext>
                </a:extLst>
              </p:cNvPr>
              <p:cNvSpPr/>
              <p:nvPr/>
            </p:nvSpPr>
            <p:spPr>
              <a:xfrm>
                <a:off x="7260604" y="3834938"/>
                <a:ext cx="158933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err="1">
                    <a:solidFill>
                      <a:schemeClr val="tx1"/>
                    </a:solidFill>
                  </a:rPr>
                  <a:t>B_DET_ALERT_DC_GAS_Ambient_Press</a:t>
                </a:r>
                <a:endParaRPr lang="en-US" sz="600" dirty="0">
                  <a:solidFill>
                    <a:schemeClr val="tx1"/>
                  </a:solidFill>
                </a:endParaRPr>
              </a:p>
            </p:txBody>
          </p:sp>
          <p:cxnSp>
            <p:nvCxnSpPr>
              <p:cNvPr id="10" name="Straight Arrow Connector 9">
                <a:extLst>
                  <a:ext uri="{FF2B5EF4-FFF2-40B4-BE49-F238E27FC236}">
                    <a16:creationId xmlns:a16="http://schemas.microsoft.com/office/drawing/2014/main" id="{BACDDAEE-E1A3-4C9E-83AC-81462D74E5CD}"/>
                  </a:ext>
                </a:extLst>
              </p:cNvPr>
              <p:cNvCxnSpPr>
                <a:cxnSpLocks/>
                <a:stCxn id="9" idx="1"/>
              </p:cNvCxnSpPr>
              <p:nvPr/>
            </p:nvCxnSpPr>
            <p:spPr>
              <a:xfrm flipH="1">
                <a:off x="7049640" y="3919926"/>
                <a:ext cx="210964"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84433553-1CC4-46A5-BBF3-308146EF5E8D}"/>
                </a:ext>
              </a:extLst>
            </p:cNvPr>
            <p:cNvGrpSpPr/>
            <p:nvPr/>
          </p:nvGrpSpPr>
          <p:grpSpPr>
            <a:xfrm>
              <a:off x="7049640" y="4277880"/>
              <a:ext cx="1800301" cy="169976"/>
              <a:chOff x="7049640" y="3834938"/>
              <a:chExt cx="1800301" cy="169976"/>
            </a:xfrm>
          </p:grpSpPr>
          <p:sp>
            <p:nvSpPr>
              <p:cNvPr id="31" name="Rectangle 30">
                <a:extLst>
                  <a:ext uri="{FF2B5EF4-FFF2-40B4-BE49-F238E27FC236}">
                    <a16:creationId xmlns:a16="http://schemas.microsoft.com/office/drawing/2014/main" id="{4193DB76-3272-4CDB-B673-B2ACFBE0DDE1}"/>
                  </a:ext>
                </a:extLst>
              </p:cNvPr>
              <p:cNvSpPr/>
              <p:nvPr/>
            </p:nvSpPr>
            <p:spPr>
              <a:xfrm>
                <a:off x="7260604" y="3834938"/>
                <a:ext cx="158933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err="1">
                    <a:solidFill>
                      <a:schemeClr val="tx1"/>
                    </a:solidFill>
                  </a:rPr>
                  <a:t>B_DET_ALERT_DC_GAS_Press_SP</a:t>
                </a:r>
                <a:endParaRPr lang="en-US" sz="600" dirty="0">
                  <a:solidFill>
                    <a:schemeClr val="tx1"/>
                  </a:solidFill>
                </a:endParaRPr>
              </a:p>
            </p:txBody>
          </p:sp>
          <p:cxnSp>
            <p:nvCxnSpPr>
              <p:cNvPr id="32" name="Straight Arrow Connector 31">
                <a:extLst>
                  <a:ext uri="{FF2B5EF4-FFF2-40B4-BE49-F238E27FC236}">
                    <a16:creationId xmlns:a16="http://schemas.microsoft.com/office/drawing/2014/main" id="{8B19BE69-B7FE-48B5-BAD5-3AF2D8963DA4}"/>
                  </a:ext>
                </a:extLst>
              </p:cNvPr>
              <p:cNvCxnSpPr>
                <a:cxnSpLocks/>
                <a:stCxn id="31" idx="1"/>
              </p:cNvCxnSpPr>
              <p:nvPr/>
            </p:nvCxnSpPr>
            <p:spPr>
              <a:xfrm flipH="1">
                <a:off x="7049640" y="3919926"/>
                <a:ext cx="210964"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AC6536FA-D9E4-4738-9F69-22B4D9332932}"/>
                </a:ext>
              </a:extLst>
            </p:cNvPr>
            <p:cNvGrpSpPr/>
            <p:nvPr/>
          </p:nvGrpSpPr>
          <p:grpSpPr>
            <a:xfrm>
              <a:off x="7058191" y="4692578"/>
              <a:ext cx="1800301" cy="169976"/>
              <a:chOff x="7049640" y="3834938"/>
              <a:chExt cx="1800301" cy="169976"/>
            </a:xfrm>
          </p:grpSpPr>
          <p:sp>
            <p:nvSpPr>
              <p:cNvPr id="34" name="Rectangle 33">
                <a:extLst>
                  <a:ext uri="{FF2B5EF4-FFF2-40B4-BE49-F238E27FC236}">
                    <a16:creationId xmlns:a16="http://schemas.microsoft.com/office/drawing/2014/main" id="{A055CFE1-9871-4267-B559-D4C666898D83}"/>
                  </a:ext>
                </a:extLst>
              </p:cNvPr>
              <p:cNvSpPr/>
              <p:nvPr/>
            </p:nvSpPr>
            <p:spPr>
              <a:xfrm>
                <a:off x="7260604" y="3834938"/>
                <a:ext cx="158933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err="1">
                    <a:solidFill>
                      <a:schemeClr val="tx1"/>
                    </a:solidFill>
                  </a:rPr>
                  <a:t>B_DET_ALERT_DC_GAS_OVR_Press_SP</a:t>
                </a:r>
                <a:endParaRPr lang="en-US" sz="600" dirty="0">
                  <a:solidFill>
                    <a:schemeClr val="tx1"/>
                  </a:solidFill>
                </a:endParaRPr>
              </a:p>
            </p:txBody>
          </p:sp>
          <p:cxnSp>
            <p:nvCxnSpPr>
              <p:cNvPr id="35" name="Straight Arrow Connector 34">
                <a:extLst>
                  <a:ext uri="{FF2B5EF4-FFF2-40B4-BE49-F238E27FC236}">
                    <a16:creationId xmlns:a16="http://schemas.microsoft.com/office/drawing/2014/main" id="{CCEB7872-1F9B-4008-955D-F8EAEABEC795}"/>
                  </a:ext>
                </a:extLst>
              </p:cNvPr>
              <p:cNvCxnSpPr>
                <a:cxnSpLocks/>
                <a:stCxn id="34" idx="1"/>
              </p:cNvCxnSpPr>
              <p:nvPr/>
            </p:nvCxnSpPr>
            <p:spPr>
              <a:xfrm flipH="1">
                <a:off x="7049640" y="3919926"/>
                <a:ext cx="210964"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36DD89AA-CF81-4AC1-B334-17B7ECCA1492}"/>
                </a:ext>
              </a:extLst>
            </p:cNvPr>
            <p:cNvGrpSpPr/>
            <p:nvPr/>
          </p:nvGrpSpPr>
          <p:grpSpPr>
            <a:xfrm>
              <a:off x="7049640" y="5107275"/>
              <a:ext cx="1800301" cy="169976"/>
              <a:chOff x="7049640" y="3834938"/>
              <a:chExt cx="1800301" cy="169976"/>
            </a:xfrm>
          </p:grpSpPr>
          <p:sp>
            <p:nvSpPr>
              <p:cNvPr id="37" name="Rectangle 36">
                <a:extLst>
                  <a:ext uri="{FF2B5EF4-FFF2-40B4-BE49-F238E27FC236}">
                    <a16:creationId xmlns:a16="http://schemas.microsoft.com/office/drawing/2014/main" id="{C0880292-0068-4EDB-90CE-CA56080B697F}"/>
                  </a:ext>
                </a:extLst>
              </p:cNvPr>
              <p:cNvSpPr/>
              <p:nvPr/>
            </p:nvSpPr>
            <p:spPr>
              <a:xfrm>
                <a:off x="7260604" y="3834938"/>
                <a:ext cx="158933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err="1">
                    <a:solidFill>
                      <a:schemeClr val="tx1"/>
                    </a:solidFill>
                  </a:rPr>
                  <a:t>B_DET_ALERT_DC_GAS_UNDER_Press_SP</a:t>
                </a:r>
                <a:endParaRPr lang="en-US" sz="600" dirty="0">
                  <a:solidFill>
                    <a:schemeClr val="tx1"/>
                  </a:solidFill>
                </a:endParaRPr>
              </a:p>
            </p:txBody>
          </p:sp>
          <p:cxnSp>
            <p:nvCxnSpPr>
              <p:cNvPr id="38" name="Straight Arrow Connector 37">
                <a:extLst>
                  <a:ext uri="{FF2B5EF4-FFF2-40B4-BE49-F238E27FC236}">
                    <a16:creationId xmlns:a16="http://schemas.microsoft.com/office/drawing/2014/main" id="{091D0EB0-6229-4CB2-AB3A-D8D092DB6986}"/>
                  </a:ext>
                </a:extLst>
              </p:cNvPr>
              <p:cNvCxnSpPr>
                <a:cxnSpLocks/>
                <a:stCxn id="37" idx="1"/>
              </p:cNvCxnSpPr>
              <p:nvPr/>
            </p:nvCxnSpPr>
            <p:spPr>
              <a:xfrm flipH="1">
                <a:off x="7049640" y="3919926"/>
                <a:ext cx="210964"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14040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94B8B-53F5-43F3-A34C-E8CC5517F4D8}"/>
              </a:ext>
            </a:extLst>
          </p:cNvPr>
          <p:cNvSpPr>
            <a:spLocks noGrp="1"/>
          </p:cNvSpPr>
          <p:nvPr>
            <p:ph type="title"/>
          </p:nvPr>
        </p:nvSpPr>
        <p:spPr/>
        <p:txBody>
          <a:bodyPr/>
          <a:lstStyle/>
          <a:p>
            <a:r>
              <a:rPr lang="en-US" dirty="0"/>
              <a:t>Process Variables</a:t>
            </a:r>
          </a:p>
        </p:txBody>
      </p:sp>
      <p:sp>
        <p:nvSpPr>
          <p:cNvPr id="3" name="Footer Placeholder 2">
            <a:extLst>
              <a:ext uri="{FF2B5EF4-FFF2-40B4-BE49-F238E27FC236}">
                <a16:creationId xmlns:a16="http://schemas.microsoft.com/office/drawing/2014/main" id="{097D0648-C263-4928-92E5-288FD74E8332}"/>
              </a:ext>
            </a:extLst>
          </p:cNvPr>
          <p:cNvSpPr>
            <a:spLocks noGrp="1"/>
          </p:cNvSpPr>
          <p:nvPr>
            <p:ph type="ftr" sz="quarter" idx="11"/>
          </p:nvPr>
        </p:nvSpPr>
        <p:spPr/>
        <p:txBody>
          <a:bodyPr/>
          <a:lstStyle/>
          <a:p>
            <a:r>
              <a:rPr lang="en-US"/>
              <a:t>Detector Support Group</a:t>
            </a:r>
            <a:endParaRPr lang="en-US" dirty="0"/>
          </a:p>
        </p:txBody>
      </p:sp>
      <p:pic>
        <p:nvPicPr>
          <p:cNvPr id="6" name="Content Placeholder 5">
            <a:extLst>
              <a:ext uri="{FF2B5EF4-FFF2-40B4-BE49-F238E27FC236}">
                <a16:creationId xmlns:a16="http://schemas.microsoft.com/office/drawing/2014/main" id="{649B73E5-5C0B-447A-B7D6-C57947DEA6EE}"/>
              </a:ext>
            </a:extLst>
          </p:cNvPr>
          <p:cNvPicPr>
            <a:picLocks noGrp="1" noChangeAspect="1"/>
          </p:cNvPicPr>
          <p:nvPr>
            <p:ph idx="12"/>
          </p:nvPr>
        </p:nvPicPr>
        <p:blipFill>
          <a:blip r:embed="rId2"/>
          <a:stretch>
            <a:fillRect/>
          </a:stretch>
        </p:blipFill>
        <p:spPr>
          <a:xfrm>
            <a:off x="2952559" y="1102618"/>
            <a:ext cx="2048443" cy="1690218"/>
          </a:xfrm>
        </p:spPr>
      </p:pic>
      <p:pic>
        <p:nvPicPr>
          <p:cNvPr id="8" name="Picture 7">
            <a:extLst>
              <a:ext uri="{FF2B5EF4-FFF2-40B4-BE49-F238E27FC236}">
                <a16:creationId xmlns:a16="http://schemas.microsoft.com/office/drawing/2014/main" id="{AC3F8F1E-4A9A-4E4C-AA4E-EF3B1AB86697}"/>
              </a:ext>
            </a:extLst>
          </p:cNvPr>
          <p:cNvPicPr>
            <a:picLocks noChangeAspect="1"/>
          </p:cNvPicPr>
          <p:nvPr/>
        </p:nvPicPr>
        <p:blipFill rotWithShape="1">
          <a:blip r:embed="rId3"/>
          <a:srcRect r="52209"/>
          <a:stretch/>
        </p:blipFill>
        <p:spPr>
          <a:xfrm>
            <a:off x="298590" y="3356121"/>
            <a:ext cx="2082073" cy="2751258"/>
          </a:xfrm>
          <a:prstGeom prst="rect">
            <a:avLst/>
          </a:prstGeom>
        </p:spPr>
      </p:pic>
      <p:grpSp>
        <p:nvGrpSpPr>
          <p:cNvPr id="19" name="Group 18">
            <a:extLst>
              <a:ext uri="{FF2B5EF4-FFF2-40B4-BE49-F238E27FC236}">
                <a16:creationId xmlns:a16="http://schemas.microsoft.com/office/drawing/2014/main" id="{BA0876D1-8224-47D4-9E3A-50FB1B1409A4}"/>
              </a:ext>
            </a:extLst>
          </p:cNvPr>
          <p:cNvGrpSpPr/>
          <p:nvPr/>
        </p:nvGrpSpPr>
        <p:grpSpPr>
          <a:xfrm>
            <a:off x="1786524" y="1962207"/>
            <a:ext cx="4819026" cy="169976"/>
            <a:chOff x="1126961" y="1845776"/>
            <a:chExt cx="4819026" cy="169976"/>
          </a:xfrm>
        </p:grpSpPr>
        <p:grpSp>
          <p:nvGrpSpPr>
            <p:cNvPr id="18" name="Group 17">
              <a:extLst>
                <a:ext uri="{FF2B5EF4-FFF2-40B4-BE49-F238E27FC236}">
                  <a16:creationId xmlns:a16="http://schemas.microsoft.com/office/drawing/2014/main" id="{2493C682-1270-4706-83AB-E5EBC76A0698}"/>
                </a:ext>
              </a:extLst>
            </p:cNvPr>
            <p:cNvGrpSpPr/>
            <p:nvPr/>
          </p:nvGrpSpPr>
          <p:grpSpPr>
            <a:xfrm>
              <a:off x="4312975" y="1845776"/>
              <a:ext cx="1633012" cy="169976"/>
              <a:chOff x="4348688" y="1644341"/>
              <a:chExt cx="1633012" cy="169976"/>
            </a:xfrm>
          </p:grpSpPr>
          <p:sp>
            <p:nvSpPr>
              <p:cNvPr id="9" name="Rectangle 8">
                <a:extLst>
                  <a:ext uri="{FF2B5EF4-FFF2-40B4-BE49-F238E27FC236}">
                    <a16:creationId xmlns:a16="http://schemas.microsoft.com/office/drawing/2014/main" id="{F0DD8B42-8D9F-4AFE-BE16-B94646BDF1D2}"/>
                  </a:ext>
                </a:extLst>
              </p:cNvPr>
              <p:cNvSpPr/>
              <p:nvPr/>
            </p:nvSpPr>
            <p:spPr>
              <a:xfrm>
                <a:off x="4559653" y="1644341"/>
                <a:ext cx="142204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err="1">
                    <a:solidFill>
                      <a:srgbClr val="000000"/>
                    </a:solidFill>
                    <a:latin typeface="Calibri" panose="020F0502020204030204" pitchFamily="34" charset="0"/>
                  </a:rPr>
                  <a:t>B_DET_ALERT_DC_GAS_Exh_Solenoid</a:t>
                </a:r>
                <a:endParaRPr lang="en-US" sz="600" dirty="0">
                  <a:solidFill>
                    <a:schemeClr val="tx1"/>
                  </a:solidFill>
                </a:endParaRPr>
              </a:p>
            </p:txBody>
          </p:sp>
          <p:cxnSp>
            <p:nvCxnSpPr>
              <p:cNvPr id="10" name="Straight Arrow Connector 9">
                <a:extLst>
                  <a:ext uri="{FF2B5EF4-FFF2-40B4-BE49-F238E27FC236}">
                    <a16:creationId xmlns:a16="http://schemas.microsoft.com/office/drawing/2014/main" id="{15055886-AB60-4194-B8AB-323795EF3EA4}"/>
                  </a:ext>
                </a:extLst>
              </p:cNvPr>
              <p:cNvCxnSpPr>
                <a:stCxn id="9" idx="1"/>
              </p:cNvCxnSpPr>
              <p:nvPr/>
            </p:nvCxnSpPr>
            <p:spPr>
              <a:xfrm flipH="1">
                <a:off x="4348688" y="1729329"/>
                <a:ext cx="210965"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BFF5728B-A72E-475B-B640-B9B8BE1BF4BE}"/>
                </a:ext>
              </a:extLst>
            </p:cNvPr>
            <p:cNvGrpSpPr/>
            <p:nvPr/>
          </p:nvGrpSpPr>
          <p:grpSpPr>
            <a:xfrm>
              <a:off x="1126961" y="1845776"/>
              <a:ext cx="1640261" cy="169976"/>
              <a:chOff x="542872" y="1711753"/>
              <a:chExt cx="1640261" cy="169976"/>
            </a:xfrm>
          </p:grpSpPr>
          <p:sp>
            <p:nvSpPr>
              <p:cNvPr id="12" name="Rectangle 11">
                <a:extLst>
                  <a:ext uri="{FF2B5EF4-FFF2-40B4-BE49-F238E27FC236}">
                    <a16:creationId xmlns:a16="http://schemas.microsoft.com/office/drawing/2014/main" id="{19791E01-B7AA-472F-B654-8D21640B9F36}"/>
                  </a:ext>
                </a:extLst>
              </p:cNvPr>
              <p:cNvSpPr/>
              <p:nvPr/>
            </p:nvSpPr>
            <p:spPr>
              <a:xfrm>
                <a:off x="542872" y="1711753"/>
                <a:ext cx="142204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err="1">
                    <a:solidFill>
                      <a:srgbClr val="000000"/>
                    </a:solidFill>
                    <a:latin typeface="Calibri" panose="020F0502020204030204" pitchFamily="34" charset="0"/>
                  </a:rPr>
                  <a:t>B_DET_ALERT_DC_GAS_Exh_Pump</a:t>
                </a:r>
                <a:endParaRPr lang="en-US" sz="600" dirty="0">
                  <a:solidFill>
                    <a:schemeClr val="tx1"/>
                  </a:solidFill>
                </a:endParaRPr>
              </a:p>
            </p:txBody>
          </p:sp>
          <p:cxnSp>
            <p:nvCxnSpPr>
              <p:cNvPr id="13" name="Straight Arrow Connector 12">
                <a:extLst>
                  <a:ext uri="{FF2B5EF4-FFF2-40B4-BE49-F238E27FC236}">
                    <a16:creationId xmlns:a16="http://schemas.microsoft.com/office/drawing/2014/main" id="{0DD7B2F4-CE92-4F71-AE42-CA31D5D0CDDB}"/>
                  </a:ext>
                </a:extLst>
              </p:cNvPr>
              <p:cNvCxnSpPr>
                <a:cxnSpLocks/>
                <a:stCxn id="12" idx="3"/>
              </p:cNvCxnSpPr>
              <p:nvPr/>
            </p:nvCxnSpPr>
            <p:spPr>
              <a:xfrm>
                <a:off x="1964919" y="1796741"/>
                <a:ext cx="218214"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pic>
        <p:nvPicPr>
          <p:cNvPr id="20" name="Picture 19">
            <a:extLst>
              <a:ext uri="{FF2B5EF4-FFF2-40B4-BE49-F238E27FC236}">
                <a16:creationId xmlns:a16="http://schemas.microsoft.com/office/drawing/2014/main" id="{1E02B79A-CE2A-4AA6-86A2-54F6FCDCF450}"/>
              </a:ext>
            </a:extLst>
          </p:cNvPr>
          <p:cNvPicPr>
            <a:picLocks noChangeAspect="1"/>
          </p:cNvPicPr>
          <p:nvPr/>
        </p:nvPicPr>
        <p:blipFill rotWithShape="1">
          <a:blip r:embed="rId3"/>
          <a:srcRect l="49933"/>
          <a:stretch/>
        </p:blipFill>
        <p:spPr>
          <a:xfrm>
            <a:off x="4962734" y="3356121"/>
            <a:ext cx="2181207" cy="2751258"/>
          </a:xfrm>
          <a:prstGeom prst="rect">
            <a:avLst/>
          </a:prstGeom>
        </p:spPr>
      </p:pic>
      <p:grpSp>
        <p:nvGrpSpPr>
          <p:cNvPr id="24" name="Group 23">
            <a:extLst>
              <a:ext uri="{FF2B5EF4-FFF2-40B4-BE49-F238E27FC236}">
                <a16:creationId xmlns:a16="http://schemas.microsoft.com/office/drawing/2014/main" id="{F733FED3-B942-49E8-AC88-194EE6AD6FF7}"/>
              </a:ext>
            </a:extLst>
          </p:cNvPr>
          <p:cNvGrpSpPr/>
          <p:nvPr/>
        </p:nvGrpSpPr>
        <p:grpSpPr>
          <a:xfrm>
            <a:off x="6772469" y="4068281"/>
            <a:ext cx="1633012" cy="169976"/>
            <a:chOff x="6772469" y="4068281"/>
            <a:chExt cx="1633012" cy="169976"/>
          </a:xfrm>
        </p:grpSpPr>
        <p:sp>
          <p:nvSpPr>
            <p:cNvPr id="22" name="Rectangle 21">
              <a:extLst>
                <a:ext uri="{FF2B5EF4-FFF2-40B4-BE49-F238E27FC236}">
                  <a16:creationId xmlns:a16="http://schemas.microsoft.com/office/drawing/2014/main" id="{55027365-7B13-4054-BA9E-C68A08AF17E3}"/>
                </a:ext>
              </a:extLst>
            </p:cNvPr>
            <p:cNvSpPr/>
            <p:nvPr/>
          </p:nvSpPr>
          <p:spPr>
            <a:xfrm>
              <a:off x="6983434" y="4068281"/>
              <a:ext cx="142204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rgbClr val="000000"/>
                  </a:solidFill>
                  <a:latin typeface="Calibri" panose="020F0502020204030204" pitchFamily="34" charset="0"/>
                </a:rPr>
                <a:t>B_DET_ALERT_DC_GAS_MFC309_Flow</a:t>
              </a:r>
              <a:endParaRPr lang="en-US" sz="600" dirty="0">
                <a:solidFill>
                  <a:schemeClr val="tx1"/>
                </a:solidFill>
              </a:endParaRPr>
            </a:p>
          </p:txBody>
        </p:sp>
        <p:cxnSp>
          <p:nvCxnSpPr>
            <p:cNvPr id="23" name="Straight Arrow Connector 22">
              <a:extLst>
                <a:ext uri="{FF2B5EF4-FFF2-40B4-BE49-F238E27FC236}">
                  <a16:creationId xmlns:a16="http://schemas.microsoft.com/office/drawing/2014/main" id="{C47E75AE-518F-4DAA-8776-60013CEE0B45}"/>
                </a:ext>
              </a:extLst>
            </p:cNvPr>
            <p:cNvCxnSpPr>
              <a:stCxn id="22" idx="1"/>
            </p:cNvCxnSpPr>
            <p:nvPr/>
          </p:nvCxnSpPr>
          <p:spPr>
            <a:xfrm flipH="1">
              <a:off x="6772469" y="4153269"/>
              <a:ext cx="210965"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C21C1B31-2582-4988-90C3-29DEE1E9AEE3}"/>
              </a:ext>
            </a:extLst>
          </p:cNvPr>
          <p:cNvGrpSpPr/>
          <p:nvPr/>
        </p:nvGrpSpPr>
        <p:grpSpPr>
          <a:xfrm>
            <a:off x="6327435" y="3669707"/>
            <a:ext cx="1633012" cy="169976"/>
            <a:chOff x="6772469" y="4068281"/>
            <a:chExt cx="1633012" cy="169976"/>
          </a:xfrm>
        </p:grpSpPr>
        <p:sp>
          <p:nvSpPr>
            <p:cNvPr id="26" name="Rectangle 25">
              <a:extLst>
                <a:ext uri="{FF2B5EF4-FFF2-40B4-BE49-F238E27FC236}">
                  <a16:creationId xmlns:a16="http://schemas.microsoft.com/office/drawing/2014/main" id="{0C345EF1-689C-46FC-A09D-E520D028E3EC}"/>
                </a:ext>
              </a:extLst>
            </p:cNvPr>
            <p:cNvSpPr/>
            <p:nvPr/>
          </p:nvSpPr>
          <p:spPr>
            <a:xfrm>
              <a:off x="6983434" y="4068281"/>
              <a:ext cx="142204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rgbClr val="000000"/>
                  </a:solidFill>
                  <a:latin typeface="Calibri" panose="020F0502020204030204" pitchFamily="34" charset="0"/>
                </a:rPr>
                <a:t>B_DET_ALERT_DC_GAS_MFC309_SP_In</a:t>
              </a:r>
              <a:endParaRPr lang="en-US" sz="600" dirty="0">
                <a:solidFill>
                  <a:schemeClr val="tx1"/>
                </a:solidFill>
              </a:endParaRPr>
            </a:p>
          </p:txBody>
        </p:sp>
        <p:cxnSp>
          <p:nvCxnSpPr>
            <p:cNvPr id="27" name="Straight Arrow Connector 26">
              <a:extLst>
                <a:ext uri="{FF2B5EF4-FFF2-40B4-BE49-F238E27FC236}">
                  <a16:creationId xmlns:a16="http://schemas.microsoft.com/office/drawing/2014/main" id="{8C7B8012-C3D3-41F6-B774-DAA398373B19}"/>
                </a:ext>
              </a:extLst>
            </p:cNvPr>
            <p:cNvCxnSpPr>
              <a:stCxn id="26" idx="1"/>
            </p:cNvCxnSpPr>
            <p:nvPr/>
          </p:nvCxnSpPr>
          <p:spPr>
            <a:xfrm flipH="1">
              <a:off x="6772469" y="4153269"/>
              <a:ext cx="210965"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8D42269D-6738-4800-9282-BF490EF3CB13}"/>
              </a:ext>
            </a:extLst>
          </p:cNvPr>
          <p:cNvGrpSpPr/>
          <p:nvPr/>
        </p:nvGrpSpPr>
        <p:grpSpPr>
          <a:xfrm>
            <a:off x="6772469" y="4248804"/>
            <a:ext cx="1633012" cy="169976"/>
            <a:chOff x="6772469" y="4068281"/>
            <a:chExt cx="1633012" cy="169976"/>
          </a:xfrm>
        </p:grpSpPr>
        <p:sp>
          <p:nvSpPr>
            <p:cNvPr id="29" name="Rectangle 28">
              <a:extLst>
                <a:ext uri="{FF2B5EF4-FFF2-40B4-BE49-F238E27FC236}">
                  <a16:creationId xmlns:a16="http://schemas.microsoft.com/office/drawing/2014/main" id="{7AD1FFE2-8689-453C-BAA1-AC071F5DE00E}"/>
                </a:ext>
              </a:extLst>
            </p:cNvPr>
            <p:cNvSpPr/>
            <p:nvPr/>
          </p:nvSpPr>
          <p:spPr>
            <a:xfrm>
              <a:off x="6983434" y="4068281"/>
              <a:ext cx="142204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rgbClr val="000000"/>
                  </a:solidFill>
                  <a:latin typeface="Calibri" panose="020F0502020204030204" pitchFamily="34" charset="0"/>
                </a:rPr>
                <a:t>B_DET_ALERT_DC_GAS_MFC309_Temp</a:t>
              </a:r>
              <a:endParaRPr lang="en-US" sz="600" dirty="0">
                <a:solidFill>
                  <a:schemeClr val="tx1"/>
                </a:solidFill>
              </a:endParaRPr>
            </a:p>
          </p:txBody>
        </p:sp>
        <p:cxnSp>
          <p:nvCxnSpPr>
            <p:cNvPr id="30" name="Straight Arrow Connector 29">
              <a:extLst>
                <a:ext uri="{FF2B5EF4-FFF2-40B4-BE49-F238E27FC236}">
                  <a16:creationId xmlns:a16="http://schemas.microsoft.com/office/drawing/2014/main" id="{8D14B60A-165F-446B-8D11-CAC43537336B}"/>
                </a:ext>
              </a:extLst>
            </p:cNvPr>
            <p:cNvCxnSpPr>
              <a:stCxn id="29" idx="1"/>
            </p:cNvCxnSpPr>
            <p:nvPr/>
          </p:nvCxnSpPr>
          <p:spPr>
            <a:xfrm flipH="1">
              <a:off x="6772469" y="4153269"/>
              <a:ext cx="210965"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AD5AA84E-47CD-4B0D-A9D2-2919CF105C24}"/>
              </a:ext>
            </a:extLst>
          </p:cNvPr>
          <p:cNvGrpSpPr/>
          <p:nvPr/>
        </p:nvGrpSpPr>
        <p:grpSpPr>
          <a:xfrm>
            <a:off x="6772469" y="4429327"/>
            <a:ext cx="1633012" cy="169976"/>
            <a:chOff x="6772469" y="4068281"/>
            <a:chExt cx="1633012" cy="169976"/>
          </a:xfrm>
        </p:grpSpPr>
        <p:sp>
          <p:nvSpPr>
            <p:cNvPr id="32" name="Rectangle 31">
              <a:extLst>
                <a:ext uri="{FF2B5EF4-FFF2-40B4-BE49-F238E27FC236}">
                  <a16:creationId xmlns:a16="http://schemas.microsoft.com/office/drawing/2014/main" id="{DDC4BA54-C0D2-4C67-A717-21842A6CC21F}"/>
                </a:ext>
              </a:extLst>
            </p:cNvPr>
            <p:cNvSpPr/>
            <p:nvPr/>
          </p:nvSpPr>
          <p:spPr>
            <a:xfrm>
              <a:off x="6983434" y="4068281"/>
              <a:ext cx="142204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rgbClr val="000000"/>
                  </a:solidFill>
                  <a:latin typeface="Calibri" panose="020F0502020204030204" pitchFamily="34" charset="0"/>
                </a:rPr>
                <a:t>B_DET_ALERT_DC_GAS_MFC309_Press</a:t>
              </a:r>
              <a:endParaRPr lang="en-US" sz="600" dirty="0">
                <a:solidFill>
                  <a:schemeClr val="tx1"/>
                </a:solidFill>
              </a:endParaRPr>
            </a:p>
          </p:txBody>
        </p:sp>
        <p:cxnSp>
          <p:nvCxnSpPr>
            <p:cNvPr id="33" name="Straight Arrow Connector 32">
              <a:extLst>
                <a:ext uri="{FF2B5EF4-FFF2-40B4-BE49-F238E27FC236}">
                  <a16:creationId xmlns:a16="http://schemas.microsoft.com/office/drawing/2014/main" id="{50CA328F-0907-4D2E-BE7F-A54BE95BC245}"/>
                </a:ext>
              </a:extLst>
            </p:cNvPr>
            <p:cNvCxnSpPr>
              <a:stCxn id="32" idx="1"/>
            </p:cNvCxnSpPr>
            <p:nvPr/>
          </p:nvCxnSpPr>
          <p:spPr>
            <a:xfrm flipH="1">
              <a:off x="6772469" y="4153269"/>
              <a:ext cx="210965"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D76F760D-90E3-4FEE-821B-D828ED286CB3}"/>
              </a:ext>
            </a:extLst>
          </p:cNvPr>
          <p:cNvGrpSpPr/>
          <p:nvPr/>
        </p:nvGrpSpPr>
        <p:grpSpPr>
          <a:xfrm>
            <a:off x="2000059" y="4068281"/>
            <a:ext cx="1633012" cy="169976"/>
            <a:chOff x="6772469" y="4068281"/>
            <a:chExt cx="1633012" cy="169976"/>
          </a:xfrm>
        </p:grpSpPr>
        <p:sp>
          <p:nvSpPr>
            <p:cNvPr id="35" name="Rectangle 34">
              <a:extLst>
                <a:ext uri="{FF2B5EF4-FFF2-40B4-BE49-F238E27FC236}">
                  <a16:creationId xmlns:a16="http://schemas.microsoft.com/office/drawing/2014/main" id="{9D97B55D-F563-41F6-8861-7C7AE2A85505}"/>
                </a:ext>
              </a:extLst>
            </p:cNvPr>
            <p:cNvSpPr/>
            <p:nvPr/>
          </p:nvSpPr>
          <p:spPr>
            <a:xfrm>
              <a:off x="6983434" y="4068281"/>
              <a:ext cx="142204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rgbClr val="000000"/>
                  </a:solidFill>
                  <a:latin typeface="Calibri" panose="020F0502020204030204" pitchFamily="34" charset="0"/>
                </a:rPr>
                <a:t>B_DET_ALERT_DC_GAS_MFC308_Flow</a:t>
              </a:r>
              <a:endParaRPr lang="en-US" sz="600" dirty="0">
                <a:solidFill>
                  <a:schemeClr val="tx1"/>
                </a:solidFill>
              </a:endParaRPr>
            </a:p>
          </p:txBody>
        </p:sp>
        <p:cxnSp>
          <p:nvCxnSpPr>
            <p:cNvPr id="36" name="Straight Arrow Connector 35">
              <a:extLst>
                <a:ext uri="{FF2B5EF4-FFF2-40B4-BE49-F238E27FC236}">
                  <a16:creationId xmlns:a16="http://schemas.microsoft.com/office/drawing/2014/main" id="{47B9221A-788A-4381-9C03-9616ADE2B4C8}"/>
                </a:ext>
              </a:extLst>
            </p:cNvPr>
            <p:cNvCxnSpPr>
              <a:stCxn id="35" idx="1"/>
            </p:cNvCxnSpPr>
            <p:nvPr/>
          </p:nvCxnSpPr>
          <p:spPr>
            <a:xfrm flipH="1">
              <a:off x="6772469" y="4153269"/>
              <a:ext cx="210965"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D58E61B3-3C34-49A0-8644-3705A1EB478A}"/>
              </a:ext>
            </a:extLst>
          </p:cNvPr>
          <p:cNvGrpSpPr/>
          <p:nvPr/>
        </p:nvGrpSpPr>
        <p:grpSpPr>
          <a:xfrm>
            <a:off x="1555025" y="3669707"/>
            <a:ext cx="1633012" cy="169976"/>
            <a:chOff x="6772469" y="4068281"/>
            <a:chExt cx="1633012" cy="169976"/>
          </a:xfrm>
        </p:grpSpPr>
        <p:sp>
          <p:nvSpPr>
            <p:cNvPr id="38" name="Rectangle 37">
              <a:extLst>
                <a:ext uri="{FF2B5EF4-FFF2-40B4-BE49-F238E27FC236}">
                  <a16:creationId xmlns:a16="http://schemas.microsoft.com/office/drawing/2014/main" id="{55506A9B-C185-4EE5-8E14-0684EAB550A9}"/>
                </a:ext>
              </a:extLst>
            </p:cNvPr>
            <p:cNvSpPr/>
            <p:nvPr/>
          </p:nvSpPr>
          <p:spPr>
            <a:xfrm>
              <a:off x="6983434" y="4068281"/>
              <a:ext cx="142204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rgbClr val="000000"/>
                  </a:solidFill>
                  <a:latin typeface="Calibri" panose="020F0502020204030204" pitchFamily="34" charset="0"/>
                </a:rPr>
                <a:t>B_DET_ALERT_DC_GAS_MFC308_SP_In</a:t>
              </a:r>
              <a:endParaRPr lang="en-US" sz="600" dirty="0">
                <a:solidFill>
                  <a:schemeClr val="tx1"/>
                </a:solidFill>
              </a:endParaRPr>
            </a:p>
          </p:txBody>
        </p:sp>
        <p:cxnSp>
          <p:nvCxnSpPr>
            <p:cNvPr id="39" name="Straight Arrow Connector 38">
              <a:extLst>
                <a:ext uri="{FF2B5EF4-FFF2-40B4-BE49-F238E27FC236}">
                  <a16:creationId xmlns:a16="http://schemas.microsoft.com/office/drawing/2014/main" id="{50F21BCE-20D9-4C69-9C70-173213B492AA}"/>
                </a:ext>
              </a:extLst>
            </p:cNvPr>
            <p:cNvCxnSpPr>
              <a:stCxn id="38" idx="1"/>
            </p:cNvCxnSpPr>
            <p:nvPr/>
          </p:nvCxnSpPr>
          <p:spPr>
            <a:xfrm flipH="1">
              <a:off x="6772469" y="4153269"/>
              <a:ext cx="210965"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0" name="Group 39">
            <a:extLst>
              <a:ext uri="{FF2B5EF4-FFF2-40B4-BE49-F238E27FC236}">
                <a16:creationId xmlns:a16="http://schemas.microsoft.com/office/drawing/2014/main" id="{AD910DA4-C7AB-4873-88D5-C6F8C134E6EE}"/>
              </a:ext>
            </a:extLst>
          </p:cNvPr>
          <p:cNvGrpSpPr/>
          <p:nvPr/>
        </p:nvGrpSpPr>
        <p:grpSpPr>
          <a:xfrm>
            <a:off x="2000059" y="4248804"/>
            <a:ext cx="1633012" cy="169976"/>
            <a:chOff x="6772469" y="4068281"/>
            <a:chExt cx="1633012" cy="169976"/>
          </a:xfrm>
        </p:grpSpPr>
        <p:sp>
          <p:nvSpPr>
            <p:cNvPr id="41" name="Rectangle 40">
              <a:extLst>
                <a:ext uri="{FF2B5EF4-FFF2-40B4-BE49-F238E27FC236}">
                  <a16:creationId xmlns:a16="http://schemas.microsoft.com/office/drawing/2014/main" id="{7B87D7F6-1C75-4DA8-850B-12B4830CCCF6}"/>
                </a:ext>
              </a:extLst>
            </p:cNvPr>
            <p:cNvSpPr/>
            <p:nvPr/>
          </p:nvSpPr>
          <p:spPr>
            <a:xfrm>
              <a:off x="6983434" y="4068281"/>
              <a:ext cx="142204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rgbClr val="000000"/>
                  </a:solidFill>
                  <a:latin typeface="Calibri" panose="020F0502020204030204" pitchFamily="34" charset="0"/>
                </a:rPr>
                <a:t>B_DET_ALERT_DC_GAS_MFC308_Temp</a:t>
              </a:r>
              <a:endParaRPr lang="en-US" sz="600" dirty="0">
                <a:solidFill>
                  <a:schemeClr val="tx1"/>
                </a:solidFill>
              </a:endParaRPr>
            </a:p>
          </p:txBody>
        </p:sp>
        <p:cxnSp>
          <p:nvCxnSpPr>
            <p:cNvPr id="42" name="Straight Arrow Connector 41">
              <a:extLst>
                <a:ext uri="{FF2B5EF4-FFF2-40B4-BE49-F238E27FC236}">
                  <a16:creationId xmlns:a16="http://schemas.microsoft.com/office/drawing/2014/main" id="{AB0317CD-8CF1-4A26-822C-D9458CBCD442}"/>
                </a:ext>
              </a:extLst>
            </p:cNvPr>
            <p:cNvCxnSpPr>
              <a:stCxn id="41" idx="1"/>
            </p:cNvCxnSpPr>
            <p:nvPr/>
          </p:nvCxnSpPr>
          <p:spPr>
            <a:xfrm flipH="1">
              <a:off x="6772469" y="4153269"/>
              <a:ext cx="210965"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81D232CD-C9C2-4B64-A382-2EA418685FF7}"/>
              </a:ext>
            </a:extLst>
          </p:cNvPr>
          <p:cNvGrpSpPr/>
          <p:nvPr/>
        </p:nvGrpSpPr>
        <p:grpSpPr>
          <a:xfrm>
            <a:off x="2000059" y="4429327"/>
            <a:ext cx="1633012" cy="169976"/>
            <a:chOff x="6772469" y="4068281"/>
            <a:chExt cx="1633012" cy="169976"/>
          </a:xfrm>
        </p:grpSpPr>
        <p:sp>
          <p:nvSpPr>
            <p:cNvPr id="44" name="Rectangle 43">
              <a:extLst>
                <a:ext uri="{FF2B5EF4-FFF2-40B4-BE49-F238E27FC236}">
                  <a16:creationId xmlns:a16="http://schemas.microsoft.com/office/drawing/2014/main" id="{08D8D528-8B32-4107-B66F-9FA4A9F5A9CD}"/>
                </a:ext>
              </a:extLst>
            </p:cNvPr>
            <p:cNvSpPr/>
            <p:nvPr/>
          </p:nvSpPr>
          <p:spPr>
            <a:xfrm>
              <a:off x="6983434" y="4068281"/>
              <a:ext cx="1422047"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rgbClr val="000000"/>
                  </a:solidFill>
                  <a:latin typeface="Calibri" panose="020F0502020204030204" pitchFamily="34" charset="0"/>
                </a:rPr>
                <a:t>B_DET_ALERT_DC_GAS_MFC308_Press</a:t>
              </a:r>
              <a:endParaRPr lang="en-US" sz="600" dirty="0">
                <a:solidFill>
                  <a:schemeClr val="tx1"/>
                </a:solidFill>
              </a:endParaRPr>
            </a:p>
          </p:txBody>
        </p:sp>
        <p:cxnSp>
          <p:nvCxnSpPr>
            <p:cNvPr id="45" name="Straight Arrow Connector 44">
              <a:extLst>
                <a:ext uri="{FF2B5EF4-FFF2-40B4-BE49-F238E27FC236}">
                  <a16:creationId xmlns:a16="http://schemas.microsoft.com/office/drawing/2014/main" id="{6B556605-89E2-4FBC-B006-ACED764CE50B}"/>
                </a:ext>
              </a:extLst>
            </p:cNvPr>
            <p:cNvCxnSpPr>
              <a:stCxn id="44" idx="1"/>
            </p:cNvCxnSpPr>
            <p:nvPr/>
          </p:nvCxnSpPr>
          <p:spPr>
            <a:xfrm flipH="1">
              <a:off x="6772469" y="4153269"/>
              <a:ext cx="210965"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56498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4912-595F-4A86-B358-43AAA5589BF4}"/>
              </a:ext>
            </a:extLst>
          </p:cNvPr>
          <p:cNvSpPr>
            <a:spLocks noGrp="1"/>
          </p:cNvSpPr>
          <p:nvPr>
            <p:ph type="title"/>
          </p:nvPr>
        </p:nvSpPr>
        <p:spPr/>
        <p:txBody>
          <a:bodyPr/>
          <a:lstStyle/>
          <a:p>
            <a:r>
              <a:rPr lang="en-US" dirty="0"/>
              <a:t>Process Variables</a:t>
            </a:r>
          </a:p>
        </p:txBody>
      </p:sp>
      <p:sp>
        <p:nvSpPr>
          <p:cNvPr id="3" name="Footer Placeholder 2">
            <a:extLst>
              <a:ext uri="{FF2B5EF4-FFF2-40B4-BE49-F238E27FC236}">
                <a16:creationId xmlns:a16="http://schemas.microsoft.com/office/drawing/2014/main" id="{D0D754F8-0C60-4170-8D1B-74D28C448B15}"/>
              </a:ext>
            </a:extLst>
          </p:cNvPr>
          <p:cNvSpPr>
            <a:spLocks noGrp="1"/>
          </p:cNvSpPr>
          <p:nvPr>
            <p:ph type="ftr" sz="quarter" idx="11"/>
          </p:nvPr>
        </p:nvSpPr>
        <p:spPr/>
        <p:txBody>
          <a:bodyPr/>
          <a:lstStyle/>
          <a:p>
            <a:r>
              <a:rPr lang="en-US"/>
              <a:t>Detector Support Group</a:t>
            </a:r>
            <a:endParaRPr lang="en-US" dirty="0"/>
          </a:p>
        </p:txBody>
      </p:sp>
      <p:pic>
        <p:nvPicPr>
          <p:cNvPr id="6" name="Content Placeholder 5">
            <a:extLst>
              <a:ext uri="{FF2B5EF4-FFF2-40B4-BE49-F238E27FC236}">
                <a16:creationId xmlns:a16="http://schemas.microsoft.com/office/drawing/2014/main" id="{9E5DA2C7-7822-43D5-9670-45A7116B2324}"/>
              </a:ext>
            </a:extLst>
          </p:cNvPr>
          <p:cNvPicPr>
            <a:picLocks noGrp="1" noChangeAspect="1"/>
          </p:cNvPicPr>
          <p:nvPr>
            <p:ph idx="12"/>
          </p:nvPr>
        </p:nvPicPr>
        <p:blipFill>
          <a:blip r:embed="rId2"/>
          <a:stretch>
            <a:fillRect/>
          </a:stretch>
        </p:blipFill>
        <p:spPr>
          <a:xfrm>
            <a:off x="836541" y="1164148"/>
            <a:ext cx="1620658" cy="2200443"/>
          </a:xfrm>
        </p:spPr>
      </p:pic>
      <p:pic>
        <p:nvPicPr>
          <p:cNvPr id="8" name="Picture 7">
            <a:extLst>
              <a:ext uri="{FF2B5EF4-FFF2-40B4-BE49-F238E27FC236}">
                <a16:creationId xmlns:a16="http://schemas.microsoft.com/office/drawing/2014/main" id="{005B7481-7692-4EB8-9A93-EAAA6F7E5870}"/>
              </a:ext>
            </a:extLst>
          </p:cNvPr>
          <p:cNvPicPr>
            <a:picLocks noChangeAspect="1"/>
          </p:cNvPicPr>
          <p:nvPr/>
        </p:nvPicPr>
        <p:blipFill>
          <a:blip r:embed="rId3"/>
          <a:stretch>
            <a:fillRect/>
          </a:stretch>
        </p:blipFill>
        <p:spPr>
          <a:xfrm>
            <a:off x="4870459" y="1472569"/>
            <a:ext cx="2643833" cy="3260559"/>
          </a:xfrm>
          <a:prstGeom prst="rect">
            <a:avLst/>
          </a:prstGeom>
        </p:spPr>
      </p:pic>
      <p:sp>
        <p:nvSpPr>
          <p:cNvPr id="9" name="Rectangle 8">
            <a:extLst>
              <a:ext uri="{FF2B5EF4-FFF2-40B4-BE49-F238E27FC236}">
                <a16:creationId xmlns:a16="http://schemas.microsoft.com/office/drawing/2014/main" id="{D713F9D9-0127-4228-BFDC-1BA51AF85321}"/>
              </a:ext>
            </a:extLst>
          </p:cNvPr>
          <p:cNvSpPr/>
          <p:nvPr/>
        </p:nvSpPr>
        <p:spPr>
          <a:xfrm>
            <a:off x="2271118" y="1955419"/>
            <a:ext cx="1507328"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rgbClr val="000000"/>
                </a:solidFill>
                <a:latin typeface="Calibri" panose="020F0502020204030204" pitchFamily="34" charset="0"/>
              </a:rPr>
              <a:t>B_DET_ALERT_DC_GAS_Sup_PT309_Press</a:t>
            </a:r>
            <a:endParaRPr lang="en-US" sz="600" dirty="0">
              <a:solidFill>
                <a:schemeClr val="tx1"/>
              </a:solidFill>
            </a:endParaRPr>
          </a:p>
        </p:txBody>
      </p:sp>
      <p:cxnSp>
        <p:nvCxnSpPr>
          <p:cNvPr id="10" name="Straight Arrow Connector 9">
            <a:extLst>
              <a:ext uri="{FF2B5EF4-FFF2-40B4-BE49-F238E27FC236}">
                <a16:creationId xmlns:a16="http://schemas.microsoft.com/office/drawing/2014/main" id="{C22916CF-81B8-44D9-8DD8-2B802B29D9C8}"/>
              </a:ext>
            </a:extLst>
          </p:cNvPr>
          <p:cNvCxnSpPr>
            <a:cxnSpLocks/>
            <a:stCxn id="9" idx="1"/>
          </p:cNvCxnSpPr>
          <p:nvPr/>
        </p:nvCxnSpPr>
        <p:spPr>
          <a:xfrm flipH="1">
            <a:off x="2060154" y="2040407"/>
            <a:ext cx="210964"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2AEA2974-CC7A-490E-9D46-73B208A57D2F}"/>
              </a:ext>
            </a:extLst>
          </p:cNvPr>
          <p:cNvSpPr/>
          <p:nvPr/>
        </p:nvSpPr>
        <p:spPr>
          <a:xfrm>
            <a:off x="6137513" y="2486469"/>
            <a:ext cx="1604676"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err="1">
                <a:solidFill>
                  <a:srgbClr val="000000"/>
                </a:solidFill>
                <a:latin typeface="Calibri" panose="020F0502020204030204" pitchFamily="34" charset="0"/>
              </a:rPr>
              <a:t>B_DET_ALERT_DC_GAS_TS_Lo_Press_Fault</a:t>
            </a:r>
            <a:endParaRPr lang="en-US" sz="600" dirty="0">
              <a:solidFill>
                <a:schemeClr val="tx1"/>
              </a:solidFill>
            </a:endParaRPr>
          </a:p>
        </p:txBody>
      </p:sp>
      <p:cxnSp>
        <p:nvCxnSpPr>
          <p:cNvPr id="13" name="Straight Arrow Connector 12">
            <a:extLst>
              <a:ext uri="{FF2B5EF4-FFF2-40B4-BE49-F238E27FC236}">
                <a16:creationId xmlns:a16="http://schemas.microsoft.com/office/drawing/2014/main" id="{222C38F4-D8DC-451A-A063-EBBCBBA11C3F}"/>
              </a:ext>
            </a:extLst>
          </p:cNvPr>
          <p:cNvCxnSpPr>
            <a:cxnSpLocks/>
            <a:stCxn id="12" idx="1"/>
          </p:cNvCxnSpPr>
          <p:nvPr/>
        </p:nvCxnSpPr>
        <p:spPr>
          <a:xfrm flipH="1">
            <a:off x="5926549" y="2571457"/>
            <a:ext cx="210964"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D4444613-AB4C-4D77-926C-5D9D75D6DE70}"/>
              </a:ext>
            </a:extLst>
          </p:cNvPr>
          <p:cNvSpPr/>
          <p:nvPr/>
        </p:nvSpPr>
        <p:spPr>
          <a:xfrm>
            <a:off x="6483938" y="4154141"/>
            <a:ext cx="1822198"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rgbClr val="000000"/>
                </a:solidFill>
                <a:latin typeface="Calibri" panose="020F0502020204030204" pitchFamily="34" charset="0"/>
              </a:rPr>
              <a:t>B_DET_ALERT_DC_GAS_ </a:t>
            </a:r>
            <a:r>
              <a:rPr lang="en-US" sz="600" dirty="0" err="1">
                <a:solidFill>
                  <a:srgbClr val="000000"/>
                </a:solidFill>
                <a:latin typeface="Calibri" panose="020F0502020204030204" pitchFamily="34" charset="0"/>
              </a:rPr>
              <a:t>TS_Lo_Press_SP</a:t>
            </a:r>
            <a:endParaRPr lang="en-US" sz="600" dirty="0">
              <a:solidFill>
                <a:schemeClr val="tx1"/>
              </a:solidFill>
            </a:endParaRPr>
          </a:p>
        </p:txBody>
      </p:sp>
      <p:cxnSp>
        <p:nvCxnSpPr>
          <p:cNvPr id="15" name="Straight Arrow Connector 14">
            <a:extLst>
              <a:ext uri="{FF2B5EF4-FFF2-40B4-BE49-F238E27FC236}">
                <a16:creationId xmlns:a16="http://schemas.microsoft.com/office/drawing/2014/main" id="{8C22C6F1-84F3-4F56-B934-6F9091820C46}"/>
              </a:ext>
            </a:extLst>
          </p:cNvPr>
          <p:cNvCxnSpPr>
            <a:cxnSpLocks/>
            <a:stCxn id="14" idx="1"/>
          </p:cNvCxnSpPr>
          <p:nvPr/>
        </p:nvCxnSpPr>
        <p:spPr>
          <a:xfrm flipH="1">
            <a:off x="6272974" y="4239129"/>
            <a:ext cx="210964"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42752715-7F00-4A9A-B00A-5C5E946A2A02}"/>
              </a:ext>
            </a:extLst>
          </p:cNvPr>
          <p:cNvSpPr/>
          <p:nvPr/>
        </p:nvSpPr>
        <p:spPr>
          <a:xfrm>
            <a:off x="6483938" y="4556149"/>
            <a:ext cx="1507328" cy="169976"/>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rgbClr val="000000"/>
                </a:solidFill>
                <a:latin typeface="Calibri" panose="020F0502020204030204" pitchFamily="34" charset="0"/>
              </a:rPr>
              <a:t>B_DET_ALERT_DC_GAS_ </a:t>
            </a:r>
            <a:r>
              <a:rPr lang="en-US" sz="600" dirty="0" err="1">
                <a:solidFill>
                  <a:srgbClr val="000000"/>
                </a:solidFill>
                <a:latin typeface="Calibri" panose="020F0502020204030204" pitchFamily="34" charset="0"/>
              </a:rPr>
              <a:t>TS_DC_Safe_SP</a:t>
            </a:r>
            <a:endParaRPr lang="en-US" sz="600" dirty="0">
              <a:solidFill>
                <a:schemeClr val="tx1"/>
              </a:solidFill>
            </a:endParaRPr>
          </a:p>
        </p:txBody>
      </p:sp>
      <p:cxnSp>
        <p:nvCxnSpPr>
          <p:cNvPr id="17" name="Straight Arrow Connector 16">
            <a:extLst>
              <a:ext uri="{FF2B5EF4-FFF2-40B4-BE49-F238E27FC236}">
                <a16:creationId xmlns:a16="http://schemas.microsoft.com/office/drawing/2014/main" id="{BBD96FA6-253B-4BFB-945A-782C53C7D523}"/>
              </a:ext>
            </a:extLst>
          </p:cNvPr>
          <p:cNvCxnSpPr>
            <a:cxnSpLocks/>
            <a:stCxn id="16" idx="1"/>
          </p:cNvCxnSpPr>
          <p:nvPr/>
        </p:nvCxnSpPr>
        <p:spPr>
          <a:xfrm flipH="1">
            <a:off x="6272974" y="4641137"/>
            <a:ext cx="210964" cy="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474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C809-1796-451C-80AB-2441C4672548}"/>
              </a:ext>
            </a:extLst>
          </p:cNvPr>
          <p:cNvSpPr>
            <a:spLocks noGrp="1"/>
          </p:cNvSpPr>
          <p:nvPr>
            <p:ph type="title"/>
          </p:nvPr>
        </p:nvSpPr>
        <p:spPr/>
        <p:txBody>
          <a:bodyPr/>
          <a:lstStyle/>
          <a:p>
            <a:r>
              <a:rPr lang="en-US" dirty="0"/>
              <a:t>ALERT DC and Target Gas Panel</a:t>
            </a:r>
          </a:p>
        </p:txBody>
      </p:sp>
      <p:sp>
        <p:nvSpPr>
          <p:cNvPr id="3" name="Footer Placeholder 2">
            <a:extLst>
              <a:ext uri="{FF2B5EF4-FFF2-40B4-BE49-F238E27FC236}">
                <a16:creationId xmlns:a16="http://schemas.microsoft.com/office/drawing/2014/main" id="{553AEA59-C678-4C2C-808B-AEB04B04E91B}"/>
              </a:ext>
            </a:extLst>
          </p:cNvPr>
          <p:cNvSpPr>
            <a:spLocks noGrp="1"/>
          </p:cNvSpPr>
          <p:nvPr>
            <p:ph type="ftr" sz="quarter" idx="11"/>
          </p:nvPr>
        </p:nvSpPr>
        <p:spPr/>
        <p:txBody>
          <a:bodyPr/>
          <a:lstStyle/>
          <a:p>
            <a:endParaRPr lang="en-US" dirty="0"/>
          </a:p>
        </p:txBody>
      </p:sp>
      <p:pic>
        <p:nvPicPr>
          <p:cNvPr id="10" name="Content Placeholder 9">
            <a:extLst>
              <a:ext uri="{FF2B5EF4-FFF2-40B4-BE49-F238E27FC236}">
                <a16:creationId xmlns:a16="http://schemas.microsoft.com/office/drawing/2014/main" id="{A09247E0-A605-4B7C-929C-88C4EF1C5266}"/>
              </a:ext>
            </a:extLst>
          </p:cNvPr>
          <p:cNvPicPr>
            <a:picLocks noGrp="1" noChangeAspect="1"/>
          </p:cNvPicPr>
          <p:nvPr>
            <p:ph idx="12"/>
          </p:nvPr>
        </p:nvPicPr>
        <p:blipFill>
          <a:blip r:embed="rId2"/>
          <a:stretch>
            <a:fillRect/>
          </a:stretch>
        </p:blipFill>
        <p:spPr>
          <a:xfrm>
            <a:off x="2628964" y="922534"/>
            <a:ext cx="4046433" cy="5390935"/>
          </a:xfrm>
        </p:spPr>
      </p:pic>
    </p:spTree>
    <p:extLst>
      <p:ext uri="{BB962C8B-B14F-4D97-AF65-F5344CB8AC3E}">
        <p14:creationId xmlns:p14="http://schemas.microsoft.com/office/powerpoint/2010/main" val="146783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Footer Placeholder 2"/>
          <p:cNvSpPr>
            <a:spLocks noGrp="1"/>
          </p:cNvSpPr>
          <p:nvPr>
            <p:ph type="ftr" sz="quarter" idx="11"/>
          </p:nvPr>
        </p:nvSpPr>
        <p:spPr/>
        <p:txBody>
          <a:bodyPr/>
          <a:lstStyle/>
          <a:p>
            <a:r>
              <a:rPr lang="en-US"/>
              <a:t>Detector Support Group</a:t>
            </a:r>
            <a:endParaRPr lang="en-US" dirty="0"/>
          </a:p>
        </p:txBody>
      </p:sp>
      <p:sp>
        <p:nvSpPr>
          <p:cNvPr id="4" name="Content Placeholder 3"/>
          <p:cNvSpPr>
            <a:spLocks noGrp="1"/>
          </p:cNvSpPr>
          <p:nvPr>
            <p:ph idx="12"/>
          </p:nvPr>
        </p:nvSpPr>
        <p:spPr/>
        <p:txBody>
          <a:bodyPr/>
          <a:lstStyle/>
          <a:p>
            <a:r>
              <a:rPr lang="en-US" dirty="0"/>
              <a:t>ALERT DC gas controls</a:t>
            </a:r>
          </a:p>
          <a:p>
            <a:r>
              <a:rPr lang="en-US" dirty="0"/>
              <a:t>ALERT DC gas operations</a:t>
            </a:r>
          </a:p>
          <a:p>
            <a:r>
              <a:rPr lang="en-US" dirty="0"/>
              <a:t>ALERT DC GUI components</a:t>
            </a:r>
          </a:p>
          <a:p>
            <a:r>
              <a:rPr lang="en-US" dirty="0"/>
              <a:t>Target gas controls tab</a:t>
            </a:r>
          </a:p>
          <a:p>
            <a:r>
              <a:rPr lang="en-US" dirty="0"/>
              <a:t>Process variables</a:t>
            </a:r>
          </a:p>
          <a:p>
            <a:r>
              <a:rPr lang="en-US"/>
              <a:t>ALERT DC Gas </a:t>
            </a:r>
            <a:r>
              <a:rPr lang="en-US" dirty="0"/>
              <a:t>panel</a:t>
            </a:r>
          </a:p>
        </p:txBody>
      </p:sp>
    </p:spTree>
    <p:extLst>
      <p:ext uri="{BB962C8B-B14F-4D97-AF65-F5344CB8AC3E}">
        <p14:creationId xmlns:p14="http://schemas.microsoft.com/office/powerpoint/2010/main" val="2107063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1EBF-591A-464A-A61E-8D564685E682}"/>
              </a:ext>
            </a:extLst>
          </p:cNvPr>
          <p:cNvSpPr>
            <a:spLocks noGrp="1"/>
          </p:cNvSpPr>
          <p:nvPr>
            <p:ph type="title"/>
          </p:nvPr>
        </p:nvSpPr>
        <p:spPr/>
        <p:txBody>
          <a:bodyPr/>
          <a:lstStyle/>
          <a:p>
            <a:r>
              <a:rPr lang="en-US" dirty="0"/>
              <a:t>ALERT DC Gas Controls</a:t>
            </a:r>
          </a:p>
        </p:txBody>
      </p:sp>
      <p:sp>
        <p:nvSpPr>
          <p:cNvPr id="3" name="Footer Placeholder 2">
            <a:extLst>
              <a:ext uri="{FF2B5EF4-FFF2-40B4-BE49-F238E27FC236}">
                <a16:creationId xmlns:a16="http://schemas.microsoft.com/office/drawing/2014/main" id="{3C6AB9C7-D4A7-4F01-81C2-C12D4CECB5EE}"/>
              </a:ext>
            </a:extLst>
          </p:cNvPr>
          <p:cNvSpPr>
            <a:spLocks noGrp="1"/>
          </p:cNvSpPr>
          <p:nvPr>
            <p:ph type="ftr" sz="quarter" idx="11"/>
          </p:nvPr>
        </p:nvSpPr>
        <p:spPr/>
        <p:txBody>
          <a:bodyPr/>
          <a:lstStyle/>
          <a:p>
            <a:r>
              <a:rPr lang="en-US"/>
              <a:t>Detector Support Group</a:t>
            </a:r>
            <a:endParaRPr lang="en-US" dirty="0"/>
          </a:p>
        </p:txBody>
      </p:sp>
      <p:pic>
        <p:nvPicPr>
          <p:cNvPr id="11" name="Content Placeholder 10">
            <a:extLst>
              <a:ext uri="{FF2B5EF4-FFF2-40B4-BE49-F238E27FC236}">
                <a16:creationId xmlns:a16="http://schemas.microsoft.com/office/drawing/2014/main" id="{BD5AC72F-FEED-47D6-91CB-B458D883C8CB}"/>
              </a:ext>
            </a:extLst>
          </p:cNvPr>
          <p:cNvPicPr>
            <a:picLocks noGrp="1" noChangeAspect="1"/>
          </p:cNvPicPr>
          <p:nvPr>
            <p:ph idx="12"/>
          </p:nvPr>
        </p:nvPicPr>
        <p:blipFill>
          <a:blip r:embed="rId2"/>
          <a:stretch>
            <a:fillRect/>
          </a:stretch>
        </p:blipFill>
        <p:spPr>
          <a:xfrm>
            <a:off x="354067" y="1092393"/>
            <a:ext cx="8520004" cy="4930389"/>
          </a:xfrm>
        </p:spPr>
      </p:pic>
    </p:spTree>
    <p:extLst>
      <p:ext uri="{BB962C8B-B14F-4D97-AF65-F5344CB8AC3E}">
        <p14:creationId xmlns:p14="http://schemas.microsoft.com/office/powerpoint/2010/main" val="119631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77F4-1F94-4AE9-B51C-118FA9DA966D}"/>
              </a:ext>
            </a:extLst>
          </p:cNvPr>
          <p:cNvSpPr>
            <a:spLocks noGrp="1"/>
          </p:cNvSpPr>
          <p:nvPr>
            <p:ph type="title"/>
          </p:nvPr>
        </p:nvSpPr>
        <p:spPr>
          <a:xfrm>
            <a:off x="457200" y="194726"/>
            <a:ext cx="8229600" cy="397933"/>
          </a:xfrm>
        </p:spPr>
        <p:txBody>
          <a:bodyPr/>
          <a:lstStyle/>
          <a:p>
            <a:r>
              <a:rPr lang="en-US" dirty="0"/>
              <a:t>ALERT DC Gas Operations</a:t>
            </a:r>
          </a:p>
        </p:txBody>
      </p:sp>
      <p:sp>
        <p:nvSpPr>
          <p:cNvPr id="3" name="Footer Placeholder 2">
            <a:extLst>
              <a:ext uri="{FF2B5EF4-FFF2-40B4-BE49-F238E27FC236}">
                <a16:creationId xmlns:a16="http://schemas.microsoft.com/office/drawing/2014/main" id="{700332BD-9F8D-44D2-A19E-8628B77AEFB6}"/>
              </a:ext>
            </a:extLst>
          </p:cNvPr>
          <p:cNvSpPr>
            <a:spLocks noGrp="1"/>
          </p:cNvSpPr>
          <p:nvPr>
            <p:ph type="ftr" sz="quarter" idx="11"/>
          </p:nvPr>
        </p:nvSpPr>
        <p:spPr/>
        <p:txBody>
          <a:bodyPr/>
          <a:lstStyle/>
          <a:p>
            <a:r>
              <a:rPr lang="en-US" dirty="0"/>
              <a:t>Detector Support Group</a:t>
            </a:r>
          </a:p>
        </p:txBody>
      </p:sp>
      <p:sp>
        <p:nvSpPr>
          <p:cNvPr id="4" name="Content Placeholder 3">
            <a:extLst>
              <a:ext uri="{FF2B5EF4-FFF2-40B4-BE49-F238E27FC236}">
                <a16:creationId xmlns:a16="http://schemas.microsoft.com/office/drawing/2014/main" id="{BD1DE9A7-1339-4A4F-8DFE-1CE8C6419991}"/>
              </a:ext>
            </a:extLst>
          </p:cNvPr>
          <p:cNvSpPr>
            <a:spLocks noGrp="1"/>
          </p:cNvSpPr>
          <p:nvPr>
            <p:ph idx="12"/>
          </p:nvPr>
        </p:nvSpPr>
        <p:spPr/>
        <p:txBody>
          <a:bodyPr/>
          <a:lstStyle/>
          <a:p>
            <a:r>
              <a:rPr lang="en-US" sz="2000" dirty="0"/>
              <a:t>Open the ALERT DC GUI and start it by selecting the run arrow</a:t>
            </a:r>
          </a:p>
          <a:p>
            <a:pPr lvl="1"/>
            <a:r>
              <a:rPr lang="en-US" sz="2000" dirty="0"/>
              <a:t>The system will be in automatic mode</a:t>
            </a:r>
          </a:p>
          <a:p>
            <a:pPr lvl="2"/>
            <a:r>
              <a:rPr lang="en-US" dirty="0"/>
              <a:t>Pressure will be maintained by automatic control of MFC316 using PID</a:t>
            </a:r>
          </a:p>
          <a:p>
            <a:pPr lvl="2"/>
            <a:r>
              <a:rPr lang="en-US" dirty="0"/>
              <a:t>Check and set any necessary parameters </a:t>
            </a:r>
          </a:p>
          <a:p>
            <a:pPr lvl="3"/>
            <a:r>
              <a:rPr lang="en-US" dirty="0"/>
              <a:t>pressure setpoints</a:t>
            </a:r>
          </a:p>
          <a:p>
            <a:pPr lvl="3"/>
            <a:r>
              <a:rPr lang="en-US" dirty="0"/>
              <a:t> pressure sensor selection</a:t>
            </a:r>
          </a:p>
          <a:p>
            <a:pPr lvl="3"/>
            <a:r>
              <a:rPr lang="en-US" dirty="0"/>
              <a:t> high and low pressure setpoints</a:t>
            </a:r>
          </a:p>
          <a:p>
            <a:pPr lvl="2"/>
            <a:r>
              <a:rPr lang="en-US" dirty="0"/>
              <a:t>Manual control of the MFCs or the solenoid should only be used during pressure fault recovery</a:t>
            </a:r>
          </a:p>
          <a:p>
            <a:r>
              <a:rPr lang="en-US" sz="2000" dirty="0"/>
              <a:t>The ALERT DC controls software should be running already </a:t>
            </a:r>
          </a:p>
          <a:p>
            <a:pPr lvl="1"/>
            <a:r>
              <a:rPr lang="en-US" sz="2000" dirty="0"/>
              <a:t>If the GUI Heartbeat (located in the upper panel) is not pulsing, contact Hall B engineering</a:t>
            </a:r>
          </a:p>
          <a:p>
            <a:pPr lvl="2"/>
            <a:r>
              <a:rPr lang="en-US" dirty="0"/>
              <a:t>The </a:t>
            </a:r>
            <a:r>
              <a:rPr lang="en-US" dirty="0" err="1"/>
              <a:t>cRIO</a:t>
            </a:r>
            <a:r>
              <a:rPr lang="en-US" dirty="0"/>
              <a:t> may need to be rebooted</a:t>
            </a:r>
          </a:p>
        </p:txBody>
      </p:sp>
    </p:spTree>
    <p:extLst>
      <p:ext uri="{BB962C8B-B14F-4D97-AF65-F5344CB8AC3E}">
        <p14:creationId xmlns:p14="http://schemas.microsoft.com/office/powerpoint/2010/main" val="1699587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77F4-1F94-4AE9-B51C-118FA9DA966D}"/>
              </a:ext>
            </a:extLst>
          </p:cNvPr>
          <p:cNvSpPr>
            <a:spLocks noGrp="1"/>
          </p:cNvSpPr>
          <p:nvPr>
            <p:ph type="title"/>
          </p:nvPr>
        </p:nvSpPr>
        <p:spPr/>
        <p:txBody>
          <a:bodyPr/>
          <a:lstStyle/>
          <a:p>
            <a:r>
              <a:rPr lang="en-US" dirty="0"/>
              <a:t>ALERT DC Gas Operations</a:t>
            </a:r>
          </a:p>
        </p:txBody>
      </p:sp>
      <p:sp>
        <p:nvSpPr>
          <p:cNvPr id="3" name="Footer Placeholder 2">
            <a:extLst>
              <a:ext uri="{FF2B5EF4-FFF2-40B4-BE49-F238E27FC236}">
                <a16:creationId xmlns:a16="http://schemas.microsoft.com/office/drawing/2014/main" id="{700332BD-9F8D-44D2-A19E-8628B77AEFB6}"/>
              </a:ext>
            </a:extLst>
          </p:cNvPr>
          <p:cNvSpPr>
            <a:spLocks noGrp="1"/>
          </p:cNvSpPr>
          <p:nvPr>
            <p:ph type="ftr" sz="quarter" idx="11"/>
          </p:nvPr>
        </p:nvSpPr>
        <p:spPr/>
        <p:txBody>
          <a:bodyPr/>
          <a:lstStyle/>
          <a:p>
            <a:r>
              <a:rPr lang="en-US"/>
              <a:t>Detector Support Group</a:t>
            </a:r>
            <a:endParaRPr lang="en-US" dirty="0"/>
          </a:p>
        </p:txBody>
      </p:sp>
      <p:sp>
        <p:nvSpPr>
          <p:cNvPr id="4" name="Content Placeholder 3">
            <a:extLst>
              <a:ext uri="{FF2B5EF4-FFF2-40B4-BE49-F238E27FC236}">
                <a16:creationId xmlns:a16="http://schemas.microsoft.com/office/drawing/2014/main" id="{BD1DE9A7-1339-4A4F-8DFE-1CE8C6419991}"/>
              </a:ext>
            </a:extLst>
          </p:cNvPr>
          <p:cNvSpPr>
            <a:spLocks noGrp="1"/>
          </p:cNvSpPr>
          <p:nvPr>
            <p:ph idx="12"/>
          </p:nvPr>
        </p:nvSpPr>
        <p:spPr/>
        <p:txBody>
          <a:bodyPr/>
          <a:lstStyle/>
          <a:p>
            <a:r>
              <a:rPr lang="en-US" sz="2000" dirty="0"/>
              <a:t>Pressure fault recovery (Located on the buffer tank)</a:t>
            </a:r>
          </a:p>
          <a:p>
            <a:pPr lvl="1"/>
            <a:r>
              <a:rPr lang="en-US" sz="2000" dirty="0"/>
              <a:t>Pressure faults</a:t>
            </a:r>
          </a:p>
          <a:p>
            <a:pPr lvl="2"/>
            <a:r>
              <a:rPr lang="en-US" dirty="0"/>
              <a:t>Low pressure recovery</a:t>
            </a:r>
          </a:p>
          <a:p>
            <a:pPr lvl="3"/>
            <a:r>
              <a:rPr lang="en-US" dirty="0"/>
              <a:t>Set both supply and exhaust flow control setpoints to manual (indicator on)</a:t>
            </a:r>
          </a:p>
          <a:p>
            <a:pPr lvl="3"/>
            <a:r>
              <a:rPr lang="en-US" dirty="0"/>
              <a:t>Set MFC 308 to 167 sccm</a:t>
            </a:r>
          </a:p>
          <a:p>
            <a:pPr lvl="3"/>
            <a:r>
              <a:rPr lang="en-US" dirty="0"/>
              <a:t>Set MFC 309 to 250 sccm </a:t>
            </a:r>
          </a:p>
          <a:p>
            <a:pPr lvl="3"/>
            <a:r>
              <a:rPr lang="en-US" dirty="0"/>
              <a:t>Set MFC 316 to 0</a:t>
            </a:r>
          </a:p>
          <a:p>
            <a:pPr lvl="3"/>
            <a:r>
              <a:rPr lang="en-US" dirty="0"/>
              <a:t>Flow gas until both PT312 and PT314 exceed the “Low pressure set point”</a:t>
            </a:r>
          </a:p>
          <a:p>
            <a:pPr lvl="3"/>
            <a:r>
              <a:rPr lang="en-US" dirty="0"/>
              <a:t>Set both supply and exhaust flow controls to automatic (indicator off)</a:t>
            </a:r>
          </a:p>
        </p:txBody>
      </p:sp>
    </p:spTree>
    <p:extLst>
      <p:ext uri="{BB962C8B-B14F-4D97-AF65-F5344CB8AC3E}">
        <p14:creationId xmlns:p14="http://schemas.microsoft.com/office/powerpoint/2010/main" val="3615680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77F4-1F94-4AE9-B51C-118FA9DA966D}"/>
              </a:ext>
            </a:extLst>
          </p:cNvPr>
          <p:cNvSpPr>
            <a:spLocks noGrp="1"/>
          </p:cNvSpPr>
          <p:nvPr>
            <p:ph type="title"/>
          </p:nvPr>
        </p:nvSpPr>
        <p:spPr/>
        <p:txBody>
          <a:bodyPr/>
          <a:lstStyle/>
          <a:p>
            <a:r>
              <a:rPr lang="en-US" dirty="0"/>
              <a:t>ALERT DC Gas Operations</a:t>
            </a:r>
          </a:p>
        </p:txBody>
      </p:sp>
      <p:sp>
        <p:nvSpPr>
          <p:cNvPr id="3" name="Footer Placeholder 2">
            <a:extLst>
              <a:ext uri="{FF2B5EF4-FFF2-40B4-BE49-F238E27FC236}">
                <a16:creationId xmlns:a16="http://schemas.microsoft.com/office/drawing/2014/main" id="{700332BD-9F8D-44D2-A19E-8628B77AEFB6}"/>
              </a:ext>
            </a:extLst>
          </p:cNvPr>
          <p:cNvSpPr>
            <a:spLocks noGrp="1"/>
          </p:cNvSpPr>
          <p:nvPr>
            <p:ph type="ftr" sz="quarter" idx="11"/>
          </p:nvPr>
        </p:nvSpPr>
        <p:spPr/>
        <p:txBody>
          <a:bodyPr/>
          <a:lstStyle/>
          <a:p>
            <a:r>
              <a:rPr lang="en-US"/>
              <a:t>Detector Support Group</a:t>
            </a:r>
            <a:endParaRPr lang="en-US" dirty="0"/>
          </a:p>
        </p:txBody>
      </p:sp>
      <p:sp>
        <p:nvSpPr>
          <p:cNvPr id="4" name="Content Placeholder 3">
            <a:extLst>
              <a:ext uri="{FF2B5EF4-FFF2-40B4-BE49-F238E27FC236}">
                <a16:creationId xmlns:a16="http://schemas.microsoft.com/office/drawing/2014/main" id="{BD1DE9A7-1339-4A4F-8DFE-1CE8C6419991}"/>
              </a:ext>
            </a:extLst>
          </p:cNvPr>
          <p:cNvSpPr>
            <a:spLocks noGrp="1"/>
          </p:cNvSpPr>
          <p:nvPr>
            <p:ph idx="12"/>
          </p:nvPr>
        </p:nvSpPr>
        <p:spPr/>
        <p:txBody>
          <a:bodyPr/>
          <a:lstStyle/>
          <a:p>
            <a:r>
              <a:rPr lang="en-US" sz="2000" dirty="0"/>
              <a:t>Pressure fault recovery continued (located on the buffer tank)</a:t>
            </a:r>
          </a:p>
          <a:p>
            <a:pPr lvl="1"/>
            <a:r>
              <a:rPr lang="en-US" sz="2000" dirty="0"/>
              <a:t>Pressure faults</a:t>
            </a:r>
          </a:p>
          <a:p>
            <a:pPr lvl="2"/>
            <a:r>
              <a:rPr lang="en-US" dirty="0"/>
              <a:t>High pressure recovery</a:t>
            </a:r>
          </a:p>
          <a:p>
            <a:pPr lvl="3"/>
            <a:r>
              <a:rPr lang="en-US" dirty="0"/>
              <a:t>Set both supply and exhaust flow control setpoints to manual (indicator on)</a:t>
            </a:r>
          </a:p>
          <a:p>
            <a:pPr lvl="3"/>
            <a:r>
              <a:rPr lang="en-US" dirty="0"/>
              <a:t>Set MFC 308 to 0 sccm</a:t>
            </a:r>
          </a:p>
          <a:p>
            <a:pPr lvl="3"/>
            <a:r>
              <a:rPr lang="en-US" dirty="0"/>
              <a:t>Set MFC 309 to 250 sccm </a:t>
            </a:r>
          </a:p>
          <a:p>
            <a:pPr lvl="3"/>
            <a:r>
              <a:rPr lang="en-US" dirty="0"/>
              <a:t>Set MFC 316 to 500</a:t>
            </a:r>
          </a:p>
          <a:p>
            <a:pPr lvl="3"/>
            <a:r>
              <a:rPr lang="en-US" dirty="0"/>
              <a:t>Flow gas until both PT312 and PT314 are below the “High pressure set point”</a:t>
            </a:r>
          </a:p>
          <a:p>
            <a:pPr lvl="3"/>
            <a:r>
              <a:rPr lang="en-US" dirty="0"/>
              <a:t>Set both supply and exhaust flow controls to automatic (indicator off)</a:t>
            </a:r>
          </a:p>
          <a:p>
            <a:pPr marL="914400" lvl="2" indent="0">
              <a:buNone/>
            </a:pPr>
            <a:endParaRPr lang="en-US" dirty="0"/>
          </a:p>
        </p:txBody>
      </p:sp>
    </p:spTree>
    <p:extLst>
      <p:ext uri="{BB962C8B-B14F-4D97-AF65-F5344CB8AC3E}">
        <p14:creationId xmlns:p14="http://schemas.microsoft.com/office/powerpoint/2010/main" val="219040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77F4-1F94-4AE9-B51C-118FA9DA966D}"/>
              </a:ext>
            </a:extLst>
          </p:cNvPr>
          <p:cNvSpPr>
            <a:spLocks noGrp="1"/>
          </p:cNvSpPr>
          <p:nvPr>
            <p:ph type="title"/>
          </p:nvPr>
        </p:nvSpPr>
        <p:spPr/>
        <p:txBody>
          <a:bodyPr/>
          <a:lstStyle/>
          <a:p>
            <a:r>
              <a:rPr lang="en-US" dirty="0"/>
              <a:t>ALERT DC Gas Operations</a:t>
            </a:r>
          </a:p>
        </p:txBody>
      </p:sp>
      <p:sp>
        <p:nvSpPr>
          <p:cNvPr id="3" name="Footer Placeholder 2">
            <a:extLst>
              <a:ext uri="{FF2B5EF4-FFF2-40B4-BE49-F238E27FC236}">
                <a16:creationId xmlns:a16="http://schemas.microsoft.com/office/drawing/2014/main" id="{700332BD-9F8D-44D2-A19E-8628B77AEFB6}"/>
              </a:ext>
            </a:extLst>
          </p:cNvPr>
          <p:cNvSpPr>
            <a:spLocks noGrp="1"/>
          </p:cNvSpPr>
          <p:nvPr>
            <p:ph type="ftr" sz="quarter" idx="11"/>
          </p:nvPr>
        </p:nvSpPr>
        <p:spPr/>
        <p:txBody>
          <a:bodyPr/>
          <a:lstStyle/>
          <a:p>
            <a:r>
              <a:rPr lang="en-US"/>
              <a:t>Detector Support Group</a:t>
            </a:r>
            <a:endParaRPr lang="en-US" dirty="0"/>
          </a:p>
        </p:txBody>
      </p:sp>
      <p:sp>
        <p:nvSpPr>
          <p:cNvPr id="4" name="Content Placeholder 3">
            <a:extLst>
              <a:ext uri="{FF2B5EF4-FFF2-40B4-BE49-F238E27FC236}">
                <a16:creationId xmlns:a16="http://schemas.microsoft.com/office/drawing/2014/main" id="{BD1DE9A7-1339-4A4F-8DFE-1CE8C6419991}"/>
              </a:ext>
            </a:extLst>
          </p:cNvPr>
          <p:cNvSpPr>
            <a:spLocks noGrp="1"/>
          </p:cNvSpPr>
          <p:nvPr>
            <p:ph idx="12"/>
          </p:nvPr>
        </p:nvSpPr>
        <p:spPr>
          <a:xfrm>
            <a:off x="350996" y="855662"/>
            <a:ext cx="8526304" cy="5146675"/>
          </a:xfrm>
        </p:spPr>
        <p:txBody>
          <a:bodyPr/>
          <a:lstStyle/>
          <a:p>
            <a:r>
              <a:rPr lang="en-US" sz="2000" dirty="0"/>
              <a:t>Pressure fault recovery continued (located on the buffer tank)</a:t>
            </a:r>
          </a:p>
          <a:p>
            <a:pPr lvl="1"/>
            <a:r>
              <a:rPr lang="en-US" sz="2000" dirty="0"/>
              <a:t>Pressure faults</a:t>
            </a:r>
          </a:p>
          <a:p>
            <a:pPr lvl="2"/>
            <a:r>
              <a:rPr lang="en-US" dirty="0"/>
              <a:t>Target straw pressure is low – </a:t>
            </a:r>
            <a:r>
              <a:rPr lang="en-US" b="1" dirty="0">
                <a:solidFill>
                  <a:srgbClr val="FF0000"/>
                </a:solidFill>
              </a:rPr>
              <a:t>Target Expert Only</a:t>
            </a:r>
          </a:p>
          <a:p>
            <a:pPr lvl="3"/>
            <a:r>
              <a:rPr lang="en-US" dirty="0"/>
              <a:t>The Target straw low pressure interlock empties the ALERT DC volume of all gas if the target gas pressure is too low. This prevents the straw from collapsing</a:t>
            </a:r>
          </a:p>
          <a:p>
            <a:pPr lvl="3"/>
            <a:r>
              <a:rPr lang="en-US" dirty="0"/>
              <a:t>If this occurs, Hall B engineering should be notified</a:t>
            </a:r>
          </a:p>
          <a:p>
            <a:pPr lvl="3"/>
            <a:r>
              <a:rPr lang="en-US" dirty="0"/>
              <a:t>Once Hall B has verified that all target gas issues are resolved, the target pressure must be restored to greater than 3 psi by supplying gas through SVBT102 and SVBT108, while closing SVBT112 using the Target tabs manual mode</a:t>
            </a:r>
          </a:p>
          <a:p>
            <a:pPr lvl="3"/>
            <a:r>
              <a:rPr lang="en-US" dirty="0"/>
              <a:t>This should clear the target straw low pressure fault and the ALERT DC should be in a low pressure fault (Low pressure recovery)</a:t>
            </a:r>
          </a:p>
          <a:p>
            <a:pPr lvl="4"/>
            <a:endParaRPr lang="en-US" dirty="0"/>
          </a:p>
          <a:p>
            <a:pPr lvl="3"/>
            <a:endParaRPr lang="en-US" dirty="0"/>
          </a:p>
          <a:p>
            <a:pPr lvl="3"/>
            <a:endParaRPr lang="en-US" dirty="0"/>
          </a:p>
        </p:txBody>
      </p:sp>
    </p:spTree>
    <p:extLst>
      <p:ext uri="{BB962C8B-B14F-4D97-AF65-F5344CB8AC3E}">
        <p14:creationId xmlns:p14="http://schemas.microsoft.com/office/powerpoint/2010/main" val="3453095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08DA-5A05-4D4F-BFB9-CA8EF0D00452}"/>
              </a:ext>
            </a:extLst>
          </p:cNvPr>
          <p:cNvSpPr>
            <a:spLocks noGrp="1"/>
          </p:cNvSpPr>
          <p:nvPr>
            <p:ph type="title"/>
          </p:nvPr>
        </p:nvSpPr>
        <p:spPr/>
        <p:txBody>
          <a:bodyPr/>
          <a:lstStyle/>
          <a:p>
            <a:r>
              <a:rPr lang="en-US" dirty="0"/>
              <a:t>ALERT DC GUI Components</a:t>
            </a:r>
          </a:p>
        </p:txBody>
      </p:sp>
      <p:sp>
        <p:nvSpPr>
          <p:cNvPr id="3" name="Footer Placeholder 2">
            <a:extLst>
              <a:ext uri="{FF2B5EF4-FFF2-40B4-BE49-F238E27FC236}">
                <a16:creationId xmlns:a16="http://schemas.microsoft.com/office/drawing/2014/main" id="{C5BEB6EC-9951-4877-A5AD-7523A0D7E8A0}"/>
              </a:ext>
            </a:extLst>
          </p:cNvPr>
          <p:cNvSpPr>
            <a:spLocks noGrp="1"/>
          </p:cNvSpPr>
          <p:nvPr>
            <p:ph type="ftr" sz="quarter" idx="11"/>
          </p:nvPr>
        </p:nvSpPr>
        <p:spPr/>
        <p:txBody>
          <a:bodyPr/>
          <a:lstStyle/>
          <a:p>
            <a:r>
              <a:rPr lang="en-US"/>
              <a:t>Detector Support Group</a:t>
            </a:r>
            <a:endParaRPr lang="en-US" dirty="0"/>
          </a:p>
        </p:txBody>
      </p:sp>
      <p:pic>
        <p:nvPicPr>
          <p:cNvPr id="6" name="Content Placeholder 5">
            <a:extLst>
              <a:ext uri="{FF2B5EF4-FFF2-40B4-BE49-F238E27FC236}">
                <a16:creationId xmlns:a16="http://schemas.microsoft.com/office/drawing/2014/main" id="{45549675-0FB4-4628-865A-189C8E361716}"/>
              </a:ext>
            </a:extLst>
          </p:cNvPr>
          <p:cNvPicPr>
            <a:picLocks noGrp="1" noChangeAspect="1"/>
          </p:cNvPicPr>
          <p:nvPr>
            <p:ph idx="12"/>
          </p:nvPr>
        </p:nvPicPr>
        <p:blipFill>
          <a:blip r:embed="rId2"/>
          <a:stretch>
            <a:fillRect/>
          </a:stretch>
        </p:blipFill>
        <p:spPr>
          <a:xfrm>
            <a:off x="3119309" y="847526"/>
            <a:ext cx="5987514" cy="3464878"/>
          </a:xfrm>
        </p:spPr>
      </p:pic>
      <p:sp>
        <p:nvSpPr>
          <p:cNvPr id="9" name="TextBox 8">
            <a:extLst>
              <a:ext uri="{FF2B5EF4-FFF2-40B4-BE49-F238E27FC236}">
                <a16:creationId xmlns:a16="http://schemas.microsoft.com/office/drawing/2014/main" id="{D6AA36B5-259D-4979-94C6-2ED957A2F50D}"/>
              </a:ext>
            </a:extLst>
          </p:cNvPr>
          <p:cNvSpPr txBox="1"/>
          <p:nvPr/>
        </p:nvSpPr>
        <p:spPr>
          <a:xfrm>
            <a:off x="-27632" y="767356"/>
            <a:ext cx="3228032" cy="6555641"/>
          </a:xfrm>
          <a:prstGeom prst="rect">
            <a:avLst/>
          </a:prstGeom>
          <a:noFill/>
        </p:spPr>
        <p:txBody>
          <a:bodyPr wrap="square" rtlCol="0">
            <a:spAutoFit/>
          </a:bodyPr>
          <a:lstStyle/>
          <a:p>
            <a:pPr marL="171450" indent="-171450">
              <a:buFont typeface="Arial" panose="020B0604020202020204" pitchFamily="34" charset="0"/>
              <a:buChar char="•"/>
            </a:pPr>
            <a:r>
              <a:rPr lang="en-US" sz="800" b="1" dirty="0"/>
              <a:t>Manual/Auto control &amp; state indicator, Exhaust pump, and solenoid</a:t>
            </a:r>
          </a:p>
          <a:p>
            <a:pPr marL="628650" lvl="1" indent="-171450">
              <a:buFont typeface="Calibri" panose="020F0502020204030204" pitchFamily="34" charset="0"/>
              <a:buChar char="―"/>
            </a:pPr>
            <a:r>
              <a:rPr lang="en-US" sz="800" dirty="0"/>
              <a:t>Exhaust control – sets the exhaust solenoid to manual or automatic</a:t>
            </a:r>
          </a:p>
          <a:p>
            <a:pPr marL="1085850" lvl="2" indent="-171450">
              <a:buFont typeface="Courier New" panose="02070309020205020404" pitchFamily="49" charset="0"/>
              <a:buChar char="o"/>
            </a:pPr>
            <a:r>
              <a:rPr lang="en-US" sz="800" dirty="0"/>
              <a:t>The exhaust pump can be turned on or off by clicking it at any time</a:t>
            </a:r>
          </a:p>
          <a:p>
            <a:pPr marL="628650" lvl="1" indent="-171450">
              <a:buFont typeface="Calibri" panose="020F0502020204030204" pitchFamily="34" charset="0"/>
              <a:buChar char="―"/>
            </a:pPr>
            <a:r>
              <a:rPr lang="en-US" sz="800" dirty="0"/>
              <a:t>Manual supply/exhaust flow setpoint buttons – allows user to set the MFC flow rate for MFC308 and MFC309, and MFC316 respectively</a:t>
            </a:r>
          </a:p>
          <a:p>
            <a:pPr marL="628650" lvl="1" indent="-171450">
              <a:buFont typeface="Calibri" panose="020F0502020204030204" pitchFamily="34" charset="0"/>
              <a:buChar char="―"/>
            </a:pPr>
            <a:r>
              <a:rPr lang="en-US" sz="800" dirty="0"/>
              <a:t>ALERT DC Pressure State indicator – displays program state (operate or fault)</a:t>
            </a:r>
          </a:p>
          <a:p>
            <a:pPr marL="171450" indent="-171450">
              <a:buFont typeface="Arial" panose="020B0604020202020204" pitchFamily="34" charset="0"/>
              <a:buChar char="•"/>
            </a:pPr>
            <a:r>
              <a:rPr lang="en-US" sz="800" b="1" dirty="0"/>
              <a:t>ALERT DC pressure indicators </a:t>
            </a:r>
          </a:p>
          <a:p>
            <a:pPr marL="628650" lvl="1" indent="-171450">
              <a:buFont typeface="Calibri" panose="020F0502020204030204" pitchFamily="34" charset="0"/>
              <a:buChar char="―"/>
            </a:pPr>
            <a:r>
              <a:rPr lang="en-US" sz="800" dirty="0"/>
              <a:t>PT309 displays the pressure (in mbar) after the supply MFCs</a:t>
            </a:r>
          </a:p>
          <a:p>
            <a:pPr marL="628650" lvl="1" indent="-171450">
              <a:buFont typeface="Calibri" panose="020F0502020204030204" pitchFamily="34" charset="0"/>
              <a:buChar char="―"/>
            </a:pPr>
            <a:r>
              <a:rPr lang="en-US" sz="800" dirty="0"/>
              <a:t>PT312 and PT314 display the system pressure </a:t>
            </a:r>
          </a:p>
          <a:p>
            <a:pPr marL="1085850" lvl="2" indent="-171450">
              <a:buFont typeface="Courier New" panose="02070309020205020404" pitchFamily="49" charset="0"/>
              <a:buChar char="o"/>
            </a:pPr>
            <a:r>
              <a:rPr lang="en-US" sz="800" dirty="0"/>
              <a:t>Note: The pressure control sensor selector (above MFC316) determines which sensor supplies the feedback to the PID</a:t>
            </a:r>
          </a:p>
          <a:p>
            <a:pPr marL="171450" indent="-171450">
              <a:buFont typeface="Arial" panose="020B0604020202020204" pitchFamily="34" charset="0"/>
              <a:buChar char="•"/>
            </a:pPr>
            <a:r>
              <a:rPr lang="en-US" sz="800" b="1" dirty="0"/>
              <a:t>Pressure &amp; Interlock setpoints </a:t>
            </a:r>
          </a:p>
          <a:p>
            <a:pPr marL="628650" lvl="1" indent="-171450">
              <a:buFont typeface="Calibri" panose="020F0502020204030204" pitchFamily="34" charset="0"/>
              <a:buChar char="―"/>
            </a:pPr>
            <a:r>
              <a:rPr lang="en-US" sz="800" dirty="0"/>
              <a:t>Ambient pressure – pressure in Hall B (mbar)</a:t>
            </a:r>
          </a:p>
          <a:p>
            <a:pPr marL="628650" lvl="1" indent="-171450">
              <a:buFont typeface="Calibri" panose="020F0502020204030204" pitchFamily="34" charset="0"/>
              <a:buChar char="―"/>
            </a:pPr>
            <a:r>
              <a:rPr lang="en-US" sz="800" dirty="0"/>
              <a:t>ALERT </a:t>
            </a:r>
            <a:r>
              <a:rPr lang="en-US" sz="800" dirty="0" err="1"/>
              <a:t>Press_SP</a:t>
            </a:r>
            <a:r>
              <a:rPr lang="en-US" sz="800" dirty="0"/>
              <a:t> – System pressure set point to be maintained by the PID (mbar)</a:t>
            </a:r>
          </a:p>
          <a:p>
            <a:pPr marL="628650" lvl="1" indent="-171450">
              <a:buFont typeface="Calibri" panose="020F0502020204030204" pitchFamily="34" charset="0"/>
              <a:buChar char="―"/>
            </a:pPr>
            <a:r>
              <a:rPr lang="en-US" sz="800" dirty="0"/>
              <a:t>ALERT OVR </a:t>
            </a:r>
            <a:r>
              <a:rPr lang="en-US" sz="800" dirty="0" err="1"/>
              <a:t>Press_SP</a:t>
            </a:r>
            <a:r>
              <a:rPr lang="en-US" sz="800" dirty="0"/>
              <a:t> – System over pressure limit (mbar)</a:t>
            </a:r>
          </a:p>
          <a:p>
            <a:pPr marL="1085850" lvl="2" indent="-171450">
              <a:buFont typeface="Courier New" panose="02070309020205020404" pitchFamily="49" charset="0"/>
              <a:buChar char="o"/>
            </a:pPr>
            <a:r>
              <a:rPr lang="en-US" sz="800" dirty="0"/>
              <a:t>If exceeded will set all MFC flows to 0</a:t>
            </a:r>
          </a:p>
          <a:p>
            <a:pPr marL="1085850" lvl="2" indent="-171450">
              <a:buFont typeface="Courier New" panose="02070309020205020404" pitchFamily="49" charset="0"/>
              <a:buChar char="o"/>
            </a:pPr>
            <a:r>
              <a:rPr lang="en-US" sz="800" dirty="0"/>
              <a:t>Manual recovery required</a:t>
            </a:r>
          </a:p>
          <a:p>
            <a:pPr marL="628650" lvl="1" indent="-171450">
              <a:buFont typeface="Calibri" panose="020F0502020204030204" pitchFamily="34" charset="0"/>
              <a:buChar char="―"/>
            </a:pPr>
            <a:r>
              <a:rPr lang="en-US" sz="800" dirty="0"/>
              <a:t>ALERT UNDER </a:t>
            </a:r>
            <a:r>
              <a:rPr lang="en-US" sz="800" dirty="0" err="1"/>
              <a:t>Press_SP</a:t>
            </a:r>
            <a:r>
              <a:rPr lang="en-US" sz="800" dirty="0"/>
              <a:t> – System under pressure limit (mbar)</a:t>
            </a:r>
          </a:p>
          <a:p>
            <a:pPr marL="1085850" lvl="2" indent="-171450">
              <a:buFont typeface="Courier New" panose="02070309020205020404" pitchFamily="49" charset="0"/>
              <a:buChar char="o"/>
            </a:pPr>
            <a:r>
              <a:rPr lang="en-US" sz="800" dirty="0"/>
              <a:t>If exceeded will set all MFC flow to 0</a:t>
            </a:r>
          </a:p>
          <a:p>
            <a:pPr marL="1085850" lvl="2" indent="-171450">
              <a:buFont typeface="Courier New" panose="02070309020205020404" pitchFamily="49" charset="0"/>
              <a:buChar char="o"/>
            </a:pPr>
            <a:r>
              <a:rPr lang="en-US" sz="800" dirty="0"/>
              <a:t>Manual recovery required</a:t>
            </a:r>
          </a:p>
          <a:p>
            <a:pPr marL="171450" indent="-171450">
              <a:buFont typeface="Arial" panose="020B0604020202020204" pitchFamily="34" charset="0"/>
              <a:buChar char="•"/>
            </a:pPr>
            <a:r>
              <a:rPr lang="en-US" sz="800" b="1" dirty="0"/>
              <a:t>Mass Flow Controllers (MFC308, MFC309, and MFC316)</a:t>
            </a:r>
          </a:p>
          <a:p>
            <a:pPr marL="628650" lvl="1" indent="-171450">
              <a:buFont typeface="Calibri" panose="020F0502020204030204" pitchFamily="34" charset="0"/>
              <a:buChar char="―"/>
            </a:pPr>
            <a:r>
              <a:rPr lang="en-US" sz="800" dirty="0"/>
              <a:t>MFC308 and MFC309 provide gas supply</a:t>
            </a:r>
          </a:p>
          <a:p>
            <a:pPr marL="1085850" lvl="2" indent="-171450">
              <a:buFont typeface="Courier New" panose="02070309020205020404" pitchFamily="49" charset="0"/>
              <a:buChar char="o"/>
            </a:pPr>
            <a:r>
              <a:rPr lang="en-US" sz="800" dirty="0"/>
              <a:t>Setpoints are entered in the top box</a:t>
            </a:r>
          </a:p>
          <a:p>
            <a:pPr marL="1085850" lvl="2" indent="-171450">
              <a:buFont typeface="Courier New" panose="02070309020205020404" pitchFamily="49" charset="0"/>
              <a:buChar char="o"/>
            </a:pPr>
            <a:r>
              <a:rPr lang="en-US" sz="800" dirty="0"/>
              <a:t>Values are in sccm</a:t>
            </a:r>
          </a:p>
          <a:p>
            <a:pPr marL="1085850" lvl="2" indent="-171450">
              <a:buFont typeface="Courier New" panose="02070309020205020404" pitchFamily="49" charset="0"/>
              <a:buChar char="o"/>
            </a:pPr>
            <a:r>
              <a:rPr lang="en-US" sz="800" dirty="0"/>
              <a:t>MFC308 standard flow rate is 167 sccm</a:t>
            </a:r>
          </a:p>
          <a:p>
            <a:pPr marL="1085850" lvl="2" indent="-171450">
              <a:buFont typeface="Courier New" panose="02070309020205020404" pitchFamily="49" charset="0"/>
              <a:buChar char="o"/>
            </a:pPr>
            <a:r>
              <a:rPr lang="en-US" sz="800" dirty="0"/>
              <a:t>MFC309 should be set higher (250 sccm)</a:t>
            </a:r>
          </a:p>
          <a:p>
            <a:pPr marL="628650" lvl="1" indent="-171450">
              <a:buFont typeface="Calibri" panose="020F0502020204030204" pitchFamily="34" charset="0"/>
              <a:buChar char="―"/>
            </a:pPr>
            <a:r>
              <a:rPr lang="en-US" sz="800" dirty="0"/>
              <a:t>MFC316 controls the exhaust gas flow</a:t>
            </a:r>
          </a:p>
          <a:p>
            <a:pPr marL="628650" lvl="1" indent="-171450">
              <a:buFont typeface="Calibri" panose="020F0502020204030204" pitchFamily="34" charset="0"/>
              <a:buChar char="―"/>
            </a:pPr>
            <a:r>
              <a:rPr lang="en-US" sz="800" dirty="0"/>
              <a:t>Is standardly controlled by the PID (Manual Exhaust Flow SP is off)</a:t>
            </a:r>
          </a:p>
          <a:p>
            <a:pPr marL="171450" indent="-171450">
              <a:buFont typeface="Arial" panose="020B0604020202020204" pitchFamily="34" charset="0"/>
              <a:buChar char="•"/>
            </a:pPr>
            <a:r>
              <a:rPr lang="en-US" sz="800" b="1" dirty="0"/>
              <a:t>Target straw (TS) low pressure fault, pressure setpoint, and DC pressure safe setpoint</a:t>
            </a:r>
          </a:p>
          <a:p>
            <a:pPr marL="628650" lvl="1" indent="-171450">
              <a:buFont typeface="Calibri" panose="020F0502020204030204" pitchFamily="34" charset="0"/>
              <a:buChar char="―"/>
            </a:pPr>
            <a:r>
              <a:rPr lang="en-US" sz="800" dirty="0"/>
              <a:t>TS low pressure fault indicator will indicate when the straw pressure is lower than the TS low pressure setpoint and will start exhausting the ALERT DC gas to atmosphere until it reaches the DC pressure safe value</a:t>
            </a:r>
          </a:p>
          <a:p>
            <a:pPr marL="1085850" lvl="2" indent="-171450">
              <a:buFont typeface="Courier New" panose="02070309020205020404" pitchFamily="49" charset="0"/>
              <a:buChar char="o"/>
            </a:pPr>
            <a:r>
              <a:rPr lang="en-US" sz="800" b="1" dirty="0"/>
              <a:t>Recovery requires a </a:t>
            </a:r>
            <a:r>
              <a:rPr lang="en-US" sz="800" b="1" dirty="0" err="1"/>
              <a:t>BoNuS</a:t>
            </a:r>
            <a:r>
              <a:rPr lang="en-US" sz="800" b="1" dirty="0"/>
              <a:t>/Hall B target expert</a:t>
            </a:r>
          </a:p>
          <a:p>
            <a:pPr marL="628650" lvl="1" indent="-171450">
              <a:buFont typeface="Calibri" panose="020F0502020204030204" pitchFamily="34" charset="0"/>
              <a:buChar char="―"/>
            </a:pPr>
            <a:endParaRPr lang="en-US" sz="800" dirty="0"/>
          </a:p>
          <a:p>
            <a:pPr lvl="2"/>
            <a:endParaRPr lang="en-US" sz="800" dirty="0"/>
          </a:p>
          <a:p>
            <a:pPr marL="171450" indent="-171450">
              <a:buFont typeface="Courier New" panose="02070309020205020404" pitchFamily="49" charset="0"/>
              <a:buChar char="o"/>
            </a:pPr>
            <a:endParaRPr lang="en-US" sz="800" dirty="0"/>
          </a:p>
          <a:p>
            <a:pPr marL="171450" indent="-171450">
              <a:buFont typeface="Calibri" panose="020F0502020204030204" pitchFamily="34" charset="0"/>
              <a:buChar char="―"/>
            </a:pPr>
            <a:endParaRPr lang="en-US" sz="1000" dirty="0"/>
          </a:p>
          <a:p>
            <a:endParaRPr lang="en-US" sz="1000" dirty="0"/>
          </a:p>
        </p:txBody>
      </p:sp>
    </p:spTree>
    <p:extLst>
      <p:ext uri="{BB962C8B-B14F-4D97-AF65-F5344CB8AC3E}">
        <p14:creationId xmlns:p14="http://schemas.microsoft.com/office/powerpoint/2010/main" val="3730227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95188-FCAA-4F18-AFB6-3C9165429F9E}"/>
              </a:ext>
            </a:extLst>
          </p:cNvPr>
          <p:cNvSpPr>
            <a:spLocks noGrp="1"/>
          </p:cNvSpPr>
          <p:nvPr>
            <p:ph type="title"/>
          </p:nvPr>
        </p:nvSpPr>
        <p:spPr/>
        <p:txBody>
          <a:bodyPr/>
          <a:lstStyle/>
          <a:p>
            <a:r>
              <a:rPr lang="en-US" dirty="0"/>
              <a:t>Target Gas Controls Tab</a:t>
            </a:r>
          </a:p>
        </p:txBody>
      </p:sp>
      <p:sp>
        <p:nvSpPr>
          <p:cNvPr id="3" name="Footer Placeholder 2">
            <a:extLst>
              <a:ext uri="{FF2B5EF4-FFF2-40B4-BE49-F238E27FC236}">
                <a16:creationId xmlns:a16="http://schemas.microsoft.com/office/drawing/2014/main" id="{2C861809-C59F-4292-A0D3-CFA62A1217DB}"/>
              </a:ext>
            </a:extLst>
          </p:cNvPr>
          <p:cNvSpPr>
            <a:spLocks noGrp="1"/>
          </p:cNvSpPr>
          <p:nvPr>
            <p:ph type="ftr" sz="quarter" idx="11"/>
          </p:nvPr>
        </p:nvSpPr>
        <p:spPr/>
        <p:txBody>
          <a:bodyPr/>
          <a:lstStyle/>
          <a:p>
            <a:r>
              <a:rPr lang="en-US"/>
              <a:t>Detector Support Group</a:t>
            </a:r>
            <a:endParaRPr lang="en-US" dirty="0"/>
          </a:p>
        </p:txBody>
      </p:sp>
      <p:pic>
        <p:nvPicPr>
          <p:cNvPr id="6" name="Content Placeholder 5">
            <a:extLst>
              <a:ext uri="{FF2B5EF4-FFF2-40B4-BE49-F238E27FC236}">
                <a16:creationId xmlns:a16="http://schemas.microsoft.com/office/drawing/2014/main" id="{2F0A1BB9-7314-4AFF-A4E9-1C59CF6575AF}"/>
              </a:ext>
            </a:extLst>
          </p:cNvPr>
          <p:cNvPicPr>
            <a:picLocks noGrp="1" noChangeAspect="1"/>
          </p:cNvPicPr>
          <p:nvPr>
            <p:ph idx="12"/>
          </p:nvPr>
        </p:nvPicPr>
        <p:blipFill>
          <a:blip r:embed="rId2"/>
          <a:stretch>
            <a:fillRect/>
          </a:stretch>
        </p:blipFill>
        <p:spPr>
          <a:xfrm>
            <a:off x="480999" y="900554"/>
            <a:ext cx="8266139" cy="4944197"/>
          </a:xfrm>
        </p:spPr>
      </p:pic>
      <p:sp>
        <p:nvSpPr>
          <p:cNvPr id="4" name="TextBox 3">
            <a:extLst>
              <a:ext uri="{FF2B5EF4-FFF2-40B4-BE49-F238E27FC236}">
                <a16:creationId xmlns:a16="http://schemas.microsoft.com/office/drawing/2014/main" id="{3E98421E-16CC-4705-B7BE-A9B037BFAB25}"/>
              </a:ext>
            </a:extLst>
          </p:cNvPr>
          <p:cNvSpPr txBox="1"/>
          <p:nvPr/>
        </p:nvSpPr>
        <p:spPr>
          <a:xfrm>
            <a:off x="326378" y="5844751"/>
            <a:ext cx="8725121" cy="800219"/>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Target tab is used to control the gas supply to the target straw and is used in the recovery process in the event of a low target straw pressure event</a:t>
            </a:r>
          </a:p>
          <a:p>
            <a:endParaRPr lang="en-US" dirty="0"/>
          </a:p>
        </p:txBody>
      </p:sp>
    </p:spTree>
    <p:extLst>
      <p:ext uri="{BB962C8B-B14F-4D97-AF65-F5344CB8AC3E}">
        <p14:creationId xmlns:p14="http://schemas.microsoft.com/office/powerpoint/2010/main" val="3596301641"/>
      </p:ext>
    </p:extLst>
  </p:cSld>
  <p:clrMapOvr>
    <a:masterClrMapping/>
  </p:clrMapOvr>
</p:sld>
</file>

<file path=ppt/theme/theme1.xml><?xml version="1.0" encoding="utf-8"?>
<a:theme xmlns:a="http://schemas.openxmlformats.org/drawingml/2006/main" name="2_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SG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F3B4905-F0FA-4097-9181-5A41CF2BAC00}" vid="{7CAE9962-980E-4958-A5AE-7E73B14128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1B1D514388CB41A0EEF7AB490ED85B" ma:contentTypeVersion="16" ma:contentTypeDescription="Create a new document." ma:contentTypeScope="" ma:versionID="7677c63a46ff79b63cffff076f67a4a6">
  <xsd:schema xmlns:xsd="http://www.w3.org/2001/XMLSchema" xmlns:xs="http://www.w3.org/2001/XMLSchema" xmlns:p="http://schemas.microsoft.com/office/2006/metadata/properties" xmlns:ns1="http://schemas.microsoft.com/sharepoint/v3" xmlns:ns3="426b74de-0581-4e94-90c0-1abf6215444e" xmlns:ns4="dcff909e-542d-4672-8557-4ef8d9009dce" targetNamespace="http://schemas.microsoft.com/office/2006/metadata/properties" ma:root="true" ma:fieldsID="a89231cf37bcd8d44ef57282fcf30dff" ns1:_="" ns3:_="" ns4:_="">
    <xsd:import namespace="http://schemas.microsoft.com/sharepoint/v3"/>
    <xsd:import namespace="426b74de-0581-4e94-90c0-1abf6215444e"/>
    <xsd:import namespace="dcff909e-542d-4672-8557-4ef8d9009d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6b74de-0581-4e94-90c0-1abf621544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ff909e-542d-4672-8557-4ef8d9009dc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426b74de-0581-4e94-90c0-1abf6215444e" xsi:nil="true"/>
  </documentManagement>
</p:properties>
</file>

<file path=customXml/itemProps1.xml><?xml version="1.0" encoding="utf-8"?>
<ds:datastoreItem xmlns:ds="http://schemas.openxmlformats.org/officeDocument/2006/customXml" ds:itemID="{5F8948E5-893A-4502-A033-B06FE0E5042F}">
  <ds:schemaRefs>
    <ds:schemaRef ds:uri="http://schemas.microsoft.com/sharepoint/v3/contenttype/forms"/>
  </ds:schemaRefs>
</ds:datastoreItem>
</file>

<file path=customXml/itemProps2.xml><?xml version="1.0" encoding="utf-8"?>
<ds:datastoreItem xmlns:ds="http://schemas.openxmlformats.org/officeDocument/2006/customXml" ds:itemID="{F855E48F-5164-48D8-86ED-A6D2E9676C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26b74de-0581-4e94-90c0-1abf6215444e"/>
    <ds:schemaRef ds:uri="dcff909e-542d-4672-8557-4ef8d9009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07AF00-C62D-4F0F-865B-D3B5EA5E8B8E}">
  <ds:schemaRefs>
    <ds:schemaRef ds:uri="http://purl.org/dc/elements/1.1/"/>
    <ds:schemaRef ds:uri="http://schemas.microsoft.com/office/2006/documentManagement/types"/>
    <ds:schemaRef ds:uri="http://schemas.microsoft.com/office/infopath/2007/PartnerControls"/>
    <ds:schemaRef ds:uri="http://schemas.microsoft.com/sharepoint/v3"/>
    <ds:schemaRef ds:uri="http://schemas.microsoft.com/office/2006/metadata/properties"/>
    <ds:schemaRef ds:uri="http://purl.org/dc/dcmitype/"/>
    <ds:schemaRef ds:uri="dcff909e-542d-4672-8557-4ef8d9009dce"/>
    <ds:schemaRef ds:uri="http://www.w3.org/XML/1998/namespace"/>
    <ds:schemaRef ds:uri="http://schemas.openxmlformats.org/package/2006/metadata/core-properties"/>
    <ds:schemaRef ds:uri="426b74de-0581-4e94-90c0-1abf6215444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188042</TotalTime>
  <Words>1314</Words>
  <Application>Microsoft Office PowerPoint</Application>
  <PresentationFormat>On-screen Show (4:3)</PresentationFormat>
  <Paragraphs>138</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Lucida Handwriting</vt:lpstr>
      <vt:lpstr>Wingdings</vt:lpstr>
      <vt:lpstr>2_JLabPowerpointMain</vt:lpstr>
      <vt:lpstr>Hall B ALERT DC Gas Controls Manual   Marc McMullen</vt:lpstr>
      <vt:lpstr>Contents</vt:lpstr>
      <vt:lpstr>ALERT DC Gas Controls</vt:lpstr>
      <vt:lpstr>ALERT DC Gas Operations</vt:lpstr>
      <vt:lpstr>ALERT DC Gas Operations</vt:lpstr>
      <vt:lpstr>ALERT DC Gas Operations</vt:lpstr>
      <vt:lpstr>ALERT DC Gas Operations</vt:lpstr>
      <vt:lpstr>ALERT DC GUI Components</vt:lpstr>
      <vt:lpstr>Target Gas Controls Tab</vt:lpstr>
      <vt:lpstr>Process Variables</vt:lpstr>
      <vt:lpstr>Process Variables</vt:lpstr>
      <vt:lpstr>Process Variables</vt:lpstr>
      <vt:lpstr>Process Variables</vt:lpstr>
      <vt:lpstr>ALERT DC and Target Gas Panel</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DSG Software Memos</dc:title>
  <dc:creator>Peter Bonneau</dc:creator>
  <cp:lastModifiedBy>Marc Mcmullen</cp:lastModifiedBy>
  <cp:revision>1939</cp:revision>
  <cp:lastPrinted>2024-06-13T16:36:44Z</cp:lastPrinted>
  <dcterms:created xsi:type="dcterms:W3CDTF">2022-03-08T19:58:48Z</dcterms:created>
  <dcterms:modified xsi:type="dcterms:W3CDTF">2024-12-10T15:11:19Z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0x010100C41B1D514388CB41A0EEF7AB490ED85B</vt:lpwstr>
  </property>
</Properties>
</file>