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0" r:id="rId11"/>
    <p:sldId id="259" r:id="rId12"/>
    <p:sldId id="271" r:id="rId13"/>
    <p:sldId id="269" r:id="rId14"/>
    <p:sldId id="270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labgrp\group\DSG\Amanda\LTCC%20lea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LTCC Leakage</a:t>
            </a:r>
            <a:r>
              <a:rPr lang="en-US" baseline="0"/>
              <a:t> Comparison (Flow)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Brian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Sheet1!$L$23:$Q$23</c:f>
                <c:numCache>
                  <c:formatCode>General</c:formatCode>
                  <c:ptCount val="6"/>
                  <c:pt idx="0">
                    <c:v>17.489014391764805</c:v>
                  </c:pt>
                  <c:pt idx="1">
                    <c:v>15.416320647704348</c:v>
                  </c:pt>
                  <c:pt idx="2">
                    <c:v>17.03722340995245</c:v>
                  </c:pt>
                  <c:pt idx="3">
                    <c:v>14.830421389513209</c:v>
                  </c:pt>
                  <c:pt idx="4">
                    <c:v>13.270670968527083</c:v>
                  </c:pt>
                  <c:pt idx="5">
                    <c:v>19.36244348548485</c:v>
                  </c:pt>
                </c:numCache>
              </c:numRef>
            </c:plus>
            <c:minus>
              <c:numRef>
                <c:f>Sheet1!$L$23:$Q$23</c:f>
                <c:numCache>
                  <c:formatCode>General</c:formatCode>
                  <c:ptCount val="6"/>
                  <c:pt idx="0">
                    <c:v>17.489014391764805</c:v>
                  </c:pt>
                  <c:pt idx="1">
                    <c:v>15.416320647704348</c:v>
                  </c:pt>
                  <c:pt idx="2">
                    <c:v>17.03722340995245</c:v>
                  </c:pt>
                  <c:pt idx="3">
                    <c:v>14.830421389513209</c:v>
                  </c:pt>
                  <c:pt idx="4">
                    <c:v>13.270670968527083</c:v>
                  </c:pt>
                  <c:pt idx="5">
                    <c:v>19.36244348548485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Sheet1!$L$24:$Q$24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xVal>
          <c:yVal>
            <c:numRef>
              <c:f>Sheet1!$L$25:$Q$25</c:f>
              <c:numCache>
                <c:formatCode>General</c:formatCode>
                <c:ptCount val="6"/>
                <c:pt idx="0">
                  <c:v>112.53680118529604</c:v>
                </c:pt>
                <c:pt idx="1">
                  <c:v>51.589884845386052</c:v>
                </c:pt>
                <c:pt idx="2">
                  <c:v>125.79568718953442</c:v>
                </c:pt>
                <c:pt idx="3">
                  <c:v>54.005135387273462</c:v>
                </c:pt>
                <c:pt idx="4">
                  <c:v>43.518301374074127</c:v>
                </c:pt>
                <c:pt idx="5">
                  <c:v>139.89407398385208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1A3-4DA6-8CFA-6CBB750C6F12}"/>
            </c:ext>
          </c:extLst>
        </c:ser>
        <c:ser>
          <c:idx val="1"/>
          <c:order val="1"/>
          <c:tx>
            <c:v>Amanda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Sheet1!$T$23:$Y$23</c:f>
                <c:numCache>
                  <c:formatCode>General</c:formatCode>
                  <c:ptCount val="6"/>
                  <c:pt idx="0">
                    <c:v>17.243595501010507</c:v>
                  </c:pt>
                  <c:pt idx="1">
                    <c:v>24.533024386956193</c:v>
                  </c:pt>
                  <c:pt idx="2">
                    <c:v>18.248835959832803</c:v>
                  </c:pt>
                  <c:pt idx="3">
                    <c:v>20.24048927891813</c:v>
                  </c:pt>
                  <c:pt idx="4">
                    <c:v>21.956037403689731</c:v>
                  </c:pt>
                  <c:pt idx="5">
                    <c:v>20.141803543873685</c:v>
                  </c:pt>
                </c:numCache>
              </c:numRef>
            </c:plus>
            <c:minus>
              <c:numRef>
                <c:f>Sheet1!$T$23:$Y$23</c:f>
                <c:numCache>
                  <c:formatCode>General</c:formatCode>
                  <c:ptCount val="6"/>
                  <c:pt idx="0">
                    <c:v>17.243595501010507</c:v>
                  </c:pt>
                  <c:pt idx="1">
                    <c:v>24.533024386956193</c:v>
                  </c:pt>
                  <c:pt idx="2">
                    <c:v>18.248835959832803</c:v>
                  </c:pt>
                  <c:pt idx="3">
                    <c:v>20.24048927891813</c:v>
                  </c:pt>
                  <c:pt idx="4">
                    <c:v>21.956037403689731</c:v>
                  </c:pt>
                  <c:pt idx="5">
                    <c:v>20.141803543873685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Sheet1!$L$24:$Q$24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xVal>
          <c:yVal>
            <c:numRef>
              <c:f>Sheet1!$L$26:$Q$26</c:f>
              <c:numCache>
                <c:formatCode>General</c:formatCode>
                <c:ptCount val="6"/>
                <c:pt idx="0">
                  <c:v>119.01111111111111</c:v>
                </c:pt>
                <c:pt idx="1">
                  <c:v>59.087222222222231</c:v>
                </c:pt>
                <c:pt idx="2">
                  <c:v>134.44666666666669</c:v>
                </c:pt>
                <c:pt idx="3">
                  <c:v>61.32833333333334</c:v>
                </c:pt>
                <c:pt idx="4">
                  <c:v>53.25833333333334</c:v>
                </c:pt>
                <c:pt idx="5">
                  <c:v>142.33666666666664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1A3-4DA6-8CFA-6CBB750C6F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214784"/>
        <c:axId val="134216704"/>
      </c:scatterChart>
      <c:valAx>
        <c:axId val="134214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Sectors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216704"/>
        <c:crosses val="autoZero"/>
        <c:crossBetween val="midCat"/>
      </c:valAx>
      <c:valAx>
        <c:axId val="134216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Leakage (L/day)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2147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1433D5-7716-4BD9-84B9-7D41267CBFBA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2EE7ED0-1256-4F54-80BC-E0FB4FC5A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67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68838DA-6E6C-4AC4-A825-C08EDAC9AF57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2D7D619-4544-4DD7-B24F-A38F78072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45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90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86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399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2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49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35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97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62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62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91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57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16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7D619-4544-4DD7-B24F-A38F780729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F897-FA4F-4B26-8F0C-2C89A72405FC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56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3EB7-A0E9-4280-A204-3366C3BB898D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2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C43A-3E8E-420B-BB27-5D5B4BED8334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70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97EEF-9368-4B99-8155-C806C690A018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2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F1CD-A824-4770-958A-1F48D37E5C66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1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FA32-901F-45AE-9AB1-3E615B7DD24D}" type="datetime1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62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27F2-3E21-4C88-8148-F0A703BF3674}" type="datetime1">
              <a:rPr lang="en-US" smtClean="0"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1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925D-4C03-4324-92DF-FA1B6234EFBF}" type="datetime1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7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4F8D-E81E-4505-961F-D80097D2DE02}" type="datetime1">
              <a:rPr lang="en-US" smtClean="0"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6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62B1-46E4-40DE-A84F-91C32B15AB03}" type="datetime1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1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4FCD-9F05-476A-8C69-EE138FA152AF}" type="datetime1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6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8B435-32BE-47BE-80AA-204624B85ADB}" type="datetime1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718AF-571B-447A-A344-48178C833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1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LTCC Leakage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Amanda Hoebel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651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</a:t>
            </a:r>
            <a:r>
              <a:rPr lang="en-US" dirty="0" smtClean="0"/>
              <a:t>Leakage calculated using Flow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484268"/>
              </p:ext>
            </p:extLst>
          </p:nvPr>
        </p:nvGraphicFramePr>
        <p:xfrm>
          <a:off x="4611688" y="3943350"/>
          <a:ext cx="6116637" cy="233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Worksheet" r:id="rId4" imgW="4067122" imgH="1552643" progId="Excel.Sheet.12">
                  <p:embed/>
                </p:oleObj>
              </mc:Choice>
              <mc:Fallback>
                <p:oleObj name="Worksheet" r:id="rId4" imgW="4067122" imgH="15526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11688" y="3943350"/>
                        <a:ext cx="6116637" cy="2335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938460" y="1740355"/>
            <a:ext cx="278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Amanda’s Flow Calculations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38460" y="4219240"/>
            <a:ext cx="2490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Brian’s Flow Calculations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2344" y="1453164"/>
            <a:ext cx="6115527" cy="237120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96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Leakage Comparison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6250398"/>
              </p:ext>
            </p:extLst>
          </p:nvPr>
        </p:nvGraphicFramePr>
        <p:xfrm>
          <a:off x="2332264" y="1690688"/>
          <a:ext cx="7726136" cy="4307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30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Leak Flow Rate Over Ambient Pressure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306917"/>
              </p:ext>
            </p:extLst>
          </p:nvPr>
        </p:nvGraphicFramePr>
        <p:xfrm>
          <a:off x="2045649" y="2169175"/>
          <a:ext cx="8100701" cy="3397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Worksheet" r:id="rId4" imgW="6086365" imgH="2552700" progId="Excel.Sheet.12">
                  <p:embed/>
                </p:oleObj>
              </mc:Choice>
              <mc:Fallback>
                <p:oleObj name="Worksheet" r:id="rId4" imgW="6086365" imgH="2552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45649" y="2169175"/>
                        <a:ext cx="8100701" cy="33974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81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Leakage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 leak from </a:t>
            </a:r>
            <a:r>
              <a:rPr lang="en-US" dirty="0" smtClean="0"/>
              <a:t>flow matches leak </a:t>
            </a:r>
            <a:r>
              <a:rPr lang="en-US" dirty="0" smtClean="0"/>
              <a:t>rates determined by </a:t>
            </a:r>
            <a:r>
              <a:rPr lang="en-US" dirty="0" smtClean="0"/>
              <a:t>Brian.</a:t>
            </a:r>
            <a:endParaRPr lang="en-US" dirty="0" smtClean="0"/>
          </a:p>
          <a:p>
            <a:r>
              <a:rPr lang="en-US" dirty="0" smtClean="0"/>
              <a:t>Average leak from pressure does not match rates determined by flow.</a:t>
            </a:r>
            <a:endParaRPr lang="en-US" dirty="0" smtClean="0"/>
          </a:p>
          <a:p>
            <a:r>
              <a:rPr lang="en-US" dirty="0" smtClean="0"/>
              <a:t>All calculations determine sectors 1, 3, and 6 as leakiest sectors.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08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0921" y="2365375"/>
            <a:ext cx="2517322" cy="1325563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6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Leak Rate from Pressure Decay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Leak causes sector’s internal pressure to decrease when there is no flow.</a:t>
            </a:r>
          </a:p>
          <a:p>
            <a:r>
              <a:rPr lang="en-US" dirty="0" smtClean="0"/>
              <a:t>Pressure drop can be used to estimate leak rate.</a:t>
            </a:r>
          </a:p>
          <a:p>
            <a:r>
              <a:rPr lang="en-US" dirty="0" smtClean="0"/>
              <a:t>Leak rate formula used: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1"/>
              <p:cNvSpPr txBox="1"/>
              <p:nvPr/>
            </p:nvSpPr>
            <p:spPr>
              <a:xfrm>
                <a:off x="2549611" y="3783484"/>
                <a:ext cx="7092778" cy="2633791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lIns="0" tIns="0" rIns="0" bIns="0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𝒆𝒙𝒕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𝚫</m:t>
                          </m:r>
                          <m:sSub>
                            <m:sSub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2800" b="1" i="1">
                                  <a:latin typeface="Cambria Math" panose="02040503050406030204" pitchFamily="18" charset="0"/>
                                </a:rPr>
                                <m:t>𝒅𝒊𝒇𝒇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  <a:p>
                <a:endParaRPr lang="en-US" sz="28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𝑉</m:t>
                      </m:r>
                      <m:r>
                        <a:rPr lang="en-US" sz="2000" b="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LTCC</m:t>
                      </m:r>
                      <m: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volume</m:t>
                      </m:r>
                      <m: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d>
                        <m:dPr>
                          <m:ctrlPr>
                            <a:rPr lang="en-US" sz="20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2700 </m:t>
                          </m:r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𝐿</m:t>
                          </m:r>
                        </m:e>
                      </m:d>
                    </m:oMath>
                  </m:oMathPara>
                </a14:m>
                <a:endParaRPr lang="en-US" sz="2800" dirty="0">
                  <a:effectLst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𝑒𝑥𝑡</m:t>
                          </m:r>
                        </m:sub>
                      </m:sSub>
                      <m:r>
                        <a:rPr lang="en-US" sz="2000" b="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Pressure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external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to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vessel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Average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ambient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pressure</m:t>
                      </m:r>
                      <m: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800" dirty="0">
                  <a:effectLst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Δ</m:t>
                          </m:r>
                          <m:r>
                            <a:rPr lang="en-US" sz="20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𝑃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diff</m:t>
                          </m:r>
                        </m:sub>
                      </m:sSub>
                      <m: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Change</m:t>
                      </m:r>
                      <m: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in</m:t>
                      </m:r>
                      <m: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differential</m:t>
                      </m:r>
                      <m: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pressure</m:t>
                      </m:r>
                    </m:oMath>
                  </m:oMathPara>
                </a14:m>
                <a:endParaRPr lang="en-US" sz="2800" dirty="0">
                  <a:effectLst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Δ</m:t>
                      </m:r>
                      <m:r>
                        <m:rPr>
                          <m:sty m:val="p"/>
                        </m:rP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T</m:t>
                      </m:r>
                      <m: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Change</m:t>
                      </m:r>
                      <m: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in</m:t>
                      </m:r>
                      <m: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time</m:t>
                      </m:r>
                    </m:oMath>
                  </m:oMathPara>
                </a14:m>
                <a:endParaRPr lang="en-US" sz="2800" dirty="0">
                  <a:effectLst/>
                </a:endParaRPr>
              </a:p>
              <a:p>
                <a:endParaRPr lang="en-US" sz="2000" b="1" dirty="0"/>
              </a:p>
            </p:txBody>
          </p:sp>
        </mc:Choice>
        <mc:Fallback xmlns="">
          <p:sp>
            <p:nvSpPr>
              <p:cNvPr id="6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611" y="3783484"/>
                <a:ext cx="7092778" cy="2633791"/>
              </a:xfrm>
              <a:prstGeom prst="rect">
                <a:avLst/>
              </a:prstGeom>
              <a:blipFill>
                <a:blip r:embed="rId3"/>
                <a:stretch>
                  <a:fillRect b="-231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11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Script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Script looks for times where gas flow into a sector stops and then when flow starts again.</a:t>
            </a:r>
          </a:p>
          <a:p>
            <a:pPr lvl="1"/>
            <a:r>
              <a:rPr lang="en-US" dirty="0" smtClean="0"/>
              <a:t>Time interval between flow stop and start = “decay period”</a:t>
            </a:r>
          </a:p>
          <a:p>
            <a:r>
              <a:rPr lang="en-US" dirty="0" smtClean="0"/>
              <a:t>Data is discarded if decay period is longer than 2.5 hours.</a:t>
            </a:r>
          </a:p>
          <a:p>
            <a:r>
              <a:rPr lang="en-US" dirty="0" smtClean="0"/>
              <a:t>Data taken from 2017-04-25 17:04:16 to 2017-05-30 08:45:33</a:t>
            </a:r>
          </a:p>
          <a:p>
            <a:pPr lvl="1"/>
            <a:r>
              <a:rPr lang="en-US" dirty="0" smtClean="0"/>
              <a:t>From Marc’s cRIO data logging program.</a:t>
            </a:r>
          </a:p>
          <a:p>
            <a:pPr lvl="1"/>
            <a:r>
              <a:rPr lang="en-US" dirty="0" smtClean="0"/>
              <a:t>Time from 2017-05-09 11:00:00 to 2017-05-11 19:00:00 not used </a:t>
            </a:r>
          </a:p>
          <a:p>
            <a:pPr lvl="2"/>
            <a:r>
              <a:rPr lang="en-US" dirty="0" smtClean="0"/>
              <a:t>Time corresponds to dead band experimentation for solenoid valves.</a:t>
            </a:r>
          </a:p>
          <a:p>
            <a:r>
              <a:rPr lang="en-US" dirty="0" smtClean="0"/>
              <a:t>Average ambient </a:t>
            </a:r>
            <a:r>
              <a:rPr lang="en-US" dirty="0"/>
              <a:t>p</a:t>
            </a:r>
            <a:r>
              <a:rPr lang="en-US" dirty="0" smtClean="0"/>
              <a:t>ressure for decay period used in calculation.</a:t>
            </a:r>
          </a:p>
          <a:p>
            <a:r>
              <a:rPr lang="en-US" dirty="0" smtClean="0"/>
              <a:t>Volume assumed to be constant at </a:t>
            </a:r>
            <a:r>
              <a:rPr lang="en-US" dirty="0" smtClean="0"/>
              <a:t>2700 </a:t>
            </a:r>
            <a:r>
              <a:rPr lang="en-US" dirty="0" smtClean="0"/>
              <a:t>L for each sector.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57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Leak Rate from Pressure Decay Results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004457" y="1386727"/>
            <a:ext cx="8740411" cy="258268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121692"/>
              </p:ext>
            </p:extLst>
          </p:nvPr>
        </p:nvGraphicFramePr>
        <p:xfrm>
          <a:off x="4147456" y="4077626"/>
          <a:ext cx="6446401" cy="2460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Worksheet" r:id="rId5" imgW="4067122" imgH="1552643" progId="Excel.Sheet.12">
                  <p:embed/>
                </p:oleObj>
              </mc:Choice>
              <mc:Fallback>
                <p:oleObj name="Worksheet" r:id="rId5" imgW="4067122" imgH="1552643" progId="Excel.Sheet.12">
                  <p:embed/>
                  <p:pic>
                    <p:nvPicPr>
                      <p:cNvPr id="5" name="Content Placeholder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47456" y="4077626"/>
                        <a:ext cx="6446401" cy="2460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2545304"/>
            <a:ext cx="2019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Tyler’s </a:t>
            </a:r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5024189"/>
            <a:ext cx="1992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Brian’s </a:t>
            </a:r>
            <a:r>
              <a:rPr lang="en-US" dirty="0" smtClean="0"/>
              <a:t>Calculations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735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Fitting an Exponential Decay to Decay Periods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Pressure during each decay period was fit with an exponential decay.</a:t>
                </a:r>
              </a:p>
              <a:p>
                <a:pPr lvl="1"/>
                <a:r>
                  <a:rPr lang="en-US" dirty="0" smtClean="0"/>
                  <a:t>Exponential decay formula: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𝑘𝑡</m:t>
                        </m:r>
                      </m:sup>
                    </m:sSup>
                  </m:oMath>
                </a14:m>
                <a:endParaRPr lang="en-US" b="0" dirty="0" smtClean="0"/>
              </a:p>
              <a:p>
                <a:r>
                  <a:rPr lang="en-US" dirty="0" smtClean="0"/>
                  <a:t>Pressure was determined at beginning and end of each </a:t>
                </a:r>
                <a:r>
                  <a:rPr lang="en-US" dirty="0"/>
                  <a:t>decay period </a:t>
                </a:r>
                <a:r>
                  <a:rPr lang="en-US" dirty="0" smtClean="0"/>
                  <a:t>using resulting </a:t>
                </a:r>
                <a:r>
                  <a:rPr lang="en-US" dirty="0"/>
                  <a:t>fit </a:t>
                </a:r>
                <a:r>
                  <a:rPr lang="en-US" dirty="0" smtClean="0"/>
                  <a:t>equation</a:t>
                </a:r>
                <a:r>
                  <a:rPr lang="en-US" dirty="0"/>
                  <a:t>.</a:t>
                </a:r>
                <a:endParaRPr lang="en-US" dirty="0" smtClean="0"/>
              </a:p>
              <a:p>
                <a:r>
                  <a:rPr lang="en-US" dirty="0" smtClean="0"/>
                  <a:t>Leak rate was calculated with same formula: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1"/>
              <p:cNvSpPr txBox="1"/>
              <p:nvPr/>
            </p:nvSpPr>
            <p:spPr>
              <a:xfrm>
                <a:off x="2686516" y="4273143"/>
                <a:ext cx="6818967" cy="2310606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lIns="0" tIns="0" rIns="0" bIns="0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𝒆𝒙𝒕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𝚫</m:t>
                          </m:r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𝒅𝒊𝒇𝒇</m:t>
                              </m:r>
                            </m:sub>
                          </m:sSub>
                        </m:num>
                        <m:den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</m:oMath>
                  </m:oMathPara>
                </a14:m>
                <a:endParaRPr lang="en-US" sz="2400" b="1" dirty="0"/>
              </a:p>
              <a:p>
                <a:endParaRPr lang="en-US" sz="2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𝑉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LTCC</m:t>
                      </m:r>
                      <m: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volume</m:t>
                      </m:r>
                      <m: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d>
                        <m:dPr>
                          <m:ctrlPr>
                            <a:rPr lang="en-US" sz="18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lang="en-US" sz="18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2700 </m:t>
                          </m:r>
                          <m:r>
                            <a:rPr lang="en-US" sz="18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𝐿</m:t>
                          </m:r>
                        </m:e>
                      </m:d>
                    </m:oMath>
                  </m:oMathPara>
                </a14:m>
                <a:endParaRPr lang="en-US" sz="2400" dirty="0">
                  <a:effectLst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lang="en-US" sz="18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𝑃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𝑒𝑥𝑡</m:t>
                          </m:r>
                        </m:sub>
                      </m:sSub>
                      <m:r>
                        <a:rPr lang="en-US" sz="1800" b="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Pressure</m:t>
                      </m:r>
                      <m: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external</m:t>
                      </m:r>
                      <m: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to</m:t>
                      </m:r>
                      <m: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vessel</m:t>
                      </m:r>
                      <m: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Average</m:t>
                      </m:r>
                      <m: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ambient</m:t>
                      </m:r>
                      <m: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ressure</m:t>
                      </m:r>
                    </m:oMath>
                  </m:oMathPara>
                </a14:m>
                <a:endParaRPr lang="en-US" sz="2400" dirty="0">
                  <a:effectLst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Δ</m:t>
                          </m:r>
                          <m:r>
                            <a:rPr lang="en-US" sz="18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𝑃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 b="0" i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diff</m:t>
                          </m:r>
                        </m:sub>
                      </m:sSub>
                      <m: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Change</m:t>
                      </m:r>
                      <m: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in</m:t>
                      </m:r>
                      <m: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differential</m:t>
                      </m:r>
                      <m: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pressure</m:t>
                      </m:r>
                      <m: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lang="en-US" sz="1800" b="1" i="0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𝐟𝐫𝐨𝐦</m:t>
                      </m:r>
                      <m:r>
                        <a:rPr lang="en-US" sz="1800" b="1" i="0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1" i="0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𝐟𝐢𝐭</m:t>
                      </m:r>
                    </m:oMath>
                  </m:oMathPara>
                </a14:m>
                <a:endParaRPr lang="en-US" sz="2400" b="1" dirty="0">
                  <a:effectLst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Δ</m:t>
                      </m:r>
                      <m:r>
                        <m:rPr>
                          <m:sty m:val="p"/>
                        </m:rP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T</m:t>
                      </m:r>
                      <m: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Change</m:t>
                      </m:r>
                      <m: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in</m:t>
                      </m:r>
                      <m: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time</m:t>
                      </m:r>
                    </m:oMath>
                  </m:oMathPara>
                </a14:m>
                <a:endParaRPr lang="en-US" sz="2400" dirty="0">
                  <a:effectLst/>
                </a:endParaRPr>
              </a:p>
              <a:p>
                <a:endParaRPr lang="en-US" sz="1800" b="1" dirty="0"/>
              </a:p>
            </p:txBody>
          </p:sp>
        </mc:Choice>
        <mc:Fallback xmlns="">
          <p:sp>
            <p:nvSpPr>
              <p:cNvPr id="4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516" y="4273143"/>
                <a:ext cx="6818967" cy="2310606"/>
              </a:xfrm>
              <a:prstGeom prst="rect">
                <a:avLst/>
              </a:prstGeom>
              <a:blipFill>
                <a:blip r:embed="rId4"/>
                <a:stretch>
                  <a:fillRect b="-528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Leak Rate for Pressure Decay Fit Results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028952" y="1382527"/>
            <a:ext cx="8609068" cy="254387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984223"/>
              </p:ext>
            </p:extLst>
          </p:nvPr>
        </p:nvGraphicFramePr>
        <p:xfrm>
          <a:off x="4043763" y="4027320"/>
          <a:ext cx="6579445" cy="251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Worksheet" r:id="rId5" imgW="4067122" imgH="1552643" progId="Excel.Sheet.12">
                  <p:embed/>
                </p:oleObj>
              </mc:Choice>
              <mc:Fallback>
                <p:oleObj name="Worksheet" r:id="rId5" imgW="4067122" imgH="1552643" progId="Excel.Sheet.12">
                  <p:embed/>
                  <p:pic>
                    <p:nvPicPr>
                      <p:cNvPr id="5" name="Content Placeholder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43763" y="4027320"/>
                        <a:ext cx="6579445" cy="25115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2545304"/>
            <a:ext cx="2019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Tyler’s </a:t>
            </a:r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5024189"/>
            <a:ext cx="1992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Brian’s </a:t>
            </a:r>
            <a:r>
              <a:rPr lang="en-US" dirty="0" smtClean="0"/>
              <a:t>Calculations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35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Decay Calculation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 leak from data and from fit do not match leak rates as determined by </a:t>
            </a:r>
            <a:r>
              <a:rPr lang="en-US" dirty="0" smtClean="0"/>
              <a:t>Brian.</a:t>
            </a:r>
            <a:endParaRPr lang="en-US" dirty="0" smtClean="0"/>
          </a:p>
          <a:p>
            <a:r>
              <a:rPr lang="en-US" dirty="0" smtClean="0"/>
              <a:t>Potential causes of discrepancies:</a:t>
            </a:r>
          </a:p>
          <a:p>
            <a:pPr lvl="1"/>
            <a:r>
              <a:rPr lang="en-US" dirty="0" smtClean="0"/>
              <a:t>Volume of sector taken as constant.</a:t>
            </a:r>
          </a:p>
          <a:p>
            <a:pPr lvl="2"/>
            <a:r>
              <a:rPr lang="en-US" dirty="0" smtClean="0"/>
              <a:t>Volume of sector is effected by pressure.</a:t>
            </a:r>
          </a:p>
          <a:p>
            <a:pPr lvl="1"/>
            <a:r>
              <a:rPr lang="en-US" dirty="0"/>
              <a:t>Ambient pressure varied during decay periods.</a:t>
            </a:r>
          </a:p>
          <a:p>
            <a:pPr lvl="2"/>
            <a:r>
              <a:rPr lang="en-US" dirty="0"/>
              <a:t>Ideally for pressure drop calculation, pressure outside of vessel should be constant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“Good” sectors </a:t>
            </a:r>
            <a:r>
              <a:rPr lang="en-US" dirty="0"/>
              <a:t>only had a </a:t>
            </a:r>
            <a:r>
              <a:rPr lang="en-US" dirty="0" smtClean="0"/>
              <a:t>few decay periods under 2.5 hours long compared to “bad” sectors.</a:t>
            </a:r>
          </a:p>
          <a:p>
            <a:pPr lvl="2"/>
            <a:r>
              <a:rPr lang="en-US" dirty="0" smtClean="0"/>
              <a:t>Sector 5: 16 of 81 decay periods under 150 minutes </a:t>
            </a:r>
          </a:p>
          <a:p>
            <a:pPr lvl="2"/>
            <a:r>
              <a:rPr lang="en-US" dirty="0" smtClean="0"/>
              <a:t>Sector 3: 180 of 249 decay periods under 150 </a:t>
            </a:r>
            <a:r>
              <a:rPr lang="en-US" dirty="0" smtClean="0"/>
              <a:t>minutes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36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Leak Rate from </a:t>
            </a:r>
            <a:r>
              <a:rPr lang="en-US" dirty="0" smtClean="0"/>
              <a:t>Flow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Leak rate estimated using </a:t>
            </a:r>
            <a:r>
              <a:rPr lang="en-US" dirty="0" smtClean="0"/>
              <a:t>flow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Data </a:t>
            </a:r>
            <a:r>
              <a:rPr lang="en-US" dirty="0"/>
              <a:t>taken from 2017-04-25 17:04:16 to 2017-05-30 </a:t>
            </a:r>
            <a:r>
              <a:rPr lang="en-US" dirty="0" smtClean="0"/>
              <a:t>08:45:33</a:t>
            </a:r>
          </a:p>
          <a:p>
            <a:pPr lvl="1"/>
            <a:r>
              <a:rPr lang="en-US" dirty="0"/>
              <a:t>From Marc’s </a:t>
            </a:r>
            <a:r>
              <a:rPr lang="en-US" dirty="0" err="1"/>
              <a:t>cRIO</a:t>
            </a:r>
            <a:r>
              <a:rPr lang="en-US" dirty="0"/>
              <a:t> data logging program.</a:t>
            </a:r>
          </a:p>
          <a:p>
            <a:pPr lvl="1"/>
            <a:r>
              <a:rPr lang="en-US" dirty="0"/>
              <a:t>Time from </a:t>
            </a:r>
            <a:r>
              <a:rPr lang="en-US" dirty="0" smtClean="0"/>
              <a:t>2017-05-10 </a:t>
            </a:r>
            <a:r>
              <a:rPr lang="en-US" dirty="0"/>
              <a:t>to 2017-05-11 </a:t>
            </a:r>
            <a:r>
              <a:rPr lang="en-US" dirty="0" smtClean="0"/>
              <a:t>not used.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93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Program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34740" y="2473294"/>
            <a:ext cx="4661962" cy="325194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452756" y="5628599"/>
            <a:ext cx="11157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Hours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10424" y="2103962"/>
            <a:ext cx="31105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Fill Frequency Histogram for S3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3104" y="1796687"/>
            <a:ext cx="6169478" cy="3392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Program looks for times where gas starts flowing into a sector, and then when gas stops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Histograms made for all 6 sectors.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Sector 3 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Flow time: 31.34 minutes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Number of </a:t>
            </a:r>
            <a:r>
              <a:rPr lang="en-US" sz="2400" dirty="0" smtClean="0">
                <a:solidFill>
                  <a:prstClr val="black"/>
                </a:solidFill>
              </a:rPr>
              <a:t>flows: </a:t>
            </a:r>
            <a:r>
              <a:rPr lang="en-US" sz="2400" dirty="0" smtClean="0">
                <a:solidFill>
                  <a:prstClr val="black"/>
                </a:solidFill>
              </a:rPr>
              <a:t>7.82 times a day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Loss: 122.56 L/day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18AF-571B-447A-A344-48178C8339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51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</TotalTime>
  <Words>488</Words>
  <Application>Microsoft Office PowerPoint</Application>
  <PresentationFormat>Widescreen</PresentationFormat>
  <Paragraphs>105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Worksheet</vt:lpstr>
      <vt:lpstr>Microsoft Excel Worksheet</vt:lpstr>
      <vt:lpstr>LTCC Leakage</vt:lpstr>
      <vt:lpstr>Calculating Leak Rate from Pressure Decay</vt:lpstr>
      <vt:lpstr>Python Script Parameters</vt:lpstr>
      <vt:lpstr>Leak Rate from Pressure Decay Results</vt:lpstr>
      <vt:lpstr>Fitting an Exponential Decay to Decay Periods</vt:lpstr>
      <vt:lpstr>Leak Rate for Pressure Decay Fit Results</vt:lpstr>
      <vt:lpstr>Pressure Decay Calculation Conclusion</vt:lpstr>
      <vt:lpstr>Calculating Leak Rate from Flow Rate</vt:lpstr>
      <vt:lpstr>Python Program</vt:lpstr>
      <vt:lpstr>Results of Leakage calculated using Flow</vt:lpstr>
      <vt:lpstr>Leakage Comparison</vt:lpstr>
      <vt:lpstr>Leak Flow Rate Over Ambient Pressure</vt:lpstr>
      <vt:lpstr>Leakage Conclusion</vt:lpstr>
      <vt:lpstr>Thank You</vt:lpstr>
    </vt:vector>
  </TitlesOfParts>
  <Company>Jefferson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LTCC Leakage</dc:title>
  <dc:creator>Amanda Hoebel</dc:creator>
  <cp:lastModifiedBy>Amanda Hoebel</cp:lastModifiedBy>
  <cp:revision>49</cp:revision>
  <cp:lastPrinted>2017-06-14T14:01:17Z</cp:lastPrinted>
  <dcterms:created xsi:type="dcterms:W3CDTF">2017-06-12T15:57:19Z</dcterms:created>
  <dcterms:modified xsi:type="dcterms:W3CDTF">2017-06-14T15:37:22Z</dcterms:modified>
</cp:coreProperties>
</file>